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Lst>
  <p:notesMasterIdLst>
    <p:notesMasterId r:id="rId63"/>
  </p:notesMasterIdLst>
  <p:sldIdLst>
    <p:sldId id="352" r:id="rId3"/>
    <p:sldId id="4455" r:id="rId4"/>
    <p:sldId id="4464" r:id="rId5"/>
    <p:sldId id="4456" r:id="rId6"/>
    <p:sldId id="4457" r:id="rId7"/>
    <p:sldId id="4454" r:id="rId8"/>
    <p:sldId id="4375" r:id="rId9"/>
    <p:sldId id="4409" r:id="rId10"/>
    <p:sldId id="4458" r:id="rId11"/>
    <p:sldId id="4394" r:id="rId12"/>
    <p:sldId id="4436" r:id="rId13"/>
    <p:sldId id="4466" r:id="rId14"/>
    <p:sldId id="4429" r:id="rId15"/>
    <p:sldId id="4433" r:id="rId16"/>
    <p:sldId id="4445" r:id="rId17"/>
    <p:sldId id="4422" r:id="rId18"/>
    <p:sldId id="4427" r:id="rId19"/>
    <p:sldId id="4459" r:id="rId20"/>
    <p:sldId id="4414" r:id="rId21"/>
    <p:sldId id="4386" r:id="rId22"/>
    <p:sldId id="4460" r:id="rId23"/>
    <p:sldId id="4426" r:id="rId24"/>
    <p:sldId id="4415" r:id="rId25"/>
    <p:sldId id="4447" r:id="rId26"/>
    <p:sldId id="4405" r:id="rId27"/>
    <p:sldId id="4417" r:id="rId28"/>
    <p:sldId id="4408" r:id="rId29"/>
    <p:sldId id="4443" r:id="rId30"/>
    <p:sldId id="4412" r:id="rId31"/>
    <p:sldId id="4449" r:id="rId32"/>
    <p:sldId id="4434" r:id="rId33"/>
    <p:sldId id="4424" r:id="rId34"/>
    <p:sldId id="4421" r:id="rId35"/>
    <p:sldId id="4416" r:id="rId36"/>
    <p:sldId id="4431" r:id="rId37"/>
    <p:sldId id="4437" r:id="rId38"/>
    <p:sldId id="4430" r:id="rId39"/>
    <p:sldId id="4461" r:id="rId40"/>
    <p:sldId id="4410" r:id="rId41"/>
    <p:sldId id="4423" r:id="rId42"/>
    <p:sldId id="4432" r:id="rId43"/>
    <p:sldId id="4468" r:id="rId44"/>
    <p:sldId id="4462" r:id="rId45"/>
    <p:sldId id="4419" r:id="rId46"/>
    <p:sldId id="4428" r:id="rId47"/>
    <p:sldId id="4440" r:id="rId48"/>
    <p:sldId id="4425" r:id="rId49"/>
    <p:sldId id="4463" r:id="rId50"/>
    <p:sldId id="4474" r:id="rId51"/>
    <p:sldId id="4469" r:id="rId52"/>
    <p:sldId id="279" r:id="rId53"/>
    <p:sldId id="4470" r:id="rId54"/>
    <p:sldId id="4472" r:id="rId55"/>
    <p:sldId id="4471" r:id="rId56"/>
    <p:sldId id="4473" r:id="rId57"/>
    <p:sldId id="4475" r:id="rId58"/>
    <p:sldId id="4465" r:id="rId59"/>
    <p:sldId id="4438" r:id="rId60"/>
    <p:sldId id="4467" r:id="rId61"/>
    <p:sldId id="360" r:id="rId62"/>
  </p:sldIdLst>
  <p:sldSz cx="12192000" cy="6858000"/>
  <p:notesSz cx="6858000" cy="9144000"/>
  <p:defaultTextStyle>
    <a:defPPr>
      <a:defRPr lang="el"/>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57B"/>
    <a:srgbClr val="51A9BA"/>
    <a:srgbClr val="FFC652"/>
    <a:srgbClr val="F3BDB7"/>
    <a:srgbClr val="F0F0F0"/>
    <a:srgbClr val="231F20"/>
    <a:srgbClr val="313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82" autoAdjust="0"/>
    <p:restoredTop sz="94660"/>
  </p:normalViewPr>
  <p:slideViewPr>
    <p:cSldViewPr snapToGrid="0">
      <p:cViewPr varScale="1">
        <p:scale>
          <a:sx n="86" d="100"/>
          <a:sy n="86" d="100"/>
        </p:scale>
        <p:origin x="658" y="58"/>
      </p:cViewPr>
      <p:guideLst/>
    </p:cSldViewPr>
  </p:slideViewPr>
  <p:notesTextViewPr>
    <p:cViewPr>
      <p:scale>
        <a:sx n="1" d="1"/>
        <a:sy n="1" d="1"/>
      </p:scale>
      <p:origin x="0" y="0"/>
    </p:cViewPr>
  </p:notesTextViewPr>
  <p:sorterViewPr>
    <p:cViewPr>
      <p:scale>
        <a:sx n="90" d="100"/>
        <a:sy n="90" d="100"/>
      </p:scale>
      <p:origin x="0" y="-2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Josefin Sans"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Josefin Sans" pitchFamily="2" charset="0"/>
              </a:defRPr>
            </a:lvl1pPr>
          </a:lstStyle>
          <a:p>
            <a:fld id="{D7F89B63-EEF7-B54F-9BD2-F5F16671E6E3}" type="datetimeFigureOut">
              <a:rPr lang="en-US" smtClean="0"/>
              <a:pPr/>
              <a:t>12/19/2022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dirty="0"/>
              <a:t>Κάντε κλικ για να επεξεργαστείτε τα βασικά στυλ κειμένου</a:t>
            </a:r>
          </a:p>
          <a:p>
            <a:pPr lvl="1"/>
            <a:r>
              <a:rPr lang="el" dirty="0"/>
              <a:t>Δεύτερο επίπεδο</a:t>
            </a:r>
          </a:p>
          <a:p>
            <a:pPr lvl="2"/>
            <a:r>
              <a:rPr lang="el" dirty="0"/>
              <a:t>Τρίτο επίπεδο</a:t>
            </a:r>
          </a:p>
          <a:p>
            <a:pPr lvl="3"/>
            <a:r>
              <a:rPr lang="el" dirty="0"/>
              <a:t>Τέταρτο επίπεδο</a:t>
            </a:r>
          </a:p>
          <a:p>
            <a:pPr lvl="4"/>
            <a:r>
              <a:rPr lang="el" dirty="0"/>
              <a:t>Πέμπτο επίπεδο</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Josefin Sans"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Josefin Sans" pitchFamily="2" charset="0"/>
              </a:defRPr>
            </a:lvl1pPr>
          </a:lstStyle>
          <a:p>
            <a:fld id="{06C360A2-B08B-044C-A2B9-FC0D1B66EC3F}" type="slidenum">
              <a:rPr lang="en-US" smtClean="0"/>
              <a:pPr/>
              <a:t>‹#›</a:t>
            </a:fld>
            <a:endParaRPr lang="en-US" dirty="0"/>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Josefin Sans" pitchFamily="2" charset="0"/>
        <a:ea typeface="+mn-ea"/>
        <a:cs typeface="+mn-cs"/>
      </a:defRPr>
    </a:lvl1pPr>
    <a:lvl2pPr marL="457200" algn="l" defTabSz="914400" rtl="0" eaLnBrk="1" latinLnBrk="0" hangingPunct="1">
      <a:defRPr sz="1200" kern="1200">
        <a:solidFill>
          <a:schemeClr val="tx1"/>
        </a:solidFill>
        <a:latin typeface="Josefin Sans" pitchFamily="2" charset="0"/>
        <a:ea typeface="+mn-ea"/>
        <a:cs typeface="+mn-cs"/>
      </a:defRPr>
    </a:lvl2pPr>
    <a:lvl3pPr marL="914400" algn="l" defTabSz="914400" rtl="0" eaLnBrk="1" latinLnBrk="0" hangingPunct="1">
      <a:defRPr sz="1200" kern="1200">
        <a:solidFill>
          <a:schemeClr val="tx1"/>
        </a:solidFill>
        <a:latin typeface="Josefin Sans" pitchFamily="2" charset="0"/>
        <a:ea typeface="+mn-ea"/>
        <a:cs typeface="+mn-cs"/>
      </a:defRPr>
    </a:lvl3pPr>
    <a:lvl4pPr marL="1371600" algn="l" defTabSz="914400" rtl="0" eaLnBrk="1" latinLnBrk="0" hangingPunct="1">
      <a:defRPr sz="1200" kern="1200">
        <a:solidFill>
          <a:schemeClr val="tx1"/>
        </a:solidFill>
        <a:latin typeface="Josefin Sans" pitchFamily="2" charset="0"/>
        <a:ea typeface="+mn-ea"/>
        <a:cs typeface="+mn-cs"/>
      </a:defRPr>
    </a:lvl4pPr>
    <a:lvl5pPr marL="1828800" algn="l" defTabSz="914400" rtl="0" eaLnBrk="1" latinLnBrk="0" hangingPunct="1">
      <a:defRPr sz="1200" kern="1200">
        <a:solidFill>
          <a:schemeClr val="tx1"/>
        </a:solidFill>
        <a:latin typeface="Josefin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deas slide 2">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8805279" y="128450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8696085" y="130128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8278608" y="1105377"/>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77057" y="147798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11022471" y="1105377"/>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8818195" y="1941970"/>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99600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554938"/>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083623"/>
            <a:ext cx="12206286" cy="2825089"/>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88393" y="214853"/>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9948"/>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lain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229607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lain Slide - Teal">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3120619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36406" y="-2360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2" name="Group 1">
            <a:extLst>
              <a:ext uri="{FF2B5EF4-FFF2-40B4-BE49-F238E27FC236}">
                <a16:creationId xmlns:a16="http://schemas.microsoft.com/office/drawing/2014/main" id="{8A02FCBD-F2FF-BB7C-5E11-5D5CD0F744D5}"/>
              </a:ext>
            </a:extLst>
          </p:cNvPr>
          <p:cNvGrpSpPr/>
          <p:nvPr userDrawn="1"/>
        </p:nvGrpSpPr>
        <p:grpSpPr>
          <a:xfrm rot="1048407">
            <a:off x="9428949" y="777277"/>
            <a:ext cx="997005" cy="4919608"/>
            <a:chOff x="5570483" y="525517"/>
            <a:chExt cx="997005" cy="4919608"/>
          </a:xfrm>
        </p:grpSpPr>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570483" y="525517"/>
              <a:ext cx="955731" cy="567511"/>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585692" y="1767271"/>
              <a:ext cx="962746" cy="1055304"/>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595126" y="939082"/>
              <a:ext cx="946962" cy="1028731"/>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574931" y="4405006"/>
              <a:ext cx="992557" cy="1040119"/>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579934" y="3519251"/>
              <a:ext cx="973267" cy="1059100"/>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579601" y="2612617"/>
              <a:ext cx="976775" cy="1098959"/>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rgbClr val="FFC65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54" name="Group 53">
            <a:extLst>
              <a:ext uri="{FF2B5EF4-FFF2-40B4-BE49-F238E27FC236}">
                <a16:creationId xmlns:a16="http://schemas.microsoft.com/office/drawing/2014/main" id="{4EE7C690-0A50-474B-A530-DEA6C7F223F9}"/>
              </a:ext>
            </a:extLst>
          </p:cNvPr>
          <p:cNvGrpSpPr/>
          <p:nvPr userDrawn="1"/>
        </p:nvGrpSpPr>
        <p:grpSpPr>
          <a:xfrm rot="813988">
            <a:off x="8669006" y="5610029"/>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dirty="0">
                  <a:latin typeface="Josefin Sans" pitchFamily="2" charset="0"/>
                </a:endParaRPr>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dirty="0">
                  <a:latin typeface="Josefin Sans" pitchFamily="2" charset="0"/>
                </a:endParaRPr>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Josefin Sans" pitchFamily="2" charset="0"/>
              </a:endParaRPr>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latin typeface="Josefin Sans" pitchFamily="2" charset="0"/>
              </a:endParaRPr>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14449"/>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200204" y="336585"/>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Josefin Sans" pitchFamily="2" charset="0"/>
              </a:defRPr>
            </a:lvl1pPr>
          </a:lstStyle>
          <a:p>
            <a:fld id="{C764DE79-268F-4C1A-8933-263129D2AF90}" type="datetimeFigureOut">
              <a:rPr lang="en-US" smtClean="0"/>
              <a:pPr/>
              <a:t>12/19/2022</a:t>
            </a:fld>
            <a:endParaRPr lang="en-US" dirty="0"/>
          </a:p>
        </p:txBody>
      </p:sp>
      <p:sp>
        <p:nvSpPr>
          <p:cNvPr id="3" name="Footer Placeholder 2"/>
          <p:cNvSpPr>
            <a:spLocks noGrp="1"/>
          </p:cNvSpPr>
          <p:nvPr>
            <p:ph type="ftr" sz="quarter" idx="11"/>
          </p:nvPr>
        </p:nvSpPr>
        <p:spPr/>
        <p:txBody>
          <a:bodyPr/>
          <a:lstStyle>
            <a:lvl1pPr>
              <a:defRPr>
                <a:latin typeface="Josefin Sans" pitchFamily="2"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Josefin Sans" pitchFamily="2"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4128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669696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384369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7795683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205935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8015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086" indent="0" algn="ctr">
              <a:buNone/>
              <a:defRPr sz="2000"/>
            </a:lvl2pPr>
            <a:lvl3pPr marL="914172" indent="0" algn="ctr">
              <a:buNone/>
              <a:defRPr sz="1800"/>
            </a:lvl3pPr>
            <a:lvl4pPr marL="1371257" indent="0" algn="ctr">
              <a:buNone/>
              <a:defRPr sz="1600"/>
            </a:lvl4pPr>
            <a:lvl5pPr marL="1828343" indent="0" algn="ctr">
              <a:buNone/>
              <a:defRPr sz="1600"/>
            </a:lvl5pPr>
            <a:lvl6pPr marL="2285429" indent="0" algn="ctr">
              <a:buNone/>
              <a:defRPr sz="1600"/>
            </a:lvl6pPr>
            <a:lvl7pPr marL="2742514" indent="0" algn="ctr">
              <a:buNone/>
              <a:defRPr sz="1600"/>
            </a:lvl7pPr>
            <a:lvl8pPr marL="3199600" indent="0" algn="ctr">
              <a:buNone/>
              <a:defRPr sz="1600"/>
            </a:lvl8pPr>
            <a:lvl9pPr marL="365668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12/19/2022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6195814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452986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086" indent="0">
              <a:buNone/>
              <a:defRPr sz="2000">
                <a:solidFill>
                  <a:schemeClr val="tx1">
                    <a:tint val="75000"/>
                  </a:schemeClr>
                </a:solidFill>
              </a:defRPr>
            </a:lvl2pPr>
            <a:lvl3pPr marL="914172" indent="0">
              <a:buNone/>
              <a:defRPr sz="1800">
                <a:solidFill>
                  <a:schemeClr val="tx1">
                    <a:tint val="75000"/>
                  </a:schemeClr>
                </a:solidFill>
              </a:defRPr>
            </a:lvl3pPr>
            <a:lvl4pPr marL="1371257" indent="0">
              <a:buNone/>
              <a:defRPr sz="1600">
                <a:solidFill>
                  <a:schemeClr val="tx1">
                    <a:tint val="75000"/>
                  </a:schemeClr>
                </a:solidFill>
              </a:defRPr>
            </a:lvl4pPr>
            <a:lvl5pPr marL="1828343" indent="0">
              <a:buNone/>
              <a:defRPr sz="1600">
                <a:solidFill>
                  <a:schemeClr val="tx1">
                    <a:tint val="75000"/>
                  </a:schemeClr>
                </a:solidFill>
              </a:defRPr>
            </a:lvl5pPr>
            <a:lvl6pPr marL="2285429"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12/19/2022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03994002"/>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12/19/2022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313322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12/19/2022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1536638"/>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12/19/2022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06870080"/>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34808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07744742"/>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86" indent="0">
              <a:buNone/>
              <a:defRPr sz="2800"/>
            </a:lvl2pPr>
            <a:lvl3pPr marL="914172" indent="0">
              <a:buNone/>
              <a:defRPr sz="2400"/>
            </a:lvl3pPr>
            <a:lvl4pPr marL="1371257" indent="0">
              <a:buNone/>
              <a:defRPr sz="2000"/>
            </a:lvl4pPr>
            <a:lvl5pPr marL="1828343" indent="0">
              <a:buNone/>
              <a:defRPr sz="2000"/>
            </a:lvl5pPr>
            <a:lvl6pPr marL="2285429" indent="0">
              <a:buNone/>
              <a:defRPr sz="2000"/>
            </a:lvl6pPr>
            <a:lvl7pPr marL="2742514" indent="0">
              <a:buNone/>
              <a:defRPr sz="2000"/>
            </a:lvl7pPr>
            <a:lvl8pPr marL="3199600" indent="0">
              <a:buNone/>
              <a:defRPr sz="2000"/>
            </a:lvl8pPr>
            <a:lvl9pPr marL="3656686"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9301927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136804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8983086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407755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497187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1689244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871038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0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44992" y="-261258"/>
            <a:ext cx="10820181" cy="483325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946193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99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05004" y="-189187"/>
            <a:ext cx="12584159" cy="7220607"/>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2030336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028938" y="969697"/>
            <a:ext cx="4279786" cy="476471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3430808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5879816" y="3429000"/>
            <a:ext cx="5477212" cy="2434990"/>
          </a:xfrm>
          <a:prstGeom prst="rect">
            <a:avLst/>
          </a:prstGeom>
          <a:solidFill>
            <a:schemeClr val="bg1">
              <a:lumMod val="95000"/>
            </a:schemeClr>
          </a:solidFill>
        </p:spPr>
        <p:txBody>
          <a:bodyPr>
            <a:normAutofit/>
          </a:bodyPr>
          <a:lstStyle>
            <a:lvl1pPr>
              <a:defRPr sz="1051"/>
            </a:lvl1pPr>
          </a:lstStyle>
          <a:p>
            <a:endParaRPr lang="en-US"/>
          </a:p>
        </p:txBody>
      </p:sp>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5879816" y="781740"/>
            <a:ext cx="5477212" cy="2434990"/>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64956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195994" y="2357080"/>
            <a:ext cx="6035032" cy="3346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16987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2538090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heme" Target="../theme/theme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 altLang="en-IE" dirty="0"/>
              <a:t>Κάντε κλικ για να επεξεργαστείτε το στυλ τίτλου Master</a:t>
            </a:r>
            <a:endParaRPr lang="ru-RU" altLang="en-IE" dirty="0"/>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 altLang="en-IE" dirty="0"/>
              <a:t>Επεξεργασία βασικών στυλ κειμένου</a:t>
            </a:r>
          </a:p>
          <a:p>
            <a:pPr lvl="1"/>
            <a:r>
              <a:rPr lang="el" altLang="en-IE" dirty="0"/>
              <a:t>Δεύτερο επίπεδο</a:t>
            </a:r>
          </a:p>
          <a:p>
            <a:pPr lvl="2"/>
            <a:r>
              <a:rPr lang="el" altLang="en-IE" dirty="0"/>
              <a:t>Τρίτο επίπεδο</a:t>
            </a:r>
          </a:p>
          <a:p>
            <a:pPr lvl="3"/>
            <a:r>
              <a:rPr lang="el" altLang="en-IE" dirty="0"/>
              <a:t>Τέταρτο επίπεδο</a:t>
            </a:r>
          </a:p>
          <a:p>
            <a:pPr lvl="4"/>
            <a:r>
              <a:rPr lang="el" altLang="en-IE" dirty="0"/>
              <a:t>Πέμπτο επίπεδο</a:t>
            </a:r>
            <a:endParaRPr lang="ru-RU" altLang="en-IE" dirty="0"/>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Josefin Sans" pitchFamily="2" charset="0"/>
              </a:defRPr>
            </a:lvl1pPr>
          </a:lstStyle>
          <a:p>
            <a:pPr>
              <a:defRPr/>
            </a:pPr>
            <a:fld id="{2096F27E-122C-DA48-A6DF-3512B02B1180}" type="datetime1">
              <a:rPr lang="en-IE" smtClean="0"/>
              <a:pPr>
                <a:defRPr/>
              </a:pPr>
              <a:t>19/12/2022</a:t>
            </a:fld>
            <a:endParaRPr lang="ru-RU" dirty="0"/>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Josefin Sans" pitchFamily="2" charset="0"/>
              </a:defRPr>
            </a:lvl1pPr>
          </a:lstStyle>
          <a:p>
            <a:pPr>
              <a:defRPr/>
            </a:pPr>
            <a:endParaRPr lang="ru-RU" dirty="0"/>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latin typeface="Josefin Sans" pitchFamily="2" charset="0"/>
              </a:defRPr>
            </a:lvl1pPr>
          </a:lstStyle>
          <a:p>
            <a:pPr>
              <a:defRPr/>
            </a:pPr>
            <a:fld id="{E9902012-F364-C64D-A3B8-56BEDC76006E}" type="slidenum">
              <a:rPr lang="ru-RU" altLang="ru-UA" smtClean="0"/>
              <a:pPr>
                <a:defRPr/>
              </a:pPr>
              <a:t>‹#›</a:t>
            </a:fld>
            <a:endParaRPr lang="ru-RU" altLang="ru-U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90" r:id="rId11"/>
    <p:sldLayoutId id="2147483655" r:id="rId12"/>
    <p:sldLayoutId id="2147483657" r:id="rId13"/>
    <p:sldLayoutId id="2147483658" r:id="rId14"/>
    <p:sldLayoutId id="2147483659" r:id="rId15"/>
    <p:sldLayoutId id="2147483664" r:id="rId16"/>
    <p:sldLayoutId id="2147483665" r:id="rId17"/>
    <p:sldLayoutId id="2147483666" r:id="rId18"/>
    <p:sldLayoutId id="2147483667" r:id="rId19"/>
    <p:sldLayoutId id="2147483668" r:id="rId20"/>
    <p:sldLayoutId id="2147483669" r:id="rId21"/>
    <p:sldLayoutId id="2147483715" r:id="rId22"/>
    <p:sldLayoutId id="2147483716" r:id="rId23"/>
    <p:sldLayoutId id="2147483670" r:id="rId24"/>
    <p:sldLayoutId id="2147483671" r:id="rId25"/>
    <p:sldLayoutId id="2147483672" r:id="rId26"/>
    <p:sldLayoutId id="2147483673" r:id="rId27"/>
    <p:sldLayoutId id="2147483656" r:id="rId28"/>
    <p:sldLayoutId id="2147483680" r:id="rId29"/>
    <p:sldLayoutId id="2147483674" r:id="rId30"/>
    <p:sldLayoutId id="2147483676" r:id="rId31"/>
    <p:sldLayoutId id="2147483677" r:id="rId32"/>
    <p:sldLayoutId id="2147483678" r:id="rId33"/>
    <p:sldLayoutId id="2147483679" r:id="rId34"/>
    <p:sldLayoutId id="2147483682" r:id="rId35"/>
    <p:sldLayoutId id="2147483683" r:id="rId36"/>
    <p:sldLayoutId id="2147483684" r:id="rId37"/>
    <p:sldLayoutId id="2147483686" r:id="rId38"/>
    <p:sldLayoutId id="2147483691" r:id="rId39"/>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Josefin Sans"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Josefin Sans"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Josefin Sans"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Josefin Sans"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l"/>
              <a:t>Κάντε κλικ για να επεξεργαστείτε το στυλ τίτλου Master</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l"/>
              <a:t>Κάντε κλικ για να επεξεργαστείτε τα βασικά στυλ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12/19/2022</a:t>
            </a:fld>
            <a:endParaRPr lang="en-US"/>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337233419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hf hdr="0" ftr="0" dt="0"/>
  <p:txStyles>
    <p:titleStyle>
      <a:lvl1pPr algn="l" defTabSz="91417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3" indent="-228543" algn="l" defTabSz="91417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9" indent="-228543" algn="l" defTabSz="91417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15" indent="-228543" algn="l" defTabSz="91417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00"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86"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5.xml"/><Relationship Id="rId1" Type="http://schemas.openxmlformats.org/officeDocument/2006/relationships/video" Target="https://player.vimeo.com/video/548654740?h=e98b92252c&amp;app_id=122963" TargetMode="External"/><Relationship Id="rId4" Type="http://schemas.openxmlformats.org/officeDocument/2006/relationships/hyperlink" Target="https://www.creativescotland.com/explore/read/stories/features/2021/arts-culture-health-and-wellbeing-scotlan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journals.sagepub.com/doi/10.1177/1757913920911961" TargetMode="External"/><Relationship Id="rId1" Type="http://schemas.openxmlformats.org/officeDocument/2006/relationships/slideLayout" Target="../slideLayouts/slideLayout35.xml"/><Relationship Id="rId4" Type="http://schemas.openxmlformats.org/officeDocument/2006/relationships/hyperlink" Target="https://www.theguardian.com/lifeandstyle/2021/jul/02/happy-hookers-how-prescribing-creativity-might-help-wellbe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stitchlinks.com/" TargetMode="Externa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hyperlink" Target="https://taikusydan.turkuamk.fi/en/frontpage/arts-for-well-being/" TargetMode="External"/><Relationship Id="rId2" Type="http://schemas.openxmlformats.org/officeDocument/2006/relationships/image" Target="../media/image14.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artscouncil.org.uk/blog/what-can-culture-do-healthcare-0" TargetMode="External"/><Relationship Id="rId2" Type="http://schemas.openxmlformats.org/officeDocument/2006/relationships/image" Target="../media/image15.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h.ie/articles/why-is-creativity-important-and-what-does-it-contribute/" TargetMode="External"/><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9.xml"/><Relationship Id="rId1" Type="http://schemas.openxmlformats.org/officeDocument/2006/relationships/video" Target="https://www.youtube.com/embed/SDo_UiyKyEY?feature=oembed" TargetMode="External"/><Relationship Id="rId4" Type="http://schemas.openxmlformats.org/officeDocument/2006/relationships/hyperlink" Target="https://youtu.be/SDo_UiyKyE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atic1.1.sqspcdn.com/static/f/1482593/19171593/1341830741930/Simon_Opher_cost_benefit_report" TargetMode="External"/><Relationship Id="rId1" Type="http://schemas.openxmlformats.org/officeDocument/2006/relationships/slideLayout" Target="../slideLayouts/slideLayout35.xml"/><Relationship Id="rId4" Type="http://schemas.openxmlformats.org/officeDocument/2006/relationships/hyperlink" Target="https://www.artscouncil.org.uk/blog/what-can-culture-do-healthcare-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5.xml"/><Relationship Id="rId1" Type="http://schemas.openxmlformats.org/officeDocument/2006/relationships/video" Target="https://www.youtube.com/embed/mdphDY2-zKc?list=PLlhFrXqK7Tn4Dsfau2sXqP2FJltmxFP_F" TargetMode="External"/><Relationship Id="rId5" Type="http://schemas.openxmlformats.org/officeDocument/2006/relationships/hyperlink" Target="https://esmeefairbairn.org.uk/latest-news/b-arts-using-art-and-creativity-transform-community-stoke/"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libraryheather.com/2018/10/20/in-which-i-discover-libraries-supporting-health-and-wellness-part-1/" TargetMode="External"/><Relationship Id="rId7" Type="http://schemas.openxmlformats.org/officeDocument/2006/relationships/hyperlink" Target="http://ifpnews.com/news/society/healthcare/music-therapy-for-the-disabled-for-the-first-time-in-iran/" TargetMode="External"/><Relationship Id="rId2" Type="http://schemas.openxmlformats.org/officeDocument/2006/relationships/image" Target="../media/image22.jpeg"/><Relationship Id="rId1" Type="http://schemas.openxmlformats.org/officeDocument/2006/relationships/slideLayout" Target="../slideLayouts/slideLayout53.xml"/><Relationship Id="rId6" Type="http://schemas.openxmlformats.org/officeDocument/2006/relationships/image" Target="../media/image24.jpeg"/><Relationship Id="rId5" Type="http://schemas.openxmlformats.org/officeDocument/2006/relationships/hyperlink" Target="https://macm.org/en/catactivite/creative-moment/" TargetMode="Externa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TFCCastlebar/" TargetMode="External"/><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culture-sante-aquitaine.com/" TargetMode="Externa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hyperlink" Target="https://wellcome.org/news/lets-talk-about-lived-experiences-mental-health-challenges" TargetMode="External"/><Relationship Id="rId2" Type="http://schemas.openxmlformats.org/officeDocument/2006/relationships/hyperlink" Target="https://onlinelibrary.wiley.com/doi/abs/10.1111/cfs.12683" TargetMode="External"/><Relationship Id="rId1" Type="http://schemas.openxmlformats.org/officeDocument/2006/relationships/slideLayout" Target="../slideLayouts/slideLayout6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6.xml"/><Relationship Id="rId1" Type="http://schemas.openxmlformats.org/officeDocument/2006/relationships/video" Target="https://www.youtube.com/embed/THpk6Efff-g?feature=oembed" TargetMode="External"/><Relationship Id="rId4" Type="http://schemas.openxmlformats.org/officeDocument/2006/relationships/hyperlink" Target="https://www.gponline.com/social-prescribing-patients-curate-art-exhibition-leading-cornish-gallery/article/1738119"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natureisbestflorist.blogspot.ie" TargetMode="External"/><Relationship Id="rId2" Type="http://schemas.openxmlformats.org/officeDocument/2006/relationships/image" Target="../media/image30.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hyperlink" Target="https://www.hse.ie/eng/services/list/4/mental-health-services/nosp/research/reports/donegal-social-prescribing-evaluation.pdf" TargetMode="External"/><Relationship Id="rId2" Type="http://schemas.openxmlformats.org/officeDocument/2006/relationships/image" Target="../media/image31.jpe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6.xml"/><Relationship Id="rId1" Type="http://schemas.openxmlformats.org/officeDocument/2006/relationships/video" Target="https://www.youtube.com/embed/_iBaF7y9msQ?feature=oembed" TargetMode="External"/><Relationship Id="rId4" Type="http://schemas.openxmlformats.org/officeDocument/2006/relationships/hyperlink" Target="https://youtu.be/_iBaF7y9msQ"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hammond.com.au/arts-on-prescription-sector-guide/file" TargetMode="External"/><Relationship Id="rId2" Type="http://schemas.openxmlformats.org/officeDocument/2006/relationships/image" Target="../media/image33.jpeg"/><Relationship Id="rId1" Type="http://schemas.openxmlformats.org/officeDocument/2006/relationships/slideLayout" Target="../slideLayouts/slideLayout46.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nhs.uk/conditions/stress-anxiety-depression/mindfulness/" TargetMode="External"/><Relationship Id="rId2" Type="http://schemas.openxmlformats.org/officeDocument/2006/relationships/hyperlink" Target="https://www.nhs.uk/conditions/stress-anxiety-depression/improve-mental-wellbeing/" TargetMode="External"/><Relationship Id="rId1" Type="http://schemas.openxmlformats.org/officeDocument/2006/relationships/slideLayout" Target="../slideLayouts/slideLayout46.xml"/><Relationship Id="rId5" Type="http://schemas.openxmlformats.org/officeDocument/2006/relationships/hyperlink" Target="https://www.letscraftni.com/womens-organisations.html" TargetMode="Externa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hyperlink" Target="https://www.tandfonline.com/doi/full/10.1080/17533015.2018.1490786" TargetMode="External"/><Relationship Id="rId2" Type="http://schemas.openxmlformats.org/officeDocument/2006/relationships/image" Target="../media/image35.jpe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canartsaveus.podbean.com/" TargetMode="Externa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5.xml"/><Relationship Id="rId4" Type="http://schemas.openxmlformats.org/officeDocument/2006/relationships/hyperlink" Target="https://www.hawkswell.com/projects/cultural-companion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 Id="rId4" Type="http://schemas.openxmlformats.org/officeDocument/2006/relationships/hyperlink" Target="https://www.england.nhs.uk/blog/social-prescribing-at-the-library/"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creativecommunityforpeaceblog.com/3-ways-music-brings-people-together/" TargetMode="External"/><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hyperlink" Target="https://culture-sante-aquitaine.com/vos-projets/le-grand-tour-de-valse-cie-alea-citta-association-voix-danses-212/" TargetMode="External"/><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35.xml"/><Relationship Id="rId1" Type="http://schemas.openxmlformats.org/officeDocument/2006/relationships/video" Target="https://www.youtube.com/embed/T_7xngo20zU?feature=oembed" TargetMode="External"/><Relationship Id="rId4" Type="http://schemas.openxmlformats.org/officeDocument/2006/relationships/hyperlink" Target="https://www.earthsong.i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ulture-sante-aquitaine.com/vos-projets/la-pause-musicale-183/" TargetMode="External"/><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rt-is-fun.com/"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hyperlink" Target="https://www.facebook.com/WHO/?__cft__%5b0%5d=AZVP6fANqTrVmv6ifI9QOClVBU929WEiHfcxcvP_4UG8trfROAQbjb6BHaI3_fcB0dh4iE_GJV5hXtX2B2Nvm_J7bNMig6VcVhHWxOkX6fehK4sFx7M4RsJdYWVjffUhYS0&amp;__tn__=kK-R" TargetMode="External"/><Relationship Id="rId1" Type="http://schemas.openxmlformats.org/officeDocument/2006/relationships/slideLayout" Target="../slideLayouts/slideLayout14.xml"/><Relationship Id="rId6" Type="http://schemas.openxmlformats.org/officeDocument/2006/relationships/image" Target="../media/image50.sv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5.xml"/><Relationship Id="rId1" Type="http://schemas.openxmlformats.org/officeDocument/2006/relationships/video" Target="https://www.youtube.com/embed/-K20oSnHgYE?feature=oembed" TargetMode="External"/><Relationship Id="rId4" Type="http://schemas.openxmlformats.org/officeDocument/2006/relationships/hyperlink" Target="https://www.abc.net.au/everyday/space-22-improving-mental-health-through-creative-arts/101052564"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ntrinsiconline.com/pages/printables" TargetMode="External"/><Relationship Id="rId2" Type="http://schemas.openxmlformats.org/officeDocument/2006/relationships/image" Target="../media/image58.png"/><Relationship Id="rId1" Type="http://schemas.openxmlformats.org/officeDocument/2006/relationships/slideLayout" Target="../slideLayouts/slideLayout23.xml"/><Relationship Id="rId4" Type="http://schemas.openxmlformats.org/officeDocument/2006/relationships/hyperlink" Target="https://www.twinkl.ie/resource/us-t-c-1551-mindfulness-coloring-pages-bumper-activity-pack"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abc.net.au/everyday/space-22-improving-mental-health-through-creative-arts/101052564" TargetMode="External"/><Relationship Id="rId2" Type="http://schemas.openxmlformats.org/officeDocument/2006/relationships/slideLayout" Target="../slideLayouts/slideLayout22.xml"/><Relationship Id="rId1" Type="http://schemas.openxmlformats.org/officeDocument/2006/relationships/video" Target="https://www.youtube.com/embed/Is5ixUo2zFE?feature=oembed" TargetMode="External"/><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hyperlink" Target="https://www.penguinrandomhouse.com/book-clubs/getting-started/" TargetMode="External"/><Relationship Id="rId2" Type="http://schemas.openxmlformats.org/officeDocument/2006/relationships/image" Target="../media/image60.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s://www.penguinrandomhouse.com/book-clubs/getting-started/" TargetMode="External"/><Relationship Id="rId1" Type="http://schemas.openxmlformats.org/officeDocument/2006/relationships/slideLayout" Target="../slideLayouts/slideLayout22.xml"/><Relationship Id="rId4" Type="http://schemas.openxmlformats.org/officeDocument/2006/relationships/hyperlink" Target="https://www.artclubbers.com/blog/2020/6/3/start-a-creative-collective"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3" Type="http://schemas.openxmlformats.org/officeDocument/2006/relationships/hyperlink" Target="https://happiful.com/the-world-health-organisation-who-emphasises-link-between-the-arts-and-mental-health/" TargetMode="External"/><Relationship Id="rId2" Type="http://schemas.openxmlformats.org/officeDocument/2006/relationships/hyperlink" Target="http://iccliverpool.ac.uk/?research=the-art-of-social-prescribing-informing-policy-on-creative-interventions-in-mental-health-care" TargetMode="External"/><Relationship Id="rId1" Type="http://schemas.openxmlformats.org/officeDocument/2006/relationships/slideLayout" Target="../slideLayouts/slideLayout6.xml"/><Relationship Id="rId4" Type="http://schemas.openxmlformats.org/officeDocument/2006/relationships/hyperlink" Target="https://g.co/artshealth?fbclid=IwAR0Yhjtv8lykchdRK_oMLODpptUM5TSZ63olBQtpjWYtU2hItKlaU62OaO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hyperlink" Target="http://www.socialprescribers.eu/" TargetMode="Externa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F5FCF-E2BD-F645-B1D7-839F2D34B128}"/>
              </a:ext>
            </a:extLst>
          </p:cNvPr>
          <p:cNvSpPr>
            <a:spLocks noGrp="1"/>
          </p:cNvSpPr>
          <p:nvPr>
            <p:ph type="body" sz="quarter" idx="16"/>
          </p:nvPr>
        </p:nvSpPr>
        <p:spPr>
          <a:xfrm>
            <a:off x="503978" y="5732410"/>
            <a:ext cx="11386182" cy="914400"/>
          </a:xfrm>
          <a:noFill/>
        </p:spPr>
        <p:txBody>
          <a:bodyPr>
            <a:noAutofit/>
          </a:bodyPr>
          <a:lstStyle/>
          <a:p>
            <a:pPr>
              <a:lnSpc>
                <a:spcPct val="120000"/>
              </a:lnSpc>
            </a:pPr>
            <a:r>
              <a:rPr lang="el" sz="2400" dirty="0">
                <a:solidFill>
                  <a:schemeClr val="bg1"/>
                </a:solidFill>
                <a:latin typeface="Lato" panose="020F0502020204030203" pitchFamily="34" charset="0"/>
                <a:ea typeface="Lato" panose="020F0502020204030203" pitchFamily="34" charset="0"/>
                <a:cs typeface="Lato" panose="020F0502020204030203" pitchFamily="34" charset="0"/>
              </a:rPr>
              <a:t>Ένα μικρό εισαγωγικό μάθημα για εκπαιδευτικούς κοινωνικών/πολιτιστικών υπηρεσιών</a:t>
            </a:r>
          </a:p>
        </p:txBody>
      </p:sp>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8" y="4321224"/>
            <a:ext cx="11688022" cy="992499"/>
          </a:xfrm>
        </p:spPr>
        <p:txBody>
          <a:bodyPr/>
          <a:lstStyle/>
          <a:p>
            <a:r>
              <a:rPr lang="el" sz="4800" dirty="0">
                <a:solidFill>
                  <a:schemeClr val="bg1"/>
                </a:solidFill>
                <a:latin typeface="Lato" panose="020F0502020204030203" pitchFamily="34" charset="0"/>
                <a:ea typeface="Lato" panose="020F0502020204030203" pitchFamily="34" charset="0"/>
                <a:cs typeface="Lato" panose="020F0502020204030203" pitchFamily="34" charset="0"/>
              </a:rPr>
              <a:t>ΕΙΣΑΓΩΓΗ ΣΤΗΝ ΚΟΙΝΩΝΙΚΗ ΣΥΝΤΑΓΟΓΡΑΦΗ</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AF9D1C-141B-C740-BEF5-A28F41DA7F4C}"/>
              </a:ext>
            </a:extLst>
          </p:cNvPr>
          <p:cNvSpPr/>
          <p:nvPr/>
        </p:nvSpPr>
        <p:spPr>
          <a:xfrm rot="10800000" flipV="1">
            <a:off x="1585" y="5591216"/>
            <a:ext cx="12188825" cy="12469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400" dirty="0">
                <a:latin typeface="Josefin Sans" pitchFamily="2" charset="0"/>
              </a:rPr>
              <a:t>Σύμφωνα με το Arts Council UK, όσοι παρακολουθούν έναν πολιτιστικό χώρο ή εκδήλωση έχουν σχεδόν 60% περισσότερες πιθανότητες να αναφέρουν καλή υγεία σε σύγκριση με εκείνους που δεν το κάνουν.</a:t>
            </a:r>
            <a:endParaRPr lang="en-IE" sz="2400" dirty="0">
              <a:solidFill>
                <a:schemeClr val="bg1"/>
              </a:solidFill>
              <a:latin typeface="Josefin Sans" pitchFamily="2" charset="0"/>
            </a:endParaRPr>
          </a:p>
        </p:txBody>
      </p:sp>
      <p:pic>
        <p:nvPicPr>
          <p:cNvPr id="6" name="Picture Placeholder 5">
            <a:extLst>
              <a:ext uri="{FF2B5EF4-FFF2-40B4-BE49-F238E27FC236}">
                <a16:creationId xmlns:a16="http://schemas.microsoft.com/office/drawing/2014/main" id="{CF2A6966-B39E-45D3-849F-772961D54C41}"/>
              </a:ext>
            </a:extLst>
          </p:cNvPr>
          <p:cNvPicPr>
            <a:picLocks noGrp="1" noChangeAspect="1"/>
          </p:cNvPicPr>
          <p:nvPr>
            <p:ph type="pic" sz="quarter" idx="15"/>
          </p:nvPr>
        </p:nvPicPr>
        <p:blipFill>
          <a:blip r:embed="rId2"/>
          <a:srcRect t="15606" b="15606"/>
          <a:stretch>
            <a:fillRect/>
          </a:stretch>
        </p:blipFill>
        <p:spPr>
          <a:xfrm>
            <a:off x="-1425" y="19878"/>
            <a:ext cx="12191835" cy="5577896"/>
          </a:xfrm>
        </p:spPr>
      </p:pic>
      <p:sp>
        <p:nvSpPr>
          <p:cNvPr id="8" name="TextBox 7">
            <a:extLst>
              <a:ext uri="{FF2B5EF4-FFF2-40B4-BE49-F238E27FC236}">
                <a16:creationId xmlns:a16="http://schemas.microsoft.com/office/drawing/2014/main" id="{62CB083F-87A6-4290-AE9B-E55ED57368B3}"/>
              </a:ext>
            </a:extLst>
          </p:cNvPr>
          <p:cNvSpPr txBox="1"/>
          <p:nvPr/>
        </p:nvSpPr>
        <p:spPr>
          <a:xfrm>
            <a:off x="6563361" y="236376"/>
            <a:ext cx="5628640" cy="707886"/>
          </a:xfrm>
          <a:prstGeom prst="rect">
            <a:avLst/>
          </a:prstGeom>
          <a:solidFill>
            <a:srgbClr val="FEC752"/>
          </a:solidFill>
        </p:spPr>
        <p:txBody>
          <a:bodyPr wrap="square" rtlCol="0">
            <a:spAutoFit/>
          </a:bodyPr>
          <a:lstStyle/>
          <a:p>
            <a:r>
              <a:rPr lang="el" sz="2000" dirty="0">
                <a:solidFill>
                  <a:schemeClr val="bg1"/>
                </a:solidFill>
                <a:latin typeface="Lato" panose="020F0502020204030203" pitchFamily="34" charset="0"/>
                <a:ea typeface="Lato" panose="020F0502020204030203" pitchFamily="34" charset="0"/>
                <a:cs typeface="Lato" panose="020F0502020204030203" pitchFamily="34" charset="0"/>
              </a:rPr>
              <a:t>Δύναμη/Δυνατότητα δημιουργικής και πολιτιστικής κοινωνικής συνταγογράφησης..</a:t>
            </a:r>
            <a:endParaRPr lang="el" sz="28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3917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writing implement, stationary, crayon, pencil&#10;&#10;Description automatically generated">
            <a:extLst>
              <a:ext uri="{FF2B5EF4-FFF2-40B4-BE49-F238E27FC236}">
                <a16:creationId xmlns:a16="http://schemas.microsoft.com/office/drawing/2014/main" id="{2C45AA90-B967-7D87-CCAD-E77329871008}"/>
              </a:ext>
            </a:extLst>
          </p:cNvPr>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2305" r="2305"/>
          <a:stretch>
            <a:fillRect/>
          </a:stretch>
        </p:blipFill>
        <p:spPr>
          <a:xfrm>
            <a:off x="174582" y="779517"/>
            <a:ext cx="7401698" cy="5932948"/>
          </a:xfrm>
        </p:spPr>
      </p:pic>
      <p:sp>
        <p:nvSpPr>
          <p:cNvPr id="5" name="TextBox 4">
            <a:extLst>
              <a:ext uri="{FF2B5EF4-FFF2-40B4-BE49-F238E27FC236}">
                <a16:creationId xmlns:a16="http://schemas.microsoft.com/office/drawing/2014/main" id="{9997EA67-CCA0-5366-2B1A-C23ADC12C1F5}"/>
              </a:ext>
            </a:extLst>
          </p:cNvPr>
          <p:cNvSpPr txBox="1"/>
          <p:nvPr/>
        </p:nvSpPr>
        <p:spPr>
          <a:xfrm>
            <a:off x="7786344" y="1524000"/>
            <a:ext cx="4231074" cy="4108817"/>
          </a:xfrm>
          <a:prstGeom prst="rect">
            <a:avLst/>
          </a:prstGeom>
          <a:noFill/>
        </p:spPr>
        <p:txBody>
          <a:bodyPr wrap="square" rtlCol="0">
            <a:spAutoFit/>
          </a:bodyPr>
          <a:lstStyle/>
          <a:p>
            <a:r>
              <a:rPr lang="el" sz="2700" b="1" dirty="0">
                <a:solidFill>
                  <a:srgbClr val="202124"/>
                </a:solidFill>
                <a:latin typeface="Josefin Sans" pitchFamily="2" charset="0"/>
              </a:rPr>
              <a:t>«Καθένας έχει το δικαίωμα να συμμετέχει ελεύθερα στην πολιτιστική ζωή της κοινότητας, να απολαμβάνει τις τέχνες και να συμμετέχει στην επιστημονική πρόοδο και τα οφέλη της </a:t>
            </a:r>
            <a:r>
              <a:rPr lang="el" sz="2700" dirty="0">
                <a:solidFill>
                  <a:srgbClr val="202124"/>
                </a:solidFill>
                <a:latin typeface="Josefin Sans" pitchFamily="2" charset="0"/>
              </a:rPr>
              <a:t>».</a:t>
            </a:r>
            <a:endParaRPr lang="en-US" dirty="0">
              <a:solidFill>
                <a:srgbClr val="202124"/>
              </a:solidFill>
              <a:latin typeface="Josefin Sans" pitchFamily="2" charset="0"/>
            </a:endParaRPr>
          </a:p>
          <a:p>
            <a:endParaRPr lang="en-US" b="0" i="0" dirty="0">
              <a:solidFill>
                <a:srgbClr val="202124"/>
              </a:solidFill>
              <a:effectLst/>
              <a:latin typeface="Josefin Sans" pitchFamily="2" charset="0"/>
            </a:endParaRPr>
          </a:p>
          <a:p>
            <a:endParaRPr lang="en-US" dirty="0">
              <a:solidFill>
                <a:srgbClr val="202124"/>
              </a:solidFill>
              <a:latin typeface="Josefin Sans" pitchFamily="2" charset="0"/>
            </a:endParaRPr>
          </a:p>
          <a:p>
            <a:pPr algn="ctr"/>
            <a:r>
              <a:rPr lang="el" b="1" dirty="0">
                <a:solidFill>
                  <a:srgbClr val="FFC652"/>
                </a:solidFill>
                <a:latin typeface="Josefin Sans" pitchFamily="2" charset="0"/>
              </a:rPr>
              <a:t>Οικουμενική Διακήρυξη Ανθρωπίνων Δικαιωμάτων - Άρθρο 27</a:t>
            </a:r>
            <a:endParaRPr lang="en-IE" b="1" dirty="0">
              <a:solidFill>
                <a:srgbClr val="FFC652"/>
              </a:solidFill>
              <a:latin typeface="Josefin Sans" pitchFamily="2" charset="0"/>
            </a:endParaRPr>
          </a:p>
        </p:txBody>
      </p:sp>
      <p:sp>
        <p:nvSpPr>
          <p:cNvPr id="6" name="TextBox 5">
            <a:extLst>
              <a:ext uri="{FF2B5EF4-FFF2-40B4-BE49-F238E27FC236}">
                <a16:creationId xmlns:a16="http://schemas.microsoft.com/office/drawing/2014/main" id="{326CCF1B-294D-B868-CA65-7C7746D6928E}"/>
              </a:ext>
            </a:extLst>
          </p:cNvPr>
          <p:cNvSpPr txBox="1"/>
          <p:nvPr/>
        </p:nvSpPr>
        <p:spPr>
          <a:xfrm>
            <a:off x="-2060618" y="6324873"/>
            <a:ext cx="7401698" cy="261610"/>
          </a:xfrm>
          <a:prstGeom prst="rect">
            <a:avLst/>
          </a:prstGeom>
          <a:noFill/>
        </p:spPr>
        <p:txBody>
          <a:bodyPr wrap="square" rtlCol="0">
            <a:spAutoFit/>
          </a:bodyPr>
          <a:lstStyle/>
          <a:p>
            <a:pPr algn="ctr"/>
            <a:r>
              <a:rPr lang="el" sz="1100" dirty="0">
                <a:solidFill>
                  <a:schemeClr val="bg1"/>
                </a:solidFill>
                <a:latin typeface="Josefin Sans" pitchFamily="2" charset="0"/>
              </a:rPr>
              <a:t>Photo Credit – </a:t>
            </a:r>
            <a:r>
              <a:rPr lang="el" sz="1100" dirty="0" err="1">
                <a:solidFill>
                  <a:schemeClr val="bg1"/>
                </a:solidFill>
                <a:latin typeface="Josefin Sans" pitchFamily="2" charset="0"/>
              </a:rPr>
              <a:t>Myriams</a:t>
            </a:r>
            <a:r>
              <a:rPr lang="el" sz="1100" dirty="0">
                <a:solidFill>
                  <a:schemeClr val="bg1"/>
                </a:solidFill>
                <a:latin typeface="Josefin Sans" pitchFamily="2" charset="0"/>
              </a:rPr>
              <a:t> </a:t>
            </a:r>
            <a:r>
              <a:rPr lang="el" sz="1100" dirty="0" err="1">
                <a:solidFill>
                  <a:schemeClr val="bg1"/>
                </a:solidFill>
                <a:latin typeface="Josefin Sans" pitchFamily="2" charset="0"/>
              </a:rPr>
              <a:t>Φωτογραφίες </a:t>
            </a:r>
            <a:r>
              <a:rPr lang="el" sz="1100" dirty="0">
                <a:solidFill>
                  <a:schemeClr val="bg1"/>
                </a:solidFill>
                <a:latin typeface="Josefin Sans" pitchFamily="2" charset="0"/>
              </a:rPr>
              <a:t>– </a:t>
            </a:r>
            <a:r>
              <a:rPr lang="el" sz="1100" dirty="0" err="1">
                <a:solidFill>
                  <a:schemeClr val="bg1"/>
                </a:solidFill>
                <a:latin typeface="Josefin Sans" pitchFamily="2" charset="0"/>
              </a:rPr>
              <a:t>Pixabay</a:t>
            </a:r>
            <a:r>
              <a:rPr lang="el" sz="1100" dirty="0">
                <a:solidFill>
                  <a:schemeClr val="bg1"/>
                </a:solidFill>
                <a:latin typeface="Josefin Sans" pitchFamily="2" charset="0"/>
              </a:rPr>
              <a:t> </a:t>
            </a:r>
            <a:endParaRPr lang="en-IE" sz="1100" dirty="0">
              <a:solidFill>
                <a:schemeClr val="bg1"/>
              </a:solidFill>
              <a:latin typeface="Josefin Sans" pitchFamily="2" charset="0"/>
            </a:endParaRPr>
          </a:p>
        </p:txBody>
      </p:sp>
      <p:sp>
        <p:nvSpPr>
          <p:cNvPr id="7" name="Text Placeholder 52">
            <a:extLst>
              <a:ext uri="{FF2B5EF4-FFF2-40B4-BE49-F238E27FC236}">
                <a16:creationId xmlns:a16="http://schemas.microsoft.com/office/drawing/2014/main" id="{0E43CC05-A8B3-74B1-1D0C-215983B31E1C}"/>
              </a:ext>
            </a:extLst>
          </p:cNvPr>
          <p:cNvSpPr txBox="1">
            <a:spLocks/>
          </p:cNvSpPr>
          <p:nvPr/>
        </p:nvSpPr>
        <p:spPr>
          <a:xfrm>
            <a:off x="0" y="271518"/>
            <a:ext cx="9316720" cy="953666"/>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l" sz="2800" b="1" dirty="0">
                <a:latin typeface="Lato" panose="020F0502020204030203" pitchFamily="34" charset="0"/>
                <a:ea typeface="Lato" panose="020F0502020204030203" pitchFamily="34" charset="0"/>
                <a:cs typeface="Lato" panose="020F0502020204030203" pitchFamily="34" charset="0"/>
              </a:rPr>
              <a:t>Γνωρίζατε ότι το δικαίωμα συμμετοχής και ωφέλειας από την πολιτιστική ζωή είναι ανθρώπινο δικαίωμα;</a:t>
            </a:r>
          </a:p>
        </p:txBody>
      </p:sp>
    </p:spTree>
    <p:extLst>
      <p:ext uri="{BB962C8B-B14F-4D97-AF65-F5344CB8AC3E}">
        <p14:creationId xmlns:p14="http://schemas.microsoft.com/office/powerpoint/2010/main" val="51490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4EC38-8E38-91A3-E119-C5171EFD2C97}"/>
              </a:ext>
            </a:extLst>
          </p:cNvPr>
          <p:cNvSpPr>
            <a:spLocks noGrp="1"/>
          </p:cNvSpPr>
          <p:nvPr>
            <p:ph type="body" sz="quarter" idx="18"/>
          </p:nvPr>
        </p:nvSpPr>
        <p:spPr>
          <a:xfrm>
            <a:off x="8688258" y="3170763"/>
            <a:ext cx="3192291" cy="684000"/>
          </a:xfrm>
        </p:spPr>
        <p:txBody>
          <a:bodyPr/>
          <a:lstStyle/>
          <a:p>
            <a:pPr algn="ctr"/>
            <a:r>
              <a:rPr lang="el" sz="1800" dirty="0">
                <a:latin typeface="Lato" panose="020F0502020204030203" pitchFamily="34" charset="0"/>
                <a:ea typeface="Lato" panose="020F0502020204030203" pitchFamily="34" charset="0"/>
                <a:cs typeface="Lato" panose="020F0502020204030203" pitchFamily="34" charset="0"/>
              </a:rPr>
              <a:t>ΕΙΜΑΙ ΜΕΡΟΣ ΤΗΣ ΚΟΙΝΟΤΗΤΑΣ</a:t>
            </a:r>
          </a:p>
        </p:txBody>
      </p:sp>
      <p:sp>
        <p:nvSpPr>
          <p:cNvPr id="3" name="Text Placeholder 2">
            <a:extLst>
              <a:ext uri="{FF2B5EF4-FFF2-40B4-BE49-F238E27FC236}">
                <a16:creationId xmlns:a16="http://schemas.microsoft.com/office/drawing/2014/main" id="{294B96BC-57FD-5C31-D295-F3FEF8E76712}"/>
              </a:ext>
            </a:extLst>
          </p:cNvPr>
          <p:cNvSpPr>
            <a:spLocks noGrp="1"/>
          </p:cNvSpPr>
          <p:nvPr>
            <p:ph type="body" sz="quarter" idx="16"/>
          </p:nvPr>
        </p:nvSpPr>
        <p:spPr>
          <a:xfrm>
            <a:off x="831937" y="1602654"/>
            <a:ext cx="6218947" cy="2699761"/>
          </a:xfrm>
        </p:spPr>
        <p:txBody>
          <a:bodyPr/>
          <a:lstStyle/>
          <a:p>
            <a:pPr algn="just">
              <a:lnSpc>
                <a:spcPct val="150000"/>
              </a:lnSpc>
            </a:pPr>
            <a:r>
              <a:rPr lang="el" sz="2000" dirty="0">
                <a:latin typeface="Lato" panose="020F0502020204030203" pitchFamily="34" charset="0"/>
                <a:ea typeface="Lato" panose="020F0502020204030203" pitchFamily="34" charset="0"/>
                <a:cs typeface="Lato" panose="020F0502020204030203" pitchFamily="34" charset="0"/>
              </a:rPr>
              <a:t>Ως εκ τούτου, υπάρχει καθήκον μεταξύ των Κοινωνικών και Πολιτιστικών οργανώσεων να συμπεριλάβουν και να παρέχουν υπηρεσίες για όλους, συμπεριλαμβανομένων εκείνων που πάσχουν από </a:t>
            </a:r>
            <a:r>
              <a:rPr lang="el-GR" sz="2000" dirty="0">
                <a:latin typeface="Lato" panose="020F0502020204030203" pitchFamily="34" charset="0"/>
                <a:ea typeface="Lato" panose="020F0502020204030203" pitchFamily="34" charset="0"/>
                <a:cs typeface="Lato" panose="020F0502020204030203" pitchFamily="34" charset="0"/>
              </a:rPr>
              <a:t>μειωμένα επίπεδα</a:t>
            </a:r>
            <a:r>
              <a:rPr lang="el" sz="2000" dirty="0">
                <a:latin typeface="Lato" panose="020F0502020204030203" pitchFamily="34" charset="0"/>
                <a:ea typeface="Lato" panose="020F0502020204030203" pitchFamily="34" charset="0"/>
                <a:cs typeface="Lato" panose="020F0502020204030203" pitchFamily="34" charset="0"/>
              </a:rPr>
              <a:t> ψυχική υγεία και άλλων που μπορεί να έχουν εμπόδια ή φόβους που επηρεάζουν τη δέσμευσή τους.</a:t>
            </a:r>
            <a:endParaRPr lang="en-IE" sz="20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05501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1D163D-6F0B-86F8-4BA1-73E84201B529}"/>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3" name="Online Media 2" title="Arts Culture Health and Wellbeing Scotland">
            <a:hlinkClick r:id="" action="ppaction://media"/>
            <a:extLst>
              <a:ext uri="{FF2B5EF4-FFF2-40B4-BE49-F238E27FC236}">
                <a16:creationId xmlns:a16="http://schemas.microsoft.com/office/drawing/2014/main" id="{AFE11B67-99EC-8725-6BF4-DF34BF8A9B59}"/>
              </a:ext>
            </a:extLst>
          </p:cNvPr>
          <p:cNvPicPr>
            <a:picLocks noRot="1" noChangeAspect="1"/>
          </p:cNvPicPr>
          <p:nvPr>
            <a:videoFile r:link="rId1"/>
          </p:nvPr>
        </p:nvPicPr>
        <p:blipFill>
          <a:blip r:embed="rId3"/>
          <a:stretch>
            <a:fillRect/>
          </a:stretch>
        </p:blipFill>
        <p:spPr>
          <a:xfrm>
            <a:off x="5952528" y="1051426"/>
            <a:ext cx="5399903" cy="4732638"/>
          </a:xfrm>
          <a:prstGeom prst="rect">
            <a:avLst/>
          </a:prstGeom>
        </p:spPr>
      </p:pic>
      <p:sp>
        <p:nvSpPr>
          <p:cNvPr id="4" name="TextBox 3">
            <a:extLst>
              <a:ext uri="{FF2B5EF4-FFF2-40B4-BE49-F238E27FC236}">
                <a16:creationId xmlns:a16="http://schemas.microsoft.com/office/drawing/2014/main" id="{96B02C5B-55D2-69DF-7F33-44D4E9EF4669}"/>
              </a:ext>
            </a:extLst>
          </p:cNvPr>
          <p:cNvSpPr txBox="1"/>
          <p:nvPr/>
        </p:nvSpPr>
        <p:spPr>
          <a:xfrm>
            <a:off x="240659" y="1051426"/>
            <a:ext cx="5399902" cy="4708981"/>
          </a:xfrm>
          <a:prstGeom prst="rect">
            <a:avLst/>
          </a:prstGeom>
          <a:noFill/>
        </p:spPr>
        <p:txBody>
          <a:bodyPr wrap="square" rtlCol="0">
            <a:spAutoFit/>
          </a:bodyPr>
          <a:lstStyle/>
          <a:p>
            <a:pPr algn="just"/>
            <a:r>
              <a:rPr lang="el" sz="2000" b="1" dirty="0">
                <a:solidFill>
                  <a:srgbClr val="FFC652"/>
                </a:solidFill>
                <a:latin typeface="Lato" panose="020F0502020204030203" pitchFamily="34" charset="0"/>
                <a:ea typeface="Lato" panose="020F0502020204030203" pitchFamily="34" charset="0"/>
                <a:cs typeface="Lato" panose="020F0502020204030203" pitchFamily="34" charset="0"/>
              </a:rPr>
              <a:t>Arts Culture </a:t>
            </a:r>
            <a:r>
              <a:rPr lang="el-GR" sz="2000" b="1" dirty="0">
                <a:solidFill>
                  <a:srgbClr val="FFC652"/>
                </a:solidFill>
                <a:latin typeface="Lato" panose="020F0502020204030203" pitchFamily="34" charset="0"/>
                <a:ea typeface="Lato" panose="020F0502020204030203" pitchFamily="34" charset="0"/>
                <a:cs typeface="Lato" panose="020F0502020204030203" pitchFamily="34" charset="0"/>
              </a:rPr>
              <a:t>Η</a:t>
            </a:r>
            <a:r>
              <a:rPr lang="en-US" sz="2000" b="1" dirty="0" err="1">
                <a:solidFill>
                  <a:srgbClr val="FFC652"/>
                </a:solidFill>
                <a:latin typeface="Lato" panose="020F0502020204030203" pitchFamily="34" charset="0"/>
                <a:ea typeface="Lato" panose="020F0502020204030203" pitchFamily="34" charset="0"/>
                <a:cs typeface="Lato" panose="020F0502020204030203" pitchFamily="34" charset="0"/>
              </a:rPr>
              <a:t>ealth</a:t>
            </a:r>
            <a:r>
              <a:rPr lang="en-US" sz="2000" b="1" dirty="0">
                <a:solidFill>
                  <a:srgbClr val="FFC652"/>
                </a:solidFill>
                <a:latin typeface="Lato" panose="020F0502020204030203" pitchFamily="34" charset="0"/>
                <a:ea typeface="Lato" panose="020F0502020204030203" pitchFamily="34" charset="0"/>
                <a:cs typeface="Lato" panose="020F0502020204030203" pitchFamily="34" charset="0"/>
              </a:rPr>
              <a:t> and Well-being Scotland</a:t>
            </a:r>
          </a:p>
          <a:p>
            <a:pPr algn="just"/>
            <a:endParaRPr lang="en-US" sz="2000" dirty="0">
              <a:solidFill>
                <a:srgbClr val="393939"/>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393939"/>
                </a:solidFill>
                <a:latin typeface="Lato" panose="020F0502020204030203" pitchFamily="34" charset="0"/>
                <a:ea typeface="Lato" panose="020F0502020204030203" pitchFamily="34" charset="0"/>
                <a:cs typeface="Lato" panose="020F0502020204030203" pitchFamily="34" charset="0"/>
              </a:rPr>
              <a:t>Οι τέχνες και η δημιουργικότητα μπορούν να έχουν απίστευτα θετικό αντίκτυπο στη σωματική και ψυχική υγεία.</a:t>
            </a:r>
          </a:p>
          <a:p>
            <a:pPr algn="just"/>
            <a:endParaRPr lang="en-US" sz="2000" dirty="0">
              <a:solidFill>
                <a:srgbClr val="393939"/>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393939"/>
                </a:solidFill>
                <a:latin typeface="Lato" panose="020F0502020204030203" pitchFamily="34" charset="0"/>
                <a:ea typeface="Lato" panose="020F0502020204030203" pitchFamily="34" charset="0"/>
                <a:cs typeface="Lato" panose="020F0502020204030203" pitchFamily="34" charset="0"/>
              </a:rPr>
              <a:t>Το ACHWS είναι ένα δίκτυο που παρέχει πληροφορίες και υποστήριξη για οποιονδήποτε εργάζεται σε θέματα τέχνης και πολιτισμού, υγείας και ευημερίας στη Σκωτία.</a:t>
            </a:r>
          </a:p>
          <a:p>
            <a:pPr algn="just"/>
            <a:endParaRPr lang="en-US" sz="2000" dirty="0">
              <a:solidFill>
                <a:srgbClr val="393939"/>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393939"/>
                </a:solidFill>
                <a:latin typeface="Lato" panose="020F0502020204030203" pitchFamily="34" charset="0"/>
                <a:ea typeface="Lato" panose="020F0502020204030203" pitchFamily="34" charset="0"/>
                <a:cs typeface="Lato" panose="020F0502020204030203" pitchFamily="34" charset="0"/>
              </a:rPr>
              <a:t>Αυτό το βίντεο θα ενδιαφέρει άλλες χώρες οργανισμών που σκέφτονται να επαναλάβουν ένα παρόμοιο έργο.</a:t>
            </a:r>
          </a:p>
        </p:txBody>
      </p:sp>
      <p:sp>
        <p:nvSpPr>
          <p:cNvPr id="5" name="TextBox 4">
            <a:extLst>
              <a:ext uri="{FF2B5EF4-FFF2-40B4-BE49-F238E27FC236}">
                <a16:creationId xmlns:a16="http://schemas.microsoft.com/office/drawing/2014/main" id="{FEFA1253-BA0F-7A89-667A-C07E4C4115F1}"/>
              </a:ext>
            </a:extLst>
          </p:cNvPr>
          <p:cNvSpPr txBox="1"/>
          <p:nvPr/>
        </p:nvSpPr>
        <p:spPr>
          <a:xfrm>
            <a:off x="0" y="264223"/>
            <a:ext cx="9970338" cy="400110"/>
          </a:xfrm>
          <a:prstGeom prst="rect">
            <a:avLst/>
          </a:prstGeom>
          <a:solidFill>
            <a:srgbClr val="FFC652"/>
          </a:solidFill>
        </p:spPr>
        <p:txBody>
          <a:bodyPr wrap="square" rtlCol="0">
            <a:spAutoFit/>
          </a:bodyPr>
          <a:lstStyle/>
          <a:p>
            <a:r>
              <a:rPr lang="el" sz="2000" b="1" dirty="0">
                <a:latin typeface="Lato" panose="020F0502020204030203" pitchFamily="34" charset="0"/>
                <a:ea typeface="Lato" panose="020F0502020204030203" pitchFamily="34" charset="0"/>
                <a:cs typeface="Lato" panose="020F0502020204030203" pitchFamily="34" charset="0"/>
              </a:rPr>
              <a:t>Βίντεο – Η θετική επίδραση της τέχνης και της δημιουργικότητας στην υγεία</a:t>
            </a:r>
            <a:endParaRPr lang="en-IE" sz="20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60CB1B07-784A-0C15-4379-E5DC17A27145}"/>
              </a:ext>
            </a:extLst>
          </p:cNvPr>
          <p:cNvSpPr txBox="1"/>
          <p:nvPr/>
        </p:nvSpPr>
        <p:spPr>
          <a:xfrm>
            <a:off x="424180" y="6400412"/>
            <a:ext cx="11343640" cy="276999"/>
          </a:xfrm>
          <a:prstGeom prst="rect">
            <a:avLst/>
          </a:prstGeom>
          <a:noFill/>
        </p:spPr>
        <p:txBody>
          <a:bodyPr wrap="square">
            <a:spAutoFit/>
          </a:bodyPr>
          <a:lstStyle/>
          <a:p>
            <a:pPr algn="l"/>
            <a:r>
              <a:rPr lang="el"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Πηγή: https://www.creativescotland.com/explore/read/stories/features/2021/arts-culture-health-and-wellbeing-scotland</a:t>
            </a:r>
            <a:endParaRPr lang="en-US" sz="1200" dirty="0">
              <a:solidFill>
                <a:srgbClr val="FFC652"/>
              </a:solidFill>
              <a:latin typeface="Josefin Sans" pitchFamily="2" charset="0"/>
            </a:endParaRPr>
          </a:p>
        </p:txBody>
      </p:sp>
    </p:spTree>
    <p:extLst>
      <p:ext uri="{BB962C8B-B14F-4D97-AF65-F5344CB8AC3E}">
        <p14:creationId xmlns:p14="http://schemas.microsoft.com/office/powerpoint/2010/main" val="22843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B09AC-4515-C0D1-87D0-E88E56124500}"/>
              </a:ext>
            </a:extLst>
          </p:cNvPr>
          <p:cNvSpPr>
            <a:spLocks noGrp="1"/>
          </p:cNvSpPr>
          <p:nvPr>
            <p:ph type="sldNum" sz="quarter" idx="12"/>
          </p:nvPr>
        </p:nvSpPr>
        <p:spPr/>
        <p:txBody>
          <a:bodyPr/>
          <a:lstStyle/>
          <a:p>
            <a:fld id="{48F63A3B-78C7-47BE-AE5E-E10140E04643}" type="slidenum">
              <a:rPr lang="en-US" smtClean="0"/>
              <a:t>14</a:t>
            </a:fld>
            <a:endParaRPr lang="en-US" dirty="0"/>
          </a:p>
        </p:txBody>
      </p:sp>
      <p:sp>
        <p:nvSpPr>
          <p:cNvPr id="3" name="TextBox 2">
            <a:extLst>
              <a:ext uri="{FF2B5EF4-FFF2-40B4-BE49-F238E27FC236}">
                <a16:creationId xmlns:a16="http://schemas.microsoft.com/office/drawing/2014/main" id="{86D10195-0281-6102-F3CA-5AA550D2222C}"/>
              </a:ext>
            </a:extLst>
          </p:cNvPr>
          <p:cNvSpPr txBox="1"/>
          <p:nvPr/>
        </p:nvSpPr>
        <p:spPr>
          <a:xfrm>
            <a:off x="6578650" y="1502534"/>
            <a:ext cx="4908044" cy="3785652"/>
          </a:xfrm>
          <a:prstGeom prst="rect">
            <a:avLst/>
          </a:prstGeom>
          <a:noFill/>
        </p:spPr>
        <p:txBody>
          <a:bodyPr wrap="square" rtlCol="0">
            <a:spAutoFit/>
          </a:bodyPr>
          <a:lstStyle/>
          <a:p>
            <a:pPr algn="just"/>
            <a:r>
              <a:rPr lang="el" sz="2000" dirty="0">
                <a:solidFill>
                  <a:srgbClr val="121212"/>
                </a:solidFill>
                <a:latin typeface="Lato" panose="020F0502020204030203" pitchFamily="34" charset="0"/>
                <a:ea typeface="Lato" panose="020F0502020204030203" pitchFamily="34" charset="0"/>
                <a:cs typeface="Lato" panose="020F0502020204030203" pitchFamily="34" charset="0"/>
              </a:rPr>
              <a:t>Η Dr Pippa Burns είναι ιατρική ερευνήτρια στο Πανεπιστήμιο του Wollongong και η εργασία της </a:t>
            </a:r>
            <a:r>
              <a:rPr lang="el" sz="2000" dirty="0">
                <a:solidFill>
                  <a:srgbClr val="BB3B80"/>
                </a:solidFill>
                <a:latin typeface="Lato" panose="020F0502020204030203" pitchFamily="34" charset="0"/>
                <a:ea typeface="Lato" panose="020F0502020204030203" pitchFamily="34" charset="0"/>
                <a:cs typeface="Lato" panose="020F0502020204030203" pitchFamily="34" charset="0"/>
                <a:hlinkClick r:id="rId2"/>
              </a:rPr>
              <a:t>Happy Hookers </a:t>
            </a:r>
            <a:r>
              <a:rPr lang="el" sz="2000" dirty="0">
                <a:solidFill>
                  <a:srgbClr val="121212"/>
                </a:solidFill>
                <a:latin typeface="Lato" panose="020F0502020204030203" pitchFamily="34" charset="0"/>
                <a:ea typeface="Lato" panose="020F0502020204030203" pitchFamily="34" charset="0"/>
                <a:cs typeface="Lato" panose="020F0502020204030203" pitchFamily="34" charset="0"/>
              </a:rPr>
              <a:t>εξέτασε τις επιπτώσεις του </a:t>
            </a:r>
            <a:r>
              <a:rPr lang="el-GR" sz="2000" dirty="0">
                <a:solidFill>
                  <a:srgbClr val="121212"/>
                </a:solidFill>
                <a:latin typeface="Lato" panose="020F0502020204030203" pitchFamily="34" charset="0"/>
                <a:ea typeface="Lato" panose="020F0502020204030203" pitchFamily="34" charset="0"/>
                <a:cs typeface="Lato" panose="020F0502020204030203" pitchFamily="34" charset="0"/>
              </a:rPr>
              <a:t>πλεξίματος </a:t>
            </a:r>
            <a:r>
              <a:rPr lang="el" sz="2000" dirty="0">
                <a:solidFill>
                  <a:srgbClr val="121212"/>
                </a:solidFill>
                <a:latin typeface="Lato" panose="020F0502020204030203" pitchFamily="34" charset="0"/>
                <a:ea typeface="Lato" panose="020F0502020204030203" pitchFamily="34" charset="0"/>
                <a:cs typeface="Lato" panose="020F0502020204030203" pitchFamily="34" charset="0"/>
              </a:rPr>
              <a:t>στην ευημερία.</a:t>
            </a:r>
          </a:p>
          <a:p>
            <a:pPr algn="just"/>
            <a:endParaRPr lang="en-US" sz="2000" dirty="0">
              <a:solidFill>
                <a:srgbClr val="121212"/>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121212"/>
                </a:solidFill>
                <a:latin typeface="Lato" panose="020F0502020204030203" pitchFamily="34" charset="0"/>
                <a:ea typeface="Lato" panose="020F0502020204030203" pitchFamily="34" charset="0"/>
                <a:cs typeface="Lato" panose="020F0502020204030203" pitchFamily="34" charset="0"/>
              </a:rPr>
              <a:t>Μετά από έρευνα, η Μπερνς διαπίστωσε ότι το 89,5% των ερωτηθέντων ανέφεραν ότι η πρακτική αυτή τους έκανε να νιώθουν πιο ήρεμοι/ες, ενώ το 82% αισθάνονταν πιο χαρούμενοι/ες.</a:t>
            </a:r>
          </a:p>
          <a:p>
            <a:pPr algn="just"/>
            <a:endParaRPr lang="en-IE" sz="2000" dirty="0">
              <a:latin typeface="Lato" panose="020F0502020204030203" pitchFamily="34" charset="0"/>
              <a:ea typeface="Lato" panose="020F0502020204030203" pitchFamily="34" charset="0"/>
              <a:cs typeface="Lato" panose="020F0502020204030203" pitchFamily="34" charset="0"/>
            </a:endParaRPr>
          </a:p>
        </p:txBody>
      </p:sp>
      <p:pic>
        <p:nvPicPr>
          <p:cNvPr id="5" name="Picture 4" descr="A picture containing person, indoor, hand&#10;&#10;Description automatically generated">
            <a:extLst>
              <a:ext uri="{FF2B5EF4-FFF2-40B4-BE49-F238E27FC236}">
                <a16:creationId xmlns:a16="http://schemas.microsoft.com/office/drawing/2014/main" id="{957D2716-27B6-39E7-1E98-E9A0E0D32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98" y="617838"/>
            <a:ext cx="6179262" cy="5268385"/>
          </a:xfrm>
          <a:prstGeom prst="rect">
            <a:avLst/>
          </a:prstGeom>
        </p:spPr>
      </p:pic>
      <p:sp>
        <p:nvSpPr>
          <p:cNvPr id="6" name="TextBox 5">
            <a:extLst>
              <a:ext uri="{FF2B5EF4-FFF2-40B4-BE49-F238E27FC236}">
                <a16:creationId xmlns:a16="http://schemas.microsoft.com/office/drawing/2014/main" id="{C825EBCB-607D-BCDB-6B18-08E16AD8F51F}"/>
              </a:ext>
            </a:extLst>
          </p:cNvPr>
          <p:cNvSpPr txBox="1"/>
          <p:nvPr/>
        </p:nvSpPr>
        <p:spPr>
          <a:xfrm>
            <a:off x="231698" y="5565185"/>
            <a:ext cx="5130585" cy="276999"/>
          </a:xfrm>
          <a:prstGeom prst="rect">
            <a:avLst/>
          </a:prstGeom>
          <a:noFill/>
        </p:spPr>
        <p:txBody>
          <a:bodyPr wrap="square" rtlCol="0">
            <a:spAutoFit/>
          </a:bodyPr>
          <a:lstStyle/>
          <a:p>
            <a:r>
              <a:rPr lang="el" sz="1200" dirty="0">
                <a:solidFill>
                  <a:schemeClr val="bg1"/>
                </a:solidFill>
                <a:latin typeface="Josefin Sans" pitchFamily="2" charset="0"/>
              </a:rPr>
              <a:t>Φωτογραφία </a:t>
            </a:r>
            <a:r>
              <a:rPr lang="el" sz="1200" dirty="0" err="1">
                <a:solidFill>
                  <a:schemeClr val="bg1"/>
                </a:solidFill>
                <a:latin typeface="Josefin Sans" pitchFamily="2" charset="0"/>
              </a:rPr>
              <a:t>Pixabay</a:t>
            </a:r>
            <a:r>
              <a:rPr lang="el" sz="1200" dirty="0">
                <a:solidFill>
                  <a:schemeClr val="bg1"/>
                </a:solidFill>
                <a:latin typeface="Josefin Sans" pitchFamily="2" charset="0"/>
              </a:rPr>
              <a:t> </a:t>
            </a:r>
          </a:p>
        </p:txBody>
      </p:sp>
      <p:sp>
        <p:nvSpPr>
          <p:cNvPr id="7" name="TextBox 6">
            <a:extLst>
              <a:ext uri="{FF2B5EF4-FFF2-40B4-BE49-F238E27FC236}">
                <a16:creationId xmlns:a16="http://schemas.microsoft.com/office/drawing/2014/main" id="{E8260FE9-1FF1-AA1E-6245-85A4B52C0082}"/>
              </a:ext>
            </a:extLst>
          </p:cNvPr>
          <p:cNvSpPr txBox="1"/>
          <p:nvPr/>
        </p:nvSpPr>
        <p:spPr>
          <a:xfrm>
            <a:off x="579120" y="6075144"/>
            <a:ext cx="11409680" cy="646331"/>
          </a:xfrm>
          <a:prstGeom prst="rect">
            <a:avLst/>
          </a:prstGeom>
          <a:noFill/>
        </p:spPr>
        <p:txBody>
          <a:bodyPr wrap="square">
            <a:spAutoFit/>
          </a:bodyPr>
          <a:lstStyle/>
          <a:p>
            <a:r>
              <a:rPr lang="el"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Πηγή: https://www.theguardian.com/lifeandstyle/2021/jul/02/happy-hookers-how-prescribing-creativity-might-help-wellbeing</a:t>
            </a:r>
            <a:endParaRPr lang="en-US" sz="1800" dirty="0">
              <a:solidFill>
                <a:srgbClr val="FFC652"/>
              </a:solidFill>
              <a:latin typeface="Josefin Sans" pitchFamily="2" charset="0"/>
            </a:endParaRPr>
          </a:p>
        </p:txBody>
      </p:sp>
      <p:sp>
        <p:nvSpPr>
          <p:cNvPr id="8" name="TextBox 7">
            <a:extLst>
              <a:ext uri="{FF2B5EF4-FFF2-40B4-BE49-F238E27FC236}">
                <a16:creationId xmlns:a16="http://schemas.microsoft.com/office/drawing/2014/main" id="{5B8C8C69-441F-7EF2-6C7A-314FD2449711}"/>
              </a:ext>
            </a:extLst>
          </p:cNvPr>
          <p:cNvSpPr txBox="1"/>
          <p:nvPr/>
        </p:nvSpPr>
        <p:spPr>
          <a:xfrm>
            <a:off x="0" y="264223"/>
            <a:ext cx="9970338"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Ερευνητικές γνώσεις – Ο θετικός αντίκτυπος της τέχνης και της δημιουργικότητας στην υγεία</a:t>
            </a:r>
            <a:endParaRPr lang="en-IE" sz="240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14906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FB0040-BF5C-305E-D968-25514B8CA64A}"/>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3" name="TextBox 2">
            <a:extLst>
              <a:ext uri="{FF2B5EF4-FFF2-40B4-BE49-F238E27FC236}">
                <a16:creationId xmlns:a16="http://schemas.microsoft.com/office/drawing/2014/main" id="{62B9F139-E70C-4A58-419A-CF57793A6CDF}"/>
              </a:ext>
            </a:extLst>
          </p:cNvPr>
          <p:cNvSpPr txBox="1"/>
          <p:nvPr/>
        </p:nvSpPr>
        <p:spPr>
          <a:xfrm>
            <a:off x="369026" y="1472474"/>
            <a:ext cx="6111673" cy="4708981"/>
          </a:xfrm>
          <a:prstGeom prst="rect">
            <a:avLst/>
          </a:prstGeom>
          <a:noFill/>
        </p:spPr>
        <p:txBody>
          <a:bodyPr wrap="square" rtlCol="0">
            <a:spAutoFit/>
          </a:bodyPr>
          <a:lstStyle/>
          <a:p>
            <a:pPr fontAlgn="base"/>
            <a:r>
              <a:rPr lang="el" sz="2000" dirty="0">
                <a:solidFill>
                  <a:srgbClr val="2E4346"/>
                </a:solidFill>
                <a:latin typeface="Lato" panose="020F0502020204030203" pitchFamily="34" charset="0"/>
                <a:ea typeface="Lato" panose="020F0502020204030203" pitchFamily="34" charset="0"/>
                <a:cs typeface="Lato" panose="020F0502020204030203" pitchFamily="34" charset="0"/>
              </a:rPr>
              <a:t>Σε μια έρευνα που πραγματοποιήθηκε από το Πανεπιστήμιο </a:t>
            </a:r>
            <a:r>
              <a:rPr lang="el" sz="2000" dirty="0">
                <a:solidFill>
                  <a:srgbClr val="FF8000"/>
                </a:solidFill>
                <a:latin typeface="Lato" panose="020F0502020204030203" pitchFamily="34" charset="0"/>
                <a:ea typeface="Lato" panose="020F0502020204030203" pitchFamily="34" charset="0"/>
                <a:cs typeface="Lato" panose="020F0502020204030203" pitchFamily="34" charset="0"/>
                <a:hlinkClick r:id="rId2"/>
              </a:rPr>
              <a:t>Stitchlinks </a:t>
            </a:r>
            <a:r>
              <a:rPr lang="el" sz="2000" dirty="0">
                <a:solidFill>
                  <a:srgbClr val="2E4346"/>
                </a:solidFill>
                <a:latin typeface="Lato" panose="020F0502020204030203" pitchFamily="34" charset="0"/>
                <a:ea typeface="Lato" panose="020F0502020204030203" pitchFamily="34" charset="0"/>
                <a:cs typeface="Lato" panose="020F0502020204030203" pitchFamily="34" charset="0"/>
              </a:rPr>
              <a:t>και το Cardiff σε πάνω από 3.500 </a:t>
            </a:r>
            <a:r>
              <a:rPr lang="el-GR" sz="2000" dirty="0">
                <a:solidFill>
                  <a:srgbClr val="2E4346"/>
                </a:solidFill>
                <a:latin typeface="Lato" panose="020F0502020204030203" pitchFamily="34" charset="0"/>
                <a:ea typeface="Lato" panose="020F0502020204030203" pitchFamily="34" charset="0"/>
                <a:cs typeface="Lato" panose="020F0502020204030203" pitchFamily="34" charset="0"/>
              </a:rPr>
              <a:t>άτομα που ασχολούνταν με το πλέξιμο</a:t>
            </a:r>
            <a:r>
              <a:rPr lang="el" sz="2000" dirty="0">
                <a:solidFill>
                  <a:srgbClr val="2E4346"/>
                </a:solidFill>
                <a:latin typeface="Lato" panose="020F0502020204030203" pitchFamily="34" charset="0"/>
                <a:ea typeface="Lato" panose="020F0502020204030203" pitchFamily="34" charset="0"/>
                <a:cs typeface="Lato" panose="020F0502020204030203" pitchFamily="34" charset="0"/>
              </a:rPr>
              <a:t> από 31 χώρες:</a:t>
            </a:r>
            <a:endParaRPr lang="en-US" sz="2000" dirty="0">
              <a:solidFill>
                <a:srgbClr val="2E4346"/>
              </a:solidFill>
              <a:latin typeface="Lato" panose="020F0502020204030203" pitchFamily="34" charset="0"/>
              <a:ea typeface="Lato" panose="020F0502020204030203" pitchFamily="34" charset="0"/>
              <a:cs typeface="Lato" panose="020F0502020204030203" pitchFamily="34" charset="0"/>
            </a:endParaRPr>
          </a:p>
          <a:p>
            <a:pPr fontAlgn="base"/>
            <a:endParaRPr lang="el" sz="2000" dirty="0">
              <a:solidFill>
                <a:srgbClr val="2E4346"/>
              </a:solidFill>
              <a:latin typeface="Lato" panose="020F0502020204030203" pitchFamily="34" charset="0"/>
              <a:ea typeface="Lato" panose="020F0502020204030203" pitchFamily="34" charset="0"/>
              <a:cs typeface="Lato" panose="020F0502020204030203" pitchFamily="34" charset="0"/>
            </a:endParaRPr>
          </a:p>
          <a:p>
            <a:pPr marL="342900" indent="-342900" fontAlgn="base">
              <a:buFont typeface="Arial" panose="020B0604020202020204" pitchFamily="34" charset="0"/>
              <a:buChar char="•"/>
            </a:pPr>
            <a:r>
              <a:rPr lang="el" sz="2000" b="1" dirty="0">
                <a:solidFill>
                  <a:srgbClr val="2E4346"/>
                </a:solidFill>
                <a:latin typeface="Lato" panose="020F0502020204030203" pitchFamily="34" charset="0"/>
                <a:ea typeface="Lato" panose="020F0502020204030203" pitchFamily="34" charset="0"/>
                <a:cs typeface="Lato" panose="020F0502020204030203" pitchFamily="34" charset="0"/>
              </a:rPr>
              <a:t>Το 81% ένιωθε πιο χαρούμενο μετά το πλέξιμο, το 54% ένιωθε χαρούμενο ή πολύ χαρούμενο, λιγότερο από το 1% παρέμεινε λυπημένο </a:t>
            </a:r>
            <a:r>
              <a:rPr lang="el" sz="2000" dirty="0">
                <a:solidFill>
                  <a:srgbClr val="2E4346"/>
                </a:solidFill>
                <a:latin typeface="Lato" panose="020F0502020204030203" pitchFamily="34" charset="0"/>
                <a:ea typeface="Lato" panose="020F0502020204030203" pitchFamily="34" charset="0"/>
                <a:cs typeface="Lato" panose="020F0502020204030203" pitchFamily="34" charset="0"/>
              </a:rPr>
              <a:t>.</a:t>
            </a:r>
          </a:p>
          <a:p>
            <a:pPr marL="342900" indent="-342900" fontAlgn="base">
              <a:buFont typeface="Arial" panose="020B0604020202020204" pitchFamily="34" charset="0"/>
              <a:buChar char="•"/>
            </a:pPr>
            <a:r>
              <a:rPr lang="el" sz="2000" b="1" i="1" dirty="0">
                <a:solidFill>
                  <a:srgbClr val="FFC652"/>
                </a:solidFill>
                <a:latin typeface="Lato" panose="020F0502020204030203" pitchFamily="34" charset="0"/>
                <a:ea typeface="Lato" panose="020F0502020204030203" pitchFamily="34" charset="0"/>
                <a:cs typeface="Lato" panose="020F0502020204030203" pitchFamily="34" charset="0"/>
              </a:rPr>
              <a:t>Συναρπαστικά και σημαντικά, αυτό μεταφράστηκε σε άτομα με </a:t>
            </a:r>
            <a:br>
              <a:rPr lang="en-US" sz="2000" b="1" i="1" dirty="0">
                <a:solidFill>
                  <a:srgbClr val="FFC652"/>
                </a:solidFill>
                <a:latin typeface="Lato" panose="020F0502020204030203" pitchFamily="34" charset="0"/>
                <a:ea typeface="Lato" panose="020F0502020204030203" pitchFamily="34" charset="0"/>
                <a:cs typeface="Lato" panose="020F0502020204030203" pitchFamily="34" charset="0"/>
              </a:rPr>
            </a:br>
            <a:r>
              <a:rPr lang="el" sz="2000" b="1" i="1" dirty="0">
                <a:solidFill>
                  <a:srgbClr val="FFC652"/>
                </a:solidFill>
                <a:latin typeface="Lato" panose="020F0502020204030203" pitchFamily="34" charset="0"/>
                <a:ea typeface="Lato" panose="020F0502020204030203" pitchFamily="34" charset="0"/>
                <a:cs typeface="Lato" panose="020F0502020204030203" pitchFamily="34" charset="0"/>
              </a:rPr>
              <a:t>κλινική κατάθλιψη.</a:t>
            </a:r>
          </a:p>
          <a:p>
            <a:pPr marL="342900" indent="-342900" fontAlgn="base">
              <a:buFont typeface="Arial" panose="020B0604020202020204" pitchFamily="34" charset="0"/>
              <a:buChar char="•"/>
            </a:pPr>
            <a:r>
              <a:rPr lang="el" sz="2000" dirty="0">
                <a:solidFill>
                  <a:srgbClr val="2E4346"/>
                </a:solidFill>
                <a:latin typeface="Lato" panose="020F0502020204030203" pitchFamily="34" charset="0"/>
                <a:ea typeface="Lato" panose="020F0502020204030203" pitchFamily="34" charset="0"/>
                <a:cs typeface="Lato" panose="020F0502020204030203" pitchFamily="34" charset="0"/>
              </a:rPr>
              <a:t>Το πιο σημαντικό εύρημα ήταν ότι </a:t>
            </a:r>
            <a:r>
              <a:rPr lang="el" sz="2000" b="1" dirty="0">
                <a:solidFill>
                  <a:srgbClr val="2E4346"/>
                </a:solidFill>
                <a:latin typeface="Lato" panose="020F0502020204030203" pitchFamily="34" charset="0"/>
                <a:ea typeface="Lato" panose="020F0502020204030203" pitchFamily="34" charset="0"/>
                <a:cs typeface="Lato" panose="020F0502020204030203" pitchFamily="34" charset="0"/>
              </a:rPr>
              <a:t>όσο πιο συχνά οι άνθρωποι πλέκουν (&gt;3 φορές την εβδομάδα) τόσο πιο χαρούμενοι και ήρεμοι νιώθουν.</a:t>
            </a:r>
            <a:endParaRPr lang="en-US" sz="2000" dirty="0">
              <a:solidFill>
                <a:srgbClr val="2E4346"/>
              </a:solidFill>
              <a:latin typeface="Lato" panose="020F0502020204030203" pitchFamily="34" charset="0"/>
              <a:ea typeface="Lato" panose="020F0502020204030203" pitchFamily="34" charset="0"/>
              <a:cs typeface="Lato" panose="020F0502020204030203" pitchFamily="34" charset="0"/>
            </a:endParaRPr>
          </a:p>
        </p:txBody>
      </p:sp>
      <p:pic>
        <p:nvPicPr>
          <p:cNvPr id="5" name="Picture 4" descr="A picture containing thread&#10;&#10;Description automatically generated">
            <a:extLst>
              <a:ext uri="{FF2B5EF4-FFF2-40B4-BE49-F238E27FC236}">
                <a16:creationId xmlns:a16="http://schemas.microsoft.com/office/drawing/2014/main" id="{362E59EE-4AF7-92F8-E29C-5E5C52A3C9D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14409"/>
          <a:stretch/>
        </p:blipFill>
        <p:spPr>
          <a:xfrm>
            <a:off x="6583680" y="1044558"/>
            <a:ext cx="5507759" cy="5040458"/>
          </a:xfrm>
          <a:prstGeom prst="rect">
            <a:avLst/>
          </a:prstGeom>
        </p:spPr>
      </p:pic>
      <p:sp>
        <p:nvSpPr>
          <p:cNvPr id="6" name="TextBox 5">
            <a:extLst>
              <a:ext uri="{FF2B5EF4-FFF2-40B4-BE49-F238E27FC236}">
                <a16:creationId xmlns:a16="http://schemas.microsoft.com/office/drawing/2014/main" id="{AD7CD394-1412-D8F0-C64B-BDE21CA2AEF6}"/>
              </a:ext>
            </a:extLst>
          </p:cNvPr>
          <p:cNvSpPr txBox="1"/>
          <p:nvPr/>
        </p:nvSpPr>
        <p:spPr>
          <a:xfrm>
            <a:off x="8610600" y="1044558"/>
            <a:ext cx="4436076" cy="276999"/>
          </a:xfrm>
          <a:prstGeom prst="rect">
            <a:avLst/>
          </a:prstGeom>
          <a:noFill/>
        </p:spPr>
        <p:txBody>
          <a:bodyPr wrap="square" rtlCol="0">
            <a:spAutoFit/>
          </a:bodyPr>
          <a:lstStyle/>
          <a:p>
            <a:pPr algn="ctr"/>
            <a:r>
              <a:rPr lang="el" sz="1200" dirty="0">
                <a:solidFill>
                  <a:schemeClr val="bg1"/>
                </a:solidFill>
                <a:latin typeface="Josefin Sans" pitchFamily="2" charset="0"/>
              </a:rPr>
              <a:t>Πίστωση εικόνας </a:t>
            </a:r>
            <a:r>
              <a:rPr lang="el" sz="1200" dirty="0" err="1">
                <a:solidFill>
                  <a:schemeClr val="bg1"/>
                </a:solidFill>
                <a:latin typeface="Josefin Sans" pitchFamily="2" charset="0"/>
              </a:rPr>
              <a:t>Semevent </a:t>
            </a:r>
            <a:r>
              <a:rPr lang="el" sz="1200" dirty="0">
                <a:solidFill>
                  <a:schemeClr val="bg1"/>
                </a:solidFill>
                <a:latin typeface="Josefin Sans" pitchFamily="2" charset="0"/>
              </a:rPr>
              <a:t>– </a:t>
            </a:r>
            <a:r>
              <a:rPr lang="el" sz="1200" dirty="0" err="1">
                <a:solidFill>
                  <a:schemeClr val="bg1"/>
                </a:solidFill>
                <a:latin typeface="Josefin Sans" pitchFamily="2" charset="0"/>
              </a:rPr>
              <a:t>Pixabay</a:t>
            </a:r>
            <a:r>
              <a:rPr lang="el" sz="1200" dirty="0">
                <a:solidFill>
                  <a:schemeClr val="bg1"/>
                </a:solidFill>
                <a:latin typeface="Josefin Sans" pitchFamily="2" charset="0"/>
              </a:rPr>
              <a:t> </a:t>
            </a:r>
          </a:p>
        </p:txBody>
      </p:sp>
      <p:sp>
        <p:nvSpPr>
          <p:cNvPr id="8" name="TextBox 7">
            <a:extLst>
              <a:ext uri="{FF2B5EF4-FFF2-40B4-BE49-F238E27FC236}">
                <a16:creationId xmlns:a16="http://schemas.microsoft.com/office/drawing/2014/main" id="{C30224B6-1B52-7BBA-B6E8-4A7C68DA9F7F}"/>
              </a:ext>
            </a:extLst>
          </p:cNvPr>
          <p:cNvSpPr txBox="1"/>
          <p:nvPr/>
        </p:nvSpPr>
        <p:spPr>
          <a:xfrm>
            <a:off x="0" y="264223"/>
            <a:ext cx="10218198"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Ερευνητικές γνώσεις – Ο θετικός αντίκτυπος της τέχνης και της δημιουργικότητας στην υγεία</a:t>
            </a:r>
            <a:endParaRPr lang="en-IE" sz="240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927412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21A788-E941-EFC6-DA10-EAE22FF481FB}"/>
              </a:ext>
            </a:extLst>
          </p:cNvPr>
          <p:cNvSpPr>
            <a:spLocks noGrp="1"/>
          </p:cNvSpPr>
          <p:nvPr>
            <p:ph type="sldNum" sz="quarter" idx="12"/>
          </p:nvPr>
        </p:nvSpPr>
        <p:spPr/>
        <p:txBody>
          <a:bodyPr/>
          <a:lstStyle/>
          <a:p>
            <a:fld id="{48F63A3B-78C7-47BE-AE5E-E10140E04643}" type="slidenum">
              <a:rPr lang="en-US" smtClean="0"/>
              <a:t>16</a:t>
            </a:fld>
            <a:endParaRPr lang="en-US" dirty="0"/>
          </a:p>
        </p:txBody>
      </p:sp>
      <p:pic>
        <p:nvPicPr>
          <p:cNvPr id="4" name="Picture 3" descr="A group of people in a room&#10;&#10;Description automatically generated with medium confidence">
            <a:extLst>
              <a:ext uri="{FF2B5EF4-FFF2-40B4-BE49-F238E27FC236}">
                <a16:creationId xmlns:a16="http://schemas.microsoft.com/office/drawing/2014/main" id="{B3063874-D1D2-0D4B-3F21-AB07B3F9B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858" y="648128"/>
            <a:ext cx="6067168" cy="5170645"/>
          </a:xfrm>
          <a:prstGeom prst="rect">
            <a:avLst/>
          </a:prstGeom>
        </p:spPr>
      </p:pic>
      <p:sp>
        <p:nvSpPr>
          <p:cNvPr id="5" name="TextBox 4">
            <a:extLst>
              <a:ext uri="{FF2B5EF4-FFF2-40B4-BE49-F238E27FC236}">
                <a16:creationId xmlns:a16="http://schemas.microsoft.com/office/drawing/2014/main" id="{66A99E98-B0A6-F1B6-8102-1EAE21AC985C}"/>
              </a:ext>
            </a:extLst>
          </p:cNvPr>
          <p:cNvSpPr txBox="1"/>
          <p:nvPr/>
        </p:nvSpPr>
        <p:spPr>
          <a:xfrm>
            <a:off x="5067858" y="5835451"/>
            <a:ext cx="6067168" cy="276999"/>
          </a:xfrm>
          <a:prstGeom prst="rect">
            <a:avLst/>
          </a:prstGeom>
          <a:noFill/>
        </p:spPr>
        <p:txBody>
          <a:bodyPr wrap="square" rtlCol="0">
            <a:spAutoFit/>
          </a:bodyPr>
          <a:lstStyle/>
          <a:p>
            <a:pPr algn="r"/>
            <a:r>
              <a:rPr lang="el" sz="1200" b="0" i="0" dirty="0">
                <a:effectLst/>
                <a:latin typeface="Calibri" panose="020F0502020204030204" pitchFamily="34" charset="0"/>
                <a:cs typeface="Calibri" panose="020F0502020204030204" pitchFamily="34" charset="0"/>
              </a:rPr>
              <a:t>Φωτογραφία: </a:t>
            </a:r>
            <a:r>
              <a:rPr lang="el" sz="1200" b="0" i="0" dirty="0" err="1">
                <a:effectLst/>
                <a:latin typeface="Calibri" panose="020F0502020204030204" pitchFamily="34" charset="0"/>
                <a:cs typeface="Calibri" panose="020F0502020204030204" pitchFamily="34" charset="0"/>
              </a:rPr>
              <a:t>Teijo </a:t>
            </a:r>
            <a:r>
              <a:rPr lang="el" sz="1200" b="0" i="0" dirty="0">
                <a:effectLst/>
                <a:latin typeface="Calibri" panose="020F0502020204030204" pitchFamily="34" charset="0"/>
                <a:cs typeface="Calibri" panose="020F0502020204030204" pitchFamily="34" charset="0"/>
              </a:rPr>
              <a:t>/ </a:t>
            </a:r>
            <a:r>
              <a:rPr lang="el" sz="1200" b="0" i="0" dirty="0" err="1">
                <a:effectLst/>
                <a:latin typeface="Calibri" panose="020F0502020204030204" pitchFamily="34" charset="0"/>
                <a:cs typeface="Calibri" panose="020F0502020204030204" pitchFamily="34" charset="0"/>
              </a:rPr>
              <a:t>Pirkanmaa </a:t>
            </a:r>
            <a:r>
              <a:rPr lang="el" sz="1200" b="0" i="0" dirty="0">
                <a:effectLst/>
                <a:latin typeface="Calibri" panose="020F0502020204030204" pitchFamily="34" charset="0"/>
                <a:cs typeface="Calibri" panose="020F0502020204030204" pitchFamily="34" charset="0"/>
              </a:rPr>
              <a:t>2016. </a:t>
            </a:r>
            <a:r>
              <a:rPr lang="el" sz="1200" b="0" i="0" dirty="0" err="1">
                <a:effectLst/>
                <a:latin typeface="Calibri" panose="020F0502020204030204" pitchFamily="34" charset="0"/>
                <a:cs typeface="Calibri" panose="020F0502020204030204" pitchFamily="34" charset="0"/>
              </a:rPr>
              <a:t>PiiPoo </a:t>
            </a:r>
            <a:r>
              <a:rPr lang="el" sz="1200" b="0" i="0" dirty="0">
                <a:effectLst/>
                <a:latin typeface="Calibri" panose="020F0502020204030204" pitchFamily="34" charset="0"/>
                <a:cs typeface="Calibri" panose="020F0502020204030204" pitchFamily="34" charset="0"/>
              </a:rPr>
              <a:t>– προσβάσιμο </a:t>
            </a:r>
            <a:r>
              <a:rPr lang="el" sz="1200" b="0" i="0" dirty="0" err="1">
                <a:effectLst/>
                <a:latin typeface="Calibri" panose="020F0502020204030204" pitchFamily="34" charset="0"/>
                <a:cs typeface="Calibri" panose="020F0502020204030204" pitchFamily="34" charset="0"/>
              </a:rPr>
              <a:t>κέντρο </a:t>
            </a:r>
            <a:r>
              <a:rPr lang="el" sz="1200" b="0" i="0" dirty="0">
                <a:effectLst/>
                <a:latin typeface="Calibri" panose="020F0502020204030204" pitchFamily="34" charset="0"/>
                <a:cs typeface="Calibri" panose="020F0502020204030204" pitchFamily="34" charset="0"/>
              </a:rPr>
              <a:t>για την τέχνη και τον πολιτισμό.</a:t>
            </a:r>
            <a:endParaRPr lang="en-IE" sz="1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38B498C-3413-7CA3-4315-C2B20CBE527A}"/>
              </a:ext>
            </a:extLst>
          </p:cNvPr>
          <p:cNvSpPr txBox="1"/>
          <p:nvPr/>
        </p:nvSpPr>
        <p:spPr>
          <a:xfrm>
            <a:off x="210859" y="1339120"/>
            <a:ext cx="4646141" cy="4524315"/>
          </a:xfrm>
          <a:prstGeom prst="rect">
            <a:avLst/>
          </a:prstGeom>
          <a:noFill/>
        </p:spPr>
        <p:txBody>
          <a:bodyPr wrap="square" rtlCol="0">
            <a:spAutoFit/>
          </a:bodyPr>
          <a:lstStyle/>
          <a:p>
            <a:pPr algn="just"/>
            <a:r>
              <a:rPr lang="el" b="1" dirty="0">
                <a:solidFill>
                  <a:srgbClr val="0A0A0A"/>
                </a:solidFill>
                <a:latin typeface="Lato" panose="020F0502020204030203" pitchFamily="34" charset="0"/>
                <a:ea typeface="Lato" panose="020F0502020204030203" pitchFamily="34" charset="0"/>
                <a:cs typeface="Lato" panose="020F0502020204030203" pitchFamily="34" charset="0"/>
              </a:rPr>
              <a:t>Έρευνες έχουν δείξει ότι οι τέχνες και οι καλλιτεχνικές δραστηριότητες μπορούν:</a:t>
            </a:r>
            <a:endParaRPr lang="en-US" dirty="0">
              <a:solidFill>
                <a:srgbClr val="0A0A0A"/>
              </a:solidFill>
              <a:latin typeface="Lato" panose="020F0502020204030203" pitchFamily="34" charset="0"/>
              <a:ea typeface="Lato" panose="020F0502020204030203" pitchFamily="34" charset="0"/>
              <a:cs typeface="Lato" panose="020F0502020204030203" pitchFamily="34" charset="0"/>
            </a:endParaRPr>
          </a:p>
          <a:p>
            <a:pPr algn="just">
              <a:buFont typeface="Arial" panose="020B0604020202020204" pitchFamily="34" charset="0"/>
              <a:buChar char="•"/>
            </a:pPr>
            <a:r>
              <a:rPr lang="el" dirty="0">
                <a:solidFill>
                  <a:srgbClr val="0A0A0A"/>
                </a:solidFill>
                <a:latin typeface="Lato" panose="020F0502020204030203" pitchFamily="34" charset="0"/>
                <a:ea typeface="Lato" panose="020F0502020204030203" pitchFamily="34" charset="0"/>
                <a:cs typeface="Lato" panose="020F0502020204030203" pitchFamily="34" charset="0"/>
              </a:rPr>
              <a:t>βελτιώνει τα αποτελέσματα της ιατρικής θεραπείας και ανακουφίζει τα σωματικά και ψυχολογικά συμπτώματα</a:t>
            </a:r>
          </a:p>
          <a:p>
            <a:pPr algn="just">
              <a:buFont typeface="Arial" panose="020B0604020202020204" pitchFamily="34" charset="0"/>
              <a:buChar char="•"/>
            </a:pPr>
            <a:r>
              <a:rPr lang="el" dirty="0">
                <a:solidFill>
                  <a:srgbClr val="0A0A0A"/>
                </a:solidFill>
                <a:latin typeface="Lato" panose="020F0502020204030203" pitchFamily="34" charset="0"/>
                <a:ea typeface="Lato" panose="020F0502020204030203" pitchFamily="34" charset="0"/>
                <a:cs typeface="Lato" panose="020F0502020204030203" pitchFamily="34" charset="0"/>
              </a:rPr>
              <a:t>μειώστε την ανάγκη και τη χρήση αγχολυτικών φαρμάκων, παυσίπονων και υπνωτικών χαπιών</a:t>
            </a:r>
          </a:p>
          <a:p>
            <a:pPr algn="just">
              <a:buFont typeface="Arial" panose="020B0604020202020204" pitchFamily="34" charset="0"/>
              <a:buChar char="•"/>
            </a:pPr>
            <a:r>
              <a:rPr lang="el" dirty="0">
                <a:solidFill>
                  <a:srgbClr val="0A0A0A"/>
                </a:solidFill>
                <a:latin typeface="Lato" panose="020F0502020204030203" pitchFamily="34" charset="0"/>
                <a:ea typeface="Lato" panose="020F0502020204030203" pitchFamily="34" charset="0"/>
                <a:cs typeface="Lato" panose="020F0502020204030203" pitchFamily="34" charset="0"/>
              </a:rPr>
              <a:t>βοηθούν στην ανακούφιση της μοναξιάς και της κοινωνικής απομόνωσης</a:t>
            </a:r>
          </a:p>
          <a:p>
            <a:pPr algn="just">
              <a:buFont typeface="Arial" panose="020B0604020202020204" pitchFamily="34" charset="0"/>
              <a:buChar char="•"/>
            </a:pPr>
            <a:r>
              <a:rPr lang="el" dirty="0">
                <a:solidFill>
                  <a:srgbClr val="0A0A0A"/>
                </a:solidFill>
                <a:latin typeface="Lato" panose="020F0502020204030203" pitchFamily="34" charset="0"/>
                <a:ea typeface="Lato" panose="020F0502020204030203" pitchFamily="34" charset="0"/>
                <a:cs typeface="Lato" panose="020F0502020204030203" pitchFamily="34" charset="0"/>
              </a:rPr>
              <a:t>πρόληψη και μείωση αρνητικών συναισθημάτων, όπως άγχος, κατάθλιψη και θλίψη. και</a:t>
            </a:r>
          </a:p>
          <a:p>
            <a:pPr algn="just">
              <a:buFont typeface="Arial" panose="020B0604020202020204" pitchFamily="34" charset="0"/>
              <a:buChar char="•"/>
            </a:pPr>
            <a:r>
              <a:rPr lang="el" dirty="0">
                <a:solidFill>
                  <a:srgbClr val="0A0A0A"/>
                </a:solidFill>
                <a:latin typeface="Lato" panose="020F0502020204030203" pitchFamily="34" charset="0"/>
                <a:ea typeface="Lato" panose="020F0502020204030203" pitchFamily="34" charset="0"/>
                <a:cs typeface="Lato" panose="020F0502020204030203" pitchFamily="34" charset="0"/>
              </a:rPr>
              <a:t>βοηθούν τους ανθρώπους να αντιμετωπίσουν προβλήματα ψυχικής υγείας.</a:t>
            </a:r>
          </a:p>
        </p:txBody>
      </p:sp>
      <p:sp>
        <p:nvSpPr>
          <p:cNvPr id="7" name="TextBox 6">
            <a:extLst>
              <a:ext uri="{FF2B5EF4-FFF2-40B4-BE49-F238E27FC236}">
                <a16:creationId xmlns:a16="http://schemas.microsoft.com/office/drawing/2014/main" id="{3692835F-446B-7627-FA0D-A86450E46A69}"/>
              </a:ext>
            </a:extLst>
          </p:cNvPr>
          <p:cNvSpPr txBox="1"/>
          <p:nvPr/>
        </p:nvSpPr>
        <p:spPr>
          <a:xfrm>
            <a:off x="0" y="264223"/>
            <a:ext cx="9970338"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Ερευνητικές γνώσεις – Ο θετικός αντίκτυπος της τέχνης και της δημιουργικότητας στην υγεία</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8C51AD1C-C7DD-761C-588E-32298923C9B9}"/>
              </a:ext>
            </a:extLst>
          </p:cNvPr>
          <p:cNvSpPr txBox="1"/>
          <p:nvPr/>
        </p:nvSpPr>
        <p:spPr>
          <a:xfrm>
            <a:off x="320040" y="6356350"/>
            <a:ext cx="11033760" cy="276999"/>
          </a:xfrm>
          <a:prstGeom prst="rect">
            <a:avLst/>
          </a:prstGeom>
          <a:noFill/>
        </p:spPr>
        <p:txBody>
          <a:bodyPr wrap="square">
            <a:spAutoFit/>
          </a:bodyPr>
          <a:lstStyle/>
          <a:p>
            <a:pPr algn="l"/>
            <a:r>
              <a:rPr lang="el" sz="1200" dirty="0">
                <a:solidFill>
                  <a:srgbClr val="0A0A0A"/>
                </a:solidFill>
                <a:latin typeface="Josefin Sans" pitchFamily="2" charset="0"/>
                <a:cs typeface="Calibri" panose="020F0502020204030204" pitchFamily="34" charset="0"/>
              </a:rPr>
              <a:t>Μάθετε περισσότερα εδώ: </a:t>
            </a:r>
            <a:r>
              <a:rPr lang="el"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https://taikusydan.turkuamk.fi/en/frontpage/arts-for-well-being/</a:t>
            </a:r>
            <a:endParaRPr lang="en-US"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41401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5E55DF-F64E-3EFE-76EB-6D3CFADA51E3}"/>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4" name="Picture 3" descr="A group of people sitting in chairs&#10;&#10;Description automatically generated with low confidence">
            <a:extLst>
              <a:ext uri="{FF2B5EF4-FFF2-40B4-BE49-F238E27FC236}">
                <a16:creationId xmlns:a16="http://schemas.microsoft.com/office/drawing/2014/main" id="{A7EF9AEC-A610-5343-8C7D-5FC11D5B70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944510" y="827902"/>
            <a:ext cx="5997201" cy="4370427"/>
          </a:xfrm>
          <a:prstGeom prst="rect">
            <a:avLst/>
          </a:prstGeom>
        </p:spPr>
      </p:pic>
      <p:sp>
        <p:nvSpPr>
          <p:cNvPr id="5" name="TextBox 4">
            <a:extLst>
              <a:ext uri="{FF2B5EF4-FFF2-40B4-BE49-F238E27FC236}">
                <a16:creationId xmlns:a16="http://schemas.microsoft.com/office/drawing/2014/main" id="{6D61ABEF-05F3-3CB1-24B2-3806DE562905}"/>
              </a:ext>
            </a:extLst>
          </p:cNvPr>
          <p:cNvSpPr txBox="1"/>
          <p:nvPr/>
        </p:nvSpPr>
        <p:spPr>
          <a:xfrm>
            <a:off x="185806" y="1262647"/>
            <a:ext cx="5572898" cy="5262979"/>
          </a:xfrm>
          <a:prstGeom prst="rect">
            <a:avLst/>
          </a:prstGeom>
          <a:noFill/>
        </p:spPr>
        <p:txBody>
          <a:bodyPr wrap="square" rtlCol="0">
            <a:spAutoFit/>
          </a:bodyPr>
          <a:lstStyle/>
          <a:p>
            <a:endParaRPr lang="en-IE" sz="1600" dirty="0">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000000"/>
                </a:solidFill>
                <a:latin typeface="Lato" panose="020F0502020204030203" pitchFamily="34" charset="0"/>
                <a:ea typeface="Lato" panose="020F0502020204030203" pitchFamily="34" charset="0"/>
                <a:cs typeface="Lato" panose="020F0502020204030203" pitchFamily="34" charset="0"/>
              </a:rPr>
              <a:t>Η κοινωνική συνταγογράφηση έχει </a:t>
            </a:r>
            <a:r>
              <a:rPr lang="el-GR" dirty="0">
                <a:solidFill>
                  <a:srgbClr val="000000"/>
                </a:solidFill>
                <a:latin typeface="Lato" panose="020F0502020204030203" pitchFamily="34" charset="0"/>
                <a:ea typeface="Lato" panose="020F0502020204030203" pitchFamily="34" charset="0"/>
                <a:cs typeface="Lato" panose="020F0502020204030203" pitchFamily="34" charset="0"/>
              </a:rPr>
              <a:t>σκοπό </a:t>
            </a:r>
            <a:r>
              <a:rPr lang="el" dirty="0">
                <a:solidFill>
                  <a:srgbClr val="000000"/>
                </a:solidFill>
                <a:latin typeface="Lato" panose="020F0502020204030203" pitchFamily="34" charset="0"/>
                <a:ea typeface="Lato" panose="020F0502020204030203" pitchFamily="34" charset="0"/>
                <a:cs typeface="Lato" panose="020F0502020204030203" pitchFamily="34" charset="0"/>
              </a:rPr>
              <a:t>να διαδραματίσει στην ανακούφιση μιας σειράς συνθηκών ευεξίας και μπορεί να βοηθήσει σε μεγαλύτερη ικανοποίηση και απόλαυση στη ζωή. Η διεύρυνση της πρόσβασης στις τέχνες θα πρέπει να είναι ένα βασικό μέρος αυτού – είναι καλό για τους ασθενείς, καλό για το προσωπικό και καλό για το σύστημα υγειονομικής περίθαλψης.</a:t>
            </a:r>
          </a:p>
          <a:p>
            <a:endParaRPr lang="en-US" dirty="0">
              <a:solidFill>
                <a:srgbClr val="000000"/>
              </a:solidFill>
              <a:latin typeface="Lato" panose="020F0502020204030203" pitchFamily="34" charset="0"/>
              <a:ea typeface="Lato" panose="020F0502020204030203" pitchFamily="34" charset="0"/>
              <a:cs typeface="Lato" panose="020F0502020204030203" pitchFamily="34" charset="0"/>
            </a:endParaRPr>
          </a:p>
          <a:p>
            <a:pPr algn="ctr"/>
            <a:r>
              <a:rPr lang="el" dirty="0">
                <a:solidFill>
                  <a:srgbClr val="000000"/>
                </a:solidFill>
                <a:latin typeface="Lato" panose="020F0502020204030203" pitchFamily="34" charset="0"/>
                <a:ea typeface="Lato" panose="020F0502020204030203" pitchFamily="34" charset="0"/>
                <a:cs typeface="Lato" panose="020F0502020204030203" pitchFamily="34" charset="0"/>
              </a:rPr>
              <a:t>« </a:t>
            </a:r>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Για να δημιουργήσουμε μια υγιή, ευτυχισμένη, ουσιαστική ζωή για όλους, πρέπει να αναγνωρίσουμε τη δύναμη των καλλιτεχνών, των καλλιτεχνικών οργανισμών, των μουσείων και των βιβλιοθηκών στον τομέα της υγείας και όχι μόνο»</a:t>
            </a:r>
          </a:p>
          <a:p>
            <a:pPr algn="ctr"/>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Art Council UK</a:t>
            </a:r>
            <a:endParaRPr lang="en-IE" sz="2000" dirty="0">
              <a:latin typeface="Lato" panose="020F0502020204030203" pitchFamily="34" charset="0"/>
              <a:ea typeface="Lato" panose="020F0502020204030203" pitchFamily="34" charset="0"/>
              <a:cs typeface="Lato" panose="020F0502020204030203" pitchFamily="34" charset="0"/>
            </a:endParaRPr>
          </a:p>
          <a:p>
            <a:endParaRPr lang="en-IE" dirty="0">
              <a:latin typeface="Lato" panose="020F0502020204030203" pitchFamily="34" charset="0"/>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383DC9DD-6038-6753-2E15-DAA473C92923}"/>
              </a:ext>
            </a:extLst>
          </p:cNvPr>
          <p:cNvSpPr txBox="1"/>
          <p:nvPr/>
        </p:nvSpPr>
        <p:spPr>
          <a:xfrm>
            <a:off x="6685280" y="5620763"/>
            <a:ext cx="5256431" cy="523220"/>
          </a:xfrm>
          <a:prstGeom prst="rect">
            <a:avLst/>
          </a:prstGeom>
          <a:noFill/>
        </p:spPr>
        <p:txBody>
          <a:bodyPr wrap="square" rtlCol="0">
            <a:spAutoFit/>
          </a:bodyPr>
          <a:lstStyle/>
          <a:p>
            <a:pPr algn="r"/>
            <a:r>
              <a:rPr lang="el" sz="1400" b="0" i="0" dirty="0">
                <a:solidFill>
                  <a:srgbClr val="6D6E71"/>
                </a:solidFill>
                <a:effectLst/>
                <a:latin typeface="Calibri" panose="020F0502020204030204" pitchFamily="34" charset="0"/>
                <a:cs typeface="Calibri" panose="020F0502020204030204" pitchFamily="34" charset="0"/>
              </a:rPr>
              <a:t>Συνεδρία τραγουδιού για άτομα που ζουν με άνοια.</a:t>
            </a:r>
          </a:p>
          <a:p>
            <a:pPr algn="r"/>
            <a:r>
              <a:rPr lang="el" sz="1400" b="0" i="0" dirty="0">
                <a:solidFill>
                  <a:srgbClr val="6D6E71"/>
                </a:solidFill>
                <a:effectLst/>
                <a:latin typeface="Calibri" panose="020F0502020204030204" pitchFamily="34" charset="0"/>
                <a:cs typeface="Calibri" panose="020F0502020204030204" pitchFamily="34" charset="0"/>
              </a:rPr>
              <a:t>Φωτογραφία © Anthony </a:t>
            </a:r>
            <a:r>
              <a:rPr lang="el" sz="1400" b="0" i="0" dirty="0" err="1">
                <a:solidFill>
                  <a:srgbClr val="6D6E71"/>
                </a:solidFill>
                <a:effectLst/>
                <a:latin typeface="Calibri" panose="020F0502020204030204" pitchFamily="34" charset="0"/>
                <a:cs typeface="Calibri" panose="020F0502020204030204" pitchFamily="34" charset="0"/>
              </a:rPr>
              <a:t>Robling</a:t>
            </a:r>
            <a:endParaRPr lang="en-IE" sz="1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8B9D58A-2F7A-6195-0403-36D245A02E8E}"/>
              </a:ext>
            </a:extLst>
          </p:cNvPr>
          <p:cNvSpPr txBox="1"/>
          <p:nvPr/>
        </p:nvSpPr>
        <p:spPr>
          <a:xfrm>
            <a:off x="418697" y="6356350"/>
            <a:ext cx="7879080" cy="276999"/>
          </a:xfrm>
          <a:prstGeom prst="rect">
            <a:avLst/>
          </a:prstGeom>
          <a:noFill/>
        </p:spPr>
        <p:txBody>
          <a:bodyPr wrap="square">
            <a:spAutoFit/>
          </a:bodyPr>
          <a:lstStyle/>
          <a:p>
            <a:r>
              <a:rPr lang="el"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https://www.artscouncil.org.uk/blog/what-can-culture-do-healthcare-0</a:t>
            </a:r>
            <a:endParaRPr lang="en-IE" sz="12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62CE960B-8C9E-7A0D-672A-8D381133BCD3}"/>
              </a:ext>
            </a:extLst>
          </p:cNvPr>
          <p:cNvSpPr txBox="1"/>
          <p:nvPr/>
        </p:nvSpPr>
        <p:spPr>
          <a:xfrm>
            <a:off x="0" y="264223"/>
            <a:ext cx="9970338" cy="954107"/>
          </a:xfrm>
          <a:prstGeom prst="rect">
            <a:avLst/>
          </a:prstGeom>
          <a:solidFill>
            <a:srgbClr val="FFC652"/>
          </a:solidFill>
        </p:spPr>
        <p:txBody>
          <a:bodyPr wrap="square" rtlCol="0">
            <a:spAutoFit/>
          </a:bodyPr>
          <a:lstStyle/>
          <a:p>
            <a:r>
              <a:rPr lang="el" sz="2800" b="1" dirty="0">
                <a:latin typeface="Lato" panose="020F0502020204030203" pitchFamily="34" charset="0"/>
                <a:ea typeface="Lato" panose="020F0502020204030203" pitchFamily="34" charset="0"/>
                <a:cs typeface="Lato" panose="020F0502020204030203" pitchFamily="34" charset="0"/>
              </a:rPr>
              <a:t>Η θετική επίδραση της τέχνης και της δημιουργικότητας στην υγεία</a:t>
            </a:r>
            <a:endParaRPr lang="en-IE" sz="280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44748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470304" y="1374454"/>
            <a:ext cx="9545285" cy="866585"/>
          </a:xfrm>
        </p:spPr>
        <p:txBody>
          <a:bodyPr/>
          <a:lstStyle/>
          <a:p>
            <a:r>
              <a:rPr lang="el" sz="4800" b="1" dirty="0">
                <a:latin typeface="Lato" panose="020F0502020204030203" pitchFamily="34" charset="0"/>
                <a:ea typeface="Lato" panose="020F0502020204030203" pitchFamily="34" charset="0"/>
                <a:cs typeface="Lato" panose="020F0502020204030203" pitchFamily="34" charset="0"/>
              </a:rPr>
              <a:t>Η χρήση της δημιουργικότητας μπορεί να φέρει τους ανθρώπους κοντά</a:t>
            </a:r>
          </a:p>
          <a:p>
            <a:endParaRPr lang="en-IE" sz="4800" dirty="0">
              <a:latin typeface="Lato" panose="020F0502020204030203" pitchFamily="34" charset="0"/>
              <a:ea typeface="Lato" panose="020F0502020204030203" pitchFamily="34" charset="0"/>
              <a:cs typeface="Lato" panose="020F0502020204030203" pitchFamily="34" charset="0"/>
            </a:endParaRPr>
          </a:p>
        </p:txBody>
      </p:sp>
      <p:pic>
        <p:nvPicPr>
          <p:cNvPr id="5" name="Picture 4" descr="Icon&#10;&#10;Description automatically generated with low confidence">
            <a:extLst>
              <a:ext uri="{FF2B5EF4-FFF2-40B4-BE49-F238E27FC236}">
                <a16:creationId xmlns:a16="http://schemas.microsoft.com/office/drawing/2014/main" id="{5A49E8B5-B4EB-1669-8829-1E57A66AD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374" y="1606410"/>
            <a:ext cx="5391626" cy="4814744"/>
          </a:xfrm>
          <a:prstGeom prst="rect">
            <a:avLst/>
          </a:prstGeom>
        </p:spPr>
      </p:pic>
    </p:spTree>
    <p:extLst>
      <p:ext uri="{BB962C8B-B14F-4D97-AF65-F5344CB8AC3E}">
        <p14:creationId xmlns:p14="http://schemas.microsoft.com/office/powerpoint/2010/main" val="211865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19</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9" name="TextBox 8">
            <a:extLst>
              <a:ext uri="{FF2B5EF4-FFF2-40B4-BE49-F238E27FC236}">
                <a16:creationId xmlns:a16="http://schemas.microsoft.com/office/drawing/2014/main" id="{465A832F-409C-DDE8-40DD-8EC8660C7F45}"/>
              </a:ext>
            </a:extLst>
          </p:cNvPr>
          <p:cNvSpPr txBox="1"/>
          <p:nvPr/>
        </p:nvSpPr>
        <p:spPr>
          <a:xfrm>
            <a:off x="812620" y="780498"/>
            <a:ext cx="7625259" cy="5324535"/>
          </a:xfrm>
          <a:prstGeom prst="rect">
            <a:avLst/>
          </a:prstGeom>
          <a:noFill/>
        </p:spPr>
        <p:txBody>
          <a:bodyPr wrap="square">
            <a:spAutoFit/>
          </a:bodyPr>
          <a:lstStyle/>
          <a:p>
            <a:pPr defTabSz="228600" eaLnBrk="1" fontAlgn="auto" hangingPunct="1">
              <a:spcBef>
                <a:spcPts val="0"/>
              </a:spcBef>
              <a:spcAft>
                <a:spcPts val="0"/>
              </a:spcAft>
            </a:pP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Η δημιουργικότητα απελευθερώνει το μυαλό</a:t>
            </a:r>
            <a:r>
              <a:rPr lang="en-US" sz="2000" dirty="0">
                <a:solidFill>
                  <a:prstClr val="black"/>
                </a:solidFill>
                <a:latin typeface="Lato" panose="020F0502020204030203" pitchFamily="34" charset="0"/>
                <a:ea typeface="Lato" panose="020F0502020204030203" pitchFamily="34" charset="0"/>
                <a:cs typeface="Lato" panose="020F0502020204030203" pitchFamily="34" charset="0"/>
              </a:rPr>
              <a:t>, </a:t>
            </a: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επιτρέποντας στους ανθρώπους να μοιράζονται ιδέες, να κάνουν φίλους και να αλλάζουν τον τρόπο που σκ</a:t>
            </a:r>
            <a:r>
              <a:rPr lang="el-GR" sz="2000" dirty="0" err="1">
                <a:solidFill>
                  <a:prstClr val="black"/>
                </a:solidFill>
                <a:latin typeface="Lato" panose="020F0502020204030203" pitchFamily="34" charset="0"/>
                <a:ea typeface="Lato" panose="020F0502020204030203" pitchFamily="34" charset="0"/>
                <a:cs typeface="Lato" panose="020F0502020204030203" pitchFamily="34" charset="0"/>
              </a:rPr>
              <a:t>έφτονται</a:t>
            </a: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 Η εκτίμηση και η ενασχόληση με διαφορετικούς πολιτισμούς μπορεί να μας δώσει μια νέα προοπτική και να δημιουργήσουμε διαπολιτισμικές συνδέσεις.</a:t>
            </a:r>
          </a:p>
          <a:p>
            <a:pPr defTabSz="228600" eaLnBrk="1" fontAlgn="auto" hangingPunct="1">
              <a:spcBef>
                <a:spcPts val="0"/>
              </a:spcBef>
              <a:spcAft>
                <a:spcPts val="0"/>
              </a:spcAft>
            </a:pPr>
            <a:endParaRPr lang="en-US" sz="200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228600" eaLnBrk="1" fontAlgn="auto" hangingPunct="1">
              <a:spcBef>
                <a:spcPts val="0"/>
              </a:spcBef>
              <a:spcAft>
                <a:spcPts val="0"/>
              </a:spcAft>
            </a:pP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Άρθρο: </a:t>
            </a:r>
            <a:r>
              <a:rPr lang="el" sz="2000" dirty="0">
                <a:solidFill>
                  <a:prstClr val="black"/>
                </a:solidFill>
                <a:latin typeface="Lato" panose="020F0502020204030203" pitchFamily="34" charset="0"/>
                <a:ea typeface="Lato" panose="020F0502020204030203" pitchFamily="34" charset="0"/>
                <a:cs typeface="Lato" panose="020F0502020204030203" pitchFamily="34" charset="0"/>
                <a:hlinkClick r:id="rId3"/>
              </a:rPr>
              <a:t>https://www.youth.ie/articles/why-is-creativity-important-and-what-does-it-contribute/</a:t>
            </a:r>
            <a:endParaRPr lang="en-US" sz="200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228600" eaLnBrk="1" fontAlgn="auto" hangingPunct="1">
              <a:spcBef>
                <a:spcPts val="0"/>
              </a:spcBef>
              <a:spcAft>
                <a:spcPts val="0"/>
              </a:spcAft>
            </a:pPr>
            <a:endParaRPr lang="en-US" sz="200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228600" eaLnBrk="1" fontAlgn="auto" hangingPunct="1">
              <a:spcBef>
                <a:spcPts val="0"/>
              </a:spcBef>
              <a:spcAft>
                <a:spcPts val="0"/>
              </a:spcAft>
            </a:pP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Η ακρόαση μιας συναυλίας ή η συμμετοχή σε ένα εργαστήριο τέχνης μπορεί να σας βοηθήσει να αλλάξετε τον τρόπο που σκέφτεστε.</a:t>
            </a:r>
          </a:p>
          <a:p>
            <a:pPr defTabSz="228600" eaLnBrk="1" fontAlgn="auto" hangingPunct="1">
              <a:spcBef>
                <a:spcPts val="0"/>
              </a:spcBef>
              <a:spcAft>
                <a:spcPts val="0"/>
              </a:spcAft>
            </a:pPr>
            <a:endParaRPr lang="en-US" sz="200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228600" eaLnBrk="1" fontAlgn="auto" hangingPunct="1">
              <a:spcBef>
                <a:spcPts val="0"/>
              </a:spcBef>
              <a:spcAft>
                <a:spcPts val="0"/>
              </a:spcAft>
            </a:pPr>
            <a:endParaRPr lang="en-US" sz="200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228600" eaLnBrk="1" fontAlgn="auto" hangingPunct="1">
              <a:spcBef>
                <a:spcPts val="0"/>
              </a:spcBef>
              <a:spcAft>
                <a:spcPts val="0"/>
              </a:spcAft>
            </a:pPr>
            <a:r>
              <a:rPr lang="el" sz="2000" dirty="0">
                <a:solidFill>
                  <a:prstClr val="black"/>
                </a:solidFill>
                <a:latin typeface="Lato" panose="020F0502020204030203" pitchFamily="34" charset="0"/>
                <a:ea typeface="Lato" panose="020F0502020204030203" pitchFamily="34" charset="0"/>
                <a:cs typeface="Lato" panose="020F0502020204030203" pitchFamily="34" charset="0"/>
              </a:rPr>
              <a:t>Μπορεί να σας βοηθήσει να χαλαρώσετε και να συνδεθείτε με άλλους ανθρώπους.</a:t>
            </a:r>
            <a:endParaRPr lang="en-IE" sz="20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90188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3DAA2F-6AAA-7F40-A70B-EE4D51CC6786}"/>
              </a:ext>
            </a:extLst>
          </p:cNvPr>
          <p:cNvSpPr txBox="1"/>
          <p:nvPr/>
        </p:nvSpPr>
        <p:spPr>
          <a:xfrm>
            <a:off x="4626455" y="158084"/>
            <a:ext cx="6425755" cy="707886"/>
          </a:xfrm>
          <a:prstGeom prst="rect">
            <a:avLst/>
          </a:prstGeom>
          <a:noFill/>
          <a:ln>
            <a:noFill/>
          </a:ln>
        </p:spPr>
        <p:txBody>
          <a:bodyPr wrap="square" rtlCol="0">
            <a:spAutoFit/>
          </a:bodyPr>
          <a:lstStyle/>
          <a:p>
            <a:r>
              <a:rPr lang="el" sz="4000" dirty="0">
                <a:latin typeface="Josefin Sans" pitchFamily="2" charset="0"/>
                <a:ea typeface="Roboto Medium" panose="02000000000000000000" pitchFamily="2" charset="0"/>
                <a:cs typeface="Poppins Medium" pitchFamily="2" charset="77"/>
              </a:rPr>
              <a:t>Στόχος του μαθήματος</a:t>
            </a:r>
          </a:p>
        </p:txBody>
      </p:sp>
      <p:sp>
        <p:nvSpPr>
          <p:cNvPr id="8" name="Rectangle 7">
            <a:extLst>
              <a:ext uri="{FF2B5EF4-FFF2-40B4-BE49-F238E27FC236}">
                <a16:creationId xmlns:a16="http://schemas.microsoft.com/office/drawing/2014/main" id="{AAC216DF-3FE9-3C4D-8D65-21F1304C9DCC}"/>
              </a:ext>
            </a:extLst>
          </p:cNvPr>
          <p:cNvSpPr/>
          <p:nvPr/>
        </p:nvSpPr>
        <p:spPr>
          <a:xfrm>
            <a:off x="4606605" y="1085539"/>
            <a:ext cx="6465454" cy="4524315"/>
          </a:xfrm>
          <a:prstGeom prst="rect">
            <a:avLst/>
          </a:prstGeom>
          <a:noFill/>
        </p:spPr>
        <p:txBody>
          <a:bodyPr wrap="square">
            <a:spAutoFit/>
          </a:bodyPr>
          <a:lstStyle/>
          <a:p>
            <a:pPr algn="just"/>
            <a:r>
              <a:rPr lang="el" dirty="0">
                <a:latin typeface="Lato" panose="020F0502020204030203" pitchFamily="34" charset="0"/>
                <a:ea typeface="Lato" panose="020F0502020204030203" pitchFamily="34" charset="0"/>
                <a:cs typeface="Lato" panose="020F0502020204030203" pitchFamily="34" charset="0"/>
              </a:rPr>
              <a:t>Αυτό το μάθημα θα βοηθήσει τους εκπαιδευτικούς Κοινωνικών, Πολιτιστικών και Κοινοτικών Υπηρεσιών να μάθουν για την Κοινωνική Συνταγογράφηση και πώς μπορούν να δημιουργήσουν νέες ή προσαρμοσμένες πολιτιστικές ή δημιουργικές προσφορές που παρέχουν κοινωνικά συνταγογραφούμενα οφέλη για την υγεία και την ευημερία.</a:t>
            </a:r>
          </a:p>
          <a:p>
            <a:pPr algn="just"/>
            <a:endParaRPr lang="en-US" dirty="0">
              <a:latin typeface="Lato" panose="020F0502020204030203" pitchFamily="34" charset="0"/>
              <a:ea typeface="Lato" panose="020F0502020204030203" pitchFamily="34" charset="0"/>
              <a:cs typeface="Lato" panose="020F0502020204030203" pitchFamily="34" charset="0"/>
            </a:endParaRPr>
          </a:p>
          <a:p>
            <a:pPr algn="just"/>
            <a:r>
              <a:rPr lang="el" b="1" dirty="0">
                <a:latin typeface="Lato" panose="020F0502020204030203" pitchFamily="34" charset="0"/>
                <a:ea typeface="Lato" panose="020F0502020204030203" pitchFamily="34" charset="0"/>
                <a:cs typeface="Lato" panose="020F0502020204030203" pitchFamily="34" charset="0"/>
              </a:rPr>
              <a:t>Σε αυτό το μάθημα αγγίζουμε θέματα που σχετίζονται με την τέχνη/δημιουργική ευεξία και πράγματα όπως η δραματοθεραπεία, η οποία χρησιμοποιεί αφήγηση, υποκριτική και αυτοσχεδιασμό για να ενθαρρύνει την αυτοανακάλυψη και την έκφραση. Ερευνούμε επίσης τη μουσικοθεραπεία, η οποία προσφέρει κοινωνικά καθορισμένα οφέλη για την υγεία και την ευεξία.</a:t>
            </a:r>
          </a:p>
          <a:p>
            <a:pPr algn="just"/>
            <a:endParaRPr lang="en-US" dirty="0">
              <a:latin typeface="Lato" panose="020F0502020204030203" pitchFamily="34" charset="0"/>
              <a:ea typeface="Lato" panose="020F0502020204030203" pitchFamily="34" charset="0"/>
              <a:cs typeface="Lato" panose="020F0502020204030203" pitchFamily="34" charset="0"/>
            </a:endParaRPr>
          </a:p>
        </p:txBody>
      </p:sp>
      <p:grpSp>
        <p:nvGrpSpPr>
          <p:cNvPr id="7" name="Group 6">
            <a:extLst>
              <a:ext uri="{FF2B5EF4-FFF2-40B4-BE49-F238E27FC236}">
                <a16:creationId xmlns:a16="http://schemas.microsoft.com/office/drawing/2014/main" id="{20789493-8A68-FCAB-DD64-3898B228EABF}"/>
              </a:ext>
            </a:extLst>
          </p:cNvPr>
          <p:cNvGrpSpPr/>
          <p:nvPr/>
        </p:nvGrpSpPr>
        <p:grpSpPr>
          <a:xfrm>
            <a:off x="495008" y="6405767"/>
            <a:ext cx="2530305" cy="138107"/>
            <a:chOff x="2502568" y="6027821"/>
            <a:chExt cx="6689559" cy="365125"/>
          </a:xfrm>
        </p:grpSpPr>
        <p:pic>
          <p:nvPicPr>
            <p:cNvPr id="10" name="Picture 9" descr="Text, logo&#10;&#10;Description automatically generated">
              <a:extLst>
                <a:ext uri="{FF2B5EF4-FFF2-40B4-BE49-F238E27FC236}">
                  <a16:creationId xmlns:a16="http://schemas.microsoft.com/office/drawing/2014/main" id="{03C5BFDA-A21C-AF7F-EAA0-E19862E7547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 name="Picture 10" descr="Text, logo&#10;&#10;Description automatically generated">
              <a:extLst>
                <a:ext uri="{FF2B5EF4-FFF2-40B4-BE49-F238E27FC236}">
                  <a16:creationId xmlns:a16="http://schemas.microsoft.com/office/drawing/2014/main" id="{228237BE-F081-8050-C83E-CE52DF451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9" name="Graphic 4">
            <a:extLst>
              <a:ext uri="{FF2B5EF4-FFF2-40B4-BE49-F238E27FC236}">
                <a16:creationId xmlns:a16="http://schemas.microsoft.com/office/drawing/2014/main" id="{585E8A7C-307B-E16F-EF51-A898F6AFD4C2}"/>
              </a:ext>
            </a:extLst>
          </p:cNvPr>
          <p:cNvGrpSpPr/>
          <p:nvPr/>
        </p:nvGrpSpPr>
        <p:grpSpPr>
          <a:xfrm>
            <a:off x="1675869" y="3344384"/>
            <a:ext cx="1627078" cy="2459048"/>
            <a:chOff x="8370738" y="2267338"/>
            <a:chExt cx="802510" cy="1209126"/>
          </a:xfrm>
        </p:grpSpPr>
        <p:sp>
          <p:nvSpPr>
            <p:cNvPr id="12" name="Freeform 7">
              <a:extLst>
                <a:ext uri="{FF2B5EF4-FFF2-40B4-BE49-F238E27FC236}">
                  <a16:creationId xmlns:a16="http://schemas.microsoft.com/office/drawing/2014/main" id="{0F66D8A6-4DCB-908F-D997-9301853A6D18}"/>
                </a:ext>
              </a:extLst>
            </p:cNvPr>
            <p:cNvSpPr/>
            <p:nvPr/>
          </p:nvSpPr>
          <p:spPr>
            <a:xfrm>
              <a:off x="8647736" y="2362179"/>
              <a:ext cx="254328" cy="242957"/>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CCA251C2-466A-A03B-BAA2-D4DAC632DE0F}"/>
                </a:ext>
              </a:extLst>
            </p:cNvPr>
            <p:cNvSpPr/>
            <p:nvPr/>
          </p:nvSpPr>
          <p:spPr>
            <a:xfrm>
              <a:off x="8428459" y="2283690"/>
              <a:ext cx="654380" cy="1173691"/>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AC489DB4-1788-E5A2-5909-3D67D728389B}"/>
                </a:ext>
              </a:extLst>
            </p:cNvPr>
            <p:cNvSpPr/>
            <p:nvPr/>
          </p:nvSpPr>
          <p:spPr>
            <a:xfrm>
              <a:off x="8412483" y="2267338"/>
              <a:ext cx="695920" cy="1209126"/>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8BC0D58B-564E-659B-5B93-21ED8519EBEE}"/>
                </a:ext>
              </a:extLst>
            </p:cNvPr>
            <p:cNvSpPr/>
            <p:nvPr/>
          </p:nvSpPr>
          <p:spPr>
            <a:xfrm>
              <a:off x="9088755" y="2951797"/>
              <a:ext cx="84493" cy="115252"/>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AF92835B-E627-AF73-1FC5-1E73ECCE04E1}"/>
                </a:ext>
              </a:extLst>
            </p:cNvPr>
            <p:cNvSpPr/>
            <p:nvPr/>
          </p:nvSpPr>
          <p:spPr>
            <a:xfrm>
              <a:off x="8370738" y="2481262"/>
              <a:ext cx="48409" cy="112395"/>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7" name="Freeform 12">
              <a:extLst>
                <a:ext uri="{FF2B5EF4-FFF2-40B4-BE49-F238E27FC236}">
                  <a16:creationId xmlns:a16="http://schemas.microsoft.com/office/drawing/2014/main" id="{30FEEF15-EF8F-B3E7-9BA3-49C2947F1BC5}"/>
                </a:ext>
              </a:extLst>
            </p:cNvPr>
            <p:cNvSpPr/>
            <p:nvPr/>
          </p:nvSpPr>
          <p:spPr>
            <a:xfrm>
              <a:off x="8468677" y="3452812"/>
              <a:ext cx="86677" cy="17966"/>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18" name="Graphic 4">
            <a:extLst>
              <a:ext uri="{FF2B5EF4-FFF2-40B4-BE49-F238E27FC236}">
                <a16:creationId xmlns:a16="http://schemas.microsoft.com/office/drawing/2014/main" id="{557390E9-F36B-3764-0CCF-29300F51A9C1}"/>
              </a:ext>
            </a:extLst>
          </p:cNvPr>
          <p:cNvGrpSpPr/>
          <p:nvPr/>
        </p:nvGrpSpPr>
        <p:grpSpPr>
          <a:xfrm>
            <a:off x="981430" y="245810"/>
            <a:ext cx="2235863" cy="4724979"/>
            <a:chOff x="8124259" y="1236345"/>
            <a:chExt cx="860672" cy="1861250"/>
          </a:xfrm>
        </p:grpSpPr>
        <p:sp>
          <p:nvSpPr>
            <p:cNvPr id="19" name="Freeform 14">
              <a:extLst>
                <a:ext uri="{FF2B5EF4-FFF2-40B4-BE49-F238E27FC236}">
                  <a16:creationId xmlns:a16="http://schemas.microsoft.com/office/drawing/2014/main" id="{836C97D5-3024-A965-B850-0279BB28723B}"/>
                </a:ext>
              </a:extLst>
            </p:cNvPr>
            <p:cNvSpPr/>
            <p:nvPr/>
          </p:nvSpPr>
          <p:spPr>
            <a:xfrm>
              <a:off x="8402002" y="1842134"/>
              <a:ext cx="8572" cy="7620"/>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21" name="Freeform 15">
              <a:extLst>
                <a:ext uri="{FF2B5EF4-FFF2-40B4-BE49-F238E27FC236}">
                  <a16:creationId xmlns:a16="http://schemas.microsoft.com/office/drawing/2014/main" id="{4698F70C-9F94-E268-C22F-0CBB7A0A7F82}"/>
                </a:ext>
              </a:extLst>
            </p:cNvPr>
            <p:cNvSpPr/>
            <p:nvPr/>
          </p:nvSpPr>
          <p:spPr>
            <a:xfrm>
              <a:off x="8411527" y="1849754"/>
              <a:ext cx="30480" cy="2095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22" name="Freeform 16">
              <a:extLst>
                <a:ext uri="{FF2B5EF4-FFF2-40B4-BE49-F238E27FC236}">
                  <a16:creationId xmlns:a16="http://schemas.microsoft.com/office/drawing/2014/main" id="{AABC4398-4566-BB75-14E1-5483289A88D0}"/>
                </a:ext>
              </a:extLst>
            </p:cNvPr>
            <p:cNvSpPr/>
            <p:nvPr/>
          </p:nvSpPr>
          <p:spPr>
            <a:xfrm>
              <a:off x="8443912" y="1871662"/>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23" name="Freeform 17">
              <a:extLst>
                <a:ext uri="{FF2B5EF4-FFF2-40B4-BE49-F238E27FC236}">
                  <a16:creationId xmlns:a16="http://schemas.microsoft.com/office/drawing/2014/main" id="{DA4738B2-28F4-C09A-84CB-03D10C1EEBB8}"/>
                </a:ext>
              </a:extLst>
            </p:cNvPr>
            <p:cNvSpPr/>
            <p:nvPr/>
          </p:nvSpPr>
          <p:spPr>
            <a:xfrm>
              <a:off x="8761094" y="1662112"/>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5" name="Freeform 18">
              <a:extLst>
                <a:ext uri="{FF2B5EF4-FFF2-40B4-BE49-F238E27FC236}">
                  <a16:creationId xmlns:a16="http://schemas.microsoft.com/office/drawing/2014/main" id="{A16645A9-427D-9698-873B-988A8A5D9C35}"/>
                </a:ext>
              </a:extLst>
            </p:cNvPr>
            <p:cNvSpPr/>
            <p:nvPr/>
          </p:nvSpPr>
          <p:spPr>
            <a:xfrm>
              <a:off x="8490585" y="1892617"/>
              <a:ext cx="8572" cy="2857"/>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6" name="Freeform 19">
              <a:extLst>
                <a:ext uri="{FF2B5EF4-FFF2-40B4-BE49-F238E27FC236}">
                  <a16:creationId xmlns:a16="http://schemas.microsoft.com/office/drawing/2014/main" id="{3E44BFD8-622D-A2BD-0B22-266771D36221}"/>
                </a:ext>
              </a:extLst>
            </p:cNvPr>
            <p:cNvSpPr/>
            <p:nvPr/>
          </p:nvSpPr>
          <p:spPr>
            <a:xfrm>
              <a:off x="8454389" y="1878329"/>
              <a:ext cx="8572" cy="3810"/>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7" name="Freeform 20">
              <a:extLst>
                <a:ext uri="{FF2B5EF4-FFF2-40B4-BE49-F238E27FC236}">
                  <a16:creationId xmlns:a16="http://schemas.microsoft.com/office/drawing/2014/main" id="{E3303FD1-BA9F-D408-7E3D-B6F12643AC01}"/>
                </a:ext>
              </a:extLst>
            </p:cNvPr>
            <p:cNvSpPr/>
            <p:nvPr/>
          </p:nvSpPr>
          <p:spPr>
            <a:xfrm>
              <a:off x="8502967" y="1896427"/>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8" name="Freeform 21">
              <a:extLst>
                <a:ext uri="{FF2B5EF4-FFF2-40B4-BE49-F238E27FC236}">
                  <a16:creationId xmlns:a16="http://schemas.microsoft.com/office/drawing/2014/main" id="{B954E5B5-DFDD-7FBC-298E-380E623BE946}"/>
                </a:ext>
              </a:extLst>
            </p:cNvPr>
            <p:cNvSpPr/>
            <p:nvPr/>
          </p:nvSpPr>
          <p:spPr>
            <a:xfrm>
              <a:off x="8514397" y="1899284"/>
              <a:ext cx="7619" cy="1905"/>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9" name="Freeform 22">
              <a:extLst>
                <a:ext uri="{FF2B5EF4-FFF2-40B4-BE49-F238E27FC236}">
                  <a16:creationId xmlns:a16="http://schemas.microsoft.com/office/drawing/2014/main" id="{71BCB832-6592-E8EC-9211-8E4660C24A31}"/>
                </a:ext>
              </a:extLst>
            </p:cNvPr>
            <p:cNvSpPr/>
            <p:nvPr/>
          </p:nvSpPr>
          <p:spPr>
            <a:xfrm>
              <a:off x="8760142" y="1685925"/>
              <a:ext cx="952" cy="10477"/>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30" name="Freeform 23">
              <a:extLst>
                <a:ext uri="{FF2B5EF4-FFF2-40B4-BE49-F238E27FC236}">
                  <a16:creationId xmlns:a16="http://schemas.microsoft.com/office/drawing/2014/main" id="{E07EAD31-FC2D-C8CB-E84A-5178B1ADD107}"/>
                </a:ext>
              </a:extLst>
            </p:cNvPr>
            <p:cNvSpPr/>
            <p:nvPr/>
          </p:nvSpPr>
          <p:spPr>
            <a:xfrm>
              <a:off x="8465819" y="1883092"/>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31" name="Freeform 24">
              <a:extLst>
                <a:ext uri="{FF2B5EF4-FFF2-40B4-BE49-F238E27FC236}">
                  <a16:creationId xmlns:a16="http://schemas.microsoft.com/office/drawing/2014/main" id="{081FD20A-0072-9D34-789F-4A3238280647}"/>
                </a:ext>
              </a:extLst>
            </p:cNvPr>
            <p:cNvSpPr/>
            <p:nvPr/>
          </p:nvSpPr>
          <p:spPr>
            <a:xfrm>
              <a:off x="8619172" y="1888807"/>
              <a:ext cx="18097" cy="6667"/>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32" name="Freeform 25">
              <a:extLst>
                <a:ext uri="{FF2B5EF4-FFF2-40B4-BE49-F238E27FC236}">
                  <a16:creationId xmlns:a16="http://schemas.microsoft.com/office/drawing/2014/main" id="{B3963DEB-1ACA-F1F3-42B4-193322581CD7}"/>
                </a:ext>
              </a:extLst>
            </p:cNvPr>
            <p:cNvSpPr/>
            <p:nvPr/>
          </p:nvSpPr>
          <p:spPr>
            <a:xfrm>
              <a:off x="8337371" y="1479771"/>
              <a:ext cx="422770" cy="354486"/>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33" name="Freeform 26">
              <a:extLst>
                <a:ext uri="{FF2B5EF4-FFF2-40B4-BE49-F238E27FC236}">
                  <a16:creationId xmlns:a16="http://schemas.microsoft.com/office/drawing/2014/main" id="{7A0A5EC6-3AA8-9893-9F57-D56AB34DEC22}"/>
                </a:ext>
              </a:extLst>
            </p:cNvPr>
            <p:cNvSpPr/>
            <p:nvPr/>
          </p:nvSpPr>
          <p:spPr>
            <a:xfrm>
              <a:off x="8368664" y="1804987"/>
              <a:ext cx="32385" cy="36195"/>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4" name="Freeform 27">
              <a:extLst>
                <a:ext uri="{FF2B5EF4-FFF2-40B4-BE49-F238E27FC236}">
                  <a16:creationId xmlns:a16="http://schemas.microsoft.com/office/drawing/2014/main" id="{0FF1FF7A-DEE3-B298-237F-8AE1A5CD7D22}"/>
                </a:ext>
              </a:extLst>
            </p:cNvPr>
            <p:cNvSpPr/>
            <p:nvPr/>
          </p:nvSpPr>
          <p:spPr>
            <a:xfrm>
              <a:off x="8525827" y="1901190"/>
              <a:ext cx="11430" cy="1904"/>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5" name="Freeform 28">
              <a:extLst>
                <a:ext uri="{FF2B5EF4-FFF2-40B4-BE49-F238E27FC236}">
                  <a16:creationId xmlns:a16="http://schemas.microsoft.com/office/drawing/2014/main" id="{2FE1DB19-20C8-74A2-2F6E-958EC22FC4C0}"/>
                </a:ext>
              </a:extLst>
            </p:cNvPr>
            <p:cNvSpPr/>
            <p:nvPr/>
          </p:nvSpPr>
          <p:spPr>
            <a:xfrm>
              <a:off x="8670607" y="1857375"/>
              <a:ext cx="15240" cy="12382"/>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6" name="Freeform 29">
              <a:extLst>
                <a:ext uri="{FF2B5EF4-FFF2-40B4-BE49-F238E27FC236}">
                  <a16:creationId xmlns:a16="http://schemas.microsoft.com/office/drawing/2014/main" id="{DF41F37A-0FBA-F956-7A99-0135B4F7AB65}"/>
                </a:ext>
              </a:extLst>
            </p:cNvPr>
            <p:cNvSpPr/>
            <p:nvPr/>
          </p:nvSpPr>
          <p:spPr>
            <a:xfrm>
              <a:off x="8637269" y="1874520"/>
              <a:ext cx="25717" cy="13334"/>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7" name="Freeform 30">
              <a:extLst>
                <a:ext uri="{FF2B5EF4-FFF2-40B4-BE49-F238E27FC236}">
                  <a16:creationId xmlns:a16="http://schemas.microsoft.com/office/drawing/2014/main" id="{AFDA4B07-1E1C-B682-A650-0082172CE3F5}"/>
                </a:ext>
              </a:extLst>
            </p:cNvPr>
            <p:cNvSpPr/>
            <p:nvPr/>
          </p:nvSpPr>
          <p:spPr>
            <a:xfrm>
              <a:off x="8760142" y="1698307"/>
              <a:ext cx="952" cy="12382"/>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8" name="Freeform 31">
              <a:extLst>
                <a:ext uri="{FF2B5EF4-FFF2-40B4-BE49-F238E27FC236}">
                  <a16:creationId xmlns:a16="http://schemas.microsoft.com/office/drawing/2014/main" id="{B3B50DCF-B17F-2A1E-5934-71DEF3E4E383}"/>
                </a:ext>
              </a:extLst>
            </p:cNvPr>
            <p:cNvSpPr/>
            <p:nvPr/>
          </p:nvSpPr>
          <p:spPr>
            <a:xfrm>
              <a:off x="8368664" y="1662112"/>
              <a:ext cx="392430" cy="242329"/>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787B3D60-D3B0-179F-00E1-681B86EC4ACE}"/>
                </a:ext>
              </a:extLst>
            </p:cNvPr>
            <p:cNvSpPr/>
            <p:nvPr/>
          </p:nvSpPr>
          <p:spPr>
            <a:xfrm>
              <a:off x="8368186" y="1499211"/>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40" name="Freeform 33">
              <a:extLst>
                <a:ext uri="{FF2B5EF4-FFF2-40B4-BE49-F238E27FC236}">
                  <a16:creationId xmlns:a16="http://schemas.microsoft.com/office/drawing/2014/main" id="{AC654F6D-ADF3-1B6A-7A6F-9BA9A3E0526C}"/>
                </a:ext>
              </a:extLst>
            </p:cNvPr>
            <p:cNvSpPr/>
            <p:nvPr/>
          </p:nvSpPr>
          <p:spPr>
            <a:xfrm>
              <a:off x="8318146" y="1462480"/>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41" name="Freeform 34">
              <a:extLst>
                <a:ext uri="{FF2B5EF4-FFF2-40B4-BE49-F238E27FC236}">
                  <a16:creationId xmlns:a16="http://schemas.microsoft.com/office/drawing/2014/main" id="{46A79461-F2FD-65CE-8D2B-7A2BAAEB7A13}"/>
                </a:ext>
              </a:extLst>
            </p:cNvPr>
            <p:cNvSpPr/>
            <p:nvPr/>
          </p:nvSpPr>
          <p:spPr>
            <a:xfrm>
              <a:off x="8714459" y="1942779"/>
              <a:ext cx="151904" cy="149897"/>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42" name="Freeform 35">
              <a:extLst>
                <a:ext uri="{FF2B5EF4-FFF2-40B4-BE49-F238E27FC236}">
                  <a16:creationId xmlns:a16="http://schemas.microsoft.com/office/drawing/2014/main" id="{8E25B84B-DE97-0542-EB80-346BFE693A81}"/>
                </a:ext>
              </a:extLst>
            </p:cNvPr>
            <p:cNvSpPr/>
            <p:nvPr/>
          </p:nvSpPr>
          <p:spPr>
            <a:xfrm>
              <a:off x="8124259" y="1445155"/>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43" name="Freeform 36">
              <a:extLst>
                <a:ext uri="{FF2B5EF4-FFF2-40B4-BE49-F238E27FC236}">
                  <a16:creationId xmlns:a16="http://schemas.microsoft.com/office/drawing/2014/main" id="{EFAFE0E2-CC20-4ADF-10C4-870468974C45}"/>
                </a:ext>
              </a:extLst>
            </p:cNvPr>
            <p:cNvSpPr/>
            <p:nvPr/>
          </p:nvSpPr>
          <p:spPr>
            <a:xfrm>
              <a:off x="8374380" y="1323975"/>
              <a:ext cx="52995" cy="99508"/>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44" name="Freeform 37">
              <a:extLst>
                <a:ext uri="{FF2B5EF4-FFF2-40B4-BE49-F238E27FC236}">
                  <a16:creationId xmlns:a16="http://schemas.microsoft.com/office/drawing/2014/main" id="{2F1F463A-BCC0-6039-8E8F-6993F34C60A4}"/>
                </a:ext>
              </a:extLst>
            </p:cNvPr>
            <p:cNvSpPr/>
            <p:nvPr/>
          </p:nvSpPr>
          <p:spPr>
            <a:xfrm>
              <a:off x="8712386" y="1383982"/>
              <a:ext cx="64901" cy="91946"/>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5" name="Freeform 38">
              <a:extLst>
                <a:ext uri="{FF2B5EF4-FFF2-40B4-BE49-F238E27FC236}">
                  <a16:creationId xmlns:a16="http://schemas.microsoft.com/office/drawing/2014/main" id="{47FF3B25-0B5B-0890-D193-E3E2D810AF0A}"/>
                </a:ext>
              </a:extLst>
            </p:cNvPr>
            <p:cNvSpPr/>
            <p:nvPr/>
          </p:nvSpPr>
          <p:spPr>
            <a:xfrm>
              <a:off x="8206501" y="1902036"/>
              <a:ext cx="150970" cy="166793"/>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6" name="Freeform 39">
              <a:extLst>
                <a:ext uri="{FF2B5EF4-FFF2-40B4-BE49-F238E27FC236}">
                  <a16:creationId xmlns:a16="http://schemas.microsoft.com/office/drawing/2014/main" id="{6F497657-9E5E-1BCD-A299-797EE9441F8C}"/>
                </a:ext>
              </a:extLst>
            </p:cNvPr>
            <p:cNvSpPr/>
            <p:nvPr/>
          </p:nvSpPr>
          <p:spPr>
            <a:xfrm>
              <a:off x="8591619" y="1236345"/>
              <a:ext cx="25587" cy="151509"/>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7" name="Freeform 40">
              <a:extLst>
                <a:ext uri="{FF2B5EF4-FFF2-40B4-BE49-F238E27FC236}">
                  <a16:creationId xmlns:a16="http://schemas.microsoft.com/office/drawing/2014/main" id="{8C1155B6-E72B-9AD1-EB60-8B1A0FE9C97B}"/>
                </a:ext>
              </a:extLst>
            </p:cNvPr>
            <p:cNvSpPr/>
            <p:nvPr/>
          </p:nvSpPr>
          <p:spPr>
            <a:xfrm>
              <a:off x="8807308" y="1532572"/>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8" name="Freeform 41">
              <a:extLst>
                <a:ext uri="{FF2B5EF4-FFF2-40B4-BE49-F238E27FC236}">
                  <a16:creationId xmlns:a16="http://schemas.microsoft.com/office/drawing/2014/main" id="{9EE2861B-25FC-36F0-2820-F4ED65B78B01}"/>
                </a:ext>
              </a:extLst>
            </p:cNvPr>
            <p:cNvSpPr/>
            <p:nvPr/>
          </p:nvSpPr>
          <p:spPr>
            <a:xfrm>
              <a:off x="8813539" y="1763296"/>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9" name="Freeform 42">
              <a:extLst>
                <a:ext uri="{FF2B5EF4-FFF2-40B4-BE49-F238E27FC236}">
                  <a16:creationId xmlns:a16="http://schemas.microsoft.com/office/drawing/2014/main" id="{8071F899-673B-AC46-1816-4CE83370D63A}"/>
                </a:ext>
              </a:extLst>
            </p:cNvPr>
            <p:cNvSpPr/>
            <p:nvPr/>
          </p:nvSpPr>
          <p:spPr>
            <a:xfrm>
              <a:off x="8170544" y="1707203"/>
              <a:ext cx="89906" cy="36245"/>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
        <p:nvSpPr>
          <p:cNvPr id="50" name="TextBox 49">
            <a:extLst>
              <a:ext uri="{FF2B5EF4-FFF2-40B4-BE49-F238E27FC236}">
                <a16:creationId xmlns:a16="http://schemas.microsoft.com/office/drawing/2014/main" id="{DC51B5CF-854B-8BE5-9737-F9E585D40EDC}"/>
              </a:ext>
            </a:extLst>
          </p:cNvPr>
          <p:cNvSpPr txBox="1"/>
          <p:nvPr/>
        </p:nvSpPr>
        <p:spPr>
          <a:xfrm>
            <a:off x="4626455" y="6082601"/>
            <a:ext cx="6661305" cy="646331"/>
          </a:xfrm>
          <a:prstGeom prst="rect">
            <a:avLst/>
          </a:prstGeom>
          <a:noFill/>
        </p:spPr>
        <p:txBody>
          <a:bodyPr wrap="square" rtlCol="0">
            <a:spAutoFit/>
          </a:bodyPr>
          <a:lstStyle/>
          <a:p>
            <a:r>
              <a:rPr lang="el" sz="1200" b="0" i="0" dirty="0">
                <a:solidFill>
                  <a:srgbClr val="323338"/>
                </a:solidFill>
                <a:effectLst/>
                <a:latin typeface="Calibri" panose="020F0502020204030204" pitchFamily="34" charset="0"/>
                <a:cs typeface="Calibri" panose="020F0502020204030204" pitchFamily="34" charset="0"/>
              </a:rPr>
              <a:t>Η υποστήριξη της Ευρωπαϊκής Επιτροπής για την παραγωγή αυτής της δημοσίευσης δεν συνιστά έγκριση του περιεχομένου που αντικατοπτρίζει μόνο τις απόψεις των συγγραφέων και η Επιτροπή δεν μπορεί να θεωρηθεί υπεύθυνη για οποιαδήποτε χρήση των πληροφοριών που περιέχονται σε αυτήν.</a:t>
            </a:r>
            <a:endParaRPr lang="en-IE"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983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B91BD40-B860-4F76-BAE9-9469F7961ED7}"/>
              </a:ext>
            </a:extLst>
          </p:cNvPr>
          <p:cNvSpPr txBox="1"/>
          <p:nvPr/>
        </p:nvSpPr>
        <p:spPr>
          <a:xfrm>
            <a:off x="364949" y="1871640"/>
            <a:ext cx="4582971" cy="2862322"/>
          </a:xfrm>
          <a:prstGeom prst="rect">
            <a:avLst/>
          </a:prstGeom>
          <a:solidFill>
            <a:schemeClr val="tx1"/>
          </a:solidFill>
        </p:spPr>
        <p:txBody>
          <a:bodyPr wrap="square">
            <a:spAutoFit/>
          </a:bodyPr>
          <a:lstStyle/>
          <a:p>
            <a:pPr algn="ctr"/>
            <a:r>
              <a:rPr lang="el" dirty="0">
                <a:solidFill>
                  <a:schemeClr val="bg1"/>
                </a:solidFill>
                <a:latin typeface="Lato" panose="020F0502020204030203" pitchFamily="34" charset="0"/>
                <a:ea typeface="Lato" panose="020F0502020204030203" pitchFamily="34" charset="0"/>
                <a:cs typeface="Lato" panose="020F0502020204030203" pitchFamily="34" charset="0"/>
              </a:rPr>
              <a:t> </a:t>
            </a:r>
          </a:p>
          <a:p>
            <a:pPr algn="ctr"/>
            <a:r>
              <a:rPr lang="el" dirty="0">
                <a:solidFill>
                  <a:schemeClr val="bg1"/>
                </a:solidFill>
                <a:latin typeface="Lato" panose="020F0502020204030203" pitchFamily="34" charset="0"/>
                <a:ea typeface="Lato" panose="020F0502020204030203" pitchFamily="34" charset="0"/>
                <a:cs typeface="Lato" panose="020F0502020204030203" pitchFamily="34" charset="0"/>
              </a:rPr>
              <a:t>Ο John McMahon, Επικεφαλής Εκπαίδευσης στη Royal Society of the Arts (Ηνωμένο Βασίλειο), εξηγεί πώς η κοινωνική συνταγογράφηση μπορεί να εξασφαλίσει ότι περισσότεροι άνθρωποι επωφελούνται από δραστηριότητες σε βιβλιοθήκες, μουσεία, θέατρα και άλλους χώρους τέχνης.</a:t>
            </a:r>
          </a:p>
          <a:p>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4" name="Online Media 3" title="Social prescribing and the arts sector – John McMahon">
            <a:hlinkClick r:id="" action="ppaction://media"/>
            <a:extLst>
              <a:ext uri="{FF2B5EF4-FFF2-40B4-BE49-F238E27FC236}">
                <a16:creationId xmlns:a16="http://schemas.microsoft.com/office/drawing/2014/main" id="{76FC21F1-04BE-02F0-A945-E20BB04AB8C5}"/>
              </a:ext>
            </a:extLst>
          </p:cNvPr>
          <p:cNvPicPr>
            <a:picLocks noRot="1" noChangeAspect="1"/>
          </p:cNvPicPr>
          <p:nvPr>
            <a:videoFile r:link="rId1"/>
          </p:nvPr>
        </p:nvPicPr>
        <p:blipFill>
          <a:blip r:embed="rId3"/>
          <a:stretch>
            <a:fillRect/>
          </a:stretch>
        </p:blipFill>
        <p:spPr>
          <a:xfrm>
            <a:off x="5709920" y="550642"/>
            <a:ext cx="5963920" cy="5518450"/>
          </a:xfrm>
          <a:prstGeom prst="rect">
            <a:avLst/>
          </a:prstGeom>
        </p:spPr>
      </p:pic>
      <p:sp>
        <p:nvSpPr>
          <p:cNvPr id="5" name="Text Placeholder 52">
            <a:extLst>
              <a:ext uri="{FF2B5EF4-FFF2-40B4-BE49-F238E27FC236}">
                <a16:creationId xmlns:a16="http://schemas.microsoft.com/office/drawing/2014/main" id="{ED4B9EFE-9A07-712F-FE80-ED1943292BBC}"/>
              </a:ext>
            </a:extLst>
          </p:cNvPr>
          <p:cNvSpPr txBox="1">
            <a:spLocks/>
          </p:cNvSpPr>
          <p:nvPr/>
        </p:nvSpPr>
        <p:spPr>
          <a:xfrm>
            <a:off x="1" y="349287"/>
            <a:ext cx="5140960" cy="111055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lgn="ctr">
              <a:buNone/>
            </a:pPr>
            <a:r>
              <a:rPr lang="el" sz="2400" b="1" dirty="0">
                <a:latin typeface="Lato" panose="020F0502020204030203" pitchFamily="34" charset="0"/>
                <a:ea typeface="Lato" panose="020F0502020204030203" pitchFamily="34" charset="0"/>
                <a:cs typeface="Lato" panose="020F0502020204030203" pitchFamily="34" charset="0"/>
              </a:rPr>
              <a:t>Βίντεο: κοινωνική συνταγογράφηση και καλλιτεχνικές δραστηριότητες</a:t>
            </a:r>
          </a:p>
        </p:txBody>
      </p:sp>
      <p:sp>
        <p:nvSpPr>
          <p:cNvPr id="2" name="TextBox 1">
            <a:extLst>
              <a:ext uri="{FF2B5EF4-FFF2-40B4-BE49-F238E27FC236}">
                <a16:creationId xmlns:a16="http://schemas.microsoft.com/office/drawing/2014/main" id="{FD1BE37E-8126-E92A-6705-D5A60510243D}"/>
              </a:ext>
            </a:extLst>
          </p:cNvPr>
          <p:cNvSpPr txBox="1"/>
          <p:nvPr/>
        </p:nvSpPr>
        <p:spPr>
          <a:xfrm>
            <a:off x="518160" y="5699760"/>
            <a:ext cx="4267200" cy="369332"/>
          </a:xfrm>
          <a:prstGeom prst="rect">
            <a:avLst/>
          </a:prstGeom>
          <a:noFill/>
        </p:spPr>
        <p:txBody>
          <a:bodyPr wrap="square" rtlCol="0">
            <a:spAutoFit/>
          </a:bodyPr>
          <a:lstStyle/>
          <a:p>
            <a:r>
              <a:rPr lang="el" dirty="0">
                <a:solidFill>
                  <a:srgbClr val="FFC652"/>
                </a:solidFill>
                <a:latin typeface="Calibri" panose="020F0502020204030204" pitchFamily="34" charset="0"/>
                <a:cs typeface="Calibri" panose="020F0502020204030204" pitchFamily="34" charset="0"/>
              </a:rPr>
              <a:t>Πηγή: </a:t>
            </a:r>
            <a:r>
              <a:rPr lang="el" dirty="0">
                <a:solidFill>
                  <a:srgbClr val="FFC652"/>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https://youtu.be/SDo_UiyKyEY</a:t>
            </a:r>
            <a:r>
              <a:rPr lang="el" dirty="0">
                <a:solidFill>
                  <a:srgbClr val="FFC652"/>
                </a:solidFill>
                <a:latin typeface="Calibri" panose="020F0502020204030204" pitchFamily="34" charset="0"/>
                <a:cs typeface="Calibri" panose="020F0502020204030204" pitchFamily="34" charset="0"/>
              </a:rPr>
              <a:t> </a:t>
            </a:r>
          </a:p>
        </p:txBody>
      </p:sp>
      <p:grpSp>
        <p:nvGrpSpPr>
          <p:cNvPr id="6" name="Group 5">
            <a:extLst>
              <a:ext uri="{FF2B5EF4-FFF2-40B4-BE49-F238E27FC236}">
                <a16:creationId xmlns:a16="http://schemas.microsoft.com/office/drawing/2014/main" id="{0C3716CF-3137-9C19-CA72-A950EC742A6B}"/>
              </a:ext>
            </a:extLst>
          </p:cNvPr>
          <p:cNvGrpSpPr/>
          <p:nvPr/>
        </p:nvGrpSpPr>
        <p:grpSpPr>
          <a:xfrm>
            <a:off x="8221590" y="2893500"/>
            <a:ext cx="940579" cy="832733"/>
            <a:chOff x="3932429" y="3269513"/>
            <a:chExt cx="940579" cy="832733"/>
          </a:xfrm>
        </p:grpSpPr>
        <p:sp>
          <p:nvSpPr>
            <p:cNvPr id="7" name="Freeform 84">
              <a:extLst>
                <a:ext uri="{FF2B5EF4-FFF2-40B4-BE49-F238E27FC236}">
                  <a16:creationId xmlns:a16="http://schemas.microsoft.com/office/drawing/2014/main" id="{6F965923-BE86-1981-C60C-58BAB50911C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78284B6E-627D-C605-3C96-88D64A0519D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ΓΙΑ ΝΑ ΔΕΙΤΕ</a:t>
              </a:r>
            </a:p>
          </p:txBody>
        </p:sp>
      </p:grpSp>
    </p:spTree>
    <p:extLst>
      <p:ext uri="{BB962C8B-B14F-4D97-AF65-F5344CB8AC3E}">
        <p14:creationId xmlns:p14="http://schemas.microsoft.com/office/powerpoint/2010/main" val="14362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l" dirty="0"/>
              <a:t>Σε αυτήν την ενότητα, εμβαθύνουμε λίγο στο πώς η τέχνη και η υγεία μπορούν και συμβαδίζουν. </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107043"/>
            <a:ext cx="8973070" cy="697326"/>
          </a:xfrm>
        </p:spPr>
        <p:txBody>
          <a:bodyPr/>
          <a:lstStyle/>
          <a:p>
            <a:r>
              <a:rPr lang="el" sz="4400" dirty="0">
                <a:latin typeface="Lato" panose="020F0502020204030203" pitchFamily="34" charset="0"/>
                <a:ea typeface="Lato" panose="020F0502020204030203" pitchFamily="34" charset="0"/>
                <a:cs typeface="Lato" panose="020F0502020204030203" pitchFamily="34" charset="0"/>
              </a:rPr>
              <a:t>Μια </a:t>
            </a:r>
            <a:r>
              <a:rPr lang="el-GR" sz="4400" dirty="0">
                <a:latin typeface="Lato" panose="020F0502020204030203" pitchFamily="34" charset="0"/>
                <a:ea typeface="Lato" panose="020F0502020204030203" pitchFamily="34" charset="0"/>
                <a:cs typeface="Lato" panose="020F0502020204030203" pitchFamily="34" charset="0"/>
              </a:rPr>
              <a:t>πρακτική</a:t>
            </a:r>
            <a:r>
              <a:rPr lang="el" sz="4400" dirty="0">
                <a:latin typeface="Lato" panose="020F0502020204030203" pitchFamily="34" charset="0"/>
                <a:ea typeface="Lato" panose="020F0502020204030203" pitchFamily="34" charset="0"/>
                <a:cs typeface="Lato" panose="020F0502020204030203" pitchFamily="34" charset="0"/>
              </a:rPr>
              <a:t> δημιουργικότητας και τεχνών</a:t>
            </a:r>
          </a:p>
        </p:txBody>
      </p:sp>
    </p:spTree>
    <p:extLst>
      <p:ext uri="{BB962C8B-B14F-4D97-AF65-F5344CB8AC3E}">
        <p14:creationId xmlns:p14="http://schemas.microsoft.com/office/powerpoint/2010/main" val="827840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35571D-43A5-7DBB-93C2-460369325911}"/>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3" name="TextBox 2">
            <a:extLst>
              <a:ext uri="{FF2B5EF4-FFF2-40B4-BE49-F238E27FC236}">
                <a16:creationId xmlns:a16="http://schemas.microsoft.com/office/drawing/2014/main" id="{287DE5FC-FE2D-4F6D-5E2A-5EE531D115B2}"/>
              </a:ext>
            </a:extLst>
          </p:cNvPr>
          <p:cNvSpPr txBox="1"/>
          <p:nvPr/>
        </p:nvSpPr>
        <p:spPr>
          <a:xfrm>
            <a:off x="92639" y="1089164"/>
            <a:ext cx="6366535" cy="5632311"/>
          </a:xfrm>
          <a:prstGeom prst="rect">
            <a:avLst/>
          </a:prstGeom>
          <a:noFill/>
        </p:spPr>
        <p:txBody>
          <a:bodyPr wrap="square" rtlCol="0">
            <a:spAutoFit/>
          </a:bodyPr>
          <a:lstStyle/>
          <a:p>
            <a:pPr algn="just"/>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Η δημιουργικότητα σε όλες τις μορφές της είναι ένα ουσιαστικό μέρος της ανθρώπινης ύπαρξης και ζωτικής σημασίας για την ευημερία. Απαιτείται περισσότερη έρευνα, αλλά αναδύονται μια σειρά από μελέτες υψηλής ποιότητας που δείχνουν τα οφέλη για την υγεία των πολιτιστικών δραστηριοτήτων – είτε πρόκειται για την παραλαβή ενός βιβλίου, την επίσκεψη σε ένα μουσείο ή τη συμμετοχή σε μια χορωδία.</a:t>
            </a:r>
          </a:p>
          <a:p>
            <a:pPr algn="just"/>
            <a:endParaRPr lang="en-US" sz="2000" dirty="0">
              <a:solidFill>
                <a:srgbClr val="000000"/>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Μια πρόσφατη κοινοβουλευτική έκθεση με επιρροή, το </a:t>
            </a:r>
            <a:r>
              <a:rPr lang="el" sz="2000" i="1" dirty="0">
                <a:solidFill>
                  <a:srgbClr val="000000"/>
                </a:solidFill>
                <a:latin typeface="Lato" panose="020F0502020204030203" pitchFamily="34" charset="0"/>
                <a:ea typeface="Lato" panose="020F0502020204030203" pitchFamily="34" charset="0"/>
                <a:cs typeface="Lato" panose="020F0502020204030203" pitchFamily="34" charset="0"/>
              </a:rPr>
              <a:t>Creative Health, </a:t>
            </a:r>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διαπίστωσε ότι ένα </a:t>
            </a:r>
            <a:r>
              <a:rPr lang="el" sz="2000" b="1" u="sng" dirty="0">
                <a:solidFill>
                  <a:srgbClr val="E9857B"/>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έργο </a:t>
            </a:r>
            <a:r>
              <a:rPr lang="el-GR" sz="2000" b="1" u="sng" dirty="0">
                <a:solidFill>
                  <a:srgbClr val="E9857B"/>
                </a:solidFill>
                <a:latin typeface="Lato" panose="020F0502020204030203" pitchFamily="34" charset="0"/>
                <a:ea typeface="Lato" panose="020F0502020204030203" pitchFamily="34" charset="0"/>
                <a:cs typeface="Lato" panose="020F0502020204030203" pitchFamily="34" charset="0"/>
              </a:rPr>
              <a:t>που </a:t>
            </a:r>
            <a:r>
              <a:rPr lang="el" sz="2000" dirty="0">
                <a:solidFill>
                  <a:srgbClr val="000000"/>
                </a:solidFill>
                <a:latin typeface="Lato" panose="020F0502020204030203" pitchFamily="34" charset="0"/>
                <a:ea typeface="Lato" panose="020F0502020204030203" pitchFamily="34" charset="0"/>
                <a:cs typeface="Lato" panose="020F0502020204030203" pitchFamily="34" charset="0"/>
              </a:rPr>
              <a:t>διαχειριζόταν η φιλανθρωπική οργάνωση Artlift οδήγησε σε μείωση κατά 37% στις επισκέψεις γιατρούς και σε μείωση κατά 39% στις εισαγωγές στα νοσοκομεία. Αυτό οδήγησε σε καθαρή εξοικονόμηση £216 ανά ασθενή.</a:t>
            </a:r>
          </a:p>
          <a:p>
            <a:pPr algn="just"/>
            <a:endParaRPr lang="en-US" sz="2000" dirty="0">
              <a:solidFill>
                <a:srgbClr val="000000"/>
              </a:solidFill>
              <a:latin typeface="Lato" panose="020F0502020204030203" pitchFamily="34" charset="0"/>
              <a:ea typeface="Lato" panose="020F0502020204030203" pitchFamily="34" charset="0"/>
              <a:cs typeface="Lato" panose="020F0502020204030203" pitchFamily="34" charset="0"/>
            </a:endParaRPr>
          </a:p>
        </p:txBody>
      </p:sp>
      <p:pic>
        <p:nvPicPr>
          <p:cNvPr id="5" name="Picture 4" descr="A picture containing diagram&#10;&#10;Description automatically generated">
            <a:extLst>
              <a:ext uri="{FF2B5EF4-FFF2-40B4-BE49-F238E27FC236}">
                <a16:creationId xmlns:a16="http://schemas.microsoft.com/office/drawing/2014/main" id="{2666176F-6429-7DA4-AB9D-6F363BE92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0002" y="741406"/>
            <a:ext cx="5143500" cy="5143500"/>
          </a:xfrm>
          <a:prstGeom prst="rect">
            <a:avLst/>
          </a:prstGeom>
        </p:spPr>
      </p:pic>
      <p:sp>
        <p:nvSpPr>
          <p:cNvPr id="6" name="Text Placeholder 52">
            <a:extLst>
              <a:ext uri="{FF2B5EF4-FFF2-40B4-BE49-F238E27FC236}">
                <a16:creationId xmlns:a16="http://schemas.microsoft.com/office/drawing/2014/main" id="{A0E67870-BDE2-869A-710F-0B53DA1D6346}"/>
              </a:ext>
            </a:extLst>
          </p:cNvPr>
          <p:cNvSpPr txBox="1">
            <a:spLocks/>
          </p:cNvSpPr>
          <p:nvPr/>
        </p:nvSpPr>
        <p:spPr>
          <a:xfrm>
            <a:off x="0" y="269075"/>
            <a:ext cx="6366536"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l" sz="3200" b="1" dirty="0">
                <a:latin typeface="Lato" panose="020F0502020204030203" pitchFamily="34" charset="0"/>
                <a:ea typeface="Lato" panose="020F0502020204030203" pitchFamily="34" charset="0"/>
                <a:cs typeface="Lato" panose="020F0502020204030203" pitchFamily="34" charset="0"/>
              </a:rPr>
              <a:t>Τα οφέλη της δημιουργικότητας</a:t>
            </a:r>
          </a:p>
        </p:txBody>
      </p:sp>
      <p:sp>
        <p:nvSpPr>
          <p:cNvPr id="7" name="TextBox 6">
            <a:extLst>
              <a:ext uri="{FF2B5EF4-FFF2-40B4-BE49-F238E27FC236}">
                <a16:creationId xmlns:a16="http://schemas.microsoft.com/office/drawing/2014/main" id="{06542F64-B4D6-B5FF-D005-E0EA06187358}"/>
              </a:ext>
            </a:extLst>
          </p:cNvPr>
          <p:cNvSpPr txBox="1"/>
          <p:nvPr/>
        </p:nvSpPr>
        <p:spPr>
          <a:xfrm>
            <a:off x="89548" y="6356350"/>
            <a:ext cx="6187440" cy="276999"/>
          </a:xfrm>
          <a:prstGeom prst="rect">
            <a:avLst/>
          </a:prstGeom>
          <a:noFill/>
        </p:spPr>
        <p:txBody>
          <a:bodyPr wrap="square">
            <a:spAutoFit/>
          </a:bodyPr>
          <a:lstStyle/>
          <a:p>
            <a:r>
              <a:rPr lang="el"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Πηγή: https://www.artscouncil.org.uk/blog/what-can-culture-do-healthcare-0</a:t>
            </a:r>
            <a:r>
              <a:rPr lang="el" sz="1200" dirty="0">
                <a:solidFill>
                  <a:srgbClr val="FFC652"/>
                </a:solidFill>
                <a:latin typeface="Josefin Sans" pitchFamily="2" charset="0"/>
              </a:rPr>
              <a:t> </a:t>
            </a:r>
          </a:p>
        </p:txBody>
      </p:sp>
    </p:spTree>
    <p:extLst>
      <p:ext uri="{BB962C8B-B14F-4D97-AF65-F5344CB8AC3E}">
        <p14:creationId xmlns:p14="http://schemas.microsoft.com/office/powerpoint/2010/main" val="1514211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0A9333-FF63-0F48-BF11-583834FA2391}"/>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3" name="Online Media 2" title="B arts x Esmee Fairbairn">
            <a:hlinkClick r:id="" action="ppaction://media"/>
            <a:extLst>
              <a:ext uri="{FF2B5EF4-FFF2-40B4-BE49-F238E27FC236}">
                <a16:creationId xmlns:a16="http://schemas.microsoft.com/office/drawing/2014/main" id="{B8348134-23E6-9C6F-2764-187C81F03A8F}"/>
              </a:ext>
            </a:extLst>
          </p:cNvPr>
          <p:cNvPicPr>
            <a:picLocks noRot="1" noChangeAspect="1"/>
          </p:cNvPicPr>
          <p:nvPr>
            <a:videoFile r:link="rId1"/>
          </p:nvPr>
        </p:nvPicPr>
        <p:blipFill>
          <a:blip r:embed="rId3"/>
          <a:stretch>
            <a:fillRect/>
          </a:stretch>
        </p:blipFill>
        <p:spPr>
          <a:xfrm>
            <a:off x="5008880" y="1240778"/>
            <a:ext cx="6699770" cy="4613053"/>
          </a:xfrm>
          <a:prstGeom prst="rect">
            <a:avLst/>
          </a:prstGeom>
        </p:spPr>
      </p:pic>
      <p:sp>
        <p:nvSpPr>
          <p:cNvPr id="4" name="TextBox 3">
            <a:extLst>
              <a:ext uri="{FF2B5EF4-FFF2-40B4-BE49-F238E27FC236}">
                <a16:creationId xmlns:a16="http://schemas.microsoft.com/office/drawing/2014/main" id="{5B574687-FF55-8A48-5DDE-8FE3BC3D7B21}"/>
              </a:ext>
            </a:extLst>
          </p:cNvPr>
          <p:cNvSpPr txBox="1"/>
          <p:nvPr/>
        </p:nvSpPr>
        <p:spPr>
          <a:xfrm>
            <a:off x="85127" y="1160325"/>
            <a:ext cx="4490720" cy="3785652"/>
          </a:xfrm>
          <a:prstGeom prst="rect">
            <a:avLst/>
          </a:prstGeom>
          <a:noFill/>
        </p:spPr>
        <p:txBody>
          <a:bodyPr wrap="square" rtlCol="0">
            <a:spAutoFit/>
          </a:bodyPr>
          <a:lstStyle/>
          <a:p>
            <a:pPr algn="just"/>
            <a:endParaRPr lang="en-US" sz="2400" dirty="0">
              <a:latin typeface="Josefin Sans" pitchFamily="2" charset="0"/>
            </a:endParaRPr>
          </a:p>
          <a:p>
            <a:pPr algn="just"/>
            <a:r>
              <a:rPr lang="el" sz="2400" dirty="0">
                <a:latin typeface="Josefin Sans" pitchFamily="2" charset="0"/>
              </a:rPr>
              <a:t>Η B-Arts, είναι μια συμμετοχική εταιρεία τεχνών και θεάτρου με έδρα το Ηνωμένο Βασίλειο. Χρησιμοποιούν τις τέχνες και τη δημιουργικότητα για να μεταμορφώσουν τις ζωές των ανθρώπων, τους τόπους στους οποίους ζουν και την κοινότητά τους.</a:t>
            </a:r>
          </a:p>
        </p:txBody>
      </p:sp>
      <p:pic>
        <p:nvPicPr>
          <p:cNvPr id="5" name="Picture 4" descr="Icon&#10;&#10;Description automatically generated with low confidence">
            <a:extLst>
              <a:ext uri="{FF2B5EF4-FFF2-40B4-BE49-F238E27FC236}">
                <a16:creationId xmlns:a16="http://schemas.microsoft.com/office/drawing/2014/main" id="{F4FBB539-999F-87C5-6520-B4B2D8A00C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363888" y="4182374"/>
            <a:ext cx="3321889" cy="2407372"/>
          </a:xfrm>
          <a:prstGeom prst="rect">
            <a:avLst/>
          </a:prstGeom>
        </p:spPr>
      </p:pic>
      <p:sp>
        <p:nvSpPr>
          <p:cNvPr id="6" name="TextBox 5">
            <a:extLst>
              <a:ext uri="{FF2B5EF4-FFF2-40B4-BE49-F238E27FC236}">
                <a16:creationId xmlns:a16="http://schemas.microsoft.com/office/drawing/2014/main" id="{BD0E4408-11DD-4430-62FF-6D9CE5B5839B}"/>
              </a:ext>
            </a:extLst>
          </p:cNvPr>
          <p:cNvSpPr txBox="1"/>
          <p:nvPr/>
        </p:nvSpPr>
        <p:spPr>
          <a:xfrm>
            <a:off x="-16153" y="230400"/>
            <a:ext cx="8685212" cy="954107"/>
          </a:xfrm>
          <a:prstGeom prst="rect">
            <a:avLst/>
          </a:prstGeom>
          <a:solidFill>
            <a:srgbClr val="FFC652"/>
          </a:solidFill>
        </p:spPr>
        <p:txBody>
          <a:bodyPr wrap="square" rtlCol="0">
            <a:spAutoFit/>
          </a:bodyPr>
          <a:lstStyle/>
          <a:p>
            <a:r>
              <a:rPr lang="el" sz="2800" b="1" dirty="0">
                <a:latin typeface="Lato" panose="020F0502020204030203" pitchFamily="34" charset="0"/>
                <a:ea typeface="Lato" panose="020F0502020204030203" pitchFamily="34" charset="0"/>
                <a:cs typeface="Lato" panose="020F0502020204030203" pitchFamily="34" charset="0"/>
              </a:rPr>
              <a:t>Βίντεο – Χρήση τεχνών και δημιουργικότητας για να μεταμορφώσετε την κοινότητα</a:t>
            </a:r>
            <a:endParaRPr lang="en-IE" sz="2800" b="1"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7B1F3128-661F-617D-E73D-1557C82891FE}"/>
              </a:ext>
            </a:extLst>
          </p:cNvPr>
          <p:cNvSpPr txBox="1"/>
          <p:nvPr/>
        </p:nvSpPr>
        <p:spPr>
          <a:xfrm>
            <a:off x="193139" y="6308079"/>
            <a:ext cx="6197600" cy="461665"/>
          </a:xfrm>
          <a:prstGeom prst="rect">
            <a:avLst/>
          </a:prstGeom>
          <a:noFill/>
        </p:spPr>
        <p:txBody>
          <a:bodyPr wrap="square">
            <a:spAutoFit/>
          </a:bodyPr>
          <a:lstStyle/>
          <a:p>
            <a:r>
              <a:rPr lang="el" sz="12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Πηγή: https://esmeefairbairn.org.uk/latest-news/b-arts-using-art-and-creativity-transform-community-stoke/</a:t>
            </a:r>
            <a:endParaRPr lang="en-IE" sz="12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2DD99BCD-4C14-297E-FF8A-95600FF57476}"/>
              </a:ext>
            </a:extLst>
          </p:cNvPr>
          <p:cNvGrpSpPr/>
          <p:nvPr/>
        </p:nvGrpSpPr>
        <p:grpSpPr>
          <a:xfrm>
            <a:off x="7848457" y="3094549"/>
            <a:ext cx="1020610" cy="905510"/>
            <a:chOff x="3966625" y="3269513"/>
            <a:chExt cx="872187" cy="832733"/>
          </a:xfrm>
        </p:grpSpPr>
        <p:sp>
          <p:nvSpPr>
            <p:cNvPr id="10" name="Freeform 84">
              <a:extLst>
                <a:ext uri="{FF2B5EF4-FFF2-40B4-BE49-F238E27FC236}">
                  <a16:creationId xmlns:a16="http://schemas.microsoft.com/office/drawing/2014/main" id="{5CAED522-C748-9267-F839-940F8334CF8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94760C21-117F-EEDD-4BEF-54FF2AB2EA6B}"/>
                </a:ext>
              </a:extLst>
            </p:cNvPr>
            <p:cNvSpPr/>
            <p:nvPr/>
          </p:nvSpPr>
          <p:spPr>
            <a:xfrm rot="585404">
              <a:off x="3968328" y="3450145"/>
              <a:ext cx="868781" cy="426919"/>
            </a:xfrm>
            <a:prstGeom prst="rect">
              <a:avLst/>
            </a:prstGeom>
          </p:spPr>
          <p:txBody>
            <a:bodyPr wrap="none">
              <a:spAutoFit/>
            </a:bodyPr>
            <a:lstStyle/>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ΓΙΑ ΝΑ ΔΕΙΤΕ</a:t>
              </a:r>
            </a:p>
          </p:txBody>
        </p:sp>
      </p:grpSp>
    </p:spTree>
    <p:extLst>
      <p:ext uri="{BB962C8B-B14F-4D97-AF65-F5344CB8AC3E}">
        <p14:creationId xmlns:p14="http://schemas.microsoft.com/office/powerpoint/2010/main" val="6532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pPr defTabSz="228600" eaLnBrk="1" fontAlgn="auto" hangingPunct="1">
                <a:spcBef>
                  <a:spcPts val="0"/>
                </a:spcBef>
                <a:spcAft>
                  <a:spcPts val="0"/>
                </a:spcAft>
              </a:pPr>
              <a:t>24</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5" name="TextBox 4">
            <a:extLst>
              <a:ext uri="{FF2B5EF4-FFF2-40B4-BE49-F238E27FC236}">
                <a16:creationId xmlns:a16="http://schemas.microsoft.com/office/drawing/2014/main" id="{D2F17E21-0BE1-1FA6-02EB-F8823D492788}"/>
              </a:ext>
            </a:extLst>
          </p:cNvPr>
          <p:cNvSpPr txBox="1"/>
          <p:nvPr/>
        </p:nvSpPr>
        <p:spPr>
          <a:xfrm>
            <a:off x="688779" y="899811"/>
            <a:ext cx="9655414" cy="4278094"/>
          </a:xfrm>
          <a:prstGeom prst="rect">
            <a:avLst/>
          </a:prstGeom>
          <a:noFill/>
        </p:spPr>
        <p:txBody>
          <a:bodyPr wrap="square">
            <a:spAutoFit/>
          </a:bodyPr>
          <a:lstStyle/>
          <a:p>
            <a:pPr defTabSz="228600" eaLnBrk="1" hangingPunct="1">
              <a:spcBef>
                <a:spcPts val="0"/>
              </a:spcBef>
              <a:spcAft>
                <a:spcPts val="0"/>
              </a:spcAft>
            </a:pPr>
            <a:r>
              <a:rPr lang="el" sz="3600" b="1" dirty="0">
                <a:solidFill>
                  <a:prstClr val="black"/>
                </a:solidFill>
                <a:latin typeface="Josefin Sans" pitchFamily="2" charset="0"/>
              </a:rPr>
              <a:t>«Η δημιουργικότητα ανοίγει το μυαλό.</a:t>
            </a:r>
          </a:p>
          <a:p>
            <a:pPr defTabSz="228600" eaLnBrk="1" hangingPunct="1">
              <a:spcBef>
                <a:spcPts val="0"/>
              </a:spcBef>
              <a:spcAft>
                <a:spcPts val="0"/>
              </a:spcAft>
            </a:pPr>
            <a:r>
              <a:rPr lang="el" sz="3600" b="1" dirty="0">
                <a:solidFill>
                  <a:prstClr val="black"/>
                </a:solidFill>
                <a:latin typeface="Josefin Sans" pitchFamily="2" charset="0"/>
              </a:rPr>
              <a:t>Μια κοινωνία που έχει χάσει την επαφή με τη δημιουργική της πλευρά είναι μια κοινωνία φυλακισμένη, καθώς γενιές ανθρώπων μπορεί να έχουν κλειστό μυαλό. Διευρύνει τις προοπτικές μας και μπορεί να μας βοηθήσει να ξεπεράσουμε τις προκαταλήψεις».</a:t>
            </a:r>
          </a:p>
          <a:p>
            <a:pPr defTabSz="228600" eaLnBrk="1" hangingPunct="1">
              <a:spcBef>
                <a:spcPts val="0"/>
              </a:spcBef>
              <a:spcAft>
                <a:spcPts val="0"/>
              </a:spcAft>
            </a:pPr>
            <a:endParaRPr lang="en-US" sz="3600" b="1" dirty="0">
              <a:solidFill>
                <a:prstClr val="black"/>
              </a:solidFill>
              <a:latin typeface="Josefin Sans" pitchFamily="2" charset="0"/>
            </a:endParaRPr>
          </a:p>
          <a:p>
            <a:pPr defTabSz="228600" eaLnBrk="1" hangingPunct="1">
              <a:spcBef>
                <a:spcPts val="0"/>
              </a:spcBef>
              <a:spcAft>
                <a:spcPts val="0"/>
              </a:spcAft>
            </a:pPr>
            <a:r>
              <a:rPr lang="el" sz="2000" dirty="0">
                <a:solidFill>
                  <a:prstClr val="black"/>
                </a:solidFill>
                <a:latin typeface="Josefin Sans" pitchFamily="2" charset="0"/>
              </a:rPr>
              <a:t>- Το Εθνικό Συμβούλιο Νεολαίας της Ιρλανδίας</a:t>
            </a:r>
          </a:p>
        </p:txBody>
      </p:sp>
    </p:spTree>
    <p:extLst>
      <p:ext uri="{BB962C8B-B14F-4D97-AF65-F5344CB8AC3E}">
        <p14:creationId xmlns:p14="http://schemas.microsoft.com/office/powerpoint/2010/main" val="383648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8" name="Rectangle 7">
            <a:extLst>
              <a:ext uri="{FF2B5EF4-FFF2-40B4-BE49-F238E27FC236}">
                <a16:creationId xmlns:a16="http://schemas.microsoft.com/office/drawing/2014/main" id="{AAC216DF-3FE9-3C4D-8D65-21F1304C9DCC}"/>
              </a:ext>
            </a:extLst>
          </p:cNvPr>
          <p:cNvSpPr/>
          <p:nvPr/>
        </p:nvSpPr>
        <p:spPr>
          <a:xfrm>
            <a:off x="4485157" y="659313"/>
            <a:ext cx="6853290" cy="6524863"/>
          </a:xfrm>
          <a:prstGeom prst="rect">
            <a:avLst/>
          </a:prstGeom>
          <a:solidFill>
            <a:schemeClr val="bg1"/>
          </a:solidFill>
        </p:spPr>
        <p:txBody>
          <a:bodyPr wrap="square">
            <a:spAutoFit/>
          </a:bodyPr>
          <a:lstStyle/>
          <a:p>
            <a:r>
              <a:rPr lang="el" sz="3600" b="1" dirty="0">
                <a:latin typeface="Josefin Sans" pitchFamily="2" charset="0"/>
              </a:rPr>
              <a:t>Σύνδεση των τομέων Τεχνών, Πολιτισμού και Υγείας </a:t>
            </a:r>
            <a:r>
              <a:rPr lang="el" sz="2200" b="1" dirty="0">
                <a:latin typeface="Josefin Sans" pitchFamily="2" charset="0"/>
              </a:rPr>
              <a:t>.</a:t>
            </a:r>
          </a:p>
          <a:p>
            <a:endParaRPr lang="en-US" sz="2200" b="1" dirty="0">
              <a:latin typeface="Josefin Sans" pitchFamily="2" charset="0"/>
            </a:endParaRPr>
          </a:p>
          <a:p>
            <a:r>
              <a:rPr lang="el" b="1" dirty="0">
                <a:latin typeface="Josefin Sans" pitchFamily="2" charset="0"/>
              </a:rPr>
              <a:t>Η τέχνη και η υγεία μπορούν και πάνε χέρι-χέρι. Η θεραπεία τέχνης μπορεί να επιτρέψει στους ανθρώπους να εκφράσουν τον τρόπο που αισθάνονται χωρίς να χρειάζονται λόγια.</a:t>
            </a:r>
          </a:p>
          <a:p>
            <a:endParaRPr lang="en-US" b="1" dirty="0">
              <a:latin typeface="Josefin Sans" pitchFamily="2" charset="0"/>
            </a:endParaRPr>
          </a:p>
          <a:p>
            <a:r>
              <a:rPr lang="el" b="1" dirty="0">
                <a:latin typeface="Josefin Sans" pitchFamily="2" charset="0"/>
              </a:rPr>
              <a:t>Το ίδιο ισχύει και για τη μουσικοθεραπεία κ.λπ.</a:t>
            </a:r>
          </a:p>
          <a:p>
            <a:endParaRPr lang="en-US" b="1" dirty="0">
              <a:latin typeface="Josefin Sans" pitchFamily="2" charset="0"/>
            </a:endParaRPr>
          </a:p>
          <a:p>
            <a:r>
              <a:rPr lang="el" b="1" dirty="0">
                <a:latin typeface="Josefin Sans" pitchFamily="2" charset="0"/>
              </a:rPr>
              <a:t>Ακόμα κι αν το άτομο απλώς παρατηρεί μια παράσταση, μια συναυλία ή βλέπει έργα τέχνης, μπορεί να του δώσει χώρο από τα θέματα που μπορεί να αντιμετωπίζει στην καθημερινή ζωή.</a:t>
            </a: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dirty="0">
              <a:latin typeface="Josefin Sans" pitchFamily="2" charset="0"/>
            </a:endParaRPr>
          </a:p>
        </p:txBody>
      </p:sp>
      <p:pic>
        <p:nvPicPr>
          <p:cNvPr id="28" name="Picture 27" descr="A picture containing text, handwear&#10;&#10;Description automatically generated">
            <a:extLst>
              <a:ext uri="{FF2B5EF4-FFF2-40B4-BE49-F238E27FC236}">
                <a16:creationId xmlns:a16="http://schemas.microsoft.com/office/drawing/2014/main" id="{2A861300-589C-4504-B683-D8432F537FA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174" b="4423"/>
          <a:stretch/>
        </p:blipFill>
        <p:spPr>
          <a:xfrm>
            <a:off x="160320" y="0"/>
            <a:ext cx="4038600" cy="2530836"/>
          </a:xfrm>
          <a:prstGeom prst="rect">
            <a:avLst/>
          </a:prstGeom>
        </p:spPr>
      </p:pic>
      <p:pic>
        <p:nvPicPr>
          <p:cNvPr id="31" name="Picture 30" descr="A picture containing text, table, person, dining table&#10;&#10;Description automatically generated">
            <a:extLst>
              <a:ext uri="{FF2B5EF4-FFF2-40B4-BE49-F238E27FC236}">
                <a16:creationId xmlns:a16="http://schemas.microsoft.com/office/drawing/2014/main" id="{59CCC9FE-B533-44B1-81A0-406C0591E45E}"/>
              </a:ext>
            </a:extLst>
          </p:cNvPr>
          <p:cNvPicPr>
            <a:picLocks noChangeAspect="1"/>
          </p:cNvPicPr>
          <p:nvPr/>
        </p:nvPicPr>
        <p:blipFill rotWithShape="1">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150" b="11980"/>
          <a:stretch/>
        </p:blipFill>
        <p:spPr>
          <a:xfrm>
            <a:off x="160320" y="2645926"/>
            <a:ext cx="4038600" cy="2071991"/>
          </a:xfrm>
          <a:prstGeom prst="rect">
            <a:avLst/>
          </a:prstGeom>
        </p:spPr>
      </p:pic>
      <p:pic>
        <p:nvPicPr>
          <p:cNvPr id="33" name="Picture 32" descr="A picture containing text, piano, indoor, black&#10;&#10;Description automatically generated">
            <a:extLst>
              <a:ext uri="{FF2B5EF4-FFF2-40B4-BE49-F238E27FC236}">
                <a16:creationId xmlns:a16="http://schemas.microsoft.com/office/drawing/2014/main" id="{B16A0FB9-92F6-45D5-BE86-1A0207E6EBC3}"/>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b="22103"/>
          <a:stretch/>
        </p:blipFill>
        <p:spPr>
          <a:xfrm>
            <a:off x="169912" y="4844375"/>
            <a:ext cx="4029008" cy="1906622"/>
          </a:xfrm>
          <a:prstGeom prst="rect">
            <a:avLst/>
          </a:prstGeom>
        </p:spPr>
      </p:pic>
      <p:pic>
        <p:nvPicPr>
          <p:cNvPr id="4" name="Picture 3" descr="Icon&#10;&#10;Description automatically generated">
            <a:extLst>
              <a:ext uri="{FF2B5EF4-FFF2-40B4-BE49-F238E27FC236}">
                <a16:creationId xmlns:a16="http://schemas.microsoft.com/office/drawing/2014/main" id="{95D52A2D-3901-E72A-AD6D-E220DBDF1B2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994615" y="4844375"/>
            <a:ext cx="2990336" cy="1664392"/>
          </a:xfrm>
          <a:prstGeom prst="rect">
            <a:avLst/>
          </a:prstGeom>
        </p:spPr>
      </p:pic>
    </p:spTree>
    <p:extLst>
      <p:ext uri="{BB962C8B-B14F-4D97-AF65-F5344CB8AC3E}">
        <p14:creationId xmlns:p14="http://schemas.microsoft.com/office/powerpoint/2010/main" val="4046216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99621-C705-856E-F3E1-2958769C8CFC}"/>
              </a:ext>
            </a:extLst>
          </p:cNvPr>
          <p:cNvSpPr>
            <a:spLocks noGrp="1"/>
          </p:cNvSpPr>
          <p:nvPr>
            <p:ph type="sldNum" sz="quarter" idx="12"/>
          </p:nvPr>
        </p:nvSpPr>
        <p:spPr/>
        <p:txBody>
          <a:bodyPr/>
          <a:lstStyle/>
          <a:p>
            <a:fld id="{48F63A3B-78C7-47BE-AE5E-E10140E04643}" type="slidenum">
              <a:rPr lang="en-US" smtClean="0"/>
              <a:t>26</a:t>
            </a:fld>
            <a:endParaRPr lang="en-US"/>
          </a:p>
        </p:txBody>
      </p:sp>
      <p:sp>
        <p:nvSpPr>
          <p:cNvPr id="5" name="TextBox 4">
            <a:extLst>
              <a:ext uri="{FF2B5EF4-FFF2-40B4-BE49-F238E27FC236}">
                <a16:creationId xmlns:a16="http://schemas.microsoft.com/office/drawing/2014/main" id="{FC2B8DDC-8761-8A5F-1027-1E422B02BCDB}"/>
              </a:ext>
            </a:extLst>
          </p:cNvPr>
          <p:cNvSpPr txBox="1"/>
          <p:nvPr/>
        </p:nvSpPr>
        <p:spPr>
          <a:xfrm>
            <a:off x="80053" y="669242"/>
            <a:ext cx="6826207" cy="6052234"/>
          </a:xfrm>
          <a:prstGeom prst="rect">
            <a:avLst/>
          </a:prstGeom>
          <a:noFill/>
        </p:spPr>
        <p:txBody>
          <a:bodyPr wrap="square" rtlCol="0">
            <a:spAutoFit/>
          </a:bodyPr>
          <a:lstStyle/>
          <a:p>
            <a:pPr>
              <a:lnSpc>
                <a:spcPct val="115000"/>
              </a:lnSpc>
              <a:spcAft>
                <a:spcPts val="500"/>
              </a:spcAft>
            </a:pPr>
            <a:r>
              <a:rPr lang="el" dirty="0">
                <a:latin typeface="Lato" panose="020F0502020204030203" pitchFamily="34" charset="0"/>
                <a:ea typeface="Lato" panose="020F0502020204030203" pitchFamily="34" charset="0"/>
                <a:cs typeface="Lato" panose="020F0502020204030203" pitchFamily="34" charset="0"/>
              </a:rPr>
              <a:t>Η υπηρεσία Flourish Social Prescribing στο Mayo της Ιρλανδίας διευθύνει μια σειρά εργαστηρίων Arts and Wellbeing. Μέσω της ανάπτυξης της αγάπης για τη μουσική, τη γραφή, την ποίηση, την κατασκευή χειροτεχνίας, την τέχνη κίνησης κ.λπ. Το Flourish βοηθά τους ανθρώπους να ενισχύσουν την αίσθηση της χαράς και να βελτιώσουν την υγεία τους.</a:t>
            </a:r>
          </a:p>
          <a:p>
            <a:pPr>
              <a:lnSpc>
                <a:spcPct val="115000"/>
              </a:lnSpc>
              <a:spcAft>
                <a:spcPts val="500"/>
              </a:spcAft>
            </a:pPr>
            <a:endParaRPr lang="en-GB" dirty="0">
              <a:latin typeface="Lato" panose="020F0502020204030203" pitchFamily="34" charset="0"/>
              <a:ea typeface="Lato" panose="020F0502020204030203" pitchFamily="34" charset="0"/>
              <a:cs typeface="Lato" panose="020F0502020204030203" pitchFamily="34" charset="0"/>
            </a:endParaRPr>
          </a:p>
          <a:p>
            <a:pPr>
              <a:lnSpc>
                <a:spcPct val="115000"/>
              </a:lnSpc>
              <a:spcAft>
                <a:spcPts val="500"/>
              </a:spcAft>
            </a:pPr>
            <a:r>
              <a:rPr lang="el" dirty="0">
                <a:latin typeface="Lato" panose="020F0502020204030203" pitchFamily="34" charset="0"/>
                <a:ea typeface="Lato" panose="020F0502020204030203" pitchFamily="34" charset="0"/>
                <a:cs typeface="Lato" panose="020F0502020204030203" pitchFamily="34" charset="0"/>
              </a:rPr>
              <a:t>Η σειρά εργαστηρίων τους προσφέρει στους συμμετέχοντες την ευκαιρία να βουτήξουν τα δάχτυλα των ποδιών τους στο νερό με μια σειρά από δημιουργικές δραστηριότητες τέχνης. Αυτή είναι μια ευκαιρία να γνωρίσουμε νέους ανθρώπους σε ένα χαλαρό και ευχάριστο περιβάλλον και να μάθουμε πώς η σύνδεση με τη δημιουργική μας πλευρά μπορεί να προσθέσει εκπληκτικές νέες διαστάσεις στη ζωή μας και να μας δώσει πρακτικά εργαλεία ευεξίας για να φέρουμε στην καθημερινότητά μας.</a:t>
            </a:r>
          </a:p>
          <a:p>
            <a:pPr>
              <a:lnSpc>
                <a:spcPct val="115000"/>
              </a:lnSpc>
              <a:spcAft>
                <a:spcPts val="500"/>
              </a:spcAft>
            </a:pPr>
            <a:endParaRPr lang="en-GB" dirty="0">
              <a:latin typeface="Lato" panose="020F0502020204030203" pitchFamily="34" charset="0"/>
              <a:ea typeface="Lato" panose="020F0502020204030203" pitchFamily="34" charset="0"/>
              <a:cs typeface="Lato" panose="020F0502020204030203" pitchFamily="34" charset="0"/>
            </a:endParaRPr>
          </a:p>
          <a:p>
            <a:pPr>
              <a:lnSpc>
                <a:spcPct val="115000"/>
              </a:lnSpc>
              <a:spcAft>
                <a:spcPts val="500"/>
              </a:spcAft>
            </a:pPr>
            <a:r>
              <a:rPr lang="el" dirty="0">
                <a:latin typeface="Lato" panose="020F0502020204030203" pitchFamily="34" charset="0"/>
                <a:ea typeface="Lato" panose="020F0502020204030203" pitchFamily="34" charset="0"/>
                <a:cs typeface="Lato" panose="020F0502020204030203" pitchFamily="34" charset="0"/>
              </a:rPr>
              <a:t>Τα μαθήματα περιλαμβάνουν ποίηση, τέχνη, </a:t>
            </a:r>
            <a:r>
              <a:rPr lang="el-GR" dirty="0">
                <a:latin typeface="Lato" panose="020F0502020204030203" pitchFamily="34" charset="0"/>
                <a:ea typeface="Lato" panose="020F0502020204030203" pitchFamily="34" charset="0"/>
                <a:cs typeface="Lato" panose="020F0502020204030203" pitchFamily="34" charset="0"/>
              </a:rPr>
              <a:t>μουσική, </a:t>
            </a:r>
            <a:r>
              <a:rPr lang="el" dirty="0">
                <a:latin typeface="Lato" panose="020F0502020204030203" pitchFamily="34" charset="0"/>
                <a:ea typeface="Lato" panose="020F0502020204030203" pitchFamily="34" charset="0"/>
                <a:cs typeface="Lato" panose="020F0502020204030203" pitchFamily="34" charset="0"/>
              </a:rPr>
              <a:t>κίνηση και πολλά άλλα.</a:t>
            </a:r>
          </a:p>
        </p:txBody>
      </p:sp>
      <p:pic>
        <p:nvPicPr>
          <p:cNvPr id="7" name="Picture 6" descr="Graphical user interface, website&#10;&#10;Description automatically generated">
            <a:extLst>
              <a:ext uri="{FF2B5EF4-FFF2-40B4-BE49-F238E27FC236}">
                <a16:creationId xmlns:a16="http://schemas.microsoft.com/office/drawing/2014/main" id="{2E273971-9C31-140F-7328-A92BDE8F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4758" y="726989"/>
            <a:ext cx="4682181" cy="5404023"/>
          </a:xfrm>
          <a:prstGeom prst="rect">
            <a:avLst/>
          </a:prstGeom>
        </p:spPr>
      </p:pic>
      <p:sp>
        <p:nvSpPr>
          <p:cNvPr id="3" name="TextBox 2">
            <a:extLst>
              <a:ext uri="{FF2B5EF4-FFF2-40B4-BE49-F238E27FC236}">
                <a16:creationId xmlns:a16="http://schemas.microsoft.com/office/drawing/2014/main" id="{EB5260F9-B10E-51B0-8E3A-EC994B4F1B7F}"/>
              </a:ext>
            </a:extLst>
          </p:cNvPr>
          <p:cNvSpPr txBox="1"/>
          <p:nvPr/>
        </p:nvSpPr>
        <p:spPr>
          <a:xfrm>
            <a:off x="0" y="60322"/>
            <a:ext cx="7590747" cy="400110"/>
          </a:xfrm>
          <a:prstGeom prst="rect">
            <a:avLst/>
          </a:prstGeom>
          <a:solidFill>
            <a:srgbClr val="FFC652"/>
          </a:solidFill>
        </p:spPr>
        <p:txBody>
          <a:bodyPr wrap="square" rtlCol="0">
            <a:spAutoFit/>
          </a:bodyPr>
          <a:lstStyle/>
          <a:p>
            <a:r>
              <a:rPr lang="el" sz="2000" b="1" dirty="0">
                <a:latin typeface="Lato" panose="020F0502020204030203" pitchFamily="34" charset="0"/>
                <a:ea typeface="Lato" panose="020F0502020204030203" pitchFamily="34" charset="0"/>
                <a:cs typeface="Lato" panose="020F0502020204030203" pitchFamily="34" charset="0"/>
              </a:rPr>
              <a:t>Case Study – Flourish Social Prescribing. Mayo, Ιρλανδία</a:t>
            </a:r>
            <a:endParaRPr lang="en-IE" sz="2000" b="1" dirty="0">
              <a:latin typeface="Lato" panose="020F0502020204030203" pitchFamily="34" charset="0"/>
              <a:ea typeface="Lato"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AC229AD5-1073-6DCC-F4EF-A417FBB3C4BB}"/>
              </a:ext>
            </a:extLst>
          </p:cNvPr>
          <p:cNvSpPr txBox="1"/>
          <p:nvPr/>
        </p:nvSpPr>
        <p:spPr>
          <a:xfrm>
            <a:off x="6906260" y="6255521"/>
            <a:ext cx="6151880" cy="292259"/>
          </a:xfrm>
          <a:prstGeom prst="rect">
            <a:avLst/>
          </a:prstGeom>
          <a:noFill/>
        </p:spPr>
        <p:txBody>
          <a:bodyPr wrap="square">
            <a:spAutoFit/>
          </a:bodyPr>
          <a:lstStyle/>
          <a:p>
            <a:pPr>
              <a:lnSpc>
                <a:spcPct val="115000"/>
              </a:lnSpc>
              <a:spcAft>
                <a:spcPts val="500"/>
              </a:spcAft>
            </a:pPr>
            <a:r>
              <a:rPr lang="el" sz="1200" dirty="0">
                <a:solidFill>
                  <a:srgbClr val="FFC652"/>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Πηγή: https://www.facebook.com/TFCCastlebar/</a:t>
            </a:r>
            <a:endPar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154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D4868-C795-CF89-D1BB-05FADAF3D32A}"/>
              </a:ext>
            </a:extLst>
          </p:cNvPr>
          <p:cNvSpPr>
            <a:spLocks noGrp="1"/>
          </p:cNvSpPr>
          <p:nvPr>
            <p:ph type="sldNum" sz="quarter" idx="12"/>
          </p:nvPr>
        </p:nvSpPr>
        <p:spPr/>
        <p:txBody>
          <a:bodyPr/>
          <a:lstStyle/>
          <a:p>
            <a:fld id="{48F63A3B-78C7-47BE-AE5E-E10140E04643}" type="slidenum">
              <a:rPr lang="en-US" smtClean="0"/>
              <a:t>27</a:t>
            </a:fld>
            <a:endParaRPr lang="en-US"/>
          </a:p>
        </p:txBody>
      </p:sp>
      <p:sp>
        <p:nvSpPr>
          <p:cNvPr id="5" name="TextBox 4">
            <a:extLst>
              <a:ext uri="{FF2B5EF4-FFF2-40B4-BE49-F238E27FC236}">
                <a16:creationId xmlns:a16="http://schemas.microsoft.com/office/drawing/2014/main" id="{50A099E1-43F1-ED0C-EECE-C4B52CB76D10}"/>
              </a:ext>
            </a:extLst>
          </p:cNvPr>
          <p:cNvSpPr txBox="1"/>
          <p:nvPr/>
        </p:nvSpPr>
        <p:spPr>
          <a:xfrm>
            <a:off x="0" y="60322"/>
            <a:ext cx="7590747" cy="523220"/>
          </a:xfrm>
          <a:prstGeom prst="rect">
            <a:avLst/>
          </a:prstGeom>
          <a:solidFill>
            <a:srgbClr val="FFC652"/>
          </a:solidFill>
        </p:spPr>
        <p:txBody>
          <a:bodyPr wrap="square" rtlCol="0">
            <a:spAutoFit/>
          </a:bodyPr>
          <a:lstStyle/>
          <a:p>
            <a:r>
              <a:rPr lang="en-US" sz="2800" b="1" dirty="0">
                <a:latin typeface="Lato" panose="020F0502020204030203" pitchFamily="34" charset="0"/>
                <a:ea typeface="Lato" panose="020F0502020204030203" pitchFamily="34" charset="0"/>
                <a:cs typeface="Lato" panose="020F0502020204030203" pitchFamily="34" charset="0"/>
              </a:rPr>
              <a:t>Culture &amp; Health Pole</a:t>
            </a:r>
            <a:r>
              <a:rPr lang="el" sz="2800" b="1" dirty="0">
                <a:latin typeface="Lato" panose="020F0502020204030203" pitchFamily="34" charset="0"/>
                <a:ea typeface="Lato" panose="020F0502020204030203" pitchFamily="34" charset="0"/>
                <a:cs typeface="Lato" panose="020F0502020204030203" pitchFamily="34" charset="0"/>
              </a:rPr>
              <a:t>, Γαλλία</a:t>
            </a:r>
            <a:endParaRPr lang="en-IE" sz="2800" b="1" dirty="0">
              <a:latin typeface="Lato" panose="020F0502020204030203" pitchFamily="34" charset="0"/>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42E5DB77-2045-21D5-4176-38548EC4BF29}"/>
              </a:ext>
            </a:extLst>
          </p:cNvPr>
          <p:cNvSpPr txBox="1"/>
          <p:nvPr/>
        </p:nvSpPr>
        <p:spPr>
          <a:xfrm>
            <a:off x="191324" y="848086"/>
            <a:ext cx="3275876" cy="4770537"/>
          </a:xfrm>
          <a:prstGeom prst="rect">
            <a:avLst/>
          </a:prstGeom>
          <a:noFill/>
        </p:spPr>
        <p:txBody>
          <a:bodyPr wrap="square">
            <a:spAutoFit/>
          </a:bodyPr>
          <a:lstStyle/>
          <a:p>
            <a:r>
              <a:rPr lang="el" sz="1600" b="0" i="0" dirty="0">
                <a:effectLst/>
                <a:latin typeface="Lato" panose="020F0502020204030203" pitchFamily="34" charset="0"/>
                <a:ea typeface="Lato" panose="020F0502020204030203" pitchFamily="34" charset="0"/>
                <a:cs typeface="Lato" panose="020F0502020204030203" pitchFamily="34" charset="0"/>
              </a:rPr>
              <a:t>Το Culture &amp; Health Pole είναι ένας ανεξάρτητος συνεταιρισμός που λειτουργεί ως σύνδεσμος μεταξύ επαγγελματιών του πολιτισμού και επαγγελματιών υγείας για την προώθηση της δημιουργίας έργων συνεργασίας στην περιοχή Nouvelle-Aquitaine στη Γαλλία.</a:t>
            </a:r>
          </a:p>
          <a:p>
            <a:endParaRPr lang="en-US" sz="1600" b="0" i="0" dirty="0">
              <a:effectLst/>
              <a:latin typeface="Lato" panose="020F0502020204030203" pitchFamily="34" charset="0"/>
              <a:ea typeface="Lato" panose="020F0502020204030203" pitchFamily="34" charset="0"/>
              <a:cs typeface="Lato" panose="020F0502020204030203" pitchFamily="34" charset="0"/>
            </a:endParaRPr>
          </a:p>
          <a:p>
            <a:r>
              <a:rPr lang="el" sz="1600" dirty="0">
                <a:latin typeface="Lato" panose="020F0502020204030203" pitchFamily="34" charset="0"/>
                <a:ea typeface="Lato" panose="020F0502020204030203" pitchFamily="34" charset="0"/>
                <a:cs typeface="Lato" panose="020F0502020204030203" pitchFamily="34" charset="0"/>
              </a:rPr>
              <a:t>Αυτό το διάγραμμα αντιπροσωπεύει τα κοινά και αποκλίνοντα σημεία μεταξύ των προσεγγίσεων της θεραπείας τέχνης, της κοινωνικο-πολιτιστικής εμψύχωσης και της συνεργασίας μεταξύ πολιτισμού και υγείας.</a:t>
            </a:r>
          </a:p>
          <a:p>
            <a:endParaRPr lang="en-US" sz="1600"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F8E29742-91C0-3751-A70D-05B34805491C}"/>
              </a:ext>
            </a:extLst>
          </p:cNvPr>
          <p:cNvSpPr txBox="1"/>
          <p:nvPr/>
        </p:nvSpPr>
        <p:spPr>
          <a:xfrm>
            <a:off x="191324" y="6079352"/>
            <a:ext cx="6187440" cy="276999"/>
          </a:xfrm>
          <a:prstGeom prst="rect">
            <a:avLst/>
          </a:prstGeom>
          <a:noFill/>
        </p:spPr>
        <p:txBody>
          <a:bodyPr wrap="square">
            <a:spAutoFit/>
          </a:bodyPr>
          <a:lstStyle/>
          <a:p>
            <a:r>
              <a:rPr lang="el" sz="1200" dirty="0">
                <a:solidFill>
                  <a:srgbClr val="FFC652"/>
                </a:solidFill>
                <a:latin typeface="+mn-lt"/>
              </a:rPr>
              <a:t>Πηγή: </a:t>
            </a:r>
            <a:r>
              <a:rPr lang="el" sz="1200" dirty="0">
                <a:solidFill>
                  <a:srgbClr val="FFC652"/>
                </a:solidFill>
                <a:latin typeface="+mn-lt"/>
                <a:hlinkClick r:id="rId2">
                  <a:extLst>
                    <a:ext uri="{A12FA001-AC4F-418D-AE19-62706E023703}">
                      <ahyp:hlinkClr xmlns:ahyp="http://schemas.microsoft.com/office/drawing/2018/hyperlinkcolor" val="tx"/>
                    </a:ext>
                  </a:extLst>
                </a:hlinkClick>
              </a:rPr>
              <a:t>https://culture-sante-aquitaine.com/</a:t>
            </a:r>
            <a:r>
              <a:rPr lang="el" sz="1200" dirty="0">
                <a:solidFill>
                  <a:srgbClr val="FFC652"/>
                </a:solidFill>
                <a:latin typeface="+mn-lt"/>
              </a:rPr>
              <a:t> </a:t>
            </a:r>
          </a:p>
        </p:txBody>
      </p:sp>
      <p:pic>
        <p:nvPicPr>
          <p:cNvPr id="7" name="Picture 6" descr="Diagram&#10;&#10;Description automatically generated">
            <a:extLst>
              <a:ext uri="{FF2B5EF4-FFF2-40B4-BE49-F238E27FC236}">
                <a16:creationId xmlns:a16="http://schemas.microsoft.com/office/drawing/2014/main" id="{29C1593D-30DA-D258-EA15-1ADE500A8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9722" y="1044271"/>
            <a:ext cx="8104910" cy="5494642"/>
          </a:xfrm>
          <a:prstGeom prst="rect">
            <a:avLst/>
          </a:prstGeom>
        </p:spPr>
      </p:pic>
    </p:spTree>
    <p:extLst>
      <p:ext uri="{BB962C8B-B14F-4D97-AF65-F5344CB8AC3E}">
        <p14:creationId xmlns:p14="http://schemas.microsoft.com/office/powerpoint/2010/main" val="3832223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0" y="162624"/>
            <a:ext cx="10505441" cy="729873"/>
          </a:xfrm>
          <a:solidFill>
            <a:srgbClr val="FFC652"/>
          </a:solidFill>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2800" dirty="0">
                <a:latin typeface="Lato" panose="020F0502020204030203" pitchFamily="34" charset="0"/>
                <a:ea typeface="Lato" panose="020F0502020204030203" pitchFamily="34" charset="0"/>
                <a:cs typeface="Lato" panose="020F0502020204030203" pitchFamily="34" charset="0"/>
              </a:rPr>
              <a:t>Μελέτη περίπτωσης: Art &amp; Craft Social Prescription – ένας οδικός χάρτης στη Βόρεια </a:t>
            </a:r>
            <a:r>
              <a:rPr lang="el" sz="2800" dirty="0" err="1">
                <a:latin typeface="Lato" panose="020F0502020204030203" pitchFamily="34" charset="0"/>
                <a:ea typeface="Lato" panose="020F0502020204030203" pitchFamily="34" charset="0"/>
                <a:cs typeface="Lato" panose="020F0502020204030203" pitchFamily="34" charset="0"/>
              </a:rPr>
              <a:t>Ιρλανδία</a:t>
            </a:r>
            <a:endParaRPr lang="en-US" sz="2800" dirty="0">
              <a:latin typeface="Lato" panose="020F0502020204030203" pitchFamily="34" charset="0"/>
              <a:ea typeface="Lato" panose="020F0502020204030203" pitchFamily="34" charset="0"/>
              <a:cs typeface="Lato" panose="020F0502020204030203" pitchFamily="34" charset="0"/>
            </a:endParaRP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71625" y="1224132"/>
            <a:ext cx="1871175" cy="24347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en-US" sz="2800" dirty="0">
              <a:latin typeface="Lato" panose="020F0502020204030203" pitchFamily="34" charset="0"/>
              <a:ea typeface="Lato" panose="020F0502020204030203" pitchFamily="34" charset="0"/>
              <a:cs typeface="Lato" panose="020F0502020204030203" pitchFamily="34" charset="0"/>
            </a:endParaRPr>
          </a:p>
          <a:p>
            <a:pPr algn="l"/>
            <a:endParaRPr lang="en-US" sz="600" strike="sngStrike" dirty="0">
              <a:latin typeface="Lato" panose="020F0502020204030203" pitchFamily="34" charset="0"/>
              <a:ea typeface="Lato" panose="020F0502020204030203" pitchFamily="34" charset="0"/>
              <a:cs typeface="Lato" panose="020F0502020204030203" pitchFamily="34" charset="0"/>
            </a:endParaRPr>
          </a:p>
          <a:p>
            <a:pPr algn="l"/>
            <a:r>
              <a:rPr lang="el" sz="1100" dirty="0">
                <a:latin typeface="Lato" panose="020F0502020204030203" pitchFamily="34" charset="0"/>
                <a:ea typeface="Lato" panose="020F0502020204030203" pitchFamily="34" charset="0"/>
                <a:cs typeface="Lato" panose="020F0502020204030203" pitchFamily="34" charset="0"/>
              </a:rPr>
              <a:t>Προσέγγιση συνεργασίας του Healthy Living Center για την υποστήριξη της οικογένειας που λειτουργεί ως ολιστικό μονοπάτι φροντίδας σε 3 επίπεδα του </a:t>
            </a:r>
            <a:r>
              <a:rPr lang="el" sz="1100" dirty="0" err="1">
                <a:latin typeface="Lato" panose="020F0502020204030203" pitchFamily="34" charset="0"/>
                <a:ea typeface="Lato" panose="020F0502020204030203" pitchFamily="34" charset="0"/>
                <a:cs typeface="Lato" panose="020F0502020204030203" pitchFamily="34" charset="0"/>
              </a:rPr>
              <a:t>Hardiker</a:t>
            </a:r>
            <a:r>
              <a:rPr lang="el" sz="1100" dirty="0">
                <a:latin typeface="Lato" panose="020F0502020204030203" pitchFamily="34" charset="0"/>
                <a:ea typeface="Lato" panose="020F0502020204030203" pitchFamily="34" charset="0"/>
                <a:cs typeface="Lato" panose="020F0502020204030203" pitchFamily="34" charset="0"/>
              </a:rPr>
              <a:t> </a:t>
            </a:r>
            <a:r>
              <a:rPr lang="el" sz="700" dirty="0">
                <a:latin typeface="Lato" panose="020F0502020204030203" pitchFamily="34" charset="0"/>
                <a:ea typeface="Lato" panose="020F0502020204030203" pitchFamily="34" charset="0"/>
                <a:cs typeface="Lato" panose="020F0502020204030203" pitchFamily="34" charset="0"/>
              </a:rPr>
              <a:t>Μοντέλο </a:t>
            </a:r>
            <a:r>
              <a:rPr lang="el" sz="700" u="sng" dirty="0">
                <a:solidFill>
                  <a:srgbClr val="0563C1"/>
                </a:solidFill>
                <a:latin typeface="Lato" panose="020F0502020204030203" pitchFamily="34" charset="0"/>
                <a:ea typeface="Lato" panose="020F0502020204030203" pitchFamily="34" charset="0"/>
                <a:cs typeface="Lato" panose="020F0502020204030203" pitchFamily="34" charset="0"/>
                <a:hlinkClick r:id="rId2"/>
              </a:rPr>
              <a:t>https://onlinelibrary.wiley.com/doi/abs/10.1111/cfs.12683</a:t>
            </a:r>
            <a:r>
              <a:rPr lang="el" sz="700" dirty="0">
                <a:latin typeface="Lato" panose="020F0502020204030203" pitchFamily="34" charset="0"/>
                <a:ea typeface="Lato" panose="020F0502020204030203" pitchFamily="34" charset="0"/>
                <a:cs typeface="Lato" panose="020F0502020204030203" pitchFamily="34" charset="0"/>
              </a:rPr>
              <a:t> </a:t>
            </a:r>
          </a:p>
          <a:p>
            <a:pPr algn="l"/>
            <a:endParaRPr lang="en-US" sz="1100" dirty="0">
              <a:latin typeface="Lato" panose="020F0502020204030203" pitchFamily="34" charset="0"/>
              <a:ea typeface="Lato" panose="020F0502020204030203" pitchFamily="34" charset="0"/>
              <a:cs typeface="Lato" panose="020F0502020204030203" pitchFamily="34" charset="0"/>
            </a:endParaRPr>
          </a:p>
          <a:p>
            <a:endParaRPr lang="en-US" sz="1100" dirty="0">
              <a:latin typeface="Lato" panose="020F0502020204030203" pitchFamily="34" charset="0"/>
              <a:ea typeface="Lato" panose="020F0502020204030203" pitchFamily="34" charset="0"/>
              <a:cs typeface="Lato" panose="020F0502020204030203" pitchFamily="34" charset="0"/>
            </a:endParaRPr>
          </a:p>
          <a:p>
            <a:endParaRPr lang="en-US" sz="1100" dirty="0">
              <a:latin typeface="Lato" panose="020F0502020204030203" pitchFamily="34" charset="0"/>
              <a:ea typeface="Lato" panose="020F0502020204030203" pitchFamily="34" charset="0"/>
              <a:cs typeface="Lato" panose="020F0502020204030203" pitchFamily="34" charset="0"/>
            </a:endParaRP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394673" y="1901053"/>
            <a:ext cx="1154658"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200" dirty="0">
                <a:latin typeface="Lato" panose="020F0502020204030203" pitchFamily="34" charset="0"/>
                <a:ea typeface="Lato" panose="020F0502020204030203" pitchFamily="34" charset="0"/>
                <a:cs typeface="Lato" panose="020F0502020204030203" pitchFamily="34" charset="0"/>
              </a:rPr>
              <a:t>Βασικός Ρόλος Υπάλληλος Υποστήριξης Οικογένειας</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783028" y="1898409"/>
            <a:ext cx="1523834" cy="108619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200" dirty="0">
                <a:latin typeface="Lato" panose="020F0502020204030203" pitchFamily="34" charset="0"/>
                <a:ea typeface="Lato" panose="020F0502020204030203" pitchFamily="34" charset="0"/>
                <a:cs typeface="Lato" panose="020F0502020204030203" pitchFamily="34" charset="0"/>
              </a:rPr>
              <a:t>Βασικός </a:t>
            </a:r>
            <a:r>
              <a:rPr lang="el" sz="1200" dirty="0" err="1">
                <a:latin typeface="Lato" panose="020F0502020204030203" pitchFamily="34" charset="0"/>
                <a:ea typeface="Lato" panose="020F0502020204030203" pitchFamily="34" charset="0"/>
                <a:cs typeface="Lato" panose="020F0502020204030203" pitchFamily="34" charset="0"/>
              </a:rPr>
              <a:t>Παράγοντας «Ζωή </a:t>
            </a:r>
            <a:r>
              <a:rPr lang="el" sz="1200" dirty="0">
                <a:latin typeface="Lato" panose="020F0502020204030203" pitchFamily="34" charset="0"/>
                <a:ea typeface="Lato" panose="020F0502020204030203" pitchFamily="34" charset="0"/>
                <a:cs typeface="Lato" panose="020F0502020204030203" pitchFamily="34" charset="0"/>
              </a:rPr>
              <a:t>εμπειρία κακής ψυχικής υγείας»</a:t>
            </a:r>
          </a:p>
          <a:p>
            <a:r>
              <a:rPr lang="el" sz="700" u="sng" spc="30" dirty="0">
                <a:solidFill>
                  <a:srgbClr val="000000"/>
                </a:solidFill>
                <a:latin typeface="Lato" panose="020F0502020204030203" pitchFamily="34" charset="0"/>
                <a:ea typeface="Lato" panose="020F0502020204030203" pitchFamily="34" charset="0"/>
                <a:cs typeface="Lato" panose="020F0502020204030203" pitchFamily="34" charset="0"/>
                <a:hlinkClick r:id="rId3"/>
              </a:rPr>
              <a:t>https://wellcome.org/news/lets-talk-about-lived-experiences-mental-health-challenges</a:t>
            </a:r>
            <a:endParaRPr lang="en-US" sz="700" dirty="0">
              <a:latin typeface="Lato" panose="020F0502020204030203" pitchFamily="34" charset="0"/>
              <a:ea typeface="Lato" panose="020F0502020204030203" pitchFamily="34" charset="0"/>
              <a:cs typeface="Lato" panose="020F0502020204030203" pitchFamily="34" charset="0"/>
            </a:endParaRP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44251" y="1882285"/>
            <a:ext cx="1307325" cy="774850"/>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200" dirty="0" err="1">
                <a:latin typeface="Lato" panose="020F0502020204030203" pitchFamily="34" charset="0"/>
                <a:ea typeface="Lato" panose="020F0502020204030203" pitchFamily="34" charset="0"/>
                <a:cs typeface="Lato" panose="020F0502020204030203" pitchFamily="34" charset="0"/>
              </a:rPr>
              <a:t>Πρόγραμμα </a:t>
            </a:r>
            <a:r>
              <a:rPr lang="el" sz="1200" dirty="0">
                <a:latin typeface="Lato" panose="020F0502020204030203" pitchFamily="34" charset="0"/>
                <a:ea typeface="Lato" panose="020F0502020204030203" pitchFamily="34" charset="0"/>
                <a:cs typeface="Lato" panose="020F0502020204030203" pitchFamily="34" charset="0"/>
              </a:rPr>
              <a:t>που επιτρέπει τη συμμετοχή «όλων των ικανοτήτων».</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7071506" y="3015451"/>
            <a:ext cx="1307325" cy="40107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400" dirty="0">
                <a:latin typeface="Josefin Sans" pitchFamily="2" charset="0"/>
              </a:rPr>
              <a:t>Ενότητες 1-3</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581596" y="2320709"/>
            <a:ext cx="1307325" cy="377931"/>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400" dirty="0">
                <a:latin typeface="Josefin Sans" pitchFamily="2" charset="0"/>
              </a:rPr>
              <a:t>Ενότητες 4-6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10091687" y="1348135"/>
            <a:ext cx="2098726" cy="2036101"/>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200" dirty="0">
                <a:latin typeface="Lato" panose="020F0502020204030203" pitchFamily="34" charset="0"/>
                <a:ea typeface="Lato" panose="020F0502020204030203" pitchFamily="34" charset="0"/>
                <a:cs typeface="Lato" panose="020F0502020204030203" pitchFamily="34" charset="0"/>
              </a:rPr>
              <a:t>Τα αποτελέσματα μιλούν από μόνα τους:</a:t>
            </a:r>
          </a:p>
          <a:p>
            <a:r>
              <a:rPr lang="el" sz="1200" dirty="0">
                <a:latin typeface="Lato" panose="020F0502020204030203" pitchFamily="34" charset="0"/>
                <a:ea typeface="Lato" panose="020F0502020204030203" pitchFamily="34" charset="0"/>
                <a:cs typeface="Lato" panose="020F0502020204030203" pitchFamily="34" charset="0"/>
              </a:rPr>
              <a:t>«Όταν τα πράγματα πάνε στραβά τώρα, έχω μια ολόκληρη ομάδα ανθρώπων που με βοηθούν να δω ότι είναι φυσιολογικό και ότι ο κόσμος δεν είναι εναντίον μου».</a:t>
            </a:r>
          </a:p>
          <a:p>
            <a:r>
              <a:rPr lang="el" sz="1200" dirty="0">
                <a:latin typeface="Lato" panose="020F0502020204030203" pitchFamily="34" charset="0"/>
                <a:ea typeface="Lato" panose="020F0502020204030203" pitchFamily="34" charset="0"/>
                <a:cs typeface="Lato" panose="020F0502020204030203" pitchFamily="34" charset="0"/>
              </a:rPr>
              <a:t>«ΜΕ Ξαναανακάλυψα»</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67800" y="5498608"/>
            <a:ext cx="1871174" cy="14360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lnSpc>
                <a:spcPct val="100000"/>
              </a:lnSpc>
            </a:pPr>
            <a:r>
              <a:rPr lang="el" sz="1100" dirty="0">
                <a:solidFill>
                  <a:srgbClr val="FFC000"/>
                </a:solidFill>
                <a:latin typeface="Josefin Sans" pitchFamily="2" charset="0"/>
                <a:ea typeface="Calibri" panose="020F0502020204030204" pitchFamily="34" charset="0"/>
                <a:cs typeface="Times New Roman" panose="02020603050405020304" pitchFamily="18" charset="0"/>
              </a:rPr>
              <a:t>Το SFNB επιδιώκει να οικοδομήσει σχέσεις εμπιστοσύνης με οικογένειες που συχνά παλεύουν με αντίξοες συνθήκες που τις συνδέουν με κατάλληλες υπηρεσίες</a:t>
            </a:r>
            <a:endParaRPr lang="en-US" sz="1100" dirty="0">
              <a:solidFill>
                <a:srgbClr val="FFC000"/>
              </a:solidFill>
              <a:latin typeface="Josefin Sans" pitchFamily="2" charset="0"/>
            </a:endParaRP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1982267" y="5559567"/>
            <a:ext cx="1646963" cy="120058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l" sz="900" dirty="0">
                <a:solidFill>
                  <a:schemeClr val="accent5">
                    <a:lumMod val="75000"/>
                  </a:schemeClr>
                </a:solidFill>
                <a:latin typeface="Josefin Sans" pitchFamily="2" charset="0"/>
              </a:rPr>
              <a:t>Συνεργάζεται με οικογένειες σε βάση 1-1 για να εντοπίσει και να σχεδιάσει ένα σχέδιο φροντίδας για την κάλυψη συγκεκριμένων αναγκών. Το επαναλαμβανόμενο θέμα ήταν "δεν υπάρχει χρόνος για τον εαυτό τους"</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685937" y="5539484"/>
            <a:ext cx="1858314" cy="131762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l" sz="1000" spc="30" dirty="0">
                <a:solidFill>
                  <a:srgbClr val="E9857B"/>
                </a:solidFill>
                <a:latin typeface="Josefin Sans" pitchFamily="2" charset="0"/>
                <a:ea typeface="Calibri" panose="020F0502020204030204" pitchFamily="34" charset="0"/>
              </a:rPr>
              <a:t>Μια ξεχωριστή μορφή γνώσης που βασίζεται και διαφέρει ανεπαίσθητα από την υπάρχουσα ορολογία, για να προσελκύσει ένα ευρύτερο κοινό και ένα ευρύτερο φάσμα προοπτικών.</a:t>
            </a:r>
            <a:r>
              <a:rPr lang="el" sz="1000" dirty="0">
                <a:solidFill>
                  <a:srgbClr val="E9857B"/>
                </a:solidFill>
                <a:latin typeface="Josefin Sans" pitchFamily="2" charset="0"/>
                <a:ea typeface="Calibri" panose="020F0502020204030204" pitchFamily="34" charset="0"/>
              </a:rPr>
              <a:t> </a:t>
            </a:r>
            <a:endParaRPr lang="en-US" sz="600" dirty="0">
              <a:solidFill>
                <a:srgbClr val="E9857B"/>
              </a:solidFill>
              <a:latin typeface="Josefin Sans" pitchFamily="2" charset="0"/>
            </a:endParaRP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251" y="5567045"/>
            <a:ext cx="1561091"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l" sz="1000" dirty="0">
                <a:solidFill>
                  <a:srgbClr val="FFC000"/>
                </a:solidFill>
                <a:latin typeface="Josefin Sans" pitchFamily="2" charset="0"/>
                <a:ea typeface="Calibri" panose="020F0502020204030204" pitchFamily="34" charset="0"/>
                <a:cs typeface="Times New Roman" panose="02020603050405020304" pitchFamily="18" charset="0"/>
              </a:rPr>
              <a:t>Επιτρέποντας σε όσους έχουν περιορισμένη εμπειρία να βυθιστούν από την αρχή και να αρχίσουν να αναπτύσσουν αυτοπεποίθηση</a:t>
            </a:r>
            <a:endParaRPr lang="en-US" sz="1000" dirty="0">
              <a:solidFill>
                <a:srgbClr val="FFC000"/>
              </a:solidFill>
              <a:latin typeface="Josefin Sans" pitchFamily="2" charset="0"/>
            </a:endParaRP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91215" y="5567044"/>
            <a:ext cx="1496658" cy="913704"/>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l" sz="1100" dirty="0">
                <a:solidFill>
                  <a:srgbClr val="0070C0"/>
                </a:solidFill>
                <a:latin typeface="Josefin Sans" pitchFamily="2" charset="0"/>
              </a:rPr>
              <a:t>Εκτύπωση Μαντέλα</a:t>
            </a:r>
          </a:p>
          <a:p>
            <a:pPr algn="l"/>
            <a:r>
              <a:rPr lang="el" sz="1100" dirty="0">
                <a:solidFill>
                  <a:srgbClr val="0070C0"/>
                </a:solidFill>
                <a:latin typeface="Josefin Sans" pitchFamily="2" charset="0"/>
              </a:rPr>
              <a:t>Paper Quilling</a:t>
            </a:r>
          </a:p>
          <a:p>
            <a:pPr algn="l"/>
            <a:r>
              <a:rPr lang="el" sz="1100" dirty="0">
                <a:solidFill>
                  <a:srgbClr val="0070C0"/>
                </a:solidFill>
                <a:latin typeface="Josefin Sans" pitchFamily="2" charset="0"/>
              </a:rPr>
              <a:t>Σπιτικές βόμβες μπάνιου</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7873" y="5599196"/>
            <a:ext cx="1175582"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l" sz="1100" dirty="0">
                <a:solidFill>
                  <a:srgbClr val="E9857B"/>
                </a:solidFill>
                <a:latin typeface="Josefin Sans" pitchFamily="2" charset="0"/>
              </a:rPr>
              <a:t>Σπιτικό σαπούνι</a:t>
            </a:r>
          </a:p>
          <a:p>
            <a:pPr algn="l"/>
            <a:r>
              <a:rPr lang="el" sz="1100" dirty="0">
                <a:solidFill>
                  <a:srgbClr val="E9857B"/>
                </a:solidFill>
                <a:latin typeface="Josefin Sans" pitchFamily="2" charset="0"/>
              </a:rPr>
              <a:t>Κατασκευή τσόχας</a:t>
            </a:r>
          </a:p>
          <a:p>
            <a:pPr algn="l"/>
            <a:r>
              <a:rPr lang="el" sz="1100" dirty="0">
                <a:solidFill>
                  <a:srgbClr val="E9857B"/>
                </a:solidFill>
                <a:latin typeface="Josefin Sans" pitchFamily="2" charset="0"/>
              </a:rPr>
              <a:t>Αισθητήρας με βελόνα</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9760663" y="5539484"/>
            <a:ext cx="2443953" cy="1220666"/>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l" sz="1000" dirty="0">
                <a:solidFill>
                  <a:srgbClr val="FFC000"/>
                </a:solidFill>
                <a:latin typeface="Lato" panose="020F0502020204030203" pitchFamily="34" charset="0"/>
                <a:ea typeface="Lato" panose="020F0502020204030203" pitchFamily="34" charset="0"/>
                <a:cs typeface="Lato" panose="020F0502020204030203" pitchFamily="34" charset="0"/>
              </a:rPr>
              <a:t>Η παρέμβαση υπό την ηγεσία της κοινότητας επέτρεψε μια αισθητηριακή και δημιουργική εμπειρία με την υποστήριξη των συνομηλίκων τους. Στην αντιμετώπιση της αυτοεκτίμησης και της αυτοεκτίμησης, έχει μετατοπίσει τη δύναμη πίσω στο άτομο.</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8420" y="3887669"/>
            <a:ext cx="487236" cy="27139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2744" y="3183003"/>
            <a:ext cx="365030" cy="301547"/>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7876" y="3868624"/>
            <a:ext cx="380901" cy="312657"/>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202" y="3117932"/>
            <a:ext cx="377727" cy="42375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4166" y="3830534"/>
            <a:ext cx="242825" cy="418991"/>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8358" y="3224267"/>
            <a:ext cx="377727" cy="217432"/>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3481" y="3841643"/>
            <a:ext cx="349159" cy="350747"/>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pic>
        <p:nvPicPr>
          <p:cNvPr id="24" name="Picture 23" descr="Logo, company name&#10;&#10;Description automatically generated">
            <a:extLst>
              <a:ext uri="{FF2B5EF4-FFF2-40B4-BE49-F238E27FC236}">
                <a16:creationId xmlns:a16="http://schemas.microsoft.com/office/drawing/2014/main" id="{23654AAF-1D57-58CF-CF21-EA2908D84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800" y="971222"/>
            <a:ext cx="1021234" cy="753827"/>
          </a:xfrm>
          <a:prstGeom prst="rect">
            <a:avLst/>
          </a:prstGeom>
        </p:spPr>
      </p:pic>
    </p:spTree>
    <p:extLst>
      <p:ext uri="{BB962C8B-B14F-4D97-AF65-F5344CB8AC3E}">
        <p14:creationId xmlns:p14="http://schemas.microsoft.com/office/powerpoint/2010/main" val="3415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4A65AE-E961-C1C2-8EE8-C807D7ED41D0}"/>
              </a:ext>
            </a:extLst>
          </p:cNvPr>
          <p:cNvSpPr>
            <a:spLocks noGrp="1"/>
          </p:cNvSpPr>
          <p:nvPr>
            <p:ph type="sldNum" sz="quarter" idx="12"/>
          </p:nvPr>
        </p:nvSpPr>
        <p:spPr/>
        <p:txBody>
          <a:bodyPr/>
          <a:lstStyle/>
          <a:p>
            <a:fld id="{48F63A3B-78C7-47BE-AE5E-E10140E04643}" type="slidenum">
              <a:rPr lang="en-US" smtClean="0"/>
              <a:t>29</a:t>
            </a:fld>
            <a:endParaRPr lang="en-US"/>
          </a:p>
        </p:txBody>
      </p:sp>
      <p:sp>
        <p:nvSpPr>
          <p:cNvPr id="3" name="TextBox 2">
            <a:extLst>
              <a:ext uri="{FF2B5EF4-FFF2-40B4-BE49-F238E27FC236}">
                <a16:creationId xmlns:a16="http://schemas.microsoft.com/office/drawing/2014/main" id="{A142D228-4755-E4B8-D2CD-008FE1C37F39}"/>
              </a:ext>
            </a:extLst>
          </p:cNvPr>
          <p:cNvSpPr txBox="1"/>
          <p:nvPr/>
        </p:nvSpPr>
        <p:spPr>
          <a:xfrm>
            <a:off x="109676" y="1213008"/>
            <a:ext cx="5197784" cy="4093428"/>
          </a:xfrm>
          <a:prstGeom prst="rect">
            <a:avLst/>
          </a:prstGeom>
          <a:noFill/>
        </p:spPr>
        <p:txBody>
          <a:bodyPr wrap="square" rtlCol="0">
            <a:spAutoFit/>
          </a:bodyPr>
          <a:lstStyle/>
          <a:p>
            <a:r>
              <a:rPr lang="el" sz="1600" b="0" i="0" dirty="0">
                <a:solidFill>
                  <a:srgbClr val="333333"/>
                </a:solidFill>
                <a:effectLst/>
                <a:latin typeface="Lato" panose="020F0502020204030203" pitchFamily="34" charset="0"/>
                <a:ea typeface="Lato" panose="020F0502020204030203" pitchFamily="34" charset="0"/>
                <a:cs typeface="Lato" panose="020F0502020204030203" pitchFamily="34" charset="0"/>
              </a:rPr>
              <a:t> </a:t>
            </a:r>
            <a:r>
              <a:rPr lang="el" sz="2000" dirty="0">
                <a:solidFill>
                  <a:srgbClr val="333333"/>
                </a:solidFill>
                <a:latin typeface="Lato" panose="020F0502020204030203" pitchFamily="34" charset="0"/>
                <a:ea typeface="Lato" panose="020F0502020204030203" pitchFamily="34" charset="0"/>
                <a:cs typeface="Lato" panose="020F0502020204030203" pitchFamily="34" charset="0"/>
              </a:rPr>
              <a:t>Η εργαζόμενη στον σύνδεσμο συνταγογράφησης κοινωνικής δικτύωσης Ellie Moseley ανακάλυψε ότι πολλοί από τους χρήστες των υπηρεσιών είχαν ενδιαφέρον για τις τέχνες.</a:t>
            </a:r>
          </a:p>
          <a:p>
            <a:endParaRPr lang="en-IE" sz="2000" dirty="0">
              <a:solidFill>
                <a:srgbClr val="333333"/>
              </a:solidFill>
              <a:latin typeface="Lato" panose="020F0502020204030203" pitchFamily="34" charset="0"/>
              <a:ea typeface="Lato" panose="020F0502020204030203" pitchFamily="34" charset="0"/>
              <a:cs typeface="Lato" panose="020F0502020204030203" pitchFamily="34" charset="0"/>
            </a:endParaRPr>
          </a:p>
          <a:p>
            <a:r>
              <a:rPr lang="el" sz="2000" dirty="0">
                <a:solidFill>
                  <a:srgbClr val="333333"/>
                </a:solidFill>
                <a:latin typeface="Lato" panose="020F0502020204030203" pitchFamily="34" charset="0"/>
                <a:ea typeface="Lato" panose="020F0502020204030203" pitchFamily="34" charset="0"/>
                <a:cs typeface="Lato" panose="020F0502020204030203" pitchFamily="34" charset="0"/>
              </a:rPr>
              <a:t>Αποφάσισε να συνδεθεί με γκαλερί τέχνης και οι πελάτες της κοινωνικής συνταγογράφησης επιμελήθηκαν την έκθεση τέχνης «What Lies Behind».</a:t>
            </a:r>
          </a:p>
          <a:p>
            <a:endParaRPr lang="en-IE" sz="2800" dirty="0">
              <a:solidFill>
                <a:srgbClr val="333333"/>
              </a:solidFill>
              <a:latin typeface="Lato" panose="020F0502020204030203" pitchFamily="34" charset="0"/>
              <a:ea typeface="Lato" panose="020F0502020204030203" pitchFamily="34" charset="0"/>
              <a:cs typeface="Lato" panose="020F0502020204030203" pitchFamily="34" charset="0"/>
            </a:endParaRPr>
          </a:p>
          <a:p>
            <a:endParaRPr lang="en-IE" sz="2800" dirty="0">
              <a:solidFill>
                <a:srgbClr val="333333"/>
              </a:solidFill>
              <a:latin typeface="Lato" panose="020F0502020204030203" pitchFamily="34" charset="0"/>
              <a:ea typeface="Lato" panose="020F0502020204030203" pitchFamily="34" charset="0"/>
              <a:cs typeface="Lato" panose="020F0502020204030203" pitchFamily="34" charset="0"/>
            </a:endParaRPr>
          </a:p>
        </p:txBody>
      </p:sp>
      <p:pic>
        <p:nvPicPr>
          <p:cNvPr id="4" name="Online Media 3" title="Meet The Curators - What Lies Behind">
            <a:hlinkClick r:id="" action="ppaction://media"/>
            <a:extLst>
              <a:ext uri="{FF2B5EF4-FFF2-40B4-BE49-F238E27FC236}">
                <a16:creationId xmlns:a16="http://schemas.microsoft.com/office/drawing/2014/main" id="{06C5D2F1-2089-CF81-92A5-6ADCD2D994CA}"/>
              </a:ext>
            </a:extLst>
          </p:cNvPr>
          <p:cNvPicPr>
            <a:picLocks noRot="1" noChangeAspect="1"/>
          </p:cNvPicPr>
          <p:nvPr>
            <a:videoFile r:link="rId1"/>
          </p:nvPr>
        </p:nvPicPr>
        <p:blipFill>
          <a:blip r:embed="rId3"/>
          <a:stretch>
            <a:fillRect/>
          </a:stretch>
        </p:blipFill>
        <p:spPr>
          <a:xfrm>
            <a:off x="5307463" y="1221813"/>
            <a:ext cx="6382411" cy="4142667"/>
          </a:xfrm>
          <a:prstGeom prst="rect">
            <a:avLst/>
          </a:prstGeom>
        </p:spPr>
      </p:pic>
      <p:grpSp>
        <p:nvGrpSpPr>
          <p:cNvPr id="5" name="Graphic 4">
            <a:extLst>
              <a:ext uri="{FF2B5EF4-FFF2-40B4-BE49-F238E27FC236}">
                <a16:creationId xmlns:a16="http://schemas.microsoft.com/office/drawing/2014/main" id="{65A2801E-B8C7-AA43-1DF7-CF2D95B0D477}"/>
              </a:ext>
            </a:extLst>
          </p:cNvPr>
          <p:cNvGrpSpPr/>
          <p:nvPr/>
        </p:nvGrpSpPr>
        <p:grpSpPr>
          <a:xfrm>
            <a:off x="3104831" y="4426707"/>
            <a:ext cx="1915298" cy="1164558"/>
            <a:chOff x="8321314" y="1790175"/>
            <a:chExt cx="1456348" cy="1130621"/>
          </a:xfrm>
        </p:grpSpPr>
        <p:sp>
          <p:nvSpPr>
            <p:cNvPr id="6" name="Freeform 7">
              <a:extLst>
                <a:ext uri="{FF2B5EF4-FFF2-40B4-BE49-F238E27FC236}">
                  <a16:creationId xmlns:a16="http://schemas.microsoft.com/office/drawing/2014/main" id="{D241D76E-FF43-3EC6-0D33-C2A72263ED91}"/>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7" name="Freeform 8">
              <a:extLst>
                <a:ext uri="{FF2B5EF4-FFF2-40B4-BE49-F238E27FC236}">
                  <a16:creationId xmlns:a16="http://schemas.microsoft.com/office/drawing/2014/main" id="{A69C6CCF-BD9F-CD21-A1A2-02A7727A840C}"/>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8" name="Freeform 9">
              <a:extLst>
                <a:ext uri="{FF2B5EF4-FFF2-40B4-BE49-F238E27FC236}">
                  <a16:creationId xmlns:a16="http://schemas.microsoft.com/office/drawing/2014/main" id="{84170277-DD33-E764-9ED5-5E2E545B9DF8}"/>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9" name="Freeform 12">
              <a:extLst>
                <a:ext uri="{FF2B5EF4-FFF2-40B4-BE49-F238E27FC236}">
                  <a16:creationId xmlns:a16="http://schemas.microsoft.com/office/drawing/2014/main" id="{12FF443E-BFDB-37D6-4386-0C9CF0EAB4AF}"/>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0" name="Freeform 13">
              <a:extLst>
                <a:ext uri="{FF2B5EF4-FFF2-40B4-BE49-F238E27FC236}">
                  <a16:creationId xmlns:a16="http://schemas.microsoft.com/office/drawing/2014/main" id="{1B767E0C-91C0-FDB8-1CD4-3726B2195E06}"/>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1" name="Freeform 14">
              <a:extLst>
                <a:ext uri="{FF2B5EF4-FFF2-40B4-BE49-F238E27FC236}">
                  <a16:creationId xmlns:a16="http://schemas.microsoft.com/office/drawing/2014/main" id="{FC10F70D-F3A4-CD29-C4FA-661EB2ED4411}"/>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2" name="Freeform 15">
              <a:extLst>
                <a:ext uri="{FF2B5EF4-FFF2-40B4-BE49-F238E27FC236}">
                  <a16:creationId xmlns:a16="http://schemas.microsoft.com/office/drawing/2014/main" id="{92F4CF29-43B3-CDB6-35E2-1E10C531D9AD}"/>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3" name="Freeform 16">
              <a:extLst>
                <a:ext uri="{FF2B5EF4-FFF2-40B4-BE49-F238E27FC236}">
                  <a16:creationId xmlns:a16="http://schemas.microsoft.com/office/drawing/2014/main" id="{7DF85CFE-70D0-FEDB-3235-351EB1EA00D9}"/>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4" name="Freeform 17">
              <a:extLst>
                <a:ext uri="{FF2B5EF4-FFF2-40B4-BE49-F238E27FC236}">
                  <a16:creationId xmlns:a16="http://schemas.microsoft.com/office/drawing/2014/main" id="{C2AB9216-6325-7140-00AD-91BB5ED5A2EB}"/>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5" name="Freeform 18">
              <a:extLst>
                <a:ext uri="{FF2B5EF4-FFF2-40B4-BE49-F238E27FC236}">
                  <a16:creationId xmlns:a16="http://schemas.microsoft.com/office/drawing/2014/main" id="{6ADFCD37-B1BD-6CA0-672D-51C391DE3618}"/>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6" name="Freeform 19">
              <a:extLst>
                <a:ext uri="{FF2B5EF4-FFF2-40B4-BE49-F238E27FC236}">
                  <a16:creationId xmlns:a16="http://schemas.microsoft.com/office/drawing/2014/main" id="{C63F4A24-825A-DC7B-8B44-BDCF976819FC}"/>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7" name="Freeform 20">
              <a:extLst>
                <a:ext uri="{FF2B5EF4-FFF2-40B4-BE49-F238E27FC236}">
                  <a16:creationId xmlns:a16="http://schemas.microsoft.com/office/drawing/2014/main" id="{B92D4863-FAB6-FAAC-1295-900A0D166033}"/>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8" name="Freeform 21">
              <a:extLst>
                <a:ext uri="{FF2B5EF4-FFF2-40B4-BE49-F238E27FC236}">
                  <a16:creationId xmlns:a16="http://schemas.microsoft.com/office/drawing/2014/main" id="{6D54B16A-4143-486F-64FE-372007240B09}"/>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9" name="Freeform 22">
              <a:extLst>
                <a:ext uri="{FF2B5EF4-FFF2-40B4-BE49-F238E27FC236}">
                  <a16:creationId xmlns:a16="http://schemas.microsoft.com/office/drawing/2014/main" id="{AE8227B3-E60A-42F9-0DE0-AC4AC9F319A3}"/>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0" name="Freeform 23">
              <a:extLst>
                <a:ext uri="{FF2B5EF4-FFF2-40B4-BE49-F238E27FC236}">
                  <a16:creationId xmlns:a16="http://schemas.microsoft.com/office/drawing/2014/main" id="{FC94AE9F-A5B6-1E56-B153-328DA9041568}"/>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1" name="Freeform 27">
              <a:extLst>
                <a:ext uri="{FF2B5EF4-FFF2-40B4-BE49-F238E27FC236}">
                  <a16:creationId xmlns:a16="http://schemas.microsoft.com/office/drawing/2014/main" id="{2DD1CA29-D491-23BE-129E-252BCF32C77D}"/>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2" name="Freeform 28">
              <a:extLst>
                <a:ext uri="{FF2B5EF4-FFF2-40B4-BE49-F238E27FC236}">
                  <a16:creationId xmlns:a16="http://schemas.microsoft.com/office/drawing/2014/main" id="{281F5CFE-A77B-0D78-3D32-334461BAEA81}"/>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3" name="Freeform 29">
              <a:extLst>
                <a:ext uri="{FF2B5EF4-FFF2-40B4-BE49-F238E27FC236}">
                  <a16:creationId xmlns:a16="http://schemas.microsoft.com/office/drawing/2014/main" id="{D737D699-AA30-610A-18BE-83D316EFEB30}"/>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4" name="Freeform 30">
              <a:extLst>
                <a:ext uri="{FF2B5EF4-FFF2-40B4-BE49-F238E27FC236}">
                  <a16:creationId xmlns:a16="http://schemas.microsoft.com/office/drawing/2014/main" id="{B913B2AE-8C33-08D3-FE63-8745FD9567B7}"/>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5" name="Freeform 31">
              <a:extLst>
                <a:ext uri="{FF2B5EF4-FFF2-40B4-BE49-F238E27FC236}">
                  <a16:creationId xmlns:a16="http://schemas.microsoft.com/office/drawing/2014/main" id="{330D4DC6-1469-6B73-EC87-0AB93A54060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6" name="Freeform 32">
              <a:extLst>
                <a:ext uri="{FF2B5EF4-FFF2-40B4-BE49-F238E27FC236}">
                  <a16:creationId xmlns:a16="http://schemas.microsoft.com/office/drawing/2014/main" id="{145BF4EC-BB1B-7E89-8E76-EC694942412F}"/>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7" name="Freeform 33">
              <a:extLst>
                <a:ext uri="{FF2B5EF4-FFF2-40B4-BE49-F238E27FC236}">
                  <a16:creationId xmlns:a16="http://schemas.microsoft.com/office/drawing/2014/main" id="{F28683BA-C89F-A244-C56D-A2DE1FBA9DEA}"/>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8" name="Freeform 34">
              <a:extLst>
                <a:ext uri="{FF2B5EF4-FFF2-40B4-BE49-F238E27FC236}">
                  <a16:creationId xmlns:a16="http://schemas.microsoft.com/office/drawing/2014/main" id="{0721CEF2-C3CA-3FDB-C81E-1CF88795BF5F}"/>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9" name="Freeform 35">
              <a:extLst>
                <a:ext uri="{FF2B5EF4-FFF2-40B4-BE49-F238E27FC236}">
                  <a16:creationId xmlns:a16="http://schemas.microsoft.com/office/drawing/2014/main" id="{62D9C9A5-884B-2A60-713A-1FD7F9EAA3DE}"/>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0" name="Freeform 36">
              <a:extLst>
                <a:ext uri="{FF2B5EF4-FFF2-40B4-BE49-F238E27FC236}">
                  <a16:creationId xmlns:a16="http://schemas.microsoft.com/office/drawing/2014/main" id="{2222DE09-749B-A587-E555-4799FE792A2B}"/>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1" name="Freeform 37">
              <a:extLst>
                <a:ext uri="{FF2B5EF4-FFF2-40B4-BE49-F238E27FC236}">
                  <a16:creationId xmlns:a16="http://schemas.microsoft.com/office/drawing/2014/main" id="{77111052-6C14-05C8-183B-CEAB8C2ECA68}"/>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2" name="Freeform 38">
              <a:extLst>
                <a:ext uri="{FF2B5EF4-FFF2-40B4-BE49-F238E27FC236}">
                  <a16:creationId xmlns:a16="http://schemas.microsoft.com/office/drawing/2014/main" id="{EFF15C4A-6311-9AD8-4C6E-3A9C1FE65A53}"/>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3" name="Freeform 39">
              <a:extLst>
                <a:ext uri="{FF2B5EF4-FFF2-40B4-BE49-F238E27FC236}">
                  <a16:creationId xmlns:a16="http://schemas.microsoft.com/office/drawing/2014/main" id="{16649185-AA83-9F4D-309D-A7AC8A0F5B62}"/>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4" name="Freeform 40">
              <a:extLst>
                <a:ext uri="{FF2B5EF4-FFF2-40B4-BE49-F238E27FC236}">
                  <a16:creationId xmlns:a16="http://schemas.microsoft.com/office/drawing/2014/main" id="{772909AD-BBA9-75E6-A590-B051C691D9A8}"/>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5" name="Freeform 41">
              <a:extLst>
                <a:ext uri="{FF2B5EF4-FFF2-40B4-BE49-F238E27FC236}">
                  <a16:creationId xmlns:a16="http://schemas.microsoft.com/office/drawing/2014/main" id="{6337BA14-3E8C-87C5-D40E-B4A1104BB39D}"/>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6" name="Freeform 42">
              <a:extLst>
                <a:ext uri="{FF2B5EF4-FFF2-40B4-BE49-F238E27FC236}">
                  <a16:creationId xmlns:a16="http://schemas.microsoft.com/office/drawing/2014/main" id="{D66A9629-779E-9389-A590-2C78DA544DE7}"/>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7" name="Freeform 43">
              <a:extLst>
                <a:ext uri="{FF2B5EF4-FFF2-40B4-BE49-F238E27FC236}">
                  <a16:creationId xmlns:a16="http://schemas.microsoft.com/office/drawing/2014/main" id="{9197829E-CA27-E752-8059-25EBB2710948}"/>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8" name="Freeform 44">
              <a:extLst>
                <a:ext uri="{FF2B5EF4-FFF2-40B4-BE49-F238E27FC236}">
                  <a16:creationId xmlns:a16="http://schemas.microsoft.com/office/drawing/2014/main" id="{BFD373DC-9803-5D0A-163E-965D385A6A4C}"/>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9" name="Freeform 45">
              <a:extLst>
                <a:ext uri="{FF2B5EF4-FFF2-40B4-BE49-F238E27FC236}">
                  <a16:creationId xmlns:a16="http://schemas.microsoft.com/office/drawing/2014/main" id="{DB31774A-9046-BF12-2D7D-48DE01BA9A27}"/>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0" name="Freeform 46">
              <a:extLst>
                <a:ext uri="{FF2B5EF4-FFF2-40B4-BE49-F238E27FC236}">
                  <a16:creationId xmlns:a16="http://schemas.microsoft.com/office/drawing/2014/main" id="{B4300CE2-20DB-0A05-82CA-4B1DD474074C}"/>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1" name="Freeform 47">
              <a:extLst>
                <a:ext uri="{FF2B5EF4-FFF2-40B4-BE49-F238E27FC236}">
                  <a16:creationId xmlns:a16="http://schemas.microsoft.com/office/drawing/2014/main" id="{BC062087-7F6F-CD28-8534-E6DC7C09A545}"/>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2" name="Freeform 48">
              <a:extLst>
                <a:ext uri="{FF2B5EF4-FFF2-40B4-BE49-F238E27FC236}">
                  <a16:creationId xmlns:a16="http://schemas.microsoft.com/office/drawing/2014/main" id="{E71959A0-529D-741A-18C5-1480DB2414F2}"/>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3" name="Freeform 49">
              <a:extLst>
                <a:ext uri="{FF2B5EF4-FFF2-40B4-BE49-F238E27FC236}">
                  <a16:creationId xmlns:a16="http://schemas.microsoft.com/office/drawing/2014/main" id="{0E3EC19A-047A-3C27-7467-F58AAFC27AAC}"/>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4" name="Freeform 50">
              <a:extLst>
                <a:ext uri="{FF2B5EF4-FFF2-40B4-BE49-F238E27FC236}">
                  <a16:creationId xmlns:a16="http://schemas.microsoft.com/office/drawing/2014/main" id="{A16AA48C-36A9-53AD-FE61-86352A6F80BC}"/>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5" name="Freeform 51">
              <a:extLst>
                <a:ext uri="{FF2B5EF4-FFF2-40B4-BE49-F238E27FC236}">
                  <a16:creationId xmlns:a16="http://schemas.microsoft.com/office/drawing/2014/main" id="{60F9BAB1-6196-6025-1872-74217CFE2E6D}"/>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6" name="Freeform 52">
              <a:extLst>
                <a:ext uri="{FF2B5EF4-FFF2-40B4-BE49-F238E27FC236}">
                  <a16:creationId xmlns:a16="http://schemas.microsoft.com/office/drawing/2014/main" id="{3454AF72-71A2-A63A-EF65-7C87C73FCDC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7" name="Freeform 53">
              <a:extLst>
                <a:ext uri="{FF2B5EF4-FFF2-40B4-BE49-F238E27FC236}">
                  <a16:creationId xmlns:a16="http://schemas.microsoft.com/office/drawing/2014/main" id="{B76DFE10-656B-50BD-6E79-D6958AB054F9}"/>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8" name="Freeform 54">
              <a:extLst>
                <a:ext uri="{FF2B5EF4-FFF2-40B4-BE49-F238E27FC236}">
                  <a16:creationId xmlns:a16="http://schemas.microsoft.com/office/drawing/2014/main" id="{D9144E86-256E-73B8-6038-E94AE944BEA1}"/>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9" name="Freeform 55">
              <a:extLst>
                <a:ext uri="{FF2B5EF4-FFF2-40B4-BE49-F238E27FC236}">
                  <a16:creationId xmlns:a16="http://schemas.microsoft.com/office/drawing/2014/main" id="{77D362F5-A553-7B49-202F-0B84CF1BE16D}"/>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0" name="Freeform 56">
              <a:extLst>
                <a:ext uri="{FF2B5EF4-FFF2-40B4-BE49-F238E27FC236}">
                  <a16:creationId xmlns:a16="http://schemas.microsoft.com/office/drawing/2014/main" id="{78B270E6-657B-4DFA-0392-8321FB1987EB}"/>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1" name="Freeform 57">
              <a:extLst>
                <a:ext uri="{FF2B5EF4-FFF2-40B4-BE49-F238E27FC236}">
                  <a16:creationId xmlns:a16="http://schemas.microsoft.com/office/drawing/2014/main" id="{A00C0AC3-275C-961C-06B9-6DCA997A2508}"/>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2" name="Freeform 58">
              <a:extLst>
                <a:ext uri="{FF2B5EF4-FFF2-40B4-BE49-F238E27FC236}">
                  <a16:creationId xmlns:a16="http://schemas.microsoft.com/office/drawing/2014/main" id="{094F4E99-8EA4-A5AE-7CA3-FD01F450896E}"/>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3" name="Freeform 59">
              <a:extLst>
                <a:ext uri="{FF2B5EF4-FFF2-40B4-BE49-F238E27FC236}">
                  <a16:creationId xmlns:a16="http://schemas.microsoft.com/office/drawing/2014/main" id="{A1DDB67B-B1B1-B4E3-E2B2-69FD5CC3BD03}"/>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4" name="Freeform 60">
              <a:extLst>
                <a:ext uri="{FF2B5EF4-FFF2-40B4-BE49-F238E27FC236}">
                  <a16:creationId xmlns:a16="http://schemas.microsoft.com/office/drawing/2014/main" id="{756EBC0E-313D-6C61-6A75-2F8A0C5E554B}"/>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5" name="Freeform 61">
              <a:extLst>
                <a:ext uri="{FF2B5EF4-FFF2-40B4-BE49-F238E27FC236}">
                  <a16:creationId xmlns:a16="http://schemas.microsoft.com/office/drawing/2014/main" id="{660F08BE-2646-C4A3-67D3-2EA08A70CA57}"/>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6" name="Freeform 62">
              <a:extLst>
                <a:ext uri="{FF2B5EF4-FFF2-40B4-BE49-F238E27FC236}">
                  <a16:creationId xmlns:a16="http://schemas.microsoft.com/office/drawing/2014/main" id="{180509D2-67B8-B569-C097-3BFCD089B2E5}"/>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7" name="Freeform 63">
              <a:extLst>
                <a:ext uri="{FF2B5EF4-FFF2-40B4-BE49-F238E27FC236}">
                  <a16:creationId xmlns:a16="http://schemas.microsoft.com/office/drawing/2014/main" id="{002869B9-4B4C-2FA5-AE99-A08776AFE0DE}"/>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8" name="Freeform 64">
              <a:extLst>
                <a:ext uri="{FF2B5EF4-FFF2-40B4-BE49-F238E27FC236}">
                  <a16:creationId xmlns:a16="http://schemas.microsoft.com/office/drawing/2014/main" id="{584650AB-C4B0-D00F-E250-247E24EEB6D9}"/>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9" name="Freeform 65">
              <a:extLst>
                <a:ext uri="{FF2B5EF4-FFF2-40B4-BE49-F238E27FC236}">
                  <a16:creationId xmlns:a16="http://schemas.microsoft.com/office/drawing/2014/main" id="{03F115C5-430C-9028-B31E-01C41BFA76CF}"/>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0" name="Freeform 66">
              <a:extLst>
                <a:ext uri="{FF2B5EF4-FFF2-40B4-BE49-F238E27FC236}">
                  <a16:creationId xmlns:a16="http://schemas.microsoft.com/office/drawing/2014/main" id="{3FB0F5AD-6F67-6BF1-9E80-E83252F0346A}"/>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1" name="Freeform 67">
              <a:extLst>
                <a:ext uri="{FF2B5EF4-FFF2-40B4-BE49-F238E27FC236}">
                  <a16:creationId xmlns:a16="http://schemas.microsoft.com/office/drawing/2014/main" id="{19DA9713-9DBC-944C-F3F5-46F9A4FCBB81}"/>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2" name="Freeform 68">
              <a:extLst>
                <a:ext uri="{FF2B5EF4-FFF2-40B4-BE49-F238E27FC236}">
                  <a16:creationId xmlns:a16="http://schemas.microsoft.com/office/drawing/2014/main" id="{7AC770E6-5515-1B35-34B8-9DD7DEF626D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grpSp>
      <p:sp>
        <p:nvSpPr>
          <p:cNvPr id="63" name="TextBox 62">
            <a:extLst>
              <a:ext uri="{FF2B5EF4-FFF2-40B4-BE49-F238E27FC236}">
                <a16:creationId xmlns:a16="http://schemas.microsoft.com/office/drawing/2014/main" id="{3EB68E4A-EA39-8540-FDAC-D40B7865F657}"/>
              </a:ext>
            </a:extLst>
          </p:cNvPr>
          <p:cNvSpPr txBox="1"/>
          <p:nvPr/>
        </p:nvSpPr>
        <p:spPr>
          <a:xfrm>
            <a:off x="19707" y="255407"/>
            <a:ext cx="9294920"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ΒΙΝΤΕΟ: «</a:t>
            </a:r>
            <a:r>
              <a:rPr lang="en-US" sz="2400" b="1" dirty="0">
                <a:latin typeface="Lato" panose="020F0502020204030203" pitchFamily="34" charset="0"/>
                <a:ea typeface="Lato" panose="020F0502020204030203" pitchFamily="34" charset="0"/>
                <a:cs typeface="Lato" panose="020F0502020204030203" pitchFamily="34" charset="0"/>
              </a:rPr>
              <a:t>K</a:t>
            </a:r>
            <a:r>
              <a:rPr lang="el-GR" sz="2400" b="1" dirty="0" err="1">
                <a:latin typeface="Lato" panose="020F0502020204030203" pitchFamily="34" charset="0"/>
                <a:ea typeface="Lato" panose="020F0502020204030203" pitchFamily="34" charset="0"/>
                <a:cs typeface="Lato" panose="020F0502020204030203" pitchFamily="34" charset="0"/>
              </a:rPr>
              <a:t>οινωνικοί</a:t>
            </a:r>
            <a:r>
              <a:rPr lang="el-GR" sz="2400" b="1" dirty="0">
                <a:latin typeface="Lato" panose="020F0502020204030203" pitchFamily="34" charset="0"/>
                <a:ea typeface="Lato" panose="020F0502020204030203" pitchFamily="34" charset="0"/>
                <a:cs typeface="Lato" panose="020F0502020204030203" pitchFamily="34" charset="0"/>
              </a:rPr>
              <a:t> </a:t>
            </a:r>
            <a:r>
              <a:rPr lang="el-GR" sz="2400" b="1" dirty="0" err="1">
                <a:latin typeface="Lato" panose="020F0502020204030203" pitchFamily="34" charset="0"/>
                <a:ea typeface="Lato" panose="020F0502020204030203" pitchFamily="34" charset="0"/>
                <a:cs typeface="Lato" panose="020F0502020204030203" pitchFamily="34" charset="0"/>
              </a:rPr>
              <a:t>συνταγογράφοι</a:t>
            </a:r>
            <a:r>
              <a:rPr lang="el-GR" sz="2400" b="1" dirty="0">
                <a:latin typeface="Lato" panose="020F0502020204030203" pitchFamily="34" charset="0"/>
                <a:ea typeface="Lato" panose="020F0502020204030203" pitchFamily="34" charset="0"/>
                <a:cs typeface="Lato" panose="020F0502020204030203" pitchFamily="34" charset="0"/>
              </a:rPr>
              <a:t>» </a:t>
            </a:r>
            <a:r>
              <a:rPr lang="el" sz="2400" b="1" dirty="0">
                <a:latin typeface="Lato" panose="020F0502020204030203" pitchFamily="34" charset="0"/>
                <a:ea typeface="Lato" panose="020F0502020204030203" pitchFamily="34" charset="0"/>
                <a:cs typeface="Lato" panose="020F0502020204030203" pitchFamily="34" charset="0"/>
              </a:rPr>
              <a:t>που επιμελούνται μια έκθεση τέχνης</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65" name="TextBox 64">
            <a:extLst>
              <a:ext uri="{FF2B5EF4-FFF2-40B4-BE49-F238E27FC236}">
                <a16:creationId xmlns:a16="http://schemas.microsoft.com/office/drawing/2014/main" id="{DF97F99C-E9E5-A40F-12C2-EF922BD4D06C}"/>
              </a:ext>
            </a:extLst>
          </p:cNvPr>
          <p:cNvSpPr txBox="1"/>
          <p:nvPr/>
        </p:nvSpPr>
        <p:spPr>
          <a:xfrm>
            <a:off x="206008" y="6286230"/>
            <a:ext cx="10490200" cy="276999"/>
          </a:xfrm>
          <a:prstGeom prst="rect">
            <a:avLst/>
          </a:prstGeom>
          <a:noFill/>
        </p:spPr>
        <p:txBody>
          <a:bodyPr wrap="square">
            <a:spAutoFit/>
          </a:bodyPr>
          <a:lstStyle/>
          <a:p>
            <a:r>
              <a:rPr lang="el" sz="1200" dirty="0">
                <a:solidFill>
                  <a:srgbClr val="FFC652"/>
                </a:solidFill>
                <a:latin typeface="Josefin Sans" pitchFamily="2" charset="0"/>
                <a:cs typeface="Calibri" panose="020F0502020204030204" pitchFamily="34" charset="0"/>
                <a:hlinkClick r:id="rId4">
                  <a:extLst>
                    <a:ext uri="{A12FA001-AC4F-418D-AE19-62706E023703}">
                      <ahyp:hlinkClr xmlns:ahyp="http://schemas.microsoft.com/office/drawing/2018/hyperlinkcolor" val="tx"/>
                    </a:ext>
                  </a:extLst>
                </a:hlinkClick>
              </a:rPr>
              <a:t>Πηγή: https://www.gponline.com/social-prescribing-patients-curate-art-exhibition-leading-cornish-gallery/article/1738119</a:t>
            </a:r>
            <a:endParaRPr lang="en-IE" sz="1200" dirty="0">
              <a:solidFill>
                <a:srgbClr val="FFC652"/>
              </a:solidFill>
              <a:latin typeface="Josefin Sans" pitchFamily="2" charset="0"/>
              <a:cs typeface="Calibri" panose="020F0502020204030204" pitchFamily="34" charset="0"/>
            </a:endParaRPr>
          </a:p>
        </p:txBody>
      </p:sp>
      <p:grpSp>
        <p:nvGrpSpPr>
          <p:cNvPr id="66" name="Group 65">
            <a:extLst>
              <a:ext uri="{FF2B5EF4-FFF2-40B4-BE49-F238E27FC236}">
                <a16:creationId xmlns:a16="http://schemas.microsoft.com/office/drawing/2014/main" id="{7FD8876B-06FE-D1B6-FAFC-718FC45CBFE7}"/>
              </a:ext>
            </a:extLst>
          </p:cNvPr>
          <p:cNvGrpSpPr/>
          <p:nvPr/>
        </p:nvGrpSpPr>
        <p:grpSpPr>
          <a:xfrm>
            <a:off x="7946023" y="2786389"/>
            <a:ext cx="1105289" cy="1013513"/>
            <a:chOff x="3932429" y="3269513"/>
            <a:chExt cx="940579" cy="832733"/>
          </a:xfrm>
        </p:grpSpPr>
        <p:sp>
          <p:nvSpPr>
            <p:cNvPr id="67" name="Freeform 84">
              <a:extLst>
                <a:ext uri="{FF2B5EF4-FFF2-40B4-BE49-F238E27FC236}">
                  <a16:creationId xmlns:a16="http://schemas.microsoft.com/office/drawing/2014/main" id="{BC427897-7EC7-8BF2-1A77-676A224C8CA5}"/>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8" name="Rectangle 67">
              <a:extLst>
                <a:ext uri="{FF2B5EF4-FFF2-40B4-BE49-F238E27FC236}">
                  <a16:creationId xmlns:a16="http://schemas.microsoft.com/office/drawing/2014/main" id="{1A2A9396-FC51-20B4-0097-A82A3343F7D3}"/>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ΓΙΑ ΝΑ ΔΕΙΤΕ</a:t>
              </a:r>
            </a:p>
          </p:txBody>
        </p:sp>
      </p:grpSp>
    </p:spTree>
    <p:extLst>
      <p:ext uri="{BB962C8B-B14F-4D97-AF65-F5344CB8AC3E}">
        <p14:creationId xmlns:p14="http://schemas.microsoft.com/office/powerpoint/2010/main" val="27530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975852-187D-4C48-E230-ADDA7E4A1DD5}"/>
              </a:ext>
            </a:extLst>
          </p:cNvPr>
          <p:cNvSpPr>
            <a:spLocks noGrp="1"/>
          </p:cNvSpPr>
          <p:nvPr>
            <p:ph type="body" sz="quarter" idx="16"/>
          </p:nvPr>
        </p:nvSpPr>
        <p:spPr>
          <a:xfrm>
            <a:off x="456737" y="1180954"/>
            <a:ext cx="7356303" cy="4496092"/>
          </a:xfrm>
        </p:spPr>
        <p:txBody>
          <a:bodyPr>
            <a:normAutofit/>
          </a:bodyPr>
          <a:lstStyle/>
          <a:p>
            <a:r>
              <a:rPr lang="el" sz="2400" dirty="0">
                <a:latin typeface="Lato" panose="020F0502020204030203" pitchFamily="34" charset="0"/>
                <a:ea typeface="Lato" panose="020F0502020204030203" pitchFamily="34" charset="0"/>
                <a:cs typeface="Lato" panose="020F0502020204030203" pitchFamily="34" charset="0"/>
              </a:rPr>
              <a:t>Αυτό το μάθημα παρέχεται σε εσάς από τους εταίρους του προγράμματος Erasmus+ </a:t>
            </a:r>
            <a:r>
              <a:rPr lang="el" sz="2400" dirty="0">
                <a:solidFill>
                  <a:srgbClr val="FFC652"/>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Activate Social Prescribing Project </a:t>
            </a:r>
            <a:r>
              <a:rPr lang="el" sz="2400" dirty="0">
                <a:latin typeface="Lato" panose="020F0502020204030203" pitchFamily="34" charset="0"/>
                <a:ea typeface="Lato" panose="020F0502020204030203" pitchFamily="34" charset="0"/>
                <a:cs typeface="Lato" panose="020F0502020204030203" pitchFamily="34" charset="0"/>
              </a:rPr>
              <a:t>που είναι ειδικοί και υποστηρικτές της κοινωνικής συνταγογράφησης.</a:t>
            </a:r>
          </a:p>
          <a:p>
            <a:endParaRPr lang="en-US" sz="2400" dirty="0">
              <a:latin typeface="Lato" panose="020F0502020204030203" pitchFamily="34" charset="0"/>
              <a:ea typeface="Lato" panose="020F0502020204030203" pitchFamily="34" charset="0"/>
              <a:cs typeface="Lato" panose="020F0502020204030203" pitchFamily="34" charset="0"/>
            </a:endParaRPr>
          </a:p>
          <a:p>
            <a:r>
              <a:rPr lang="el" sz="2400" dirty="0">
                <a:latin typeface="Lato" panose="020F0502020204030203" pitchFamily="34" charset="0"/>
                <a:ea typeface="Lato" panose="020F0502020204030203" pitchFamily="34" charset="0"/>
                <a:cs typeface="Lato" panose="020F0502020204030203" pitchFamily="34" charset="0"/>
              </a:rPr>
              <a:t>Ελπίζουμε ότι αυτό το μάθημα μπορεί να εμπνεύσει εσάς και άλλους Κοινωνικούς και Πολιτιστικούς Εκπαιδευτές και Διαμεσολαβητές να ρίξετε μια ματιά στη δουλειά σας και να δείτε εάν μπορείτε να βάλετε </a:t>
            </a:r>
            <a:r>
              <a:rPr lang="el-GR" sz="2400" dirty="0">
                <a:latin typeface="Lato" panose="020F0502020204030203" pitchFamily="34" charset="0"/>
                <a:ea typeface="Lato" panose="020F0502020204030203" pitchFamily="34" charset="0"/>
                <a:cs typeface="Lato" panose="020F0502020204030203" pitchFamily="34" charset="0"/>
              </a:rPr>
              <a:t>στοιχεία </a:t>
            </a:r>
            <a:r>
              <a:rPr lang="el" sz="2400" dirty="0">
                <a:latin typeface="Lato" panose="020F0502020204030203" pitchFamily="34" charset="0"/>
                <a:ea typeface="Lato" panose="020F0502020204030203" pitchFamily="34" charset="0"/>
                <a:cs typeface="Lato" panose="020F0502020204030203" pitchFamily="34" charset="0"/>
              </a:rPr>
              <a:t>Κοινωνικής Συνταγογράφησης </a:t>
            </a:r>
            <a:r>
              <a:rPr lang="el" sz="2400">
                <a:latin typeface="Lato" panose="020F0502020204030203" pitchFamily="34" charset="0"/>
                <a:ea typeface="Lato" panose="020F0502020204030203" pitchFamily="34" charset="0"/>
                <a:cs typeface="Lato" panose="020F0502020204030203" pitchFamily="34" charset="0"/>
              </a:rPr>
              <a:t>σε αυτή!</a:t>
            </a:r>
            <a:endParaRPr lang="en-IE" sz="2400" dirty="0">
              <a:latin typeface="Lato" panose="020F0502020204030203" pitchFamily="34" charset="0"/>
              <a:ea typeface="Lato" panose="020F0502020204030203" pitchFamily="34" charset="0"/>
              <a:cs typeface="Lato" panose="020F0502020204030203" pitchFamily="34" charset="0"/>
            </a:endParaRPr>
          </a:p>
        </p:txBody>
      </p:sp>
      <p:sp>
        <p:nvSpPr>
          <p:cNvPr id="3" name="Text Placeholder 2">
            <a:extLst>
              <a:ext uri="{FF2B5EF4-FFF2-40B4-BE49-F238E27FC236}">
                <a16:creationId xmlns:a16="http://schemas.microsoft.com/office/drawing/2014/main" id="{2A7D36C6-CF66-26F2-F873-DA063D750DDC}"/>
              </a:ext>
            </a:extLst>
          </p:cNvPr>
          <p:cNvSpPr>
            <a:spLocks noGrp="1"/>
          </p:cNvSpPr>
          <p:nvPr>
            <p:ph type="body" sz="quarter" idx="22"/>
          </p:nvPr>
        </p:nvSpPr>
        <p:spPr>
          <a:xfrm>
            <a:off x="8835951" y="2011314"/>
            <a:ext cx="2574325" cy="866961"/>
          </a:xfrm>
        </p:spPr>
        <p:txBody>
          <a:bodyPr/>
          <a:lstStyle/>
          <a:p>
            <a:r>
              <a:rPr lang="el" sz="4800" dirty="0"/>
              <a:t>Ιδέες</a:t>
            </a:r>
          </a:p>
        </p:txBody>
      </p:sp>
    </p:spTree>
    <p:extLst>
      <p:ext uri="{BB962C8B-B14F-4D97-AF65-F5344CB8AC3E}">
        <p14:creationId xmlns:p14="http://schemas.microsoft.com/office/powerpoint/2010/main" val="1935489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824CFA-92D1-0D4B-5385-ABCF1110A222}"/>
              </a:ext>
            </a:extLst>
          </p:cNvPr>
          <p:cNvSpPr>
            <a:spLocks noGrp="1"/>
          </p:cNvSpPr>
          <p:nvPr>
            <p:ph type="sldNum" sz="quarter" idx="12"/>
          </p:nvPr>
        </p:nvSpPr>
        <p:spPr/>
        <p:txBody>
          <a:bodyPr/>
          <a:lstStyle/>
          <a:p>
            <a:fld id="{48F63A3B-78C7-47BE-AE5E-E10140E04643}" type="slidenum">
              <a:rPr lang="en-US" smtClean="0"/>
              <a:t>30</a:t>
            </a:fld>
            <a:endParaRPr lang="en-US"/>
          </a:p>
        </p:txBody>
      </p:sp>
      <p:pic>
        <p:nvPicPr>
          <p:cNvPr id="4" name="Picture 3" descr="A group of people sitting around a table outside&#10;&#10;Description automatically generated with medium confidence">
            <a:extLst>
              <a:ext uri="{FF2B5EF4-FFF2-40B4-BE49-F238E27FC236}">
                <a16:creationId xmlns:a16="http://schemas.microsoft.com/office/drawing/2014/main" id="{47F80209-56F2-68F5-A2C6-C9CB36D47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06" y="1280160"/>
            <a:ext cx="5708469" cy="4970418"/>
          </a:xfrm>
          <a:prstGeom prst="rect">
            <a:avLst/>
          </a:prstGeom>
        </p:spPr>
      </p:pic>
      <p:sp>
        <p:nvSpPr>
          <p:cNvPr id="5" name="TextBox 4">
            <a:extLst>
              <a:ext uri="{FF2B5EF4-FFF2-40B4-BE49-F238E27FC236}">
                <a16:creationId xmlns:a16="http://schemas.microsoft.com/office/drawing/2014/main" id="{7A1A58D0-871F-CDEA-F084-1B281A8E2133}"/>
              </a:ext>
            </a:extLst>
          </p:cNvPr>
          <p:cNvSpPr txBox="1"/>
          <p:nvPr/>
        </p:nvSpPr>
        <p:spPr>
          <a:xfrm>
            <a:off x="0" y="253305"/>
            <a:ext cx="8961120" cy="954107"/>
          </a:xfrm>
          <a:prstGeom prst="rect">
            <a:avLst/>
          </a:prstGeom>
          <a:solidFill>
            <a:srgbClr val="FFC652"/>
          </a:solidFill>
        </p:spPr>
        <p:txBody>
          <a:bodyPr wrap="square" rtlCol="0">
            <a:spAutoFit/>
          </a:bodyPr>
          <a:lstStyle/>
          <a:p>
            <a:r>
              <a:rPr lang="el" sz="2800" b="1" dirty="0">
                <a:latin typeface="Lato" panose="020F0502020204030203" pitchFamily="34" charset="0"/>
                <a:ea typeface="Lato" panose="020F0502020204030203" pitchFamily="34" charset="0"/>
                <a:cs typeface="Lato" panose="020F0502020204030203" pitchFamily="34" charset="0"/>
              </a:rPr>
              <a:t>Μελέτη περίπτωσης – Η φύση εμπνέει – Δημιουργώντας τέχνη από τη φύση</a:t>
            </a:r>
          </a:p>
        </p:txBody>
      </p:sp>
      <p:sp>
        <p:nvSpPr>
          <p:cNvPr id="6" name="TextBox 5">
            <a:extLst>
              <a:ext uri="{FF2B5EF4-FFF2-40B4-BE49-F238E27FC236}">
                <a16:creationId xmlns:a16="http://schemas.microsoft.com/office/drawing/2014/main" id="{5F9216D5-6376-D89A-B4B9-027261F0820B}"/>
              </a:ext>
            </a:extLst>
          </p:cNvPr>
          <p:cNvSpPr txBox="1"/>
          <p:nvPr/>
        </p:nvSpPr>
        <p:spPr>
          <a:xfrm>
            <a:off x="6506891" y="1280160"/>
            <a:ext cx="5297579" cy="5078313"/>
          </a:xfrm>
          <a:prstGeom prst="rect">
            <a:avLst/>
          </a:prstGeom>
          <a:noFill/>
        </p:spPr>
        <p:txBody>
          <a:bodyPr wrap="square" rtlCol="0">
            <a:spAutoFit/>
          </a:bodyPr>
          <a:lstStyle/>
          <a:p>
            <a:r>
              <a:rPr lang="el" dirty="0">
                <a:latin typeface="Lato" panose="020F0502020204030203" pitchFamily="34" charset="0"/>
                <a:ea typeface="Lato" panose="020F0502020204030203" pitchFamily="34" charset="0"/>
                <a:cs typeface="Lato" panose="020F0502020204030203" pitchFamily="34" charset="0"/>
              </a:rPr>
              <a:t>Το Nature Inspires βρίσκεται στα βορειοδυτικά της Ιρλανδίας και φιλοξενεί εργαστήρια γύρω από τη φύση.</a:t>
            </a:r>
          </a:p>
          <a:p>
            <a:endParaRPr lang="en-IE" dirty="0">
              <a:latin typeface="Lato" panose="020F0502020204030203" pitchFamily="34" charset="0"/>
              <a:ea typeface="Lato" panose="020F0502020204030203" pitchFamily="34" charset="0"/>
              <a:cs typeface="Lato" panose="020F0502020204030203" pitchFamily="34" charset="0"/>
            </a:endParaRPr>
          </a:p>
          <a:p>
            <a:r>
              <a:rPr lang="el" dirty="0">
                <a:latin typeface="Lato" panose="020F0502020204030203" pitchFamily="34" charset="0"/>
                <a:ea typeface="Lato" panose="020F0502020204030203" pitchFamily="34" charset="0"/>
                <a:cs typeface="Lato" panose="020F0502020204030203" pitchFamily="34" charset="0"/>
              </a:rPr>
              <a:t>Τα εργαστήρια είναι προσαρμοσμένα στις ανάγκες της ομάδας και περιλαμβάνουν:</a:t>
            </a:r>
          </a:p>
          <a:p>
            <a:pPr marL="285750" indent="-285750">
              <a:buFont typeface="Arial" panose="020B0604020202020204" pitchFamily="34" charset="0"/>
              <a:buChar char="•"/>
            </a:pPr>
            <a:r>
              <a:rPr lang="el" dirty="0">
                <a:latin typeface="Lato" panose="020F0502020204030203" pitchFamily="34" charset="0"/>
                <a:ea typeface="Lato" panose="020F0502020204030203" pitchFamily="34" charset="0"/>
                <a:cs typeface="Lato" panose="020F0502020204030203" pitchFamily="34" charset="0"/>
              </a:rPr>
              <a:t>Κατασκευή </a:t>
            </a:r>
            <a:r>
              <a:rPr lang="el-GR" dirty="0">
                <a:latin typeface="Lato" panose="020F0502020204030203" pitchFamily="34" charset="0"/>
                <a:ea typeface="Lato" panose="020F0502020204030203" pitchFamily="34" charset="0"/>
                <a:cs typeface="Lato" panose="020F0502020204030203" pitchFamily="34" charset="0"/>
              </a:rPr>
              <a:t>στεφάνων </a:t>
            </a:r>
            <a:r>
              <a:rPr lang="el" dirty="0">
                <a:latin typeface="Lato" panose="020F0502020204030203" pitchFamily="34" charset="0"/>
                <a:ea typeface="Lato" panose="020F0502020204030203" pitchFamily="34" charset="0"/>
                <a:cs typeface="Lato" panose="020F0502020204030203" pitchFamily="34" charset="0"/>
              </a:rPr>
              <a:t>από αγριολούλουδα</a:t>
            </a:r>
          </a:p>
          <a:p>
            <a:pPr marL="285750" indent="-285750">
              <a:buFont typeface="Arial" panose="020B0604020202020204" pitchFamily="34" charset="0"/>
              <a:buChar char="•"/>
            </a:pPr>
            <a:r>
              <a:rPr lang="el" dirty="0">
                <a:latin typeface="Lato" panose="020F0502020204030203" pitchFamily="34" charset="0"/>
                <a:ea typeface="Lato" panose="020F0502020204030203" pitchFamily="34" charset="0"/>
                <a:cs typeface="Lato" panose="020F0502020204030203" pitchFamily="34" charset="0"/>
              </a:rPr>
              <a:t>Δημιουργία τέχνης εμπνευσμένης από τη φύση</a:t>
            </a:r>
          </a:p>
          <a:p>
            <a:pPr marL="285750" indent="-285750">
              <a:buFont typeface="Arial" panose="020B0604020202020204" pitchFamily="34" charset="0"/>
              <a:buChar char="•"/>
            </a:pPr>
            <a:r>
              <a:rPr lang="el" dirty="0">
                <a:latin typeface="Lato" panose="020F0502020204030203" pitchFamily="34" charset="0"/>
                <a:ea typeface="Lato" panose="020F0502020204030203" pitchFamily="34" charset="0"/>
                <a:cs typeface="Lato" panose="020F0502020204030203" pitchFamily="34" charset="0"/>
              </a:rPr>
              <a:t>Αφήγηση ιστοριών γύρω από την κληρονομιά της περιοχής</a:t>
            </a:r>
          </a:p>
          <a:p>
            <a:pPr marL="285750" indent="-285750">
              <a:buFont typeface="Arial" panose="020B0604020202020204" pitchFamily="34" charset="0"/>
              <a:buChar char="•"/>
            </a:pPr>
            <a:r>
              <a:rPr lang="el" dirty="0">
                <a:latin typeface="Lato" panose="020F0502020204030203" pitchFamily="34" charset="0"/>
                <a:ea typeface="Lato" panose="020F0502020204030203" pitchFamily="34" charset="0"/>
                <a:cs typeface="Lato" panose="020F0502020204030203" pitchFamily="34" charset="0"/>
              </a:rPr>
              <a:t>Αναζήτηση τροφής και δημιουργία τσαγιού</a:t>
            </a:r>
          </a:p>
          <a:p>
            <a:pPr marL="285750" indent="-285750">
              <a:buFont typeface="Arial" panose="020B0604020202020204" pitchFamily="34" charset="0"/>
              <a:buChar char="•"/>
            </a:pPr>
            <a:r>
              <a:rPr lang="el" dirty="0">
                <a:latin typeface="Lato" panose="020F0502020204030203" pitchFamily="34" charset="0"/>
                <a:ea typeface="Lato" panose="020F0502020204030203" pitchFamily="34" charset="0"/>
                <a:cs typeface="Lato" panose="020F0502020204030203" pitchFamily="34" charset="0"/>
              </a:rPr>
              <a:t>Εξερεύνηση του τοπίου</a:t>
            </a:r>
          </a:p>
          <a:p>
            <a:pPr marL="285750" indent="-285750">
              <a:buFont typeface="Arial" panose="020B0604020202020204" pitchFamily="34" charset="0"/>
              <a:buChar char="•"/>
            </a:pPr>
            <a:endParaRPr lang="en-IE" dirty="0">
              <a:latin typeface="Lato" panose="020F0502020204030203" pitchFamily="34" charset="0"/>
              <a:ea typeface="Lato" panose="020F0502020204030203" pitchFamily="34" charset="0"/>
              <a:cs typeface="Lato" panose="020F0502020204030203" pitchFamily="34" charset="0"/>
            </a:endParaRPr>
          </a:p>
          <a:p>
            <a:r>
              <a:rPr lang="el" dirty="0">
                <a:latin typeface="Lato" panose="020F0502020204030203" pitchFamily="34" charset="0"/>
                <a:ea typeface="Lato" panose="020F0502020204030203" pitchFamily="34" charset="0"/>
                <a:cs typeface="Lato" panose="020F0502020204030203" pitchFamily="34" charset="0"/>
              </a:rPr>
              <a:t>Δημιουργικά εργαστήρια όπως αυτά είναι ένας πολύ καλός τρόπος για να χαλαρώσετε και να γνωρίσετε νέους ανθρώπους.</a:t>
            </a:r>
          </a:p>
          <a:p>
            <a:endParaRPr lang="en-IE"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2B84B69E-92C2-75EB-18F9-8A3410370AF4}"/>
              </a:ext>
            </a:extLst>
          </p:cNvPr>
          <p:cNvSpPr txBox="1"/>
          <p:nvPr/>
        </p:nvSpPr>
        <p:spPr>
          <a:xfrm>
            <a:off x="665480" y="6369665"/>
            <a:ext cx="9118600" cy="276999"/>
          </a:xfrm>
          <a:prstGeom prst="rect">
            <a:avLst/>
          </a:prstGeom>
          <a:noFill/>
        </p:spPr>
        <p:txBody>
          <a:bodyPr wrap="square">
            <a:spAutoFit/>
          </a:bodyPr>
          <a:lstStyle/>
          <a:p>
            <a:r>
              <a:rPr lang="el"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https://www.facebook.com/natureisbestflorist.blogspot.ie</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273688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D8C7B7-EBA4-4BE2-B101-4E2D748AD461}"/>
              </a:ext>
            </a:extLst>
          </p:cNvPr>
          <p:cNvSpPr>
            <a:spLocks noGrp="1"/>
          </p:cNvSpPr>
          <p:nvPr>
            <p:ph type="sldNum" sz="quarter" idx="12"/>
          </p:nvPr>
        </p:nvSpPr>
        <p:spPr/>
        <p:txBody>
          <a:bodyPr/>
          <a:lstStyle/>
          <a:p>
            <a:fld id="{48F63A3B-78C7-47BE-AE5E-E10140E04643}" type="slidenum">
              <a:rPr lang="en-US" smtClean="0"/>
              <a:t>31</a:t>
            </a:fld>
            <a:endParaRPr lang="en-US"/>
          </a:p>
        </p:txBody>
      </p:sp>
      <p:pic>
        <p:nvPicPr>
          <p:cNvPr id="4" name="Picture 3" descr="Text&#10;&#10;Description automatically generated">
            <a:extLst>
              <a:ext uri="{FF2B5EF4-FFF2-40B4-BE49-F238E27FC236}">
                <a16:creationId xmlns:a16="http://schemas.microsoft.com/office/drawing/2014/main" id="{F2C6AB70-A383-6444-C670-05BF57B83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65" y="923798"/>
            <a:ext cx="7122495" cy="5741162"/>
          </a:xfrm>
          <a:prstGeom prst="rect">
            <a:avLst/>
          </a:prstGeom>
        </p:spPr>
      </p:pic>
      <p:sp>
        <p:nvSpPr>
          <p:cNvPr id="5" name="TextBox 4">
            <a:extLst>
              <a:ext uri="{FF2B5EF4-FFF2-40B4-BE49-F238E27FC236}">
                <a16:creationId xmlns:a16="http://schemas.microsoft.com/office/drawing/2014/main" id="{F8977145-BDE4-EC72-CEAA-66BDAF77365B}"/>
              </a:ext>
            </a:extLst>
          </p:cNvPr>
          <p:cNvSpPr txBox="1"/>
          <p:nvPr/>
        </p:nvSpPr>
        <p:spPr>
          <a:xfrm>
            <a:off x="7274560" y="1684546"/>
            <a:ext cx="4975700" cy="2308324"/>
          </a:xfrm>
          <a:prstGeom prst="rect">
            <a:avLst/>
          </a:prstGeom>
          <a:noFill/>
        </p:spPr>
        <p:txBody>
          <a:bodyPr wrap="square" rtlCol="0">
            <a:spAutoFit/>
          </a:bodyPr>
          <a:lstStyle/>
          <a:p>
            <a:r>
              <a:rPr lang="el" dirty="0">
                <a:latin typeface="Lato" panose="020F0502020204030203" pitchFamily="34" charset="0"/>
                <a:ea typeface="Lato" panose="020F0502020204030203" pitchFamily="34" charset="0"/>
                <a:cs typeface="Lato" panose="020F0502020204030203" pitchFamily="34" charset="0"/>
              </a:rPr>
              <a:t>Αυτή η ιστορία δείχνει τον αντίκτυπο που μπορεί να έχει η κοινωνική συνταγογράφηση και τα οφέλη που μπορεί να έχει.</a:t>
            </a:r>
          </a:p>
          <a:p>
            <a:endParaRPr lang="en-IE" dirty="0">
              <a:latin typeface="Lato" panose="020F0502020204030203" pitchFamily="34" charset="0"/>
              <a:ea typeface="Lato" panose="020F0502020204030203" pitchFamily="34" charset="0"/>
              <a:cs typeface="Lato" panose="020F0502020204030203" pitchFamily="34" charset="0"/>
            </a:endParaRPr>
          </a:p>
          <a:p>
            <a:r>
              <a:rPr lang="el" dirty="0">
                <a:latin typeface="Lato" panose="020F0502020204030203" pitchFamily="34" charset="0"/>
                <a:ea typeface="Lato" panose="020F0502020204030203" pitchFamily="34" charset="0"/>
                <a:cs typeface="Lato" panose="020F0502020204030203" pitchFamily="34" charset="0"/>
              </a:rPr>
              <a:t>Η Donegal Social Prescribing έχει μια αξιολόγηση του πιλοτικού της προγράμματος που πραγματοποιήθηκε το 2015. Η μαρτυρία είναι μόνο μία από αυτές που παρουσιάζονται</a:t>
            </a:r>
            <a:r>
              <a:rPr lang="en-US" dirty="0">
                <a:latin typeface="Lato" panose="020F0502020204030203" pitchFamily="34" charset="0"/>
                <a:ea typeface="Lato" panose="020F0502020204030203" pitchFamily="34" charset="0"/>
                <a:cs typeface="Lato" panose="020F0502020204030203" pitchFamily="34" charset="0"/>
              </a:rPr>
              <a:t>.</a:t>
            </a:r>
            <a:endParaRPr lang="en-IE" dirty="0">
              <a:solidFill>
                <a:srgbClr val="FFC652"/>
              </a:solidFill>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5340DFB8-3F98-B8A8-78D7-1D8578FBD6EE}"/>
              </a:ext>
            </a:extLst>
          </p:cNvPr>
          <p:cNvSpPr txBox="1"/>
          <p:nvPr/>
        </p:nvSpPr>
        <p:spPr>
          <a:xfrm>
            <a:off x="0" y="193040"/>
            <a:ext cx="9631680"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Κοινωνική Συνταγογράφηση – ΠΩΣ ΕΝΑΣ ΤΕΧΝΙΚΟΣ ΛΟΓΟΣ ΒΟΗΘΗΣΕ ΜΙΑ ΚΥΡΙΑ</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E9B9BCF6-B1DC-582D-97BE-EF699B01A21E}"/>
              </a:ext>
            </a:extLst>
          </p:cNvPr>
          <p:cNvSpPr txBox="1"/>
          <p:nvPr/>
        </p:nvSpPr>
        <p:spPr>
          <a:xfrm>
            <a:off x="7458484" y="4930379"/>
            <a:ext cx="4346391" cy="1323439"/>
          </a:xfrm>
          <a:prstGeom prst="rect">
            <a:avLst/>
          </a:prstGeom>
          <a:noFill/>
        </p:spPr>
        <p:txBody>
          <a:bodyPr wrap="square">
            <a:spAutoFit/>
          </a:bodyPr>
          <a:lstStyle/>
          <a:p>
            <a:r>
              <a:rPr lang="el" sz="1600" dirty="0">
                <a:latin typeface="Josefin Sans" pitchFamily="2" charset="0"/>
              </a:rPr>
              <a:t>Μπορείτε να διαβάσετε την πλήρη έκθεση εδώ: </a:t>
            </a:r>
            <a:br>
              <a:rPr lang="en-IE" sz="1600" dirty="0">
                <a:latin typeface="Josefin Sans" pitchFamily="2" charset="0"/>
              </a:rPr>
            </a:br>
            <a:r>
              <a:rPr lang="el"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https://www.hse.ie/eng/services/list/4/mental-health-services/nosp/research/reports/donegal-social-prescribing-evaluation.pdf</a:t>
            </a:r>
            <a:endParaRPr lang="en-IE" sz="1600" dirty="0"/>
          </a:p>
        </p:txBody>
      </p:sp>
    </p:spTree>
    <p:extLst>
      <p:ext uri="{BB962C8B-B14F-4D97-AF65-F5344CB8AC3E}">
        <p14:creationId xmlns:p14="http://schemas.microsoft.com/office/powerpoint/2010/main" val="197271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D9782-BFF8-08FF-3666-00309381E07F}"/>
              </a:ext>
            </a:extLst>
          </p:cNvPr>
          <p:cNvSpPr>
            <a:spLocks noGrp="1"/>
          </p:cNvSpPr>
          <p:nvPr>
            <p:ph type="sldNum" sz="quarter" idx="12"/>
          </p:nvPr>
        </p:nvSpPr>
        <p:spPr/>
        <p:txBody>
          <a:bodyPr/>
          <a:lstStyle/>
          <a:p>
            <a:fld id="{48F63A3B-78C7-47BE-AE5E-E10140E04643}" type="slidenum">
              <a:rPr lang="en-US" smtClean="0"/>
              <a:t>32</a:t>
            </a:fld>
            <a:endParaRPr lang="en-US"/>
          </a:p>
        </p:txBody>
      </p:sp>
      <p:pic>
        <p:nvPicPr>
          <p:cNvPr id="3" name="Online Media 2" title="Arts and Public Health — Daisy Fancourt / Serious Science">
            <a:hlinkClick r:id="" action="ppaction://media"/>
            <a:extLst>
              <a:ext uri="{FF2B5EF4-FFF2-40B4-BE49-F238E27FC236}">
                <a16:creationId xmlns:a16="http://schemas.microsoft.com/office/drawing/2014/main" id="{06B1748A-016D-AF38-5B4C-4EF1E8BE1B44}"/>
              </a:ext>
            </a:extLst>
          </p:cNvPr>
          <p:cNvPicPr>
            <a:picLocks noRot="1" noChangeAspect="1"/>
          </p:cNvPicPr>
          <p:nvPr>
            <a:videoFile r:link="rId1"/>
          </p:nvPr>
        </p:nvPicPr>
        <p:blipFill>
          <a:blip r:embed="rId3"/>
          <a:stretch>
            <a:fillRect/>
          </a:stretch>
        </p:blipFill>
        <p:spPr>
          <a:xfrm>
            <a:off x="344449" y="1278623"/>
            <a:ext cx="6473902" cy="5260045"/>
          </a:xfrm>
          <a:prstGeom prst="rect">
            <a:avLst/>
          </a:prstGeom>
          <a:solidFill>
            <a:srgbClr val="FEC752"/>
          </a:solidFill>
        </p:spPr>
      </p:pic>
      <p:sp>
        <p:nvSpPr>
          <p:cNvPr id="4" name="TextBox 3">
            <a:extLst>
              <a:ext uri="{FF2B5EF4-FFF2-40B4-BE49-F238E27FC236}">
                <a16:creationId xmlns:a16="http://schemas.microsoft.com/office/drawing/2014/main" id="{6C23B031-077D-F9AE-ADA3-3CE6AB355ACF}"/>
              </a:ext>
            </a:extLst>
          </p:cNvPr>
          <p:cNvSpPr txBox="1"/>
          <p:nvPr/>
        </p:nvSpPr>
        <p:spPr>
          <a:xfrm>
            <a:off x="7081521" y="1577808"/>
            <a:ext cx="4596284" cy="4031873"/>
          </a:xfrm>
          <a:prstGeom prst="rect">
            <a:avLst/>
          </a:prstGeom>
          <a:noFill/>
        </p:spPr>
        <p:txBody>
          <a:bodyPr wrap="square" rtlCol="0">
            <a:spAutoFit/>
          </a:bodyPr>
          <a:lstStyle/>
          <a:p>
            <a:pPr algn="just"/>
            <a:r>
              <a:rPr lang="el" sz="1200" b="1" i="0" dirty="0">
                <a:solidFill>
                  <a:srgbClr val="FFC652"/>
                </a:solidFill>
                <a:effectLst/>
                <a:latin typeface="Lato" panose="020F0502020204030203" pitchFamily="34" charset="0"/>
                <a:ea typeface="Lato" panose="020F0502020204030203" pitchFamily="34" charset="0"/>
                <a:cs typeface="Lato" panose="020F0502020204030203" pitchFamily="34" charset="0"/>
              </a:rPr>
              <a:t>«Δραστηριότητες όπως η επίσκεψη σε μουσεία, γκαλερί, θέατρο, συναυλίες… Διαπιστώνουμε επίσης ότι αυτές οι δραστηριότητες σχετίζονται με χαμηλότερο κίνδυνο εμφάνισης άνοιας».</a:t>
            </a:r>
          </a:p>
          <a:p>
            <a:pPr algn="just"/>
            <a:endParaRPr lang="en-US" sz="1200" b="1" i="0" dirty="0">
              <a:solidFill>
                <a:srgbClr val="FFC652"/>
              </a:solidFill>
              <a:effectLst/>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030303"/>
                </a:solidFill>
                <a:latin typeface="Lato" panose="020F0502020204030203" pitchFamily="34" charset="0"/>
                <a:ea typeface="Lato" panose="020F0502020204030203" pitchFamily="34" charset="0"/>
                <a:cs typeface="Lato" panose="020F0502020204030203" pitchFamily="34" charset="0"/>
              </a:rPr>
              <a:t>Σε αυτό το βίντεο, η Daisy </a:t>
            </a:r>
            <a:r>
              <a:rPr lang="el" dirty="0" err="1">
                <a:solidFill>
                  <a:srgbClr val="030303"/>
                </a:solidFill>
                <a:latin typeface="Lato" panose="020F0502020204030203" pitchFamily="34" charset="0"/>
                <a:ea typeface="Lato" panose="020F0502020204030203" pitchFamily="34" charset="0"/>
                <a:cs typeface="Lato" panose="020F0502020204030203" pitchFamily="34" charset="0"/>
              </a:rPr>
              <a:t>Fancourt </a:t>
            </a:r>
            <a:r>
              <a:rPr lang="el" dirty="0">
                <a:solidFill>
                  <a:srgbClr val="030303"/>
                </a:solidFill>
                <a:latin typeface="Lato" panose="020F0502020204030203" pitchFamily="34" charset="0"/>
                <a:ea typeface="Lato" panose="020F0502020204030203" pitchFamily="34" charset="0"/>
                <a:cs typeface="Lato" panose="020F0502020204030203" pitchFamily="34" charset="0"/>
              </a:rPr>
              <a:t>PhD στην Ψυχονευροανοσολογία, Senior Research Associate, University College London αναφέρει λεπτομερώς την επίδραση που έχουν οι τέχνες στην ευημερία μας, τη συσχέτιση μεταξύ της ανάγνωσης μυθοπλασίας και της συμπεριφοράς υγείας και πώς οι τέχνες μπορούν να αντιμετωπίσουν τον χρόνιο πόνο και τη γνωστική έκπτωση.</a:t>
            </a:r>
          </a:p>
          <a:p>
            <a:pPr algn="just"/>
            <a:endParaRPr lang="en-US" sz="1400" dirty="0">
              <a:solidFill>
                <a:srgbClr val="FFC652"/>
              </a:solidFill>
              <a:latin typeface="Lato" panose="020F0502020204030203" pitchFamily="34" charset="0"/>
              <a:ea typeface="Lato" panose="020F0502020204030203" pitchFamily="34" charset="0"/>
              <a:cs typeface="Lato" panose="020F0502020204030203" pitchFamily="34" charset="0"/>
            </a:endParaRPr>
          </a:p>
        </p:txBody>
      </p:sp>
      <p:sp>
        <p:nvSpPr>
          <p:cNvPr id="5" name="Text Placeholder 52">
            <a:extLst>
              <a:ext uri="{FF2B5EF4-FFF2-40B4-BE49-F238E27FC236}">
                <a16:creationId xmlns:a16="http://schemas.microsoft.com/office/drawing/2014/main" id="{B25A740A-EBB5-EE49-5F8A-243B238E870A}"/>
              </a:ext>
            </a:extLst>
          </p:cNvPr>
          <p:cNvSpPr txBox="1">
            <a:spLocks/>
          </p:cNvSpPr>
          <p:nvPr/>
        </p:nvSpPr>
        <p:spPr>
          <a:xfrm>
            <a:off x="15078" y="376458"/>
            <a:ext cx="10398922"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l" sz="2800" b="1" dirty="0">
                <a:latin typeface="Lato" panose="020F0502020204030203" pitchFamily="34" charset="0"/>
                <a:ea typeface="Lato" panose="020F0502020204030203" pitchFamily="34" charset="0"/>
                <a:cs typeface="Lato" panose="020F0502020204030203" pitchFamily="34" charset="0"/>
              </a:rPr>
              <a:t>Βίντεο: πώς οι τέχνες μπορούν να βοηθήσουν στη θεραπεία του χρόνιου πόνου και της γνωστικής έκπτωσης</a:t>
            </a:r>
          </a:p>
        </p:txBody>
      </p:sp>
      <p:grpSp>
        <p:nvGrpSpPr>
          <p:cNvPr id="6" name="Group 5">
            <a:extLst>
              <a:ext uri="{FF2B5EF4-FFF2-40B4-BE49-F238E27FC236}">
                <a16:creationId xmlns:a16="http://schemas.microsoft.com/office/drawing/2014/main" id="{DB9E729C-CE6D-88C9-F5DB-EA987EAEF2F8}"/>
              </a:ext>
            </a:extLst>
          </p:cNvPr>
          <p:cNvGrpSpPr/>
          <p:nvPr/>
        </p:nvGrpSpPr>
        <p:grpSpPr>
          <a:xfrm>
            <a:off x="3068938" y="3429000"/>
            <a:ext cx="1024920" cy="1013513"/>
            <a:chOff x="3966625" y="3269513"/>
            <a:chExt cx="872187" cy="832733"/>
          </a:xfrm>
        </p:grpSpPr>
        <p:sp>
          <p:nvSpPr>
            <p:cNvPr id="7" name="Freeform 84">
              <a:extLst>
                <a:ext uri="{FF2B5EF4-FFF2-40B4-BE49-F238E27FC236}">
                  <a16:creationId xmlns:a16="http://schemas.microsoft.com/office/drawing/2014/main" id="{9F246077-35C4-FF52-31BA-E44A9B8492DC}"/>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59C0C6F2-CC65-07C8-D981-3FE10EAB3BBE}"/>
                </a:ext>
              </a:extLst>
            </p:cNvPr>
            <p:cNvSpPr/>
            <p:nvPr/>
          </p:nvSpPr>
          <p:spPr>
            <a:xfrm rot="585404">
              <a:off x="3970155" y="3472891"/>
              <a:ext cx="865128" cy="381425"/>
            </a:xfrm>
            <a:prstGeom prst="rect">
              <a:avLst/>
            </a:prstGeom>
          </p:spPr>
          <p:txBody>
            <a:bodyPr wrap="none">
              <a:spAutoFit/>
            </a:bodyPr>
            <a:lstStyle/>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ΓΙΑ ΝΑ ΔΕΙΤΕ</a:t>
              </a:r>
            </a:p>
          </p:txBody>
        </p:sp>
      </p:grpSp>
      <p:sp>
        <p:nvSpPr>
          <p:cNvPr id="10" name="TextBox 9">
            <a:extLst>
              <a:ext uri="{FF2B5EF4-FFF2-40B4-BE49-F238E27FC236}">
                <a16:creationId xmlns:a16="http://schemas.microsoft.com/office/drawing/2014/main" id="{7DE6DF8A-651C-7C76-8772-D73C4AEF44CA}"/>
              </a:ext>
            </a:extLst>
          </p:cNvPr>
          <p:cNvSpPr txBox="1"/>
          <p:nvPr/>
        </p:nvSpPr>
        <p:spPr>
          <a:xfrm>
            <a:off x="7081521" y="6261669"/>
            <a:ext cx="6182360" cy="276999"/>
          </a:xfrm>
          <a:prstGeom prst="rect">
            <a:avLst/>
          </a:prstGeom>
          <a:noFill/>
        </p:spPr>
        <p:txBody>
          <a:bodyPr wrap="square">
            <a:spAutoFit/>
          </a:bodyPr>
          <a:lstStyle/>
          <a:p>
            <a:r>
              <a:rPr lang="el" sz="1200" b="1" dirty="0">
                <a:solidFill>
                  <a:srgbClr val="FFC652"/>
                </a:solidFill>
              </a:rPr>
              <a:t>Πηγή: </a:t>
            </a:r>
            <a:r>
              <a:rPr lang="el" sz="1200" b="1" dirty="0">
                <a:solidFill>
                  <a:srgbClr val="FFC652"/>
                </a:solidFill>
                <a:hlinkClick r:id="rId4">
                  <a:extLst>
                    <a:ext uri="{A12FA001-AC4F-418D-AE19-62706E023703}">
                      <ahyp:hlinkClr xmlns:ahyp="http://schemas.microsoft.com/office/drawing/2018/hyperlinkcolor" val="tx"/>
                    </a:ext>
                  </a:extLst>
                </a:hlinkClick>
              </a:rPr>
              <a:t>https://youtu.be/_iBaF7y9msQ</a:t>
            </a:r>
            <a:r>
              <a:rPr lang="el" sz="1200" b="1" dirty="0">
                <a:solidFill>
                  <a:srgbClr val="FFC652"/>
                </a:solidFill>
              </a:rPr>
              <a:t> </a:t>
            </a:r>
          </a:p>
        </p:txBody>
      </p:sp>
    </p:spTree>
    <p:extLst>
      <p:ext uri="{BB962C8B-B14F-4D97-AF65-F5344CB8AC3E}">
        <p14:creationId xmlns:p14="http://schemas.microsoft.com/office/powerpoint/2010/main" val="356134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00D87A-C703-8C1E-35B1-6669A242CC08}"/>
              </a:ext>
            </a:extLst>
          </p:cNvPr>
          <p:cNvSpPr>
            <a:spLocks noGrp="1"/>
          </p:cNvSpPr>
          <p:nvPr>
            <p:ph type="sldNum" sz="quarter" idx="12"/>
          </p:nvPr>
        </p:nvSpPr>
        <p:spPr/>
        <p:txBody>
          <a:bodyPr/>
          <a:lstStyle/>
          <a:p>
            <a:fld id="{48F63A3B-78C7-47BE-AE5E-E10140E04643}" type="slidenum">
              <a:rPr lang="en-US" smtClean="0"/>
              <a:t>33</a:t>
            </a:fld>
            <a:endParaRPr lang="en-US"/>
          </a:p>
        </p:txBody>
      </p:sp>
      <p:pic>
        <p:nvPicPr>
          <p:cNvPr id="4" name="Picture 3" descr="A picture containing wall, indoor&#10;&#10;Description automatically generated">
            <a:extLst>
              <a:ext uri="{FF2B5EF4-FFF2-40B4-BE49-F238E27FC236}">
                <a16:creationId xmlns:a16="http://schemas.microsoft.com/office/drawing/2014/main" id="{A030CF72-2215-C3BC-8505-43264A2CEF62}"/>
              </a:ext>
            </a:extLst>
          </p:cNvPr>
          <p:cNvPicPr>
            <a:picLocks noChangeAspect="1"/>
          </p:cNvPicPr>
          <p:nvPr/>
        </p:nvPicPr>
        <p:blipFill rotWithShape="1">
          <a:blip r:embed="rId2">
            <a:extLst>
              <a:ext uri="{28A0092B-C50C-407E-A947-70E740481C1C}">
                <a14:useLocalDpi xmlns:a14="http://schemas.microsoft.com/office/drawing/2010/main" val="0"/>
              </a:ext>
            </a:extLst>
          </a:blip>
          <a:srcRect b="27961"/>
          <a:stretch/>
        </p:blipFill>
        <p:spPr>
          <a:xfrm>
            <a:off x="715977" y="93132"/>
            <a:ext cx="10157538" cy="4724400"/>
          </a:xfrm>
          <a:prstGeom prst="rect">
            <a:avLst/>
          </a:prstGeom>
        </p:spPr>
      </p:pic>
      <p:sp>
        <p:nvSpPr>
          <p:cNvPr id="5" name="TextBox 4">
            <a:extLst>
              <a:ext uri="{FF2B5EF4-FFF2-40B4-BE49-F238E27FC236}">
                <a16:creationId xmlns:a16="http://schemas.microsoft.com/office/drawing/2014/main" id="{74207DD2-F8D8-A022-2379-8DCD79D2F5D4}"/>
              </a:ext>
            </a:extLst>
          </p:cNvPr>
          <p:cNvSpPr txBox="1"/>
          <p:nvPr/>
        </p:nvSpPr>
        <p:spPr>
          <a:xfrm>
            <a:off x="597906" y="4854134"/>
            <a:ext cx="11369040" cy="1477328"/>
          </a:xfrm>
          <a:prstGeom prst="rect">
            <a:avLst/>
          </a:prstGeom>
          <a:noFill/>
        </p:spPr>
        <p:txBody>
          <a:bodyPr wrap="square" rtlCol="0">
            <a:spAutoFit/>
          </a:bodyPr>
          <a:lstStyle/>
          <a:p>
            <a:pPr algn="just"/>
            <a:r>
              <a:rPr lang="el" dirty="0">
                <a:solidFill>
                  <a:srgbClr val="202124"/>
                </a:solidFill>
                <a:latin typeface="Lato" panose="020F0502020204030203" pitchFamily="34" charset="0"/>
                <a:ea typeface="Lato" panose="020F0502020204030203" pitchFamily="34" charset="0"/>
                <a:cs typeface="Lato" panose="020F0502020204030203" pitchFamily="34" charset="0"/>
              </a:rPr>
              <a:t>Το Arts on Prescription είναι ένα διασκεδαστικό, συναρπαστικό και πρακτικό πρόγραμμα όπου έμπειροι καλλιτέχνες εργάζονται με μικρές ομάδες για να βοηθήσουν τους συμμετέχοντες να εξερευνήσουν τη δημιουργικότητά τους και να μάθουν νέες δεξιότητες, ενώ ταυτόχρονα εστιάζουν σε συγκεκριμένες ανάγκες υγείας και ευεξίας. Αν και αυτό το έργο απευθυνόταν</a:t>
            </a:r>
            <a:r>
              <a:rPr lang="el-GR" dirty="0">
                <a:solidFill>
                  <a:srgbClr val="202124"/>
                </a:solidFill>
                <a:latin typeface="Lato" panose="020F0502020204030203" pitchFamily="34" charset="0"/>
                <a:ea typeface="Lato" panose="020F0502020204030203" pitchFamily="34" charset="0"/>
                <a:cs typeface="Lato" panose="020F0502020204030203" pitchFamily="34" charset="0"/>
              </a:rPr>
              <a:t> αρχικά</a:t>
            </a:r>
            <a:r>
              <a:rPr lang="el" dirty="0">
                <a:solidFill>
                  <a:srgbClr val="202124"/>
                </a:solidFill>
                <a:latin typeface="Lato" panose="020F0502020204030203" pitchFamily="34" charset="0"/>
                <a:ea typeface="Lato" panose="020F0502020204030203" pitchFamily="34" charset="0"/>
                <a:cs typeface="Lato" panose="020F0502020204030203" pitchFamily="34" charset="0"/>
              </a:rPr>
              <a:t> σε άτομα μεγαλύτερης ηλικίας, μπορούσε επίσης να λειτουργήσει καλά με όλες τις ηλικίες.</a:t>
            </a:r>
          </a:p>
        </p:txBody>
      </p:sp>
      <p:sp>
        <p:nvSpPr>
          <p:cNvPr id="6" name="TextBox 5">
            <a:extLst>
              <a:ext uri="{FF2B5EF4-FFF2-40B4-BE49-F238E27FC236}">
                <a16:creationId xmlns:a16="http://schemas.microsoft.com/office/drawing/2014/main" id="{7E2A3E0C-5D91-1681-ED54-5A159DA0B7AA}"/>
              </a:ext>
            </a:extLst>
          </p:cNvPr>
          <p:cNvSpPr txBox="1"/>
          <p:nvPr/>
        </p:nvSpPr>
        <p:spPr>
          <a:xfrm>
            <a:off x="0" y="229384"/>
            <a:ext cx="8371840" cy="1077218"/>
          </a:xfrm>
          <a:prstGeom prst="rect">
            <a:avLst/>
          </a:prstGeom>
          <a:solidFill>
            <a:srgbClr val="FFC652"/>
          </a:solidFill>
        </p:spPr>
        <p:txBody>
          <a:bodyPr wrap="square" rtlCol="0">
            <a:spAutoFit/>
          </a:bodyPr>
          <a:lstStyle/>
          <a:p>
            <a:r>
              <a:rPr lang="el" sz="3200" b="1" dirty="0">
                <a:latin typeface="Lato" panose="020F0502020204030203" pitchFamily="34" charset="0"/>
                <a:ea typeface="Lato" panose="020F0502020204030203" pitchFamily="34" charset="0"/>
                <a:cs typeface="Lato" panose="020F0502020204030203" pitchFamily="34" charset="0"/>
              </a:rPr>
              <a:t>Ας πάρουμε έμπνευση από την Αυστραλία: Arts on Prescription</a:t>
            </a:r>
            <a:endParaRPr lang="en-IE" sz="32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4017ECE0-AEB2-6EC1-B1CD-B56478A3529C}"/>
              </a:ext>
            </a:extLst>
          </p:cNvPr>
          <p:cNvSpPr txBox="1"/>
          <p:nvPr/>
        </p:nvSpPr>
        <p:spPr>
          <a:xfrm>
            <a:off x="715977" y="6280609"/>
            <a:ext cx="7513320" cy="338554"/>
          </a:xfrm>
          <a:prstGeom prst="rect">
            <a:avLst/>
          </a:prstGeom>
          <a:noFill/>
        </p:spPr>
        <p:txBody>
          <a:bodyPr wrap="square">
            <a:spAutoFit/>
          </a:bodyPr>
          <a:lstStyle/>
          <a:p>
            <a:r>
              <a:rPr lang="el"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https://www.hammond.com.au/arts-on-prescription-sector-guide/file</a:t>
            </a:r>
            <a:endParaRPr lang="en-IE" sz="1600" dirty="0">
              <a:solidFill>
                <a:srgbClr val="FFC652"/>
              </a:solidFill>
              <a:latin typeface="Josefin Sans" pitchFamily="2" charset="0"/>
            </a:endParaRPr>
          </a:p>
        </p:txBody>
      </p:sp>
      <p:pic>
        <p:nvPicPr>
          <p:cNvPr id="8" name="Picture 7" descr="Icon&#10;&#10;Description automatically generated with low confidence">
            <a:extLst>
              <a:ext uri="{FF2B5EF4-FFF2-40B4-BE49-F238E27FC236}">
                <a16:creationId xmlns:a16="http://schemas.microsoft.com/office/drawing/2014/main" id="{8FF4E7B4-D40D-FBF4-35DF-818D33E09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2163" y="1775004"/>
            <a:ext cx="3962703" cy="3538710"/>
          </a:xfrm>
          <a:prstGeom prst="rect">
            <a:avLst/>
          </a:prstGeom>
        </p:spPr>
      </p:pic>
    </p:spTree>
    <p:extLst>
      <p:ext uri="{BB962C8B-B14F-4D97-AF65-F5344CB8AC3E}">
        <p14:creationId xmlns:p14="http://schemas.microsoft.com/office/powerpoint/2010/main" val="2142831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C215F-4DFC-6E50-4FDE-B93F814B1685}"/>
              </a:ext>
            </a:extLst>
          </p:cNvPr>
          <p:cNvSpPr>
            <a:spLocks noGrp="1"/>
          </p:cNvSpPr>
          <p:nvPr>
            <p:ph type="body" sz="quarter" idx="16"/>
          </p:nvPr>
        </p:nvSpPr>
        <p:spPr>
          <a:xfrm>
            <a:off x="707753" y="822200"/>
            <a:ext cx="6767245" cy="2784148"/>
          </a:xfrm>
        </p:spPr>
        <p:txBody>
          <a:bodyPr/>
          <a:lstStyle/>
          <a:p>
            <a:pPr algn="just">
              <a:lnSpc>
                <a:spcPct val="100000"/>
              </a:lnSpc>
            </a:pPr>
            <a:r>
              <a:rPr lang="el" sz="2400" b="0" i="0" dirty="0">
                <a:solidFill>
                  <a:srgbClr val="222222"/>
                </a:solidFill>
                <a:effectLst/>
                <a:latin typeface="Lato" panose="020F0502020204030203" pitchFamily="34" charset="0"/>
                <a:ea typeface="Lato" panose="020F0502020204030203" pitchFamily="34" charset="0"/>
                <a:cs typeface="Lato" panose="020F0502020204030203" pitchFamily="34" charset="0"/>
              </a:rPr>
              <a:t>Το ιατρικό επάγγελμα έχει προχωρήσει πολύ στην αναγνώριση των θεραπευτικών πλεονεκτημάτων της τέχνης. Ελπίζω ότι κάποια μέρα οι τέχνες θα θεωρηθούν τόσο σημαντικές στη ζωή όλων όσο η αναπνοή καθαρού αέρα, η κατανάλωση καθαρών τροφών και η σωματική άσκηση.</a:t>
            </a:r>
            <a:endParaRPr lang="en-IE" sz="2400" dirty="0">
              <a:latin typeface="Lato" panose="020F0502020204030203" pitchFamily="34" charset="0"/>
              <a:ea typeface="Lato" panose="020F0502020204030203" pitchFamily="34" charset="0"/>
              <a:cs typeface="Lato" panose="020F0502020204030203" pitchFamily="34" charset="0"/>
            </a:endParaRPr>
          </a:p>
        </p:txBody>
      </p:sp>
      <p:sp>
        <p:nvSpPr>
          <p:cNvPr id="7" name="Text Placeholder 6">
            <a:extLst>
              <a:ext uri="{FF2B5EF4-FFF2-40B4-BE49-F238E27FC236}">
                <a16:creationId xmlns:a16="http://schemas.microsoft.com/office/drawing/2014/main" id="{FA133B68-3BBD-CE39-1E10-118AFB02540B}"/>
              </a:ext>
            </a:extLst>
          </p:cNvPr>
          <p:cNvSpPr>
            <a:spLocks noGrp="1"/>
          </p:cNvSpPr>
          <p:nvPr>
            <p:ph type="body" sz="quarter" idx="25"/>
          </p:nvPr>
        </p:nvSpPr>
        <p:spPr>
          <a:xfrm>
            <a:off x="309403" y="933014"/>
            <a:ext cx="796700" cy="553134"/>
          </a:xfrm>
        </p:spPr>
        <p:txBody>
          <a:bodyPr/>
          <a:lstStyle/>
          <a:p>
            <a:r>
              <a:rPr lang="el" dirty="0"/>
              <a:t>"</a:t>
            </a:r>
          </a:p>
        </p:txBody>
      </p:sp>
      <p:sp>
        <p:nvSpPr>
          <p:cNvPr id="8" name="Text Placeholder 7">
            <a:extLst>
              <a:ext uri="{FF2B5EF4-FFF2-40B4-BE49-F238E27FC236}">
                <a16:creationId xmlns:a16="http://schemas.microsoft.com/office/drawing/2014/main" id="{2B5FC1BF-7C82-D1FE-7A2A-88A1B2DE8D7D}"/>
              </a:ext>
            </a:extLst>
          </p:cNvPr>
          <p:cNvSpPr>
            <a:spLocks noGrp="1"/>
          </p:cNvSpPr>
          <p:nvPr>
            <p:ph type="body" sz="quarter" idx="26"/>
          </p:nvPr>
        </p:nvSpPr>
        <p:spPr>
          <a:xfrm>
            <a:off x="5375024" y="3205278"/>
            <a:ext cx="2579872" cy="684000"/>
          </a:xfrm>
        </p:spPr>
        <p:txBody>
          <a:bodyPr/>
          <a:lstStyle/>
          <a:p>
            <a:r>
              <a:rPr lang="el" dirty="0"/>
              <a:t>"</a:t>
            </a:r>
          </a:p>
        </p:txBody>
      </p:sp>
      <p:sp>
        <p:nvSpPr>
          <p:cNvPr id="5" name="Text Placeholder 4">
            <a:extLst>
              <a:ext uri="{FF2B5EF4-FFF2-40B4-BE49-F238E27FC236}">
                <a16:creationId xmlns:a16="http://schemas.microsoft.com/office/drawing/2014/main" id="{BEFB053C-EB44-3348-32DD-464920BB1D4D}"/>
              </a:ext>
            </a:extLst>
          </p:cNvPr>
          <p:cNvSpPr>
            <a:spLocks noGrp="1"/>
          </p:cNvSpPr>
          <p:nvPr>
            <p:ph type="body" sz="quarter" idx="18"/>
          </p:nvPr>
        </p:nvSpPr>
        <p:spPr>
          <a:xfrm>
            <a:off x="3045949" y="5707212"/>
            <a:ext cx="5742451" cy="684000"/>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Η Renée Phillips ίδρυσε το The Healing Power of ART &amp; ARTISTS το 2015. Είναι ιδρύτρια και διευθύντρια του Manhattan Arts International</a:t>
            </a:r>
            <a:endParaRPr lang="en-US" sz="1600" dirty="0">
              <a:latin typeface="Lato" panose="020F0502020204030203" pitchFamily="34" charset="0"/>
              <a:ea typeface="Lato" panose="020F0502020204030203" pitchFamily="34" charset="0"/>
              <a:cs typeface="Lato" panose="020F0502020204030203" pitchFamily="34" charset="0"/>
            </a:endParaRPr>
          </a:p>
          <a:p>
            <a:r>
              <a:rPr lang="el" sz="1600" dirty="0">
                <a:latin typeface="Lato" panose="020F0502020204030203" pitchFamily="34" charset="0"/>
                <a:ea typeface="Lato" panose="020F0502020204030203" pitchFamily="34" charset="0"/>
                <a:cs typeface="Lato" panose="020F0502020204030203" pitchFamily="34" charset="0"/>
              </a:rPr>
              <a:t>www.ManhattanArts.com</a:t>
            </a:r>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2" name="Slide Number Placeholder 1">
            <a:extLst>
              <a:ext uri="{FF2B5EF4-FFF2-40B4-BE49-F238E27FC236}">
                <a16:creationId xmlns:a16="http://schemas.microsoft.com/office/drawing/2014/main" id="{8F957579-4600-C689-FF7A-2014E5478D4A}"/>
              </a:ext>
            </a:extLst>
          </p:cNvPr>
          <p:cNvSpPr>
            <a:spLocks noGrp="1"/>
          </p:cNvSpPr>
          <p:nvPr>
            <p:ph type="sldNum" sz="quarter" idx="4294967295"/>
          </p:nvPr>
        </p:nvSpPr>
        <p:spPr>
          <a:xfrm>
            <a:off x="9448800" y="6356350"/>
            <a:ext cx="2743200" cy="365125"/>
          </a:xfrm>
        </p:spPr>
        <p:txBody>
          <a:bodyPr/>
          <a:lstStyle/>
          <a:p>
            <a:fld id="{48F63A3B-78C7-47BE-AE5E-E10140E04643}" type="slidenum">
              <a:rPr lang="en-US" smtClean="0"/>
              <a:t>34</a:t>
            </a:fld>
            <a:endParaRPr lang="en-US"/>
          </a:p>
        </p:txBody>
      </p:sp>
      <p:sp>
        <p:nvSpPr>
          <p:cNvPr id="12" name="TextBox 11">
            <a:extLst>
              <a:ext uri="{FF2B5EF4-FFF2-40B4-BE49-F238E27FC236}">
                <a16:creationId xmlns:a16="http://schemas.microsoft.com/office/drawing/2014/main" id="{13200A01-BF72-3AB9-76D3-899B3B3DD2CE}"/>
              </a:ext>
            </a:extLst>
          </p:cNvPr>
          <p:cNvSpPr txBox="1"/>
          <p:nvPr/>
        </p:nvSpPr>
        <p:spPr>
          <a:xfrm>
            <a:off x="4806094" y="3606347"/>
            <a:ext cx="6096000" cy="646331"/>
          </a:xfrm>
          <a:prstGeom prst="rect">
            <a:avLst/>
          </a:prstGeom>
          <a:noFill/>
        </p:spPr>
        <p:txBody>
          <a:bodyPr wrap="square">
            <a:spAutoFit/>
          </a:bodyPr>
          <a:lstStyle/>
          <a:p>
            <a:r>
              <a:rPr lang="el" sz="3600" b="1" dirty="0">
                <a:latin typeface="Lato" panose="020F0502020204030203" pitchFamily="34" charset="0"/>
                <a:ea typeface="Lato" panose="020F0502020204030203" pitchFamily="34" charset="0"/>
                <a:cs typeface="Lato" panose="020F0502020204030203" pitchFamily="34" charset="0"/>
              </a:rPr>
              <a:t>Ρενέ Φίλιπς</a:t>
            </a:r>
          </a:p>
        </p:txBody>
      </p:sp>
    </p:spTree>
    <p:extLst>
      <p:ext uri="{BB962C8B-B14F-4D97-AF65-F5344CB8AC3E}">
        <p14:creationId xmlns:p14="http://schemas.microsoft.com/office/powerpoint/2010/main" val="123051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6B8FA-CB9B-D1B5-8F59-519C261F8AED}"/>
              </a:ext>
            </a:extLst>
          </p:cNvPr>
          <p:cNvSpPr>
            <a:spLocks noGrp="1"/>
          </p:cNvSpPr>
          <p:nvPr>
            <p:ph type="sldNum" sz="quarter" idx="12"/>
          </p:nvPr>
        </p:nvSpPr>
        <p:spPr/>
        <p:txBody>
          <a:bodyPr/>
          <a:lstStyle/>
          <a:p>
            <a:fld id="{48F63A3B-78C7-47BE-AE5E-E10140E04643}" type="slidenum">
              <a:rPr lang="en-US" smtClean="0"/>
              <a:t>35</a:t>
            </a:fld>
            <a:endParaRPr lang="en-US"/>
          </a:p>
        </p:txBody>
      </p:sp>
      <p:sp>
        <p:nvSpPr>
          <p:cNvPr id="3" name="TextBox 2">
            <a:extLst>
              <a:ext uri="{FF2B5EF4-FFF2-40B4-BE49-F238E27FC236}">
                <a16:creationId xmlns:a16="http://schemas.microsoft.com/office/drawing/2014/main" id="{87DAE305-A444-526F-FA7B-9B5B221F845F}"/>
              </a:ext>
            </a:extLst>
          </p:cNvPr>
          <p:cNvSpPr txBox="1"/>
          <p:nvPr/>
        </p:nvSpPr>
        <p:spPr>
          <a:xfrm>
            <a:off x="4832314" y="1328903"/>
            <a:ext cx="7243042" cy="3785652"/>
          </a:xfrm>
          <a:prstGeom prst="rect">
            <a:avLst/>
          </a:prstGeom>
          <a:noFill/>
        </p:spPr>
        <p:txBody>
          <a:bodyPr wrap="square" rtlCol="0">
            <a:spAutoFit/>
          </a:bodyPr>
          <a:lstStyle/>
          <a:p>
            <a:pPr algn="just"/>
            <a:r>
              <a:rPr lang="el" sz="1600" dirty="0">
                <a:latin typeface="Lato" panose="020F0502020204030203" pitchFamily="34" charset="0"/>
                <a:ea typeface="Lato" panose="020F0502020204030203" pitchFamily="34" charset="0"/>
                <a:cs typeface="Lato" panose="020F0502020204030203" pitchFamily="34" charset="0"/>
              </a:rPr>
              <a:t>Το Let's Craft NI συνεργάζεται με κοινοτικές ομάδες και γυναικείες οργανώσεις σε όλη τη Βόρεια Ιρλανδία. Προσφέρουν μια σειρά από </a:t>
            </a:r>
            <a:r>
              <a:rPr lang="el" sz="1600" dirty="0" err="1">
                <a:latin typeface="Lato" panose="020F0502020204030203" pitchFamily="34" charset="0"/>
                <a:ea typeface="Lato" panose="020F0502020204030203" pitchFamily="34" charset="0"/>
                <a:cs typeface="Lato" panose="020F0502020204030203" pitchFamily="34" charset="0"/>
              </a:rPr>
              <a:t>προγράμματα υγείας και ευεξίας </a:t>
            </a:r>
            <a:r>
              <a:rPr lang="el" sz="1600" dirty="0">
                <a:latin typeface="Lato" panose="020F0502020204030203" pitchFamily="34" charset="0"/>
                <a:ea typeface="Lato" panose="020F0502020204030203" pitchFamily="34" charset="0"/>
                <a:cs typeface="Lato" panose="020F0502020204030203" pitchFamily="34" charset="0"/>
              </a:rPr>
              <a:t>μέσω της χειροτεχνίας. Τα </a:t>
            </a:r>
            <a:r>
              <a:rPr lang="el" sz="1600" dirty="0" err="1">
                <a:latin typeface="Lato" panose="020F0502020204030203" pitchFamily="34" charset="0"/>
                <a:ea typeface="Lato" panose="020F0502020204030203" pitchFamily="34" charset="0"/>
                <a:cs typeface="Lato" panose="020F0502020204030203" pitchFamily="34" charset="0"/>
              </a:rPr>
              <a:t>προγράμματά τους </a:t>
            </a:r>
            <a:r>
              <a:rPr lang="el" sz="1600" dirty="0">
                <a:latin typeface="Lato" panose="020F0502020204030203" pitchFamily="34" charset="0"/>
                <a:ea typeface="Lato" panose="020F0502020204030203" pitchFamily="34" charset="0"/>
                <a:cs typeface="Lato" panose="020F0502020204030203" pitchFamily="34" charset="0"/>
              </a:rPr>
              <a:t>υποστηρίζουν τη θετική ψυχική υγεία και την ενσυνειδητότητα, ενώ ενθαρρύνουν τη δημιουργικότητα και τη δια βίου μάθηση. Υπάρχουν τόσα πολλά μεγάλα οφέλη για την υγεία από τη δημιουργία και την εργασία με τα χέρια σας, με την έρευνα να παρέχει στοιχεία για τα θετικά οφέλη για την υγεία, συμπεριλαμβανομένων των θετικών οφελών για την ψυχική μας υγεία. </a:t>
            </a:r>
          </a:p>
          <a:p>
            <a:pPr algn="just"/>
            <a:endParaRPr lang="el" sz="1600" dirty="0">
              <a:latin typeface="Lato" panose="020F0502020204030203" pitchFamily="34" charset="0"/>
              <a:ea typeface="Lato" panose="020F0502020204030203" pitchFamily="34" charset="0"/>
              <a:cs typeface="Lato" panose="020F0502020204030203" pitchFamily="34" charset="0"/>
            </a:endParaRPr>
          </a:p>
          <a:p>
            <a:pPr algn="just"/>
            <a:r>
              <a:rPr lang="el" sz="1600" dirty="0">
                <a:latin typeface="Lato" panose="020F0502020204030203" pitchFamily="34" charset="0"/>
                <a:ea typeface="Lato" panose="020F0502020204030203" pitchFamily="34" charset="0"/>
                <a:cs typeface="Lato" panose="020F0502020204030203" pitchFamily="34" charset="0"/>
              </a:rPr>
              <a:t>Τα προγράμματα χειροτεχνίας Let's Craft NI είναι ευθυγραμμισμένα με τα συνιστώμενα </a:t>
            </a:r>
            <a:r>
              <a:rPr lang="el" sz="1600" dirty="0">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5 βήματα για τη θετική ψυχική υγεία </a:t>
            </a:r>
            <a:r>
              <a:rPr lang="el" sz="1600" dirty="0">
                <a:latin typeface="Lato" panose="020F0502020204030203" pitchFamily="34" charset="0"/>
                <a:ea typeface="Lato" panose="020F0502020204030203" pitchFamily="34" charset="0"/>
                <a:cs typeface="Lato" panose="020F0502020204030203" pitchFamily="34" charset="0"/>
              </a:rPr>
              <a:t>. </a:t>
            </a:r>
            <a:br>
              <a:rPr lang="en-US" sz="1600" dirty="0">
                <a:latin typeface="Lato" panose="020F0502020204030203" pitchFamily="34" charset="0"/>
                <a:ea typeface="Lato" panose="020F0502020204030203" pitchFamily="34" charset="0"/>
                <a:cs typeface="Lato" panose="020F0502020204030203" pitchFamily="34" charset="0"/>
              </a:rPr>
            </a:br>
            <a:br>
              <a:rPr lang="en-US" sz="1600" dirty="0">
                <a:latin typeface="Lato" panose="020F0502020204030203" pitchFamily="34" charset="0"/>
                <a:ea typeface="Lato" panose="020F0502020204030203" pitchFamily="34" charset="0"/>
                <a:cs typeface="Lato" panose="020F0502020204030203" pitchFamily="34" charset="0"/>
              </a:rPr>
            </a:br>
            <a:r>
              <a:rPr lang="el" sz="1600" dirty="0">
                <a:latin typeface="Lato" panose="020F0502020204030203" pitchFamily="34" charset="0"/>
                <a:ea typeface="Lato" panose="020F0502020204030203" pitchFamily="34" charset="0"/>
                <a:cs typeface="Lato" panose="020F0502020204030203" pitchFamily="34" charset="0"/>
              </a:rPr>
              <a:t>Οι δραστηριότητές τους έχουν σχεδιαστεί για να τονώνουν την αυτοπεποίθηση, να ενισχύουν τις δεξιότητες και τη μάθηση, να παρέχουν μια αίσθηση επιτευγμάτων και να ενθαρρύνουν την </a:t>
            </a:r>
            <a:r>
              <a:rPr lang="el" sz="1600" dirty="0">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επίγνωση </a:t>
            </a:r>
            <a:r>
              <a:rPr lang="el" sz="1600" dirty="0">
                <a:latin typeface="Lato" panose="020F0502020204030203" pitchFamily="34" charset="0"/>
                <a:ea typeface="Lato" panose="020F0502020204030203" pitchFamily="34" charset="0"/>
                <a:cs typeface="Lato" panose="020F0502020204030203" pitchFamily="34" charset="0"/>
              </a:rPr>
              <a:t>και την ευημερία.</a:t>
            </a:r>
          </a:p>
        </p:txBody>
      </p:sp>
      <p:pic>
        <p:nvPicPr>
          <p:cNvPr id="5" name="Picture 4" descr="A picture containing text&#10;&#10;Description automatically generated">
            <a:extLst>
              <a:ext uri="{FF2B5EF4-FFF2-40B4-BE49-F238E27FC236}">
                <a16:creationId xmlns:a16="http://schemas.microsoft.com/office/drawing/2014/main" id="{22981608-8E02-E99D-5340-B5C5BAD3C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0381"/>
            <a:ext cx="4701725" cy="4992130"/>
          </a:xfrm>
          <a:prstGeom prst="rect">
            <a:avLst/>
          </a:prstGeom>
        </p:spPr>
      </p:pic>
      <p:sp>
        <p:nvSpPr>
          <p:cNvPr id="4" name="TextBox 3">
            <a:extLst>
              <a:ext uri="{FF2B5EF4-FFF2-40B4-BE49-F238E27FC236}">
                <a16:creationId xmlns:a16="http://schemas.microsoft.com/office/drawing/2014/main" id="{3E1C9265-2767-90FE-E141-2FA64829C94E}"/>
              </a:ext>
            </a:extLst>
          </p:cNvPr>
          <p:cNvSpPr txBox="1"/>
          <p:nvPr/>
        </p:nvSpPr>
        <p:spPr>
          <a:xfrm>
            <a:off x="0" y="190750"/>
            <a:ext cx="11008311" cy="400110"/>
          </a:xfrm>
          <a:prstGeom prst="rect">
            <a:avLst/>
          </a:prstGeom>
          <a:solidFill>
            <a:srgbClr val="FFC652"/>
          </a:solidFill>
        </p:spPr>
        <p:txBody>
          <a:bodyPr wrap="square" rtlCol="0">
            <a:spAutoFit/>
          </a:bodyPr>
          <a:lstStyle/>
          <a:p>
            <a:r>
              <a:rPr lang="el" sz="2000" b="1" dirty="0">
                <a:latin typeface="Lato" panose="020F0502020204030203" pitchFamily="34" charset="0"/>
                <a:ea typeface="Lato" panose="020F0502020204030203" pitchFamily="34" charset="0"/>
                <a:cs typeface="Lato" panose="020F0502020204030203" pitchFamily="34" charset="0"/>
              </a:rPr>
              <a:t>Μελέτη περίπτωσης – Εργαστήρια χειροτεχνίας, εμπνευστείτε από το Let's Craft NI</a:t>
            </a:r>
            <a:endParaRPr lang="en-IE" sz="20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EDD9D2BC-7DA9-FD3A-630C-F9C5EB1CB579}"/>
              </a:ext>
            </a:extLst>
          </p:cNvPr>
          <p:cNvSpPr txBox="1"/>
          <p:nvPr/>
        </p:nvSpPr>
        <p:spPr>
          <a:xfrm>
            <a:off x="106680" y="6341080"/>
            <a:ext cx="7421880" cy="338554"/>
          </a:xfrm>
          <a:prstGeom prst="rect">
            <a:avLst/>
          </a:prstGeom>
          <a:noFill/>
        </p:spPr>
        <p:txBody>
          <a:bodyPr wrap="square">
            <a:spAutoFit/>
          </a:bodyPr>
          <a:lstStyle/>
          <a:p>
            <a:r>
              <a:rPr lang="el" sz="16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Πηγή: https://www.letscraftni.com/womens-organisations.html</a:t>
            </a:r>
            <a:endParaRPr lang="en-IE" sz="1600" dirty="0">
              <a:solidFill>
                <a:srgbClr val="FFC652"/>
              </a:solidFill>
              <a:latin typeface="Josefin Sans" pitchFamily="2" charset="0"/>
            </a:endParaRPr>
          </a:p>
        </p:txBody>
      </p:sp>
    </p:spTree>
    <p:extLst>
      <p:ext uri="{BB962C8B-B14F-4D97-AF65-F5344CB8AC3E}">
        <p14:creationId xmlns:p14="http://schemas.microsoft.com/office/powerpoint/2010/main" val="284533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391418-4920-4FAD-FDFB-CDC41F2F896F}"/>
              </a:ext>
            </a:extLst>
          </p:cNvPr>
          <p:cNvSpPr>
            <a:spLocks noGrp="1"/>
          </p:cNvSpPr>
          <p:nvPr>
            <p:ph type="sldNum" sz="quarter" idx="12"/>
          </p:nvPr>
        </p:nvSpPr>
        <p:spPr/>
        <p:txBody>
          <a:bodyPr/>
          <a:lstStyle/>
          <a:p>
            <a:fld id="{48F63A3B-78C7-47BE-AE5E-E10140E04643}" type="slidenum">
              <a:rPr lang="en-US" smtClean="0"/>
              <a:t>36</a:t>
            </a:fld>
            <a:endParaRPr lang="en-US"/>
          </a:p>
        </p:txBody>
      </p:sp>
      <p:sp>
        <p:nvSpPr>
          <p:cNvPr id="4" name="TextBox 3">
            <a:extLst>
              <a:ext uri="{FF2B5EF4-FFF2-40B4-BE49-F238E27FC236}">
                <a16:creationId xmlns:a16="http://schemas.microsoft.com/office/drawing/2014/main" id="{A4993170-EA7A-3FD0-95B1-A0DF17A690D9}"/>
              </a:ext>
            </a:extLst>
          </p:cNvPr>
          <p:cNvSpPr txBox="1"/>
          <p:nvPr/>
        </p:nvSpPr>
        <p:spPr>
          <a:xfrm>
            <a:off x="26251" y="1334474"/>
            <a:ext cx="5909767" cy="3693319"/>
          </a:xfrm>
          <a:prstGeom prst="rect">
            <a:avLst/>
          </a:prstGeom>
          <a:noFill/>
        </p:spPr>
        <p:txBody>
          <a:bodyPr wrap="square" rtlCol="0">
            <a:spAutoFit/>
          </a:bodyPr>
          <a:lstStyle/>
          <a:p>
            <a:pPr algn="just"/>
            <a:r>
              <a:rPr lang="el" b="1" dirty="0">
                <a:solidFill>
                  <a:srgbClr val="333333"/>
                </a:solidFill>
                <a:latin typeface="Lato" panose="020F0502020204030203" pitchFamily="34" charset="0"/>
                <a:ea typeface="Lato" panose="020F0502020204030203" pitchFamily="34" charset="0"/>
                <a:cs typeface="Lato" panose="020F0502020204030203" pitchFamily="34" charset="0"/>
              </a:rPr>
              <a:t>«Φως σε σκοτεινά μέρη»: διερεύνηση ποιοτικών δεδομένων από μια διαχρονική μελέτη χρησιμοποιώντας τις τέχνες ως μορφή κοινωνικής συνταγογράφησης</a:t>
            </a:r>
          </a:p>
          <a:p>
            <a:pPr algn="just"/>
            <a:endParaRPr lang="en-US" b="1" dirty="0">
              <a:solidFill>
                <a:srgbClr val="333333"/>
              </a:solidFill>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333333"/>
                </a:solidFill>
                <a:latin typeface="Lato" panose="020F0502020204030203" pitchFamily="34" charset="0"/>
                <a:ea typeface="Lato" panose="020F0502020204030203" pitchFamily="34" charset="0"/>
                <a:cs typeface="Lato" panose="020F0502020204030203" pitchFamily="34" charset="0"/>
              </a:rPr>
              <a:t>Οι συμμετέχοντες καταδεικνύουν ότι το πρόγραμμα παρείχε μια σειρά από προσωπικά και κοινωνικά οφέλη που σπάνια εξετάζονται ή διερευνώνται σε συγκριτικές μελέτες. Η ανάλυση δείχνει ότι οι συμμετέχοντες ήταν σε θέση να αυτοδιαχειρίζονται πτυχές των συνθηκών που σχετίζονται με την υγεία τους και ήταν σε θέση να σημειώσουν πρόοδο προς μια καλύτερη σωματική ή/και ψυχική υγεία.</a:t>
            </a:r>
            <a:endParaRPr lang="en-US" b="1" dirty="0">
              <a:solidFill>
                <a:srgbClr val="333333"/>
              </a:solidFill>
              <a:latin typeface="Lato" panose="020F0502020204030203" pitchFamily="34" charset="0"/>
              <a:ea typeface="Lato" panose="020F0502020204030203" pitchFamily="34" charset="0"/>
              <a:cs typeface="Lato" panose="020F0502020204030203" pitchFamily="34" charset="0"/>
            </a:endParaRPr>
          </a:p>
        </p:txBody>
      </p:sp>
      <p:pic>
        <p:nvPicPr>
          <p:cNvPr id="5" name="Picture 4" descr="Sun shining through the trees&#10;&#10;Description automatically generated with medium confidence">
            <a:extLst>
              <a:ext uri="{FF2B5EF4-FFF2-40B4-BE49-F238E27FC236}">
                <a16:creationId xmlns:a16="http://schemas.microsoft.com/office/drawing/2014/main" id="{7BA1A566-95CC-CADA-561B-A63ACB53FD60}"/>
              </a:ext>
            </a:extLst>
          </p:cNvPr>
          <p:cNvPicPr>
            <a:picLocks noChangeAspect="1"/>
          </p:cNvPicPr>
          <p:nvPr/>
        </p:nvPicPr>
        <p:blipFill rotWithShape="1">
          <a:blip r:embed="rId2">
            <a:extLst>
              <a:ext uri="{28A0092B-C50C-407E-A947-70E740481C1C}">
                <a14:useLocalDpi xmlns:a14="http://schemas.microsoft.com/office/drawing/2010/main" val="0"/>
              </a:ext>
            </a:extLst>
          </a:blip>
          <a:srcRect l="10633"/>
          <a:stretch/>
        </p:blipFill>
        <p:spPr>
          <a:xfrm>
            <a:off x="7041928" y="1131920"/>
            <a:ext cx="5093909" cy="5279391"/>
          </a:xfrm>
          <a:prstGeom prst="rect">
            <a:avLst/>
          </a:prstGeom>
        </p:spPr>
      </p:pic>
      <p:sp>
        <p:nvSpPr>
          <p:cNvPr id="3" name="TextBox 2">
            <a:extLst>
              <a:ext uri="{FF2B5EF4-FFF2-40B4-BE49-F238E27FC236}">
                <a16:creationId xmlns:a16="http://schemas.microsoft.com/office/drawing/2014/main" id="{FA33455C-40C9-0F77-DA4A-B910DD3C2697}"/>
              </a:ext>
            </a:extLst>
          </p:cNvPr>
          <p:cNvSpPr txBox="1"/>
          <p:nvPr/>
        </p:nvSpPr>
        <p:spPr>
          <a:xfrm>
            <a:off x="0" y="209006"/>
            <a:ext cx="10566400" cy="954107"/>
          </a:xfrm>
          <a:prstGeom prst="rect">
            <a:avLst/>
          </a:prstGeom>
          <a:solidFill>
            <a:srgbClr val="FFC652"/>
          </a:solidFill>
        </p:spPr>
        <p:txBody>
          <a:bodyPr wrap="square" rtlCol="0">
            <a:spAutoFit/>
          </a:bodyPr>
          <a:lstStyle/>
          <a:p>
            <a:r>
              <a:rPr lang="el" sz="2800" b="1" dirty="0">
                <a:latin typeface="Lato" panose="020F0502020204030203" pitchFamily="34" charset="0"/>
                <a:ea typeface="Lato" panose="020F0502020204030203" pitchFamily="34" charset="0"/>
                <a:cs typeface="Lato" panose="020F0502020204030203" pitchFamily="34" charset="0"/>
              </a:rPr>
              <a:t>Ερευνητική εργασία – Χρήση των τεχνών ως μορφή κοινωνικής συνταγογράφησης – Φως σε σκοτεινά μέρη</a:t>
            </a:r>
            <a:endParaRPr lang="en-IE" sz="28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0D8E6919-40A3-E787-B5E8-34F5416A2392}"/>
              </a:ext>
            </a:extLst>
          </p:cNvPr>
          <p:cNvSpPr txBox="1"/>
          <p:nvPr/>
        </p:nvSpPr>
        <p:spPr>
          <a:xfrm>
            <a:off x="217418" y="5728404"/>
            <a:ext cx="4832458" cy="584775"/>
          </a:xfrm>
          <a:prstGeom prst="rect">
            <a:avLst/>
          </a:prstGeom>
          <a:noFill/>
        </p:spPr>
        <p:txBody>
          <a:bodyPr wrap="square">
            <a:spAutoFit/>
          </a:bodyPr>
          <a:lstStyle/>
          <a:p>
            <a:r>
              <a:rPr lang="el" sz="1600" dirty="0" err="1">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Πηγή:www.tandfonline.com </a:t>
            </a:r>
            <a:r>
              <a:rPr lang="el"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/doi/full/10.1080/17533015.2018.1490786</a:t>
            </a:r>
            <a:endParaRPr lang="en-IE" sz="1600" dirty="0">
              <a:solidFill>
                <a:srgbClr val="FFC652"/>
              </a:solidFill>
              <a:latin typeface="Josefin Sans" pitchFamily="2" charset="0"/>
            </a:endParaRPr>
          </a:p>
        </p:txBody>
      </p:sp>
      <p:grpSp>
        <p:nvGrpSpPr>
          <p:cNvPr id="46" name="Group 45">
            <a:extLst>
              <a:ext uri="{FF2B5EF4-FFF2-40B4-BE49-F238E27FC236}">
                <a16:creationId xmlns:a16="http://schemas.microsoft.com/office/drawing/2014/main" id="{EFDA93EC-86EB-0C7B-686D-DF87DA09CF8D}"/>
              </a:ext>
            </a:extLst>
          </p:cNvPr>
          <p:cNvGrpSpPr/>
          <p:nvPr/>
        </p:nvGrpSpPr>
        <p:grpSpPr>
          <a:xfrm>
            <a:off x="6170905" y="5240379"/>
            <a:ext cx="974944" cy="1560824"/>
            <a:chOff x="5283614" y="5027794"/>
            <a:chExt cx="974944" cy="1560824"/>
          </a:xfrm>
        </p:grpSpPr>
        <p:sp>
          <p:nvSpPr>
            <p:cNvPr id="9" name="Freeform 7">
              <a:extLst>
                <a:ext uri="{FF2B5EF4-FFF2-40B4-BE49-F238E27FC236}">
                  <a16:creationId xmlns:a16="http://schemas.microsoft.com/office/drawing/2014/main" id="{F86EBB66-4981-B851-D25E-AD39A9091095}"/>
                </a:ext>
              </a:extLst>
            </p:cNvPr>
            <p:cNvSpPr/>
            <p:nvPr/>
          </p:nvSpPr>
          <p:spPr>
            <a:xfrm>
              <a:off x="5620130" y="5150221"/>
              <a:ext cx="308975" cy="313626"/>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EA473B57-9009-8C4D-BFA3-7B74896FDC5F}"/>
                </a:ext>
              </a:extLst>
            </p:cNvPr>
            <p:cNvSpPr/>
            <p:nvPr/>
          </p:nvSpPr>
          <p:spPr>
            <a:xfrm>
              <a:off x="5353737" y="5048902"/>
              <a:ext cx="794986" cy="1515082"/>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16BF4322-F75D-B6F6-5482-DA4805F0056F}"/>
                </a:ext>
              </a:extLst>
            </p:cNvPr>
            <p:cNvSpPr/>
            <p:nvPr/>
          </p:nvSpPr>
          <p:spPr>
            <a:xfrm>
              <a:off x="5334329" y="5027794"/>
              <a:ext cx="845451" cy="1560824"/>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857F88E7-9E8B-AF39-B162-CFE36A9F6186}"/>
                </a:ext>
              </a:extLst>
            </p:cNvPr>
            <p:cNvSpPr/>
            <p:nvPr/>
          </p:nvSpPr>
          <p:spPr>
            <a:xfrm>
              <a:off x="6155910" y="5911341"/>
              <a:ext cx="102648" cy="148775"/>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708DE5FF-AEF4-0955-274D-8B075EC50C9D}"/>
                </a:ext>
              </a:extLst>
            </p:cNvPr>
            <p:cNvSpPr/>
            <p:nvPr/>
          </p:nvSpPr>
          <p:spPr>
            <a:xfrm>
              <a:off x="5283614" y="5303942"/>
              <a:ext cx="58811" cy="145087"/>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A8D941CA-C536-88A7-5E42-28ADF9093705}"/>
                </a:ext>
              </a:extLst>
            </p:cNvPr>
            <p:cNvSpPr/>
            <p:nvPr/>
          </p:nvSpPr>
          <p:spPr>
            <a:xfrm>
              <a:off x="5402597" y="6558086"/>
              <a:ext cx="105301" cy="23192"/>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45" name="Group 44">
            <a:extLst>
              <a:ext uri="{FF2B5EF4-FFF2-40B4-BE49-F238E27FC236}">
                <a16:creationId xmlns:a16="http://schemas.microsoft.com/office/drawing/2014/main" id="{6EA2000A-AA5B-14B8-D2C3-E048C2E1CE16}"/>
              </a:ext>
            </a:extLst>
          </p:cNvPr>
          <p:cNvGrpSpPr/>
          <p:nvPr/>
        </p:nvGrpSpPr>
        <p:grpSpPr>
          <a:xfrm>
            <a:off x="5991957" y="3067283"/>
            <a:ext cx="1279634" cy="2425931"/>
            <a:chOff x="6404858" y="2475920"/>
            <a:chExt cx="1339737" cy="2999072"/>
          </a:xfrm>
        </p:grpSpPr>
        <p:sp>
          <p:nvSpPr>
            <p:cNvPr id="16" name="Freeform 14">
              <a:extLst>
                <a:ext uri="{FF2B5EF4-FFF2-40B4-BE49-F238E27FC236}">
                  <a16:creationId xmlns:a16="http://schemas.microsoft.com/office/drawing/2014/main" id="{D4656302-1EAF-CEC8-F8A8-1A3216673497}"/>
                </a:ext>
              </a:extLst>
            </p:cNvPr>
            <p:cNvSpPr/>
            <p:nvPr/>
          </p:nvSpPr>
          <p:spPr>
            <a:xfrm>
              <a:off x="6837197" y="3452041"/>
              <a:ext cx="13343" cy="12278"/>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17" name="Freeform 15">
              <a:extLst>
                <a:ext uri="{FF2B5EF4-FFF2-40B4-BE49-F238E27FC236}">
                  <a16:creationId xmlns:a16="http://schemas.microsoft.com/office/drawing/2014/main" id="{EFD4F41A-B126-B84B-6847-F2FA11EEC6EA}"/>
                </a:ext>
              </a:extLst>
            </p:cNvPr>
            <p:cNvSpPr/>
            <p:nvPr/>
          </p:nvSpPr>
          <p:spPr>
            <a:xfrm>
              <a:off x="6852024" y="3464319"/>
              <a:ext cx="47446" cy="3376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18" name="Freeform 16">
              <a:extLst>
                <a:ext uri="{FF2B5EF4-FFF2-40B4-BE49-F238E27FC236}">
                  <a16:creationId xmlns:a16="http://schemas.microsoft.com/office/drawing/2014/main" id="{68845C46-1C01-0754-8972-ACE8C7CC9447}"/>
                </a:ext>
              </a:extLst>
            </p:cNvPr>
            <p:cNvSpPr/>
            <p:nvPr/>
          </p:nvSpPr>
          <p:spPr>
            <a:xfrm>
              <a:off x="6902435" y="3499620"/>
              <a:ext cx="13343" cy="7673"/>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C282D93D-81F9-8BB5-FA11-705C08903388}"/>
                </a:ext>
              </a:extLst>
            </p:cNvPr>
            <p:cNvSpPr/>
            <p:nvPr/>
          </p:nvSpPr>
          <p:spPr>
            <a:xfrm>
              <a:off x="7396166" y="3161967"/>
              <a:ext cx="1482" cy="38369"/>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EF1083E8-5712-ED2D-F60C-9254B05B4B77}"/>
                </a:ext>
              </a:extLst>
            </p:cNvPr>
            <p:cNvSpPr/>
            <p:nvPr/>
          </p:nvSpPr>
          <p:spPr>
            <a:xfrm>
              <a:off x="6975087" y="3533385"/>
              <a:ext cx="13343" cy="4604"/>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02FDC0FB-3537-9281-9F79-36EFC67D64EC}"/>
                </a:ext>
              </a:extLst>
            </p:cNvPr>
            <p:cNvSpPr/>
            <p:nvPr/>
          </p:nvSpPr>
          <p:spPr>
            <a:xfrm>
              <a:off x="6918744" y="3510363"/>
              <a:ext cx="13343" cy="6139"/>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6352A409-2AB4-3A77-6B2C-85F9E3BEF880}"/>
                </a:ext>
              </a:extLst>
            </p:cNvPr>
            <p:cNvSpPr/>
            <p:nvPr/>
          </p:nvSpPr>
          <p:spPr>
            <a:xfrm>
              <a:off x="6994361" y="3539524"/>
              <a:ext cx="11860" cy="3068"/>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09F6591C-511A-FEA3-8136-C6BFC4336420}"/>
                </a:ext>
              </a:extLst>
            </p:cNvPr>
            <p:cNvSpPr/>
            <p:nvPr/>
          </p:nvSpPr>
          <p:spPr>
            <a:xfrm>
              <a:off x="7012153" y="3544128"/>
              <a:ext cx="11860" cy="3070"/>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500260A2-D212-B2C3-7CFC-A96C1EEFE45E}"/>
                </a:ext>
              </a:extLst>
            </p:cNvPr>
            <p:cNvSpPr/>
            <p:nvPr/>
          </p:nvSpPr>
          <p:spPr>
            <a:xfrm>
              <a:off x="7394684" y="3200338"/>
              <a:ext cx="1482" cy="16882"/>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0FD75598-0362-DA17-A0BC-A097733E782E}"/>
                </a:ext>
              </a:extLst>
            </p:cNvPr>
            <p:cNvSpPr/>
            <p:nvPr/>
          </p:nvSpPr>
          <p:spPr>
            <a:xfrm>
              <a:off x="6936536" y="3518037"/>
              <a:ext cx="34101" cy="1381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11255113-A7AC-C05E-AB8E-AD29CE0F5544}"/>
                </a:ext>
              </a:extLst>
            </p:cNvPr>
            <p:cNvSpPr/>
            <p:nvPr/>
          </p:nvSpPr>
          <p:spPr>
            <a:xfrm>
              <a:off x="7175248" y="3527246"/>
              <a:ext cx="28170" cy="10743"/>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1DA91D88-53AF-3EA8-E55F-811B445CB9F1}"/>
                </a:ext>
              </a:extLst>
            </p:cNvPr>
            <p:cNvSpPr/>
            <p:nvPr/>
          </p:nvSpPr>
          <p:spPr>
            <a:xfrm>
              <a:off x="6736592" y="2868158"/>
              <a:ext cx="658091" cy="571191"/>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63F2A9E-E7B0-E497-9BC5-EBC1623F6FA3}"/>
                </a:ext>
              </a:extLst>
            </p:cNvPr>
            <p:cNvSpPr/>
            <p:nvPr/>
          </p:nvSpPr>
          <p:spPr>
            <a:xfrm>
              <a:off x="6785303" y="3392185"/>
              <a:ext cx="50411" cy="58322"/>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06AE59F2-1658-0BB8-C34B-5C79E40B8DF3}"/>
                </a:ext>
              </a:extLst>
            </p:cNvPr>
            <p:cNvSpPr/>
            <p:nvPr/>
          </p:nvSpPr>
          <p:spPr>
            <a:xfrm>
              <a:off x="7029945" y="3547199"/>
              <a:ext cx="17792" cy="3068"/>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2A3FF6B6-BB81-2F92-E15E-130778077E28}"/>
                </a:ext>
              </a:extLst>
            </p:cNvPr>
            <p:cNvSpPr/>
            <p:nvPr/>
          </p:nvSpPr>
          <p:spPr>
            <a:xfrm>
              <a:off x="7255312" y="3476599"/>
              <a:ext cx="23723" cy="19951"/>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D3E04ED4-841C-5137-E8AA-48FA71912B28}"/>
                </a:ext>
              </a:extLst>
            </p:cNvPr>
            <p:cNvSpPr/>
            <p:nvPr/>
          </p:nvSpPr>
          <p:spPr>
            <a:xfrm>
              <a:off x="7203418" y="3504225"/>
              <a:ext cx="40031" cy="21485"/>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FAA5C730-2D8A-163A-8C91-0B6BBE4098B9}"/>
                </a:ext>
              </a:extLst>
            </p:cNvPr>
            <p:cNvSpPr/>
            <p:nvPr/>
          </p:nvSpPr>
          <p:spPr>
            <a:xfrm>
              <a:off x="7394684" y="3220289"/>
              <a:ext cx="1482" cy="19951"/>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3" name="Freeform 31">
              <a:extLst>
                <a:ext uri="{FF2B5EF4-FFF2-40B4-BE49-F238E27FC236}">
                  <a16:creationId xmlns:a16="http://schemas.microsoft.com/office/drawing/2014/main" id="{1DF59159-522B-4D21-6B80-0FC9908ABA04}"/>
                </a:ext>
              </a:extLst>
            </p:cNvPr>
            <p:cNvSpPr/>
            <p:nvPr/>
          </p:nvSpPr>
          <p:spPr>
            <a:xfrm>
              <a:off x="6785303" y="3161967"/>
              <a:ext cx="610863" cy="390470"/>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4" name="Freeform 32">
              <a:extLst>
                <a:ext uri="{FF2B5EF4-FFF2-40B4-BE49-F238E27FC236}">
                  <a16:creationId xmlns:a16="http://schemas.microsoft.com/office/drawing/2014/main" id="{7843BCBD-BDBF-5757-DDD7-6222530CD5D5}"/>
                </a:ext>
              </a:extLst>
            </p:cNvPr>
            <p:cNvSpPr/>
            <p:nvPr/>
          </p:nvSpPr>
          <p:spPr>
            <a:xfrm>
              <a:off x="6784559" y="2899482"/>
              <a:ext cx="222392" cy="40087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5" name="Freeform 33">
              <a:extLst>
                <a:ext uri="{FF2B5EF4-FFF2-40B4-BE49-F238E27FC236}">
                  <a16:creationId xmlns:a16="http://schemas.microsoft.com/office/drawing/2014/main" id="{162E54ED-CA2B-CB44-B1B0-25985D15E28C}"/>
                </a:ext>
              </a:extLst>
            </p:cNvPr>
            <p:cNvSpPr/>
            <p:nvPr/>
          </p:nvSpPr>
          <p:spPr>
            <a:xfrm>
              <a:off x="6706666" y="2840296"/>
              <a:ext cx="719985" cy="2634696"/>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36" name="Freeform 34">
              <a:extLst>
                <a:ext uri="{FF2B5EF4-FFF2-40B4-BE49-F238E27FC236}">
                  <a16:creationId xmlns:a16="http://schemas.microsoft.com/office/drawing/2014/main" id="{E7E624A8-6BC9-85F8-30DE-BC5B5F3DDA3B}"/>
                </a:ext>
              </a:extLst>
            </p:cNvPr>
            <p:cNvSpPr/>
            <p:nvPr/>
          </p:nvSpPr>
          <p:spPr>
            <a:xfrm>
              <a:off x="7323573" y="3614212"/>
              <a:ext cx="236456" cy="241532"/>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 name="Freeform 35">
              <a:extLst>
                <a:ext uri="{FF2B5EF4-FFF2-40B4-BE49-F238E27FC236}">
                  <a16:creationId xmlns:a16="http://schemas.microsoft.com/office/drawing/2014/main" id="{43AD4E20-7450-E454-CB35-373176DE9364}"/>
                </a:ext>
              </a:extLst>
            </p:cNvPr>
            <p:cNvSpPr/>
            <p:nvPr/>
          </p:nvSpPr>
          <p:spPr>
            <a:xfrm>
              <a:off x="6404858" y="2812380"/>
              <a:ext cx="279623" cy="133182"/>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33272F1C-606C-8E53-3C8F-F53FBD4883A3}"/>
                </a:ext>
              </a:extLst>
            </p:cNvPr>
            <p:cNvSpPr/>
            <p:nvPr/>
          </p:nvSpPr>
          <p:spPr>
            <a:xfrm>
              <a:off x="6794200" y="2617120"/>
              <a:ext cx="82493" cy="160339"/>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0EAF6908-C99D-F749-9B01-2029D107B529}"/>
                </a:ext>
              </a:extLst>
            </p:cNvPr>
            <p:cNvSpPr/>
            <p:nvPr/>
          </p:nvSpPr>
          <p:spPr>
            <a:xfrm>
              <a:off x="7320346" y="2713811"/>
              <a:ext cx="101026" cy="148155"/>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75661306-D45F-C4D9-0607-42A649B2054B}"/>
                </a:ext>
              </a:extLst>
            </p:cNvPr>
            <p:cNvSpPr/>
            <p:nvPr/>
          </p:nvSpPr>
          <p:spPr>
            <a:xfrm>
              <a:off x="6532877" y="3548562"/>
              <a:ext cx="235002" cy="268757"/>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B935474F-65F2-2EA6-1216-E9318F6CDE64}"/>
                </a:ext>
              </a:extLst>
            </p:cNvPr>
            <p:cNvSpPr/>
            <p:nvPr/>
          </p:nvSpPr>
          <p:spPr>
            <a:xfrm>
              <a:off x="7132358" y="2475920"/>
              <a:ext cx="39829" cy="244130"/>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2" name="Freeform 40">
              <a:extLst>
                <a:ext uri="{FF2B5EF4-FFF2-40B4-BE49-F238E27FC236}">
                  <a16:creationId xmlns:a16="http://schemas.microsoft.com/office/drawing/2014/main" id="{AC40C5E0-6B93-7FC8-3CD2-FFAE72D66417}"/>
                </a:ext>
              </a:extLst>
            </p:cNvPr>
            <p:cNvSpPr/>
            <p:nvPr/>
          </p:nvSpPr>
          <p:spPr>
            <a:xfrm>
              <a:off x="7468103" y="2953237"/>
              <a:ext cx="276492" cy="110503"/>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3" name="Freeform 41">
              <a:extLst>
                <a:ext uri="{FF2B5EF4-FFF2-40B4-BE49-F238E27FC236}">
                  <a16:creationId xmlns:a16="http://schemas.microsoft.com/office/drawing/2014/main" id="{F4EEC6D8-7D04-4EFE-5D71-3A9AEDF96034}"/>
                </a:ext>
              </a:extLst>
            </p:cNvPr>
            <p:cNvSpPr/>
            <p:nvPr/>
          </p:nvSpPr>
          <p:spPr>
            <a:xfrm>
              <a:off x="7477802" y="3325007"/>
              <a:ext cx="139283" cy="61383"/>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4" name="Freeform 42">
              <a:extLst>
                <a:ext uri="{FF2B5EF4-FFF2-40B4-BE49-F238E27FC236}">
                  <a16:creationId xmlns:a16="http://schemas.microsoft.com/office/drawing/2014/main" id="{9A1D5A91-BE15-0164-5023-F2458C385A3D}"/>
                </a:ext>
              </a:extLst>
            </p:cNvPr>
            <p:cNvSpPr/>
            <p:nvPr/>
          </p:nvSpPr>
          <p:spPr>
            <a:xfrm>
              <a:off x="6476906" y="3234624"/>
              <a:ext cx="139949" cy="58402"/>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57859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F080C-41CF-F437-643A-400D302A97F4}"/>
              </a:ext>
            </a:extLst>
          </p:cNvPr>
          <p:cNvSpPr>
            <a:spLocks noGrp="1"/>
          </p:cNvSpPr>
          <p:nvPr>
            <p:ph type="sldNum" sz="quarter" idx="12"/>
          </p:nvPr>
        </p:nvSpPr>
        <p:spPr/>
        <p:txBody>
          <a:bodyPr/>
          <a:lstStyle/>
          <a:p>
            <a:fld id="{48F63A3B-78C7-47BE-AE5E-E10140E04643}" type="slidenum">
              <a:rPr lang="en-US" smtClean="0"/>
              <a:t>37</a:t>
            </a:fld>
            <a:endParaRPr lang="en-US"/>
          </a:p>
        </p:txBody>
      </p:sp>
      <p:sp>
        <p:nvSpPr>
          <p:cNvPr id="6" name="TextBox 5">
            <a:extLst>
              <a:ext uri="{FF2B5EF4-FFF2-40B4-BE49-F238E27FC236}">
                <a16:creationId xmlns:a16="http://schemas.microsoft.com/office/drawing/2014/main" id="{6A6FF068-A401-0778-BADF-DFD64CE86DEC}"/>
              </a:ext>
            </a:extLst>
          </p:cNvPr>
          <p:cNvSpPr txBox="1"/>
          <p:nvPr/>
        </p:nvSpPr>
        <p:spPr>
          <a:xfrm>
            <a:off x="6737393" y="1890117"/>
            <a:ext cx="5325762" cy="3847207"/>
          </a:xfrm>
          <a:prstGeom prst="rect">
            <a:avLst/>
          </a:prstGeom>
          <a:noFill/>
        </p:spPr>
        <p:txBody>
          <a:bodyPr wrap="square" rtlCol="0">
            <a:spAutoFit/>
          </a:bodyPr>
          <a:lstStyle/>
          <a:p>
            <a:pPr algn="just"/>
            <a:r>
              <a:rPr lang="el" sz="2400" dirty="0">
                <a:latin typeface="Lato" panose="020F0502020204030203" pitchFamily="34" charset="0"/>
                <a:ea typeface="Lato" panose="020F0502020204030203" pitchFamily="34" charset="0"/>
                <a:cs typeface="Lato" panose="020F0502020204030203" pitchFamily="34" charset="0"/>
              </a:rPr>
              <a:t>Μπορεί η Τέχνη να μας σώσει;</a:t>
            </a:r>
          </a:p>
          <a:p>
            <a:pPr algn="just"/>
            <a:endParaRPr lang="el" sz="2400" dirty="0">
              <a:latin typeface="Lato" panose="020F0502020204030203" pitchFamily="34" charset="0"/>
              <a:ea typeface="Lato" panose="020F0502020204030203" pitchFamily="34" charset="0"/>
              <a:cs typeface="Lato" panose="020F0502020204030203" pitchFamily="34" charset="0"/>
            </a:endParaRPr>
          </a:p>
          <a:p>
            <a:pPr algn="just"/>
            <a:r>
              <a:rPr lang="el" sz="2400" dirty="0">
                <a:latin typeface="Lato" panose="020F0502020204030203" pitchFamily="34" charset="0"/>
                <a:ea typeface="Lato" panose="020F0502020204030203" pitchFamily="34" charset="0"/>
                <a:cs typeface="Lato" panose="020F0502020204030203" pitchFamily="34" charset="0"/>
              </a:rPr>
              <a:t>Πρόκειται για ένα podcast που παρουσιάζει διαφορετικούς και βραβευμένους καλλιτέχνες σχετικά με το ρόλο της περιέργειας και του θάρρους στη ζωή και το πως η δουλειά τους τους προσφέρει οφέλη ευημερίας.</a:t>
            </a:r>
          </a:p>
          <a:p>
            <a:pPr algn="just"/>
            <a:endParaRPr lang="en-IE" sz="1600" dirty="0">
              <a:latin typeface="Lato" panose="020F0502020204030203" pitchFamily="34" charset="0"/>
              <a:ea typeface="Lato" panose="020F0502020204030203" pitchFamily="34" charset="0"/>
              <a:cs typeface="Lato" panose="020F0502020204030203" pitchFamily="34" charset="0"/>
            </a:endParaRPr>
          </a:p>
          <a:p>
            <a:pPr algn="just"/>
            <a:r>
              <a:rPr lang="el" sz="1200" dirty="0">
                <a:latin typeface="Lato" panose="020F0502020204030203" pitchFamily="34" charset="0"/>
                <a:ea typeface="Lato" panose="020F0502020204030203" pitchFamily="34" charset="0"/>
                <a:cs typeface="Lato" panose="020F0502020204030203" pitchFamily="34" charset="0"/>
                <a:hlinkClick r:id="rId2"/>
              </a:rPr>
              <a:t>https://canartsaveus.podbean.com/</a:t>
            </a:r>
            <a:endParaRPr lang="en-IE" sz="1200" dirty="0">
              <a:latin typeface="Lato" panose="020F0502020204030203" pitchFamily="34" charset="0"/>
              <a:ea typeface="Lato" panose="020F0502020204030203" pitchFamily="34" charset="0"/>
              <a:cs typeface="Lato" panose="020F0502020204030203" pitchFamily="34" charset="0"/>
            </a:endParaRPr>
          </a:p>
        </p:txBody>
      </p:sp>
      <p:pic>
        <p:nvPicPr>
          <p:cNvPr id="8" name="Picture 7" descr="A picture containing text&#10;&#10;Description automatically generated">
            <a:extLst>
              <a:ext uri="{FF2B5EF4-FFF2-40B4-BE49-F238E27FC236}">
                <a16:creationId xmlns:a16="http://schemas.microsoft.com/office/drawing/2014/main" id="{73B7F3D9-BC26-9215-FF1D-26F856405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11" y="0"/>
            <a:ext cx="6672410" cy="6858000"/>
          </a:xfrm>
          <a:prstGeom prst="rect">
            <a:avLst/>
          </a:prstGeom>
        </p:spPr>
      </p:pic>
      <p:sp>
        <p:nvSpPr>
          <p:cNvPr id="5" name="TextBox 4">
            <a:extLst>
              <a:ext uri="{FF2B5EF4-FFF2-40B4-BE49-F238E27FC236}">
                <a16:creationId xmlns:a16="http://schemas.microsoft.com/office/drawing/2014/main" id="{31916922-D3CB-40CD-6892-31040005871E}"/>
              </a:ext>
            </a:extLst>
          </p:cNvPr>
          <p:cNvSpPr txBox="1"/>
          <p:nvPr/>
        </p:nvSpPr>
        <p:spPr>
          <a:xfrm>
            <a:off x="7021842" y="253020"/>
            <a:ext cx="5107794" cy="954107"/>
          </a:xfrm>
          <a:prstGeom prst="rect">
            <a:avLst/>
          </a:prstGeom>
          <a:solidFill>
            <a:srgbClr val="FFC652"/>
          </a:solidFill>
        </p:spPr>
        <p:txBody>
          <a:bodyPr wrap="square" rtlCol="0">
            <a:spAutoFit/>
          </a:bodyPr>
          <a:lstStyle/>
          <a:p>
            <a:pPr algn="r"/>
            <a:r>
              <a:rPr lang="el" sz="2800" b="1" dirty="0">
                <a:latin typeface="Lato" panose="020F0502020204030203" pitchFamily="34" charset="0"/>
                <a:ea typeface="Lato" panose="020F0502020204030203" pitchFamily="34" charset="0"/>
                <a:cs typeface="Lato" panose="020F0502020204030203" pitchFamily="34" charset="0"/>
              </a:rPr>
              <a:t>Ενδιαφέρεστε να μάθετε περισσότερα;</a:t>
            </a:r>
          </a:p>
        </p:txBody>
      </p:sp>
    </p:spTree>
    <p:extLst>
      <p:ext uri="{BB962C8B-B14F-4D97-AF65-F5344CB8AC3E}">
        <p14:creationId xmlns:p14="http://schemas.microsoft.com/office/powerpoint/2010/main" val="3532581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normAutofit fontScale="92500" lnSpcReduction="10000"/>
          </a:bodyPr>
          <a:lstStyle/>
          <a:p>
            <a:r>
              <a:rPr lang="el" dirty="0"/>
              <a:t>Σε αυτή την ενότητα, εξετάζουμε ορισμένα παραδείγματα κοινωνικής συνταγογράφησης στους ευρύτερους τομείς του πολιτισμού, συμπεριλαμβανομένου του θεάτρου</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082876"/>
            <a:ext cx="7718578" cy="697326"/>
          </a:xfrm>
        </p:spPr>
        <p:txBody>
          <a:bodyPr/>
          <a:lstStyle/>
          <a:p>
            <a:r>
              <a:rPr lang="el" sz="4800" dirty="0">
                <a:latin typeface="Lato" panose="020F0502020204030203" pitchFamily="34" charset="0"/>
                <a:ea typeface="Lato" panose="020F0502020204030203" pitchFamily="34" charset="0"/>
                <a:cs typeface="Lato" panose="020F0502020204030203" pitchFamily="34" charset="0"/>
              </a:rPr>
              <a:t>Μια </a:t>
            </a:r>
            <a:r>
              <a:rPr lang="el-GR" sz="4800" dirty="0">
                <a:latin typeface="Lato" panose="020F0502020204030203" pitchFamily="34" charset="0"/>
                <a:ea typeface="Lato" panose="020F0502020204030203" pitchFamily="34" charset="0"/>
                <a:cs typeface="Lato" panose="020F0502020204030203" pitchFamily="34" charset="0"/>
              </a:rPr>
              <a:t>πρακτική</a:t>
            </a:r>
            <a:r>
              <a:rPr lang="el" sz="4800" dirty="0">
                <a:latin typeface="Lato" panose="020F0502020204030203" pitchFamily="34" charset="0"/>
                <a:ea typeface="Lato" panose="020F0502020204030203" pitchFamily="34" charset="0"/>
                <a:cs typeface="Lato" panose="020F0502020204030203" pitchFamily="34" charset="0"/>
              </a:rPr>
              <a:t> πολιτισμού</a:t>
            </a:r>
          </a:p>
          <a:p>
            <a:r>
              <a:rPr lang="el" sz="4800" dirty="0">
                <a:latin typeface="Lato" panose="020F0502020204030203" pitchFamily="34" charset="0"/>
                <a:ea typeface="Lato" panose="020F0502020204030203" pitchFamily="34" charset="0"/>
                <a:cs typeface="Lato" panose="020F0502020204030203" pitchFamily="34" charset="0"/>
              </a:rPr>
              <a:t>&amp; θεάτρου</a:t>
            </a:r>
          </a:p>
        </p:txBody>
      </p:sp>
    </p:spTree>
    <p:extLst>
      <p:ext uri="{BB962C8B-B14F-4D97-AF65-F5344CB8AC3E}">
        <p14:creationId xmlns:p14="http://schemas.microsoft.com/office/powerpoint/2010/main" val="1635139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AAE06C-E360-3F4D-C138-DB04CB465F0B}"/>
              </a:ext>
            </a:extLst>
          </p:cNvPr>
          <p:cNvSpPr>
            <a:spLocks noGrp="1"/>
          </p:cNvSpPr>
          <p:nvPr>
            <p:ph type="sldNum" sz="quarter" idx="12"/>
          </p:nvPr>
        </p:nvSpPr>
        <p:spPr/>
        <p:txBody>
          <a:bodyPr/>
          <a:lstStyle/>
          <a:p>
            <a:fld id="{48F63A3B-78C7-47BE-AE5E-E10140E04643}" type="slidenum">
              <a:rPr lang="en-US" smtClean="0"/>
              <a:t>39</a:t>
            </a:fld>
            <a:endParaRPr lang="en-US" dirty="0"/>
          </a:p>
        </p:txBody>
      </p:sp>
      <p:pic>
        <p:nvPicPr>
          <p:cNvPr id="5" name="Picture 4" descr="Calendar&#10;&#10;Description automatically generated">
            <a:extLst>
              <a:ext uri="{FF2B5EF4-FFF2-40B4-BE49-F238E27FC236}">
                <a16:creationId xmlns:a16="http://schemas.microsoft.com/office/drawing/2014/main" id="{B4E5254F-D780-E765-D335-60C004C75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686077"/>
            <a:ext cx="5155091" cy="4578909"/>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3E7B6A2C-CB4F-4512-3002-93E2B1A1C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676254"/>
            <a:ext cx="5239206" cy="4601927"/>
          </a:xfrm>
          <a:prstGeom prst="rect">
            <a:avLst/>
          </a:prstGeom>
        </p:spPr>
      </p:pic>
      <p:sp>
        <p:nvSpPr>
          <p:cNvPr id="9" name="TextBox 8">
            <a:extLst>
              <a:ext uri="{FF2B5EF4-FFF2-40B4-BE49-F238E27FC236}">
                <a16:creationId xmlns:a16="http://schemas.microsoft.com/office/drawing/2014/main" id="{4AF4C3E8-2CD2-1002-85FF-CA39B1AC8CD8}"/>
              </a:ext>
            </a:extLst>
          </p:cNvPr>
          <p:cNvSpPr txBox="1"/>
          <p:nvPr/>
        </p:nvSpPr>
        <p:spPr>
          <a:xfrm>
            <a:off x="223520" y="5430916"/>
            <a:ext cx="11602720" cy="1015663"/>
          </a:xfrm>
          <a:prstGeom prst="rect">
            <a:avLst/>
          </a:prstGeom>
          <a:solidFill>
            <a:srgbClr val="FEC752"/>
          </a:solidFill>
        </p:spPr>
        <p:txBody>
          <a:bodyPr wrap="square" rtlCol="0">
            <a:spAutoFit/>
          </a:bodyPr>
          <a:lstStyle/>
          <a:p>
            <a:r>
              <a:rPr lang="el" sz="2000" dirty="0">
                <a:latin typeface="Lato" panose="020F0502020204030203" pitchFamily="34" charset="0"/>
                <a:ea typeface="Lato" panose="020F0502020204030203" pitchFamily="34" charset="0"/>
                <a:cs typeface="Lato" panose="020F0502020204030203" pitchFamily="34" charset="0"/>
              </a:rPr>
              <a:t>Το Culture on Prescription είναι ένας ιστότοπος που εστιάζει αποκλειστικά στ</a:t>
            </a:r>
            <a:r>
              <a:rPr lang="el-GR" sz="2000" dirty="0" err="1">
                <a:latin typeface="Lato" panose="020F0502020204030203" pitchFamily="34" charset="0"/>
                <a:ea typeface="Lato" panose="020F0502020204030203" pitchFamily="34" charset="0"/>
                <a:cs typeface="Lato" panose="020F0502020204030203" pitchFamily="34" charset="0"/>
              </a:rPr>
              <a:t>ις</a:t>
            </a:r>
            <a:r>
              <a:rPr lang="el-GR" sz="2000" dirty="0">
                <a:latin typeface="Lato" panose="020F0502020204030203" pitchFamily="34" charset="0"/>
                <a:ea typeface="Lato" panose="020F0502020204030203" pitchFamily="34" charset="0"/>
                <a:cs typeface="Lato" panose="020F0502020204030203" pitchFamily="34" charset="0"/>
              </a:rPr>
              <a:t> τέχνες και τον πολιτισμό</a:t>
            </a:r>
            <a:r>
              <a:rPr lang="el" sz="2000" dirty="0">
                <a:latin typeface="Lato" panose="020F0502020204030203" pitchFamily="34" charset="0"/>
                <a:ea typeface="Lato" panose="020F0502020204030203" pitchFamily="34" charset="0"/>
                <a:cs typeface="Lato" panose="020F0502020204030203" pitchFamily="34" charset="0"/>
              </a:rPr>
              <a:t>. Μπορείτε να κατεβάσετε το Myth Buster και να μάθετε περισσότερα στον ιστότοπό τους: https://cultureonprescription.org.uk/</a:t>
            </a:r>
          </a:p>
        </p:txBody>
      </p:sp>
      <p:sp>
        <p:nvSpPr>
          <p:cNvPr id="3" name="TextBox 2">
            <a:extLst>
              <a:ext uri="{FF2B5EF4-FFF2-40B4-BE49-F238E27FC236}">
                <a16:creationId xmlns:a16="http://schemas.microsoft.com/office/drawing/2014/main" id="{034DA918-9BDB-BD97-F47E-5A1F6B8006DE}"/>
              </a:ext>
            </a:extLst>
          </p:cNvPr>
          <p:cNvSpPr txBox="1"/>
          <p:nvPr/>
        </p:nvSpPr>
        <p:spPr>
          <a:xfrm>
            <a:off x="0" y="275565"/>
            <a:ext cx="9016836" cy="400110"/>
          </a:xfrm>
          <a:prstGeom prst="rect">
            <a:avLst/>
          </a:prstGeom>
          <a:solidFill>
            <a:srgbClr val="FFC652"/>
          </a:solidFill>
        </p:spPr>
        <p:txBody>
          <a:bodyPr wrap="square" rtlCol="0">
            <a:spAutoFit/>
          </a:bodyPr>
          <a:lstStyle/>
          <a:p>
            <a:r>
              <a:rPr lang="el" sz="2000" b="1" dirty="0">
                <a:latin typeface="Lato" panose="020F0502020204030203" pitchFamily="34" charset="0"/>
                <a:ea typeface="Lato" panose="020F0502020204030203" pitchFamily="34" charset="0"/>
                <a:cs typeface="Lato" panose="020F0502020204030203" pitchFamily="34" charset="0"/>
              </a:rPr>
              <a:t>Κοινωνική Συνταγογράφηση και Πολιτισμός στη Συνταγογράφηση</a:t>
            </a:r>
            <a:endParaRPr lang="en-IE" sz="200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1046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47A36-71B4-9D20-A00C-7F188A2919C9}"/>
              </a:ext>
            </a:extLst>
          </p:cNvPr>
          <p:cNvSpPr>
            <a:spLocks noGrp="1"/>
          </p:cNvSpPr>
          <p:nvPr>
            <p:ph type="body" sz="quarter" idx="17"/>
          </p:nvPr>
        </p:nvSpPr>
        <p:spPr/>
        <p:txBody>
          <a:bodyPr/>
          <a:lstStyle/>
          <a:p>
            <a:r>
              <a:rPr lang="el" sz="6600" dirty="0"/>
              <a:t>ΠΕΡΙΕΧΟΜΕΝΑ ΜΑΘΗΜΑΤΟΣ</a:t>
            </a:r>
          </a:p>
        </p:txBody>
      </p:sp>
      <p:sp>
        <p:nvSpPr>
          <p:cNvPr id="3" name="Text Placeholder 2">
            <a:extLst>
              <a:ext uri="{FF2B5EF4-FFF2-40B4-BE49-F238E27FC236}">
                <a16:creationId xmlns:a16="http://schemas.microsoft.com/office/drawing/2014/main" id="{DD0FF67A-496C-825D-CEB8-15B3D8DDC870}"/>
              </a:ext>
            </a:extLst>
          </p:cNvPr>
          <p:cNvSpPr>
            <a:spLocks noGrp="1"/>
          </p:cNvSpPr>
          <p:nvPr>
            <p:ph type="body" sz="quarter" idx="19"/>
          </p:nvPr>
        </p:nvSpPr>
        <p:spPr>
          <a:xfrm>
            <a:off x="1665525" y="2082525"/>
            <a:ext cx="1904186" cy="930105"/>
          </a:xfrm>
        </p:spPr>
        <p:txBody>
          <a:bodyPr/>
          <a:lstStyle/>
          <a:p>
            <a:r>
              <a:rPr lang="el" sz="1600" b="1" dirty="0">
                <a:latin typeface="Lato" panose="020F0502020204030203" pitchFamily="34" charset="0"/>
                <a:ea typeface="Lato" panose="020F0502020204030203" pitchFamily="34" charset="0"/>
                <a:cs typeface="Lato" panose="020F0502020204030203" pitchFamily="34" charset="0"/>
              </a:rPr>
              <a:t>Εισαγωγή στην Κοινωνική Συνταγογράφηση</a:t>
            </a:r>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a:extLst>
              <a:ext uri="{FF2B5EF4-FFF2-40B4-BE49-F238E27FC236}">
                <a16:creationId xmlns:a16="http://schemas.microsoft.com/office/drawing/2014/main" id="{5731DCD5-E6AF-6E58-6FDC-BC8076B8CB9B}"/>
              </a:ext>
            </a:extLst>
          </p:cNvPr>
          <p:cNvSpPr>
            <a:spLocks noGrp="1"/>
          </p:cNvSpPr>
          <p:nvPr>
            <p:ph type="body" sz="quarter" idx="21"/>
          </p:nvPr>
        </p:nvSpPr>
        <p:spPr/>
        <p:txBody>
          <a:bodyPr/>
          <a:lstStyle/>
          <a:p>
            <a:r>
              <a:rPr lang="el" sz="1600" b="1" dirty="0">
                <a:latin typeface="Lato" panose="020F0502020204030203" pitchFamily="34" charset="0"/>
                <a:ea typeface="Lato" panose="020F0502020204030203" pitchFamily="34" charset="0"/>
                <a:cs typeface="Lato" panose="020F0502020204030203" pitchFamily="34" charset="0"/>
              </a:rPr>
              <a:t>Τα </a:t>
            </a:r>
            <a:r>
              <a:rPr lang="el" sz="1600" dirty="0">
                <a:latin typeface="Lato" panose="020F0502020204030203" pitchFamily="34" charset="0"/>
                <a:ea typeface="Lato" panose="020F0502020204030203" pitchFamily="34" charset="0"/>
                <a:cs typeface="Lato" panose="020F0502020204030203" pitchFamily="34" charset="0"/>
              </a:rPr>
              <a:t>οφέλη των </a:t>
            </a:r>
            <a:r>
              <a:rPr lang="el" sz="1600" b="1" dirty="0">
                <a:latin typeface="Lato" panose="020F0502020204030203" pitchFamily="34" charset="0"/>
                <a:ea typeface="Lato" panose="020F0502020204030203" pitchFamily="34" charset="0"/>
                <a:cs typeface="Lato" panose="020F0502020204030203" pitchFamily="34" charset="0"/>
              </a:rPr>
              <a:t>Τεχνών &amp; Πολιτισμού </a:t>
            </a:r>
            <a:r>
              <a:rPr lang="el" sz="1600" dirty="0">
                <a:latin typeface="Lato" panose="020F0502020204030203" pitchFamily="34" charset="0"/>
                <a:ea typeface="Lato" panose="020F0502020204030203" pitchFamily="34" charset="0"/>
                <a:cs typeface="Lato" panose="020F0502020204030203" pitchFamily="34" charset="0"/>
              </a:rPr>
              <a:t>για </a:t>
            </a:r>
            <a:r>
              <a:rPr lang="el" sz="1600" b="1" dirty="0">
                <a:latin typeface="Lato" panose="020F0502020204030203" pitchFamily="34" charset="0"/>
                <a:ea typeface="Lato" panose="020F0502020204030203" pitchFamily="34" charset="0"/>
                <a:cs typeface="Lato" panose="020F0502020204030203" pitchFamily="34" charset="0"/>
              </a:rPr>
              <a:t>την Υγεία</a:t>
            </a:r>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5" name="Text Placeholder 4">
            <a:extLst>
              <a:ext uri="{FF2B5EF4-FFF2-40B4-BE49-F238E27FC236}">
                <a16:creationId xmlns:a16="http://schemas.microsoft.com/office/drawing/2014/main" id="{768AA04A-C2BE-5E5E-E230-854C21D29DFB}"/>
              </a:ext>
            </a:extLst>
          </p:cNvPr>
          <p:cNvSpPr>
            <a:spLocks noGrp="1"/>
          </p:cNvSpPr>
          <p:nvPr>
            <p:ph type="body" sz="quarter" idx="23"/>
          </p:nvPr>
        </p:nvSpPr>
        <p:spPr>
          <a:xfrm>
            <a:off x="6771965" y="1985221"/>
            <a:ext cx="1801505" cy="930105"/>
          </a:xfrm>
        </p:spPr>
        <p:txBody>
          <a:bodyPr/>
          <a:lstStyle/>
          <a:p>
            <a:r>
              <a:rPr lang="el-GR" sz="1400" dirty="0">
                <a:latin typeface="Lato" panose="020F0502020204030203" pitchFamily="34" charset="0"/>
                <a:ea typeface="Lato" panose="020F0502020204030203" pitchFamily="34" charset="0"/>
                <a:cs typeface="Lato" panose="020F0502020204030203" pitchFamily="34" charset="0"/>
              </a:rPr>
              <a:t>Πώς η χ</a:t>
            </a:r>
            <a:r>
              <a:rPr lang="el" sz="1400" dirty="0">
                <a:latin typeface="Lato" panose="020F0502020204030203" pitchFamily="34" charset="0"/>
                <a:ea typeface="Lato" panose="020F0502020204030203" pitchFamily="34" charset="0"/>
                <a:cs typeface="Lato" panose="020F0502020204030203" pitchFamily="34" charset="0"/>
              </a:rPr>
              <a:t>ρήση της δημιουργικότητας μπορεί να φέρει κοντά τους ανθρώπους</a:t>
            </a:r>
            <a:endParaRPr lang="en-IE" sz="1400" dirty="0">
              <a:latin typeface="Lato" panose="020F0502020204030203" pitchFamily="34" charset="0"/>
              <a:ea typeface="Lato" panose="020F0502020204030203" pitchFamily="34" charset="0"/>
              <a:cs typeface="Lato" panose="020F0502020204030203" pitchFamily="34" charset="0"/>
            </a:endParaRPr>
          </a:p>
        </p:txBody>
      </p:sp>
      <p:sp>
        <p:nvSpPr>
          <p:cNvPr id="6" name="Text Placeholder 5">
            <a:extLst>
              <a:ext uri="{FF2B5EF4-FFF2-40B4-BE49-F238E27FC236}">
                <a16:creationId xmlns:a16="http://schemas.microsoft.com/office/drawing/2014/main" id="{04CA414A-6045-BA33-0D7F-F6A3F7E31363}"/>
              </a:ext>
            </a:extLst>
          </p:cNvPr>
          <p:cNvSpPr>
            <a:spLocks noGrp="1"/>
          </p:cNvSpPr>
          <p:nvPr>
            <p:ph type="body" sz="quarter" idx="25"/>
          </p:nvPr>
        </p:nvSpPr>
        <p:spPr>
          <a:xfrm>
            <a:off x="9393013" y="2080326"/>
            <a:ext cx="2083640" cy="930105"/>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Μια πρακτική δημιουργικότητας &amp; </a:t>
            </a:r>
            <a:r>
              <a:rPr lang="el-GR" sz="1600" dirty="0">
                <a:latin typeface="Lato" panose="020F0502020204030203" pitchFamily="34" charset="0"/>
                <a:ea typeface="Lato" panose="020F0502020204030203" pitchFamily="34" charset="0"/>
                <a:cs typeface="Lato" panose="020F0502020204030203" pitchFamily="34" charset="0"/>
              </a:rPr>
              <a:t>τεχνών</a:t>
            </a:r>
            <a:endParaRPr lang="el" sz="1600" dirty="0">
              <a:latin typeface="Lato" panose="020F0502020204030203" pitchFamily="34" charset="0"/>
              <a:ea typeface="Lato" panose="020F0502020204030203" pitchFamily="34" charset="0"/>
              <a:cs typeface="Lato" panose="020F0502020204030203" pitchFamily="34" charset="0"/>
            </a:endParaRPr>
          </a:p>
        </p:txBody>
      </p:sp>
      <p:sp>
        <p:nvSpPr>
          <p:cNvPr id="7" name="Text Placeholder 6">
            <a:extLst>
              <a:ext uri="{FF2B5EF4-FFF2-40B4-BE49-F238E27FC236}">
                <a16:creationId xmlns:a16="http://schemas.microsoft.com/office/drawing/2014/main" id="{40E8B8C3-B548-0CC0-82DB-C29251FCE394}"/>
              </a:ext>
            </a:extLst>
          </p:cNvPr>
          <p:cNvSpPr>
            <a:spLocks noGrp="1"/>
          </p:cNvSpPr>
          <p:nvPr>
            <p:ph type="body" sz="quarter" idx="18"/>
          </p:nvPr>
        </p:nvSpPr>
        <p:spPr/>
        <p:txBody>
          <a:bodyPr/>
          <a:lstStyle/>
          <a:p>
            <a:r>
              <a:rPr lang="el" dirty="0"/>
              <a:t>1</a:t>
            </a:r>
          </a:p>
        </p:txBody>
      </p:sp>
      <p:sp>
        <p:nvSpPr>
          <p:cNvPr id="8" name="Text Placeholder 7">
            <a:extLst>
              <a:ext uri="{FF2B5EF4-FFF2-40B4-BE49-F238E27FC236}">
                <a16:creationId xmlns:a16="http://schemas.microsoft.com/office/drawing/2014/main" id="{5D586FA6-E837-06A1-B459-8A64D49B3B8B}"/>
              </a:ext>
            </a:extLst>
          </p:cNvPr>
          <p:cNvSpPr>
            <a:spLocks noGrp="1"/>
          </p:cNvSpPr>
          <p:nvPr>
            <p:ph type="body" sz="quarter" idx="20"/>
          </p:nvPr>
        </p:nvSpPr>
        <p:spPr/>
        <p:txBody>
          <a:bodyPr/>
          <a:lstStyle/>
          <a:p>
            <a:r>
              <a:rPr lang="el" dirty="0"/>
              <a:t>2</a:t>
            </a:r>
          </a:p>
        </p:txBody>
      </p:sp>
      <p:sp>
        <p:nvSpPr>
          <p:cNvPr id="9" name="Text Placeholder 8">
            <a:extLst>
              <a:ext uri="{FF2B5EF4-FFF2-40B4-BE49-F238E27FC236}">
                <a16:creationId xmlns:a16="http://schemas.microsoft.com/office/drawing/2014/main" id="{EC2F4D4D-E1A8-1496-EC69-D367CF69E75E}"/>
              </a:ext>
            </a:extLst>
          </p:cNvPr>
          <p:cNvSpPr>
            <a:spLocks noGrp="1"/>
          </p:cNvSpPr>
          <p:nvPr>
            <p:ph type="body" sz="quarter" idx="22"/>
          </p:nvPr>
        </p:nvSpPr>
        <p:spPr/>
        <p:txBody>
          <a:bodyPr/>
          <a:lstStyle/>
          <a:p>
            <a:r>
              <a:rPr lang="el" dirty="0"/>
              <a:t>3</a:t>
            </a:r>
          </a:p>
        </p:txBody>
      </p:sp>
      <p:sp>
        <p:nvSpPr>
          <p:cNvPr id="10" name="Text Placeholder 9">
            <a:extLst>
              <a:ext uri="{FF2B5EF4-FFF2-40B4-BE49-F238E27FC236}">
                <a16:creationId xmlns:a16="http://schemas.microsoft.com/office/drawing/2014/main" id="{8C8486E6-2973-55F9-7F5B-36754366B87D}"/>
              </a:ext>
            </a:extLst>
          </p:cNvPr>
          <p:cNvSpPr>
            <a:spLocks noGrp="1"/>
          </p:cNvSpPr>
          <p:nvPr>
            <p:ph type="body" sz="quarter" idx="24"/>
          </p:nvPr>
        </p:nvSpPr>
        <p:spPr/>
        <p:txBody>
          <a:bodyPr/>
          <a:lstStyle/>
          <a:p>
            <a:r>
              <a:rPr lang="el" dirty="0"/>
              <a:t>4</a:t>
            </a:r>
          </a:p>
        </p:txBody>
      </p:sp>
      <p:sp>
        <p:nvSpPr>
          <p:cNvPr id="11" name="Text Placeholder 10">
            <a:extLst>
              <a:ext uri="{FF2B5EF4-FFF2-40B4-BE49-F238E27FC236}">
                <a16:creationId xmlns:a16="http://schemas.microsoft.com/office/drawing/2014/main" id="{866D9D0B-B865-E7A8-DBFB-899C68D900BF}"/>
              </a:ext>
            </a:extLst>
          </p:cNvPr>
          <p:cNvSpPr>
            <a:spLocks noGrp="1"/>
          </p:cNvSpPr>
          <p:nvPr>
            <p:ph type="body" sz="quarter" idx="26"/>
          </p:nvPr>
        </p:nvSpPr>
        <p:spPr>
          <a:xfrm>
            <a:off x="1706309" y="4179456"/>
            <a:ext cx="1604905" cy="930105"/>
          </a:xfrm>
        </p:spPr>
        <p:txBody>
          <a:bodyPr/>
          <a:lstStyle/>
          <a:p>
            <a:r>
              <a:rPr lang="el" sz="1800" dirty="0">
                <a:latin typeface="Lato" panose="020F0502020204030203" pitchFamily="34" charset="0"/>
                <a:ea typeface="Lato" panose="020F0502020204030203" pitchFamily="34" charset="0"/>
                <a:cs typeface="Lato" panose="020F0502020204030203" pitchFamily="34" charset="0"/>
              </a:rPr>
              <a:t>Μια πρακτική πολιτισμού &amp; θεάτρου</a:t>
            </a:r>
          </a:p>
        </p:txBody>
      </p:sp>
      <p:sp>
        <p:nvSpPr>
          <p:cNvPr id="12" name="Text Placeholder 11">
            <a:extLst>
              <a:ext uri="{FF2B5EF4-FFF2-40B4-BE49-F238E27FC236}">
                <a16:creationId xmlns:a16="http://schemas.microsoft.com/office/drawing/2014/main" id="{103C5BFE-5CDA-8B0C-CA1A-0513FC84AF30}"/>
              </a:ext>
            </a:extLst>
          </p:cNvPr>
          <p:cNvSpPr>
            <a:spLocks noGrp="1"/>
          </p:cNvSpPr>
          <p:nvPr>
            <p:ph type="body" sz="quarter" idx="27"/>
          </p:nvPr>
        </p:nvSpPr>
        <p:spPr>
          <a:xfrm>
            <a:off x="4228734" y="4375399"/>
            <a:ext cx="1801505" cy="930105"/>
          </a:xfrm>
        </p:spPr>
        <p:txBody>
          <a:bodyPr/>
          <a:lstStyle/>
          <a:p>
            <a:r>
              <a:rPr lang="el" sz="1800" dirty="0">
                <a:latin typeface="Lato" panose="020F0502020204030203" pitchFamily="34" charset="0"/>
                <a:ea typeface="Lato" panose="020F0502020204030203" pitchFamily="34" charset="0"/>
                <a:cs typeface="Lato" panose="020F0502020204030203" pitchFamily="34" charset="0"/>
              </a:rPr>
              <a:t>Μια πρακτική μουσικής &amp; Χορού</a:t>
            </a:r>
          </a:p>
        </p:txBody>
      </p:sp>
      <p:sp>
        <p:nvSpPr>
          <p:cNvPr id="13" name="Text Placeholder 12">
            <a:extLst>
              <a:ext uri="{FF2B5EF4-FFF2-40B4-BE49-F238E27FC236}">
                <a16:creationId xmlns:a16="http://schemas.microsoft.com/office/drawing/2014/main" id="{EBE56DCA-FC06-398B-0BA9-9565E666D5AE}"/>
              </a:ext>
            </a:extLst>
          </p:cNvPr>
          <p:cNvSpPr>
            <a:spLocks noGrp="1"/>
          </p:cNvSpPr>
          <p:nvPr>
            <p:ph type="body" sz="quarter" idx="28"/>
          </p:nvPr>
        </p:nvSpPr>
        <p:spPr/>
        <p:txBody>
          <a:bodyPr/>
          <a:lstStyle/>
          <a:p>
            <a:r>
              <a:rPr lang="el" sz="1800" b="1" dirty="0">
                <a:latin typeface="Lato" panose="020F0502020204030203" pitchFamily="34" charset="0"/>
                <a:ea typeface="Lato" panose="020F0502020204030203" pitchFamily="34" charset="0"/>
                <a:cs typeface="Lato" panose="020F0502020204030203" pitchFamily="34" charset="0"/>
              </a:rPr>
              <a:t>Πόροι &amp; εργαλεία για πολιτιστικούς οργανισμούς</a:t>
            </a:r>
            <a:endParaRPr lang="en-IE" sz="1800" dirty="0">
              <a:latin typeface="Lato" panose="020F0502020204030203" pitchFamily="34" charset="0"/>
              <a:ea typeface="Lato" panose="020F0502020204030203" pitchFamily="34" charset="0"/>
              <a:cs typeface="Lato" panose="020F0502020204030203" pitchFamily="34" charset="0"/>
            </a:endParaRPr>
          </a:p>
        </p:txBody>
      </p:sp>
      <p:sp>
        <p:nvSpPr>
          <p:cNvPr id="14" name="Text Placeholder 13">
            <a:extLst>
              <a:ext uri="{FF2B5EF4-FFF2-40B4-BE49-F238E27FC236}">
                <a16:creationId xmlns:a16="http://schemas.microsoft.com/office/drawing/2014/main" id="{79C57FD3-2427-9B6B-EE47-CC45D2BFF8AC}"/>
              </a:ext>
            </a:extLst>
          </p:cNvPr>
          <p:cNvSpPr>
            <a:spLocks noGrp="1"/>
          </p:cNvSpPr>
          <p:nvPr>
            <p:ph type="body" sz="quarter" idx="29"/>
          </p:nvPr>
        </p:nvSpPr>
        <p:spPr>
          <a:xfrm>
            <a:off x="9393013" y="4282094"/>
            <a:ext cx="1988622" cy="930105"/>
          </a:xfrm>
        </p:spPr>
        <p:txBody>
          <a:bodyPr/>
          <a:lstStyle/>
          <a:p>
            <a:r>
              <a:rPr lang="el" sz="1800" dirty="0">
                <a:latin typeface="Lato" panose="020F0502020204030203" pitchFamily="34" charset="0"/>
                <a:ea typeface="Lato" panose="020F0502020204030203" pitchFamily="34" charset="0"/>
                <a:cs typeface="Lato" panose="020F0502020204030203" pitchFamily="34" charset="0"/>
              </a:rPr>
              <a:t>Προτάσεις </a:t>
            </a:r>
            <a:br>
              <a:rPr lang="en-IE" sz="1800" dirty="0">
                <a:latin typeface="Lato" panose="020F0502020204030203" pitchFamily="34" charset="0"/>
                <a:ea typeface="Lato" panose="020F0502020204030203" pitchFamily="34" charset="0"/>
                <a:cs typeface="Lato" panose="020F0502020204030203" pitchFamily="34" charset="0"/>
              </a:rPr>
            </a:br>
            <a:r>
              <a:rPr lang="el" sz="1800" dirty="0">
                <a:latin typeface="Lato" panose="020F0502020204030203" pitchFamily="34" charset="0"/>
                <a:ea typeface="Lato" panose="020F0502020204030203" pitchFamily="34" charset="0"/>
                <a:cs typeface="Lato" panose="020F0502020204030203" pitchFamily="34" charset="0"/>
              </a:rPr>
              <a:t>και μελλοντικός </a:t>
            </a:r>
            <a:br>
              <a:rPr lang="en-IE" sz="1800" dirty="0">
                <a:latin typeface="Lato" panose="020F0502020204030203" pitchFamily="34" charset="0"/>
                <a:ea typeface="Lato" panose="020F0502020204030203" pitchFamily="34" charset="0"/>
                <a:cs typeface="Lato" panose="020F0502020204030203" pitchFamily="34" charset="0"/>
              </a:rPr>
            </a:br>
            <a:r>
              <a:rPr lang="el" sz="1800" dirty="0">
                <a:latin typeface="Lato" panose="020F0502020204030203" pitchFamily="34" charset="0"/>
                <a:ea typeface="Lato" panose="020F0502020204030203" pitchFamily="34" charset="0"/>
                <a:cs typeface="Lato" panose="020F0502020204030203" pitchFamily="34" charset="0"/>
              </a:rPr>
              <a:t>σχεδιασμός</a:t>
            </a:r>
          </a:p>
        </p:txBody>
      </p:sp>
      <p:sp>
        <p:nvSpPr>
          <p:cNvPr id="15" name="Text Placeholder 14">
            <a:extLst>
              <a:ext uri="{FF2B5EF4-FFF2-40B4-BE49-F238E27FC236}">
                <a16:creationId xmlns:a16="http://schemas.microsoft.com/office/drawing/2014/main" id="{150C5DBF-FFCD-0FE9-3C40-40239BB294B2}"/>
              </a:ext>
            </a:extLst>
          </p:cNvPr>
          <p:cNvSpPr>
            <a:spLocks noGrp="1"/>
          </p:cNvSpPr>
          <p:nvPr>
            <p:ph type="body" sz="quarter" idx="30"/>
          </p:nvPr>
        </p:nvSpPr>
        <p:spPr/>
        <p:txBody>
          <a:bodyPr/>
          <a:lstStyle/>
          <a:p>
            <a:r>
              <a:rPr lang="el" dirty="0"/>
              <a:t>5</a:t>
            </a:r>
          </a:p>
        </p:txBody>
      </p:sp>
      <p:sp>
        <p:nvSpPr>
          <p:cNvPr id="16" name="Text Placeholder 15">
            <a:extLst>
              <a:ext uri="{FF2B5EF4-FFF2-40B4-BE49-F238E27FC236}">
                <a16:creationId xmlns:a16="http://schemas.microsoft.com/office/drawing/2014/main" id="{E1671F4D-22BB-CF58-DD28-F2EC59ADF18C}"/>
              </a:ext>
            </a:extLst>
          </p:cNvPr>
          <p:cNvSpPr>
            <a:spLocks noGrp="1"/>
          </p:cNvSpPr>
          <p:nvPr>
            <p:ph type="body" sz="quarter" idx="31"/>
          </p:nvPr>
        </p:nvSpPr>
        <p:spPr/>
        <p:txBody>
          <a:bodyPr/>
          <a:lstStyle/>
          <a:p>
            <a:r>
              <a:rPr lang="el" dirty="0"/>
              <a:t>6</a:t>
            </a:r>
          </a:p>
        </p:txBody>
      </p:sp>
      <p:sp>
        <p:nvSpPr>
          <p:cNvPr id="17" name="Text Placeholder 16">
            <a:extLst>
              <a:ext uri="{FF2B5EF4-FFF2-40B4-BE49-F238E27FC236}">
                <a16:creationId xmlns:a16="http://schemas.microsoft.com/office/drawing/2014/main" id="{F7F44DB2-8547-90EE-9382-AF1AE81EBA48}"/>
              </a:ext>
            </a:extLst>
          </p:cNvPr>
          <p:cNvSpPr>
            <a:spLocks noGrp="1"/>
          </p:cNvSpPr>
          <p:nvPr>
            <p:ph type="body" sz="quarter" idx="32"/>
          </p:nvPr>
        </p:nvSpPr>
        <p:spPr/>
        <p:txBody>
          <a:bodyPr/>
          <a:lstStyle/>
          <a:p>
            <a:r>
              <a:rPr lang="el" dirty="0"/>
              <a:t>7</a:t>
            </a:r>
          </a:p>
        </p:txBody>
      </p:sp>
      <p:sp>
        <p:nvSpPr>
          <p:cNvPr id="18" name="Text Placeholder 17">
            <a:extLst>
              <a:ext uri="{FF2B5EF4-FFF2-40B4-BE49-F238E27FC236}">
                <a16:creationId xmlns:a16="http://schemas.microsoft.com/office/drawing/2014/main" id="{63A43938-0ED2-5926-E0B1-4E32BCD2ABAB}"/>
              </a:ext>
            </a:extLst>
          </p:cNvPr>
          <p:cNvSpPr>
            <a:spLocks noGrp="1"/>
          </p:cNvSpPr>
          <p:nvPr>
            <p:ph type="body" sz="quarter" idx="33"/>
          </p:nvPr>
        </p:nvSpPr>
        <p:spPr/>
        <p:txBody>
          <a:bodyPr/>
          <a:lstStyle/>
          <a:p>
            <a:r>
              <a:rPr lang="el" dirty="0"/>
              <a:t>8</a:t>
            </a:r>
          </a:p>
        </p:txBody>
      </p:sp>
    </p:spTree>
    <p:extLst>
      <p:ext uri="{BB962C8B-B14F-4D97-AF65-F5344CB8AC3E}">
        <p14:creationId xmlns:p14="http://schemas.microsoft.com/office/powerpoint/2010/main" val="23354794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10;&#10;Description automatically generated">
            <a:extLst>
              <a:ext uri="{FF2B5EF4-FFF2-40B4-BE49-F238E27FC236}">
                <a16:creationId xmlns:a16="http://schemas.microsoft.com/office/drawing/2014/main" id="{A46F59AE-E5AC-3AE0-BBA1-92C080781E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681325" y="-373957"/>
            <a:ext cx="2888051" cy="2243397"/>
          </a:xfrm>
          <a:prstGeom prst="rect">
            <a:avLst/>
          </a:prstGeom>
        </p:spPr>
      </p:pic>
      <p:sp>
        <p:nvSpPr>
          <p:cNvPr id="2" name="Slide Number Placeholder 1">
            <a:extLst>
              <a:ext uri="{FF2B5EF4-FFF2-40B4-BE49-F238E27FC236}">
                <a16:creationId xmlns:a16="http://schemas.microsoft.com/office/drawing/2014/main" id="{882053CB-DDC8-5814-F49E-158D30D33AAB}"/>
              </a:ext>
            </a:extLst>
          </p:cNvPr>
          <p:cNvSpPr>
            <a:spLocks noGrp="1"/>
          </p:cNvSpPr>
          <p:nvPr>
            <p:ph type="sldNum" sz="quarter" idx="12"/>
          </p:nvPr>
        </p:nvSpPr>
        <p:spPr/>
        <p:txBody>
          <a:bodyPr/>
          <a:lstStyle/>
          <a:p>
            <a:fld id="{48F63A3B-78C7-47BE-AE5E-E10140E04643}" type="slidenum">
              <a:rPr lang="en-US" smtClean="0"/>
              <a:t>40</a:t>
            </a:fld>
            <a:endParaRPr lang="en-US" dirty="0"/>
          </a:p>
        </p:txBody>
      </p:sp>
      <p:sp>
        <p:nvSpPr>
          <p:cNvPr id="4" name="TextBox 3">
            <a:extLst>
              <a:ext uri="{FF2B5EF4-FFF2-40B4-BE49-F238E27FC236}">
                <a16:creationId xmlns:a16="http://schemas.microsoft.com/office/drawing/2014/main" id="{72AB53CA-3D69-452B-8BE7-8E278809FAA4}"/>
              </a:ext>
            </a:extLst>
          </p:cNvPr>
          <p:cNvSpPr txBox="1"/>
          <p:nvPr/>
        </p:nvSpPr>
        <p:spPr>
          <a:xfrm>
            <a:off x="6096000" y="1429821"/>
            <a:ext cx="5801496" cy="5047536"/>
          </a:xfrm>
          <a:prstGeom prst="rect">
            <a:avLst/>
          </a:prstGeom>
          <a:noFill/>
        </p:spPr>
        <p:txBody>
          <a:bodyPr wrap="square" rtlCol="0">
            <a:spAutoFit/>
          </a:bodyPr>
          <a:lstStyle/>
          <a:p>
            <a:pPr algn="just"/>
            <a:r>
              <a:rPr lang="el" dirty="0">
                <a:latin typeface="Lato" panose="020F0502020204030203" pitchFamily="34" charset="0"/>
                <a:ea typeface="Lato" panose="020F0502020204030203" pitchFamily="34" charset="0"/>
                <a:cs typeface="Lato" panose="020F0502020204030203" pitchFamily="34" charset="0"/>
              </a:rPr>
              <a:t>Το Hawk's Well είναι ένα θέατρο 340 θέσεων στο Σλίγκο της Βορειοδυτικής Ιρλανδίας. Το Hawk's Well Cultural Companions ήταν μια πρωτοβουλία που δημιουργήθηκε το 2019 με στόχο να προσφέρει αυξημένες ευκαιρίες σε ηλικιωμένους να ασχοληθούν με τη ζωντανή πολιτιστική και καλλιτεχνική σκηνή του Sligo, δημιουργώντας ένα δίκτυο ανθρώπων που θα συνόδευαν ο ένας τον άλλον σε πολιτιστικές εκδηλώσεις στο θέατρο.</a:t>
            </a:r>
            <a:endParaRPr lang="en-IE" dirty="0">
              <a:latin typeface="Lato" panose="020F0502020204030203" pitchFamily="34" charset="0"/>
              <a:ea typeface="Lato" panose="020F0502020204030203" pitchFamily="34" charset="0"/>
              <a:cs typeface="Lato" panose="020F0502020204030203" pitchFamily="34" charset="0"/>
            </a:endParaRPr>
          </a:p>
          <a:p>
            <a:pPr algn="just"/>
            <a:endParaRPr lang="en-US" dirty="0">
              <a:solidFill>
                <a:srgbClr val="050505"/>
              </a:solidFill>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050505"/>
                </a:solidFill>
                <a:latin typeface="Lato" panose="020F0502020204030203" pitchFamily="34" charset="0"/>
                <a:ea typeface="Lato" panose="020F0502020204030203" pitchFamily="34" charset="0"/>
                <a:cs typeface="Lato" panose="020F0502020204030203" pitchFamily="34" charset="0"/>
              </a:rPr>
              <a:t>Οι Cultural Companions είναι ένα δίκτυο ανθρώπων που ενδιαφέρονται για τις τέχνες και τον πολιτισμό που μπορούν να συνοδεύουν ο ένας τον άλλον σε πολιτιστικές εκδηλώσεις. Αυτός είναι ένας πολύ καλός τρόπος για τους ανθρώπους να γνωρίσουν νέα άτομα με κοινά ενδιαφέροντα.</a:t>
            </a:r>
            <a:endParaRPr lang="en-IE" dirty="0">
              <a:latin typeface="Lato" panose="020F0502020204030203" pitchFamily="34" charset="0"/>
              <a:ea typeface="Lato" panose="020F0502020204030203" pitchFamily="34" charset="0"/>
              <a:cs typeface="Lato" panose="020F0502020204030203" pitchFamily="34" charset="0"/>
            </a:endParaRPr>
          </a:p>
          <a:p>
            <a:pPr algn="just"/>
            <a:endParaRPr lang="en-IE" dirty="0">
              <a:latin typeface="Lato" panose="020F0502020204030203" pitchFamily="34" charset="0"/>
              <a:ea typeface="Lato" panose="020F0502020204030203" pitchFamily="34" charset="0"/>
              <a:cs typeface="Lato" panose="020F0502020204030203" pitchFamily="34" charset="0"/>
            </a:endParaRPr>
          </a:p>
          <a:p>
            <a:pPr algn="just"/>
            <a:endParaRPr lang="en-IE" sz="1400" dirty="0">
              <a:latin typeface="Lato" panose="020F0502020204030203" pitchFamily="34" charset="0"/>
              <a:ea typeface="Lato" panose="020F0502020204030203" pitchFamily="34" charset="0"/>
              <a:cs typeface="Lato" panose="020F0502020204030203" pitchFamily="34" charset="0"/>
            </a:endParaRPr>
          </a:p>
        </p:txBody>
      </p:sp>
      <p:pic>
        <p:nvPicPr>
          <p:cNvPr id="7" name="Picture 6" descr="A person standing in front of a group of people playing instruments&#10;&#10;Description automatically generated with medium confidence">
            <a:extLst>
              <a:ext uri="{FF2B5EF4-FFF2-40B4-BE49-F238E27FC236}">
                <a16:creationId xmlns:a16="http://schemas.microsoft.com/office/drawing/2014/main" id="{F8C78556-EE20-4ED7-DB26-23EC9621E27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2492" y="1352139"/>
            <a:ext cx="5801496" cy="4777152"/>
          </a:xfrm>
          <a:prstGeom prst="rect">
            <a:avLst/>
          </a:prstGeom>
        </p:spPr>
      </p:pic>
      <p:sp>
        <p:nvSpPr>
          <p:cNvPr id="8" name="TextBox 7">
            <a:extLst>
              <a:ext uri="{FF2B5EF4-FFF2-40B4-BE49-F238E27FC236}">
                <a16:creationId xmlns:a16="http://schemas.microsoft.com/office/drawing/2014/main" id="{D800887F-D3D4-A52C-0C5C-EA81DA67C6AF}"/>
              </a:ext>
            </a:extLst>
          </p:cNvPr>
          <p:cNvSpPr txBox="1"/>
          <p:nvPr/>
        </p:nvSpPr>
        <p:spPr>
          <a:xfrm>
            <a:off x="0" y="248268"/>
            <a:ext cx="6126480"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Μελέτη Περίπτωσης –</a:t>
            </a:r>
          </a:p>
          <a:p>
            <a:r>
              <a:rPr lang="el" sz="2400" b="1" dirty="0">
                <a:latin typeface="Lato" panose="020F0502020204030203" pitchFamily="34" charset="0"/>
                <a:ea typeface="Lato" panose="020F0502020204030203" pitchFamily="34" charset="0"/>
                <a:cs typeface="Lato" panose="020F0502020204030203" pitchFamily="34" charset="0"/>
              </a:rPr>
              <a:t>Πολιτιστικοί Σύντροφοι</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B422CB08-FD7B-2E26-8537-70BCDA87C8B4}"/>
              </a:ext>
            </a:extLst>
          </p:cNvPr>
          <p:cNvSpPr txBox="1"/>
          <p:nvPr/>
        </p:nvSpPr>
        <p:spPr>
          <a:xfrm>
            <a:off x="195943" y="6129291"/>
            <a:ext cx="9893300" cy="276999"/>
          </a:xfrm>
          <a:prstGeom prst="rect">
            <a:avLst/>
          </a:prstGeom>
          <a:noFill/>
        </p:spPr>
        <p:txBody>
          <a:bodyPr wrap="square">
            <a:spAutoFit/>
          </a:bodyPr>
          <a:lstStyle/>
          <a:p>
            <a:r>
              <a:rPr lang="el"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Πηγή: Cultural Companions - Hawk's Well Theatre Sligo (hawkswell.com)</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1948434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41</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l" dirty="0">
                <a:solidFill>
                  <a:schemeClr val="bg1"/>
                </a:solidFill>
                <a:latin typeface="Josefin Sans" pitchFamily="2" charset="0"/>
              </a:rPr>
              <a:t>Φωτογραφία Michael </a:t>
            </a:r>
            <a:r>
              <a:rPr lang="el" dirty="0" err="1">
                <a:solidFill>
                  <a:schemeClr val="bg1"/>
                </a:solidFill>
                <a:latin typeface="Josefin Sans" pitchFamily="2" charset="0"/>
              </a:rPr>
              <a:t>Jarmoluck </a:t>
            </a:r>
            <a:r>
              <a:rPr lang="el" dirty="0">
                <a:solidFill>
                  <a:schemeClr val="bg1"/>
                </a:solidFill>
                <a:latin typeface="Josefin Sans" pitchFamily="2" charset="0"/>
              </a:rPr>
              <a:t>– </a:t>
            </a:r>
            <a:r>
              <a:rPr lang="el" dirty="0" err="1">
                <a:solidFill>
                  <a:schemeClr val="bg1"/>
                </a:solidFill>
                <a:latin typeface="Josefin Sans" pitchFamily="2" charset="0"/>
              </a:rPr>
              <a:t>Pixabay</a:t>
            </a:r>
            <a:r>
              <a:rPr lang="el"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0" y="1182231"/>
            <a:ext cx="4483223" cy="4678204"/>
          </a:xfrm>
          <a:prstGeom prst="rect">
            <a:avLst/>
          </a:prstGeom>
          <a:noFill/>
        </p:spPr>
        <p:txBody>
          <a:bodyPr wrap="square" rtlCol="0">
            <a:spAutoFit/>
          </a:bodyPr>
          <a:lstStyle/>
          <a:p>
            <a:pPr algn="just"/>
            <a:r>
              <a:rPr lang="el" sz="2000" dirty="0">
                <a:latin typeface="Lato" panose="020F0502020204030203" pitchFamily="34" charset="0"/>
                <a:ea typeface="Lato" panose="020F0502020204030203" pitchFamily="34" charset="0"/>
                <a:cs typeface="Lato" panose="020F0502020204030203" pitchFamily="34" charset="0"/>
              </a:rPr>
              <a:t>Πολλές βέλτιστες πρακτικές κοινωνικής συνταγογράφησης προέρχονται από το Ηνωμένο Βασίλειο. Στο Έσσεξ, το </a:t>
            </a:r>
            <a:r>
              <a:rPr lang="el" sz="2000" dirty="0" err="1">
                <a:latin typeface="Lato" panose="020F0502020204030203" pitchFamily="34" charset="0"/>
                <a:ea typeface="Lato" panose="020F0502020204030203" pitchFamily="34" charset="0"/>
                <a:cs typeface="Lato" panose="020F0502020204030203" pitchFamily="34" charset="0"/>
              </a:rPr>
              <a:t>πρόγραμμα Connect Well in Essex </a:t>
            </a:r>
            <a:r>
              <a:rPr lang="el" sz="2000" dirty="0">
                <a:latin typeface="Lato" panose="020F0502020204030203" pitchFamily="34" charset="0"/>
                <a:ea typeface="Lato" panose="020F0502020204030203" pitchFamily="34" charset="0"/>
                <a:cs typeface="Lato" panose="020F0502020204030203" pitchFamily="34" charset="0"/>
              </a:rPr>
              <a:t>έχει εκπαιδεύσει βιβλιοθηκονόμους και εθελοντές να καθοδηγούν τους ανθρώπους απευθείας σε κοινοτικές ομάδες και δραστηριότητες. Το Suffolk Open Space είναι ένα άλλο μέρος, μια χαλαρή ομάδα όπου μπορείτε να γνωρίσετε νέα άτομα, να συνομιλήσετε και να κάνετε νέους φίλους.</a:t>
            </a:r>
          </a:p>
          <a:p>
            <a:pPr algn="just"/>
            <a:endParaRPr lang="en-US" sz="2000" dirty="0">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5229780A-D008-E76E-133B-35618B9991C2}"/>
              </a:ext>
            </a:extLst>
          </p:cNvPr>
          <p:cNvSpPr txBox="1"/>
          <p:nvPr/>
        </p:nvSpPr>
        <p:spPr>
          <a:xfrm>
            <a:off x="-20960" y="206284"/>
            <a:ext cx="6279520"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Κοινωνική συνταγογράφηση στη Βιβλιοθήκη του Ηνωμένου Βασιλείου</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l"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https://socialprescribingacademy.org.uk/the-power-of-the-arts-and-social-activities-to-improve-the-nations-health/ </a:t>
            </a:r>
            <a:r>
              <a:rPr lang="el" sz="1800" dirty="0">
                <a:solidFill>
                  <a:srgbClr val="FFC652"/>
                </a:solidFill>
                <a:latin typeface="Josefin Sans" pitchFamily="2" charset="0"/>
              </a:rPr>
              <a:t>, </a:t>
            </a:r>
            <a:r>
              <a:rPr lang="el" dirty="0">
                <a:solidFill>
                  <a:srgbClr val="FFC652"/>
                </a:solidFill>
                <a:hlinkClick r:id="rId4">
                  <a:extLst>
                    <a:ext uri="{A12FA001-AC4F-418D-AE19-62706E023703}">
                      <ahyp:hlinkClr xmlns:ahyp="http://schemas.microsoft.com/office/drawing/2018/hyperlinkcolor" val="tx"/>
                    </a:ext>
                  </a:extLst>
                </a:hlinkClick>
              </a:rPr>
              <a:t>NHS Αγγλία » Κοινωνική συνταγογράφηση στη βιβλιοθήκη</a:t>
            </a:r>
            <a:r>
              <a:rPr lang="el" dirty="0">
                <a:solidFill>
                  <a:srgbClr val="FFC652"/>
                </a:solidFill>
              </a:rPr>
              <a:t> </a:t>
            </a:r>
            <a:endParaRPr lang="en-IE" sz="1800" dirty="0">
              <a:solidFill>
                <a:srgbClr val="FFC652"/>
              </a:solidFill>
              <a:latin typeface="Josefin Sans" pitchFamily="2" charset="0"/>
            </a:endParaRPr>
          </a:p>
        </p:txBody>
      </p:sp>
    </p:spTree>
    <p:extLst>
      <p:ext uri="{BB962C8B-B14F-4D97-AF65-F5344CB8AC3E}">
        <p14:creationId xmlns:p14="http://schemas.microsoft.com/office/powerpoint/2010/main" val="60348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42</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l" dirty="0">
                <a:solidFill>
                  <a:schemeClr val="bg1"/>
                </a:solidFill>
                <a:latin typeface="Josefin Sans" pitchFamily="2" charset="0"/>
              </a:rPr>
              <a:t>Φωτογραφία Michael </a:t>
            </a:r>
            <a:r>
              <a:rPr lang="el" dirty="0" err="1">
                <a:solidFill>
                  <a:schemeClr val="bg1"/>
                </a:solidFill>
                <a:latin typeface="Josefin Sans" pitchFamily="2" charset="0"/>
              </a:rPr>
              <a:t>Jarmoluck </a:t>
            </a:r>
            <a:r>
              <a:rPr lang="el" dirty="0">
                <a:solidFill>
                  <a:schemeClr val="bg1"/>
                </a:solidFill>
                <a:latin typeface="Josefin Sans" pitchFamily="2" charset="0"/>
              </a:rPr>
              <a:t>– </a:t>
            </a:r>
            <a:r>
              <a:rPr lang="el" dirty="0" err="1">
                <a:solidFill>
                  <a:schemeClr val="bg1"/>
                </a:solidFill>
                <a:latin typeface="Josefin Sans" pitchFamily="2" charset="0"/>
              </a:rPr>
              <a:t>Pixabay</a:t>
            </a:r>
            <a:r>
              <a:rPr lang="el" dirty="0">
                <a:solidFill>
                  <a:schemeClr val="bg1"/>
                </a:solidFill>
                <a:latin typeface="Josefin Sans" pitchFamily="2" charset="0"/>
              </a:rPr>
              <a:t> </a:t>
            </a:r>
          </a:p>
        </p:txBody>
      </p:sp>
      <p:sp>
        <p:nvSpPr>
          <p:cNvPr id="6" name="TextBox 5">
            <a:extLst>
              <a:ext uri="{FF2B5EF4-FFF2-40B4-BE49-F238E27FC236}">
                <a16:creationId xmlns:a16="http://schemas.microsoft.com/office/drawing/2014/main" id="{B61A668B-74BB-1748-5798-DCE2E50B516B}"/>
              </a:ext>
            </a:extLst>
          </p:cNvPr>
          <p:cNvSpPr txBox="1"/>
          <p:nvPr/>
        </p:nvSpPr>
        <p:spPr>
          <a:xfrm>
            <a:off x="0" y="1690062"/>
            <a:ext cx="4474346" cy="3785652"/>
          </a:xfrm>
          <a:prstGeom prst="rect">
            <a:avLst/>
          </a:prstGeom>
          <a:noFill/>
        </p:spPr>
        <p:txBody>
          <a:bodyPr wrap="square" rtlCol="0">
            <a:spAutoFit/>
          </a:bodyPr>
          <a:lstStyle/>
          <a:p>
            <a:pPr algn="just"/>
            <a:r>
              <a:rPr lang="el" sz="2000" dirty="0">
                <a:latin typeface="Lato" panose="020F0502020204030203" pitchFamily="34" charset="0"/>
                <a:ea typeface="Lato" panose="020F0502020204030203" pitchFamily="34" charset="0"/>
                <a:cs typeface="Lato" panose="020F0502020204030203" pitchFamily="34" charset="0"/>
              </a:rPr>
              <a:t>Το «Books on Prescription» είναι διαθέσιμο σε πολλές δημόσιες βιβλιοθήκες στο Ηνωμένο Βασίλειο.</a:t>
            </a: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Παρέχει συμβουλές βιβλίων για νέους που παλεύουν με άγχος ή κατάθλιψη ή για ενήλικες που ζουν με ιδιαίτερες μακροχρόνιες παθήσεις. Τα άτομα αυτά συχνά συνδέονται με λέσχες ανάγνωσης, όπου μπορούν να συζητήσουν κοινές εμπειρίες και να εξερευνήσουν λύσεις.</a:t>
            </a: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l"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https://socialprescribingacademy.org.uk/the-power-of-the-arts-and-social-activities-to-improve-the-nations-health/</a:t>
            </a:r>
            <a:r>
              <a:rPr lang="el" sz="1800" dirty="0">
                <a:solidFill>
                  <a:srgbClr val="FFC652"/>
                </a:solidFill>
                <a:latin typeface="Josefin Sans" pitchFamily="2" charset="0"/>
              </a:rPr>
              <a:t> </a:t>
            </a:r>
            <a:endParaRPr lang="en-IE" sz="18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550A256E-D6DE-147F-2D4F-DDB5A6006B2C}"/>
              </a:ext>
            </a:extLst>
          </p:cNvPr>
          <p:cNvSpPr txBox="1"/>
          <p:nvPr/>
        </p:nvSpPr>
        <p:spPr>
          <a:xfrm>
            <a:off x="-20960" y="206284"/>
            <a:ext cx="6279520" cy="954107"/>
          </a:xfrm>
          <a:prstGeom prst="rect">
            <a:avLst/>
          </a:prstGeom>
          <a:solidFill>
            <a:srgbClr val="FFC652"/>
          </a:solidFill>
        </p:spPr>
        <p:txBody>
          <a:bodyPr wrap="square" rtlCol="0">
            <a:spAutoFit/>
          </a:bodyPr>
          <a:lstStyle/>
          <a:p>
            <a:r>
              <a:rPr lang="el" sz="2800" b="1" dirty="0">
                <a:latin typeface="Lato" panose="020F0502020204030203" pitchFamily="34" charset="0"/>
                <a:ea typeface="Lato" panose="020F0502020204030203" pitchFamily="34" charset="0"/>
                <a:cs typeface="Lato" panose="020F0502020204030203" pitchFamily="34" charset="0"/>
              </a:rPr>
              <a:t>Κοινωνική συνταγογράφηση στη Βιβλιοθήκη του Ηνωμένου Βασιλείου</a:t>
            </a:r>
            <a:endParaRPr lang="en-IE" sz="280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136537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normAutofit fontScale="92500"/>
          </a:bodyPr>
          <a:lstStyle/>
          <a:p>
            <a:r>
              <a:rPr lang="el" dirty="0"/>
              <a:t>Σε αυτή την ενότητα, διερευνούμε τη δύναμη και τις δυνατότητες της μουσικής και του χορού στην κοινωνική συνταγογράφηση.</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4" y="2915996"/>
            <a:ext cx="10171555" cy="697326"/>
          </a:xfrm>
        </p:spPr>
        <p:txBody>
          <a:bodyPr/>
          <a:lstStyle/>
          <a:p>
            <a:r>
              <a:rPr lang="el" sz="4800" dirty="0">
                <a:latin typeface="Lato" panose="020F0502020204030203" pitchFamily="34" charset="0"/>
                <a:ea typeface="Lato" panose="020F0502020204030203" pitchFamily="34" charset="0"/>
                <a:cs typeface="Lato" panose="020F0502020204030203" pitchFamily="34" charset="0"/>
              </a:rPr>
              <a:t>Μια </a:t>
            </a:r>
            <a:r>
              <a:rPr lang="el-GR" sz="4800" dirty="0">
                <a:latin typeface="Lato" panose="020F0502020204030203" pitchFamily="34" charset="0"/>
                <a:ea typeface="Lato" panose="020F0502020204030203" pitchFamily="34" charset="0"/>
                <a:cs typeface="Lato" panose="020F0502020204030203" pitchFamily="34" charset="0"/>
              </a:rPr>
              <a:t>πρακτική</a:t>
            </a:r>
            <a:r>
              <a:rPr lang="el" sz="4800" dirty="0">
                <a:latin typeface="Lato" panose="020F0502020204030203" pitchFamily="34" charset="0"/>
                <a:ea typeface="Lato" panose="020F0502020204030203" pitchFamily="34" charset="0"/>
                <a:cs typeface="Lato" panose="020F0502020204030203" pitchFamily="34" charset="0"/>
              </a:rPr>
              <a:t> μουσικής και χορού</a:t>
            </a:r>
          </a:p>
        </p:txBody>
      </p:sp>
    </p:spTree>
    <p:extLst>
      <p:ext uri="{BB962C8B-B14F-4D97-AF65-F5344CB8AC3E}">
        <p14:creationId xmlns:p14="http://schemas.microsoft.com/office/powerpoint/2010/main" val="68528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2EFF2-FDB3-D7CF-371B-CBB79E56AD48}"/>
              </a:ext>
            </a:extLst>
          </p:cNvPr>
          <p:cNvSpPr>
            <a:spLocks noGrp="1"/>
          </p:cNvSpPr>
          <p:nvPr>
            <p:ph type="sldNum" sz="quarter" idx="12"/>
          </p:nvPr>
        </p:nvSpPr>
        <p:spPr/>
        <p:txBody>
          <a:bodyPr/>
          <a:lstStyle/>
          <a:p>
            <a:fld id="{48F63A3B-78C7-47BE-AE5E-E10140E04643}" type="slidenum">
              <a:rPr lang="en-US" smtClean="0"/>
              <a:t>44</a:t>
            </a:fld>
            <a:endParaRPr lang="en-US" dirty="0"/>
          </a:p>
        </p:txBody>
      </p:sp>
      <p:pic>
        <p:nvPicPr>
          <p:cNvPr id="4" name="Picture 3" descr="Graphical user interface, website&#10;&#10;Description automatically generated">
            <a:extLst>
              <a:ext uri="{FF2B5EF4-FFF2-40B4-BE49-F238E27FC236}">
                <a16:creationId xmlns:a16="http://schemas.microsoft.com/office/drawing/2014/main" id="{195AAC3C-4313-6C98-E01F-DF14C9F2A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58" y="1111044"/>
            <a:ext cx="5698616" cy="4930346"/>
          </a:xfrm>
          <a:prstGeom prst="rect">
            <a:avLst/>
          </a:prstGeom>
        </p:spPr>
      </p:pic>
      <p:sp>
        <p:nvSpPr>
          <p:cNvPr id="5" name="TextBox 4">
            <a:extLst>
              <a:ext uri="{FF2B5EF4-FFF2-40B4-BE49-F238E27FC236}">
                <a16:creationId xmlns:a16="http://schemas.microsoft.com/office/drawing/2014/main" id="{961771A0-7EC7-7AA0-4668-0AB14733CAC0}"/>
              </a:ext>
            </a:extLst>
          </p:cNvPr>
          <p:cNvSpPr txBox="1"/>
          <p:nvPr/>
        </p:nvSpPr>
        <p:spPr>
          <a:xfrm>
            <a:off x="6420511" y="1330623"/>
            <a:ext cx="5202195" cy="4308872"/>
          </a:xfrm>
          <a:prstGeom prst="rect">
            <a:avLst/>
          </a:prstGeom>
          <a:noFill/>
        </p:spPr>
        <p:txBody>
          <a:bodyPr wrap="square" rtlCol="0">
            <a:spAutoFit/>
          </a:bodyPr>
          <a:lstStyle/>
          <a:p>
            <a:pPr algn="just"/>
            <a:r>
              <a:rPr lang="el" sz="1600" dirty="0">
                <a:latin typeface="Lato" panose="020F0502020204030203" pitchFamily="34" charset="0"/>
                <a:ea typeface="Lato" panose="020F0502020204030203" pitchFamily="34" charset="0"/>
                <a:cs typeface="Lato" panose="020F0502020204030203" pitchFamily="34" charset="0"/>
              </a:rPr>
              <a:t>Όλοι γνωρίζουμε τη θετική επίδραση που μπορεί να έχει η μουσική στη διάθεσή μας, αλλά αυτό το άρθρο εξετάζει τους τρόπους με τους οποίους η μουσική μπορεί να δημιουργήσει συνδέσεις.</a:t>
            </a:r>
          </a:p>
          <a:p>
            <a:pPr algn="just"/>
            <a:endParaRPr lang="en-IE" sz="1600" dirty="0">
              <a:latin typeface="Lato" panose="020F0502020204030203" pitchFamily="34" charset="0"/>
              <a:ea typeface="Lato" panose="020F0502020204030203" pitchFamily="34" charset="0"/>
              <a:cs typeface="Lato" panose="020F0502020204030203" pitchFamily="34" charset="0"/>
            </a:endParaRPr>
          </a:p>
          <a:p>
            <a:pPr algn="just"/>
            <a:r>
              <a:rPr lang="el" sz="1600" dirty="0">
                <a:latin typeface="Lato" panose="020F0502020204030203" pitchFamily="34" charset="0"/>
                <a:ea typeface="Lato" panose="020F0502020204030203" pitchFamily="34" charset="0"/>
                <a:cs typeface="Lato" panose="020F0502020204030203" pitchFamily="34" charset="0"/>
              </a:rPr>
              <a:t>Η Creative Community for Peace έχει γράψει μια ανάρτηση ιστολογίου που διερευνά 3 τρόπους με τους οποίους η μουσική μπορεί να φέρει κοντά τους ανθρώπους:</a:t>
            </a:r>
          </a:p>
          <a:p>
            <a:pPr algn="just"/>
            <a:endParaRPr lang="en-IE" sz="1600" dirty="0">
              <a:latin typeface="Lato" panose="020F0502020204030203" pitchFamily="34" charset="0"/>
              <a:ea typeface="Lato" panose="020F0502020204030203" pitchFamily="34" charset="0"/>
              <a:cs typeface="Lato" panose="020F0502020204030203" pitchFamily="34" charset="0"/>
            </a:endParaRPr>
          </a:p>
          <a:p>
            <a:pPr marL="142875" indent="-142875" algn="just">
              <a:buFont typeface="Arial" panose="020B0604020202020204" pitchFamily="34" charset="0"/>
              <a:buChar char="•"/>
            </a:pPr>
            <a:r>
              <a:rPr lang="el" sz="1600" b="1" dirty="0">
                <a:latin typeface="Lato" panose="020F0502020204030203" pitchFamily="34" charset="0"/>
                <a:ea typeface="Lato" panose="020F0502020204030203" pitchFamily="34" charset="0"/>
                <a:cs typeface="Lato" panose="020F0502020204030203" pitchFamily="34" charset="0"/>
              </a:rPr>
              <a:t>Η μουσική είναι ένα μέσο έκφρασης και ανταλλαγής συναισθημάτων.</a:t>
            </a:r>
            <a:endParaRPr lang="en-IE" sz="1600" b="1" dirty="0">
              <a:latin typeface="Lato" panose="020F0502020204030203" pitchFamily="34" charset="0"/>
              <a:ea typeface="Lato" panose="020F0502020204030203" pitchFamily="34" charset="0"/>
              <a:cs typeface="Lato" panose="020F0502020204030203" pitchFamily="34" charset="0"/>
            </a:endParaRPr>
          </a:p>
          <a:p>
            <a:pPr marL="142875" indent="-142875" algn="just">
              <a:buFont typeface="Arial" panose="020B0604020202020204" pitchFamily="34" charset="0"/>
              <a:buChar char="•"/>
            </a:pPr>
            <a:r>
              <a:rPr lang="el" sz="1600" b="1" dirty="0">
                <a:latin typeface="Lato" panose="020F0502020204030203" pitchFamily="34" charset="0"/>
                <a:ea typeface="Lato" panose="020F0502020204030203" pitchFamily="34" charset="0"/>
                <a:cs typeface="Lato" panose="020F0502020204030203" pitchFamily="34" charset="0"/>
              </a:rPr>
              <a:t>Η μουσική επιτρέπει στους ανθρώπους να δεθούν πάνω από μια εμπειρία.</a:t>
            </a:r>
            <a:endParaRPr lang="en-IE" sz="1600" b="1" dirty="0">
              <a:latin typeface="Lato" panose="020F0502020204030203" pitchFamily="34" charset="0"/>
              <a:ea typeface="Lato" panose="020F0502020204030203" pitchFamily="34" charset="0"/>
              <a:cs typeface="Lato" panose="020F0502020204030203" pitchFamily="34" charset="0"/>
            </a:endParaRPr>
          </a:p>
          <a:p>
            <a:pPr marL="142875" indent="-142875" algn="just">
              <a:buFont typeface="Arial" panose="020B0604020202020204" pitchFamily="34" charset="0"/>
              <a:buChar char="•"/>
            </a:pPr>
            <a:r>
              <a:rPr lang="el" sz="1600" b="1" dirty="0">
                <a:latin typeface="Lato" panose="020F0502020204030203" pitchFamily="34" charset="0"/>
                <a:ea typeface="Lato" panose="020F0502020204030203" pitchFamily="34" charset="0"/>
                <a:cs typeface="Lato" panose="020F0502020204030203" pitchFamily="34" charset="0"/>
              </a:rPr>
              <a:t>Η μουσική είναι ένα όχημα για να μοιραζόμαστε τη δική μας κουλτούρα και να βιώνουμε τους άλλους.</a:t>
            </a:r>
            <a:endParaRPr lang="en-IE" sz="1600" b="1" dirty="0">
              <a:latin typeface="Lato" panose="020F0502020204030203" pitchFamily="34" charset="0"/>
              <a:ea typeface="Lato" panose="020F0502020204030203" pitchFamily="34" charset="0"/>
              <a:cs typeface="Lato" panose="020F0502020204030203" pitchFamily="34" charset="0"/>
            </a:endParaRPr>
          </a:p>
          <a:p>
            <a:pPr algn="just"/>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864F64AD-E034-3AB1-1383-E57C63FFFEDD}"/>
              </a:ext>
            </a:extLst>
          </p:cNvPr>
          <p:cNvSpPr txBox="1"/>
          <p:nvPr/>
        </p:nvSpPr>
        <p:spPr>
          <a:xfrm>
            <a:off x="221858" y="182880"/>
            <a:ext cx="9144000" cy="584775"/>
          </a:xfrm>
          <a:prstGeom prst="rect">
            <a:avLst/>
          </a:prstGeom>
          <a:solidFill>
            <a:srgbClr val="FFC652"/>
          </a:solidFill>
        </p:spPr>
        <p:txBody>
          <a:bodyPr wrap="square" rtlCol="0">
            <a:spAutoFit/>
          </a:bodyPr>
          <a:lstStyle/>
          <a:p>
            <a:r>
              <a:rPr lang="el" sz="3200" b="1" dirty="0">
                <a:latin typeface="Lato" panose="020F0502020204030203" pitchFamily="34" charset="0"/>
                <a:ea typeface="Lato" panose="020F0502020204030203" pitchFamily="34" charset="0"/>
                <a:cs typeface="Lato" panose="020F0502020204030203" pitchFamily="34" charset="0"/>
              </a:rPr>
              <a:t>Η σύνδεση μεταξύ μουσικής και ευεξίας</a:t>
            </a:r>
            <a:endParaRPr lang="en-IE" sz="32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310371D7-2FEA-2524-2ADD-516395A1B306}"/>
              </a:ext>
            </a:extLst>
          </p:cNvPr>
          <p:cNvSpPr txBox="1"/>
          <p:nvPr/>
        </p:nvSpPr>
        <p:spPr>
          <a:xfrm>
            <a:off x="221858" y="6259810"/>
            <a:ext cx="10121022" cy="276999"/>
          </a:xfrm>
          <a:prstGeom prst="rect">
            <a:avLst/>
          </a:prstGeom>
          <a:noFill/>
        </p:spPr>
        <p:txBody>
          <a:bodyPr wrap="square">
            <a:spAutoFit/>
          </a:bodyPr>
          <a:lstStyle/>
          <a:p>
            <a:r>
              <a:rPr lang="el" sz="1200" dirty="0">
                <a:solidFill>
                  <a:srgbClr val="FFC652"/>
                </a:solidFill>
                <a:latin typeface="Josefin Sans" pitchFamily="2" charset="0"/>
              </a:rPr>
              <a:t>Διαβάστε ολόκληρο το άρθρο εδώ: </a:t>
            </a:r>
            <a:r>
              <a:rPr lang="el"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https://creativecommunityforpeaceblog.com/3-ways-music-brings-people-together/</a:t>
            </a:r>
            <a:r>
              <a:rPr lang="el" sz="1200" dirty="0">
                <a:solidFill>
                  <a:srgbClr val="FFC652"/>
                </a:solidFill>
                <a:latin typeface="Josefin Sans" pitchFamily="2" charset="0"/>
              </a:rPr>
              <a:t> </a:t>
            </a:r>
          </a:p>
        </p:txBody>
      </p:sp>
    </p:spTree>
    <p:extLst>
      <p:ext uri="{BB962C8B-B14F-4D97-AF65-F5344CB8AC3E}">
        <p14:creationId xmlns:p14="http://schemas.microsoft.com/office/powerpoint/2010/main" val="4160999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287473-7AB8-C07C-B684-7F15EF4F4C7C}"/>
              </a:ext>
            </a:extLst>
          </p:cNvPr>
          <p:cNvSpPr>
            <a:spLocks noGrp="1"/>
          </p:cNvSpPr>
          <p:nvPr>
            <p:ph type="sldNum" sz="quarter" idx="12"/>
          </p:nvPr>
        </p:nvSpPr>
        <p:spPr/>
        <p:txBody>
          <a:bodyPr/>
          <a:lstStyle/>
          <a:p>
            <a:fld id="{48F63A3B-78C7-47BE-AE5E-E10140E04643}" type="slidenum">
              <a:rPr lang="en-US" smtClean="0"/>
              <a:t>45</a:t>
            </a:fld>
            <a:endParaRPr lang="en-US" dirty="0"/>
          </a:p>
        </p:txBody>
      </p:sp>
      <p:pic>
        <p:nvPicPr>
          <p:cNvPr id="4" name="Picture 3" descr="A group of people in a room&#10;&#10;Description automatically generated with low confidence">
            <a:extLst>
              <a:ext uri="{FF2B5EF4-FFF2-40B4-BE49-F238E27FC236}">
                <a16:creationId xmlns:a16="http://schemas.microsoft.com/office/drawing/2014/main" id="{EF43FE42-1B14-223F-0368-8BFD436BB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4" y="1249945"/>
            <a:ext cx="5820033" cy="5004487"/>
          </a:xfrm>
          <a:prstGeom prst="rect">
            <a:avLst/>
          </a:prstGeom>
        </p:spPr>
      </p:pic>
      <p:sp>
        <p:nvSpPr>
          <p:cNvPr id="5" name="TextBox 4">
            <a:extLst>
              <a:ext uri="{FF2B5EF4-FFF2-40B4-BE49-F238E27FC236}">
                <a16:creationId xmlns:a16="http://schemas.microsoft.com/office/drawing/2014/main" id="{7A099D81-B11F-9166-31F7-A2120E1DDDD3}"/>
              </a:ext>
            </a:extLst>
          </p:cNvPr>
          <p:cNvSpPr txBox="1"/>
          <p:nvPr/>
        </p:nvSpPr>
        <p:spPr>
          <a:xfrm>
            <a:off x="6367105" y="1628529"/>
            <a:ext cx="5531099" cy="3970318"/>
          </a:xfrm>
          <a:prstGeom prst="rect">
            <a:avLst/>
          </a:prstGeom>
          <a:noFill/>
        </p:spPr>
        <p:txBody>
          <a:bodyPr wrap="square" rtlCol="0">
            <a:spAutoFit/>
          </a:bodyPr>
          <a:lstStyle/>
          <a:p>
            <a:pPr algn="just"/>
            <a:r>
              <a:rPr lang="el" dirty="0">
                <a:solidFill>
                  <a:srgbClr val="141414"/>
                </a:solidFill>
                <a:latin typeface="Lato" panose="020F0502020204030203" pitchFamily="34" charset="0"/>
                <a:ea typeface="Lato" panose="020F0502020204030203" pitchFamily="34" charset="0"/>
                <a:cs typeface="Lato" panose="020F0502020204030203" pitchFamily="34" charset="0"/>
              </a:rPr>
              <a:t>Για 3 ημέρες, η EHPAD (Εγκατάσταση Διαμονής για Ηλικιωμένους Εξαρτώμενους) του Cerizay La Cressonnière υποδέχτηκε την ομάδα του «Grand Tour de Valse», δημιουργούς ενός χορογραφικού και μουσικού έργου που ξεκίνησε από την ομάδα ενδυνάμωσης Aléa.</a:t>
            </a:r>
          </a:p>
          <a:p>
            <a:pPr algn="just"/>
            <a:endParaRPr lang="en-US" dirty="0">
              <a:solidFill>
                <a:srgbClr val="141414"/>
              </a:solidFill>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141414"/>
                </a:solidFill>
                <a:latin typeface="Lato" panose="020F0502020204030203" pitchFamily="34" charset="0"/>
                <a:ea typeface="Lato" panose="020F0502020204030203" pitchFamily="34" charset="0"/>
                <a:cs typeface="Lato" panose="020F0502020204030203" pitchFamily="34" charset="0"/>
              </a:rPr>
              <a:t>Αυτό το έργο ήταν μέρος της προσέγγισης που συνδέει τον πολιτισμό και την υγεία που πραγματοποιήθηκε από την ένωση Voix &amp; Danses και λαμβάνει την υποστήριξη του Conférence des financiers, του Agglo2B και του DRAC μέσω της σύμβασης μιας καλλιτεχνικής δράσης και της πολιτιστικής εκπαίδευσης.</a:t>
            </a:r>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3" name="TextBox 2">
            <a:extLst>
              <a:ext uri="{FF2B5EF4-FFF2-40B4-BE49-F238E27FC236}">
                <a16:creationId xmlns:a16="http://schemas.microsoft.com/office/drawing/2014/main" id="{0B49AC74-04DF-CC20-5BB5-102C4A55948D}"/>
              </a:ext>
            </a:extLst>
          </p:cNvPr>
          <p:cNvSpPr txBox="1"/>
          <p:nvPr/>
        </p:nvSpPr>
        <p:spPr>
          <a:xfrm>
            <a:off x="0" y="195943"/>
            <a:ext cx="8610600" cy="1015663"/>
          </a:xfrm>
          <a:prstGeom prst="rect">
            <a:avLst/>
          </a:prstGeom>
          <a:solidFill>
            <a:srgbClr val="FFC652"/>
          </a:solidFill>
        </p:spPr>
        <p:txBody>
          <a:bodyPr wrap="square" rtlCol="0">
            <a:spAutoFit/>
          </a:bodyPr>
          <a:lstStyle/>
          <a:p>
            <a:r>
              <a:rPr lang="el" sz="3600" b="1" dirty="0">
                <a:latin typeface="Amatic SC" panose="00000500000000000000" pitchFamily="2" charset="-79"/>
                <a:cs typeface="Amatic SC" panose="00000500000000000000" pitchFamily="2" charset="-79"/>
              </a:rPr>
              <a:t>Case Study – The Grand Tour of Waltz 3 DAY</a:t>
            </a:r>
          </a:p>
          <a:p>
            <a:r>
              <a:rPr lang="el" sz="2400" b="1" dirty="0">
                <a:latin typeface="Lato" panose="020F0502020204030203" pitchFamily="34" charset="0"/>
                <a:ea typeface="Lato" panose="020F0502020204030203" pitchFamily="34" charset="0"/>
                <a:cs typeface="Lato" panose="020F0502020204030203" pitchFamily="34" charset="0"/>
              </a:rPr>
              <a:t>Καλλιτεχνική κατοικία</a:t>
            </a:r>
            <a:endParaRPr lang="en-IE" sz="36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69BF05EE-97D9-0338-8E01-8ADEBC40B89E}"/>
              </a:ext>
            </a:extLst>
          </p:cNvPr>
          <p:cNvSpPr txBox="1"/>
          <p:nvPr/>
        </p:nvSpPr>
        <p:spPr>
          <a:xfrm>
            <a:off x="375134" y="6259810"/>
            <a:ext cx="6187440" cy="461665"/>
          </a:xfrm>
          <a:prstGeom prst="rect">
            <a:avLst/>
          </a:prstGeom>
          <a:noFill/>
        </p:spPr>
        <p:txBody>
          <a:bodyPr wrap="square">
            <a:spAutoFit/>
          </a:bodyPr>
          <a:lstStyle/>
          <a:p>
            <a:r>
              <a:rPr lang="el"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https://culture-sante-aquitaine.com/vos-projets/le-grand-tour-de-valse-cie-alea-citta-association-voix-danses-212/</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3122257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362999-4F23-CC07-8830-9F9D023C2B43}"/>
              </a:ext>
            </a:extLst>
          </p:cNvPr>
          <p:cNvSpPr>
            <a:spLocks noGrp="1"/>
          </p:cNvSpPr>
          <p:nvPr>
            <p:ph type="sldNum" sz="quarter" idx="12"/>
          </p:nvPr>
        </p:nvSpPr>
        <p:spPr/>
        <p:txBody>
          <a:bodyPr/>
          <a:lstStyle/>
          <a:p>
            <a:fld id="{48F63A3B-78C7-47BE-AE5E-E10140E04643}" type="slidenum">
              <a:rPr lang="en-US" smtClean="0"/>
              <a:t>46</a:t>
            </a:fld>
            <a:endParaRPr lang="en-US" dirty="0"/>
          </a:p>
        </p:txBody>
      </p:sp>
      <p:sp>
        <p:nvSpPr>
          <p:cNvPr id="3" name="TextBox 2">
            <a:extLst>
              <a:ext uri="{FF2B5EF4-FFF2-40B4-BE49-F238E27FC236}">
                <a16:creationId xmlns:a16="http://schemas.microsoft.com/office/drawing/2014/main" id="{B12E4E12-7205-027C-542F-464768C3897F}"/>
              </a:ext>
            </a:extLst>
          </p:cNvPr>
          <p:cNvSpPr txBox="1"/>
          <p:nvPr/>
        </p:nvSpPr>
        <p:spPr>
          <a:xfrm>
            <a:off x="15764" y="1255126"/>
            <a:ext cx="5743637" cy="4801314"/>
          </a:xfrm>
          <a:prstGeom prst="rect">
            <a:avLst/>
          </a:prstGeom>
          <a:noFill/>
        </p:spPr>
        <p:txBody>
          <a:bodyPr wrap="square" rtlCol="0">
            <a:spAutoFit/>
          </a:bodyPr>
          <a:lstStyle/>
          <a:p>
            <a:pPr algn="just"/>
            <a:r>
              <a:rPr lang="el" dirty="0">
                <a:solidFill>
                  <a:srgbClr val="000000"/>
                </a:solidFill>
                <a:latin typeface="Lato" panose="020F0502020204030203" pitchFamily="34" charset="0"/>
                <a:ea typeface="Lato" panose="020F0502020204030203" pitchFamily="34" charset="0"/>
                <a:cs typeface="Lato" panose="020F0502020204030203" pitchFamily="34" charset="0"/>
              </a:rPr>
              <a:t>Το Earthsong Camps στοχεύει στη δημιουργία ενός περιβάλλοντος που επιτρέπει στους ανθρώπους να συνδέονται με τον εαυτό τους και τους άλλους με θετικό τρόπο μέσω της ανταλλαγής μουσικής, κίνησης, νέας και αρχαίας σοφίας και επιλογών υγιεινού τρόπου ζωής. Οι κατασκηνώσεις Earthsong ενθαρρύνουν μια αίσθηση άγριας παιχνιδιάρικης δημιουργικότητας και ειρηνικής πνευματικής επίγνωσης, εξερευνώντας υπέροχη μουσική, τραγούδι και χορό από πολλούς πολιτισμούς.</a:t>
            </a:r>
          </a:p>
          <a:p>
            <a:pPr algn="just"/>
            <a:endParaRPr lang="en-US" dirty="0">
              <a:solidFill>
                <a:srgbClr val="000000"/>
              </a:solidFill>
              <a:latin typeface="Lato" panose="020F0502020204030203" pitchFamily="34" charset="0"/>
              <a:ea typeface="Lato" panose="020F0502020204030203" pitchFamily="34" charset="0"/>
              <a:cs typeface="Lato" panose="020F0502020204030203" pitchFamily="34" charset="0"/>
            </a:endParaRPr>
          </a:p>
          <a:p>
            <a:pPr algn="just"/>
            <a:r>
              <a:rPr lang="el" dirty="0">
                <a:solidFill>
                  <a:srgbClr val="000000"/>
                </a:solidFill>
                <a:latin typeface="Lato" panose="020F0502020204030203" pitchFamily="34" charset="0"/>
                <a:ea typeface="Lato" panose="020F0502020204030203" pitchFamily="34" charset="0"/>
                <a:cs typeface="Lato" panose="020F0502020204030203" pitchFamily="34" charset="0"/>
              </a:rPr>
              <a:t>Η ελπίδα τους είναι ότι όταν τους δίνεται ο χρόνος και ο χώρος να επιβραδύνουν και να επικεντρωθούν σε σημαντικά πράγματα, θα είνια πιο ικανοί να παρατηρήσουν καλύτερα τι τους αρέσει στον εαυτό τους και στους άλλους.</a:t>
            </a:r>
          </a:p>
          <a:p>
            <a:pPr algn="just"/>
            <a:endParaRPr lang="en-US" dirty="0">
              <a:solidFill>
                <a:srgbClr val="000000"/>
              </a:solidFill>
              <a:latin typeface="Lato" panose="020F0502020204030203" pitchFamily="34" charset="0"/>
              <a:ea typeface="Lato" panose="020F0502020204030203" pitchFamily="34" charset="0"/>
              <a:cs typeface="Lato" panose="020F0502020204030203" pitchFamily="34" charset="0"/>
            </a:endParaRPr>
          </a:p>
        </p:txBody>
      </p:sp>
      <p:pic>
        <p:nvPicPr>
          <p:cNvPr id="4" name="Online Media 3" title="Earthsong circle band">
            <a:hlinkClick r:id="" action="ppaction://media"/>
            <a:extLst>
              <a:ext uri="{FF2B5EF4-FFF2-40B4-BE49-F238E27FC236}">
                <a16:creationId xmlns:a16="http://schemas.microsoft.com/office/drawing/2014/main" id="{CCC3566D-646E-17F0-FB74-096324F839C7}"/>
              </a:ext>
            </a:extLst>
          </p:cNvPr>
          <p:cNvPicPr>
            <a:picLocks noRot="1" noChangeAspect="1"/>
          </p:cNvPicPr>
          <p:nvPr>
            <a:videoFile r:link="rId1"/>
          </p:nvPr>
        </p:nvPicPr>
        <p:blipFill>
          <a:blip r:embed="rId3"/>
          <a:stretch>
            <a:fillRect/>
          </a:stretch>
        </p:blipFill>
        <p:spPr>
          <a:xfrm>
            <a:off x="5922064" y="1028444"/>
            <a:ext cx="5744098" cy="4649985"/>
          </a:xfrm>
          <a:prstGeom prst="rect">
            <a:avLst/>
          </a:prstGeom>
        </p:spPr>
      </p:pic>
      <p:sp>
        <p:nvSpPr>
          <p:cNvPr id="5" name="TextBox 4">
            <a:extLst>
              <a:ext uri="{FF2B5EF4-FFF2-40B4-BE49-F238E27FC236}">
                <a16:creationId xmlns:a16="http://schemas.microsoft.com/office/drawing/2014/main" id="{EEBF0272-C6FB-91B0-CCFE-68EC7262B8BB}"/>
              </a:ext>
            </a:extLst>
          </p:cNvPr>
          <p:cNvSpPr txBox="1"/>
          <p:nvPr/>
        </p:nvSpPr>
        <p:spPr>
          <a:xfrm>
            <a:off x="0" y="224752"/>
            <a:ext cx="5922064" cy="830997"/>
          </a:xfrm>
          <a:prstGeom prst="rect">
            <a:avLst/>
          </a:prstGeom>
          <a:solidFill>
            <a:srgbClr val="FFC652"/>
          </a:solidFill>
        </p:spPr>
        <p:txBody>
          <a:bodyPr wrap="square" rtlCol="0">
            <a:spAutoFit/>
          </a:bodyPr>
          <a:lstStyle/>
          <a:p>
            <a:r>
              <a:rPr lang="el" sz="2400" b="1" dirty="0">
                <a:latin typeface="Lato" panose="020F0502020204030203" pitchFamily="34" charset="0"/>
                <a:ea typeface="Lato" panose="020F0502020204030203" pitchFamily="34" charset="0"/>
                <a:cs typeface="Lato" panose="020F0502020204030203" pitchFamily="34" charset="0"/>
              </a:rPr>
              <a:t>Μελέτη περίπτωσης – Κατασκηνώσεις Earthsong</a:t>
            </a:r>
            <a:endParaRPr lang="en-IE" sz="2400" b="1" dirty="0">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7D62E9E0-6B5F-77FC-493B-6C429D83765B}"/>
              </a:ext>
            </a:extLst>
          </p:cNvPr>
          <p:cNvSpPr txBox="1"/>
          <p:nvPr/>
        </p:nvSpPr>
        <p:spPr>
          <a:xfrm>
            <a:off x="7054946" y="6198989"/>
            <a:ext cx="6096000" cy="369332"/>
          </a:xfrm>
          <a:prstGeom prst="rect">
            <a:avLst/>
          </a:prstGeom>
          <a:noFill/>
        </p:spPr>
        <p:txBody>
          <a:bodyPr wrap="square">
            <a:spAutoFit/>
          </a:bodyPr>
          <a:lstStyle/>
          <a:p>
            <a:r>
              <a:rPr lang="el"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Περισσότερες </a:t>
            </a:r>
            <a:r>
              <a:rPr lang="el"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πληροφορίες: </a:t>
            </a:r>
            <a:r>
              <a:rPr lang="el"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https://www.earthsong.ie/</a:t>
            </a:r>
            <a:endParaRPr lang="en-IE" sz="1800" dirty="0">
              <a:solidFill>
                <a:srgbClr val="FFC652"/>
              </a:solidFill>
              <a:latin typeface="Josefin Sans" pitchFamily="2" charset="0"/>
            </a:endParaRPr>
          </a:p>
        </p:txBody>
      </p:sp>
      <p:grpSp>
        <p:nvGrpSpPr>
          <p:cNvPr id="8" name="Group 7">
            <a:extLst>
              <a:ext uri="{FF2B5EF4-FFF2-40B4-BE49-F238E27FC236}">
                <a16:creationId xmlns:a16="http://schemas.microsoft.com/office/drawing/2014/main" id="{46476734-5399-1FB0-1D53-B96DC8CD82F7}"/>
              </a:ext>
            </a:extLst>
          </p:cNvPr>
          <p:cNvGrpSpPr/>
          <p:nvPr/>
        </p:nvGrpSpPr>
        <p:grpSpPr>
          <a:xfrm>
            <a:off x="8243792" y="2900681"/>
            <a:ext cx="1100641" cy="905510"/>
            <a:chOff x="3932429" y="3269513"/>
            <a:chExt cx="940579" cy="832733"/>
          </a:xfrm>
        </p:grpSpPr>
        <p:sp>
          <p:nvSpPr>
            <p:cNvPr id="9" name="Freeform 84">
              <a:extLst>
                <a:ext uri="{FF2B5EF4-FFF2-40B4-BE49-F238E27FC236}">
                  <a16:creationId xmlns:a16="http://schemas.microsoft.com/office/drawing/2014/main" id="{98821C75-A95E-187F-A883-52FA37E1929E}"/>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sz="1600" dirty="0">
                <a:latin typeface="Calibri" panose="020F0502020204030204" pitchFamily="34" charset="0"/>
              </a:endParaRPr>
            </a:p>
          </p:txBody>
        </p:sp>
        <p:sp>
          <p:nvSpPr>
            <p:cNvPr id="10" name="Rectangle 9">
              <a:extLst>
                <a:ext uri="{FF2B5EF4-FFF2-40B4-BE49-F238E27FC236}">
                  <a16:creationId xmlns:a16="http://schemas.microsoft.com/office/drawing/2014/main" id="{8C99BD19-28E1-607D-3C9B-C6B2625ECBAF}"/>
                </a:ext>
              </a:extLst>
            </p:cNvPr>
            <p:cNvSpPr/>
            <p:nvPr/>
          </p:nvSpPr>
          <p:spPr>
            <a:xfrm rot="585404">
              <a:off x="3932429" y="3450145"/>
              <a:ext cx="940579" cy="426919"/>
            </a:xfrm>
            <a:prstGeom prst="rect">
              <a:avLst/>
            </a:prstGeom>
          </p:spPr>
          <p:txBody>
            <a:bodyPr wrap="square">
              <a:spAutoFit/>
            </a:bodyPr>
            <a:lstStyle/>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200" b="1" dirty="0">
                  <a:solidFill>
                    <a:schemeClr val="bg1"/>
                  </a:solidFill>
                  <a:latin typeface="Calibri" panose="020F0502020204030204" pitchFamily="34" charset="0"/>
                  <a:cs typeface="Calibri" panose="020F0502020204030204" pitchFamily="34" charset="0"/>
                </a:rPr>
                <a:t>ΓΙΑ ΝΑ ΔΕΙΤΕ</a:t>
              </a:r>
            </a:p>
          </p:txBody>
        </p:sp>
      </p:grpSp>
    </p:spTree>
    <p:extLst>
      <p:ext uri="{BB962C8B-B14F-4D97-AF65-F5344CB8AC3E}">
        <p14:creationId xmlns:p14="http://schemas.microsoft.com/office/powerpoint/2010/main" val="42727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4E0EE2-F151-89B7-1C05-791234E44586}"/>
              </a:ext>
            </a:extLst>
          </p:cNvPr>
          <p:cNvSpPr>
            <a:spLocks noGrp="1"/>
          </p:cNvSpPr>
          <p:nvPr>
            <p:ph type="sldNum" sz="quarter" idx="12"/>
          </p:nvPr>
        </p:nvSpPr>
        <p:spPr/>
        <p:txBody>
          <a:bodyPr/>
          <a:lstStyle/>
          <a:p>
            <a:fld id="{48F63A3B-78C7-47BE-AE5E-E10140E04643}" type="slidenum">
              <a:rPr lang="en-US" smtClean="0"/>
              <a:t>47</a:t>
            </a:fld>
            <a:endParaRPr lang="en-US" dirty="0"/>
          </a:p>
        </p:txBody>
      </p:sp>
      <p:pic>
        <p:nvPicPr>
          <p:cNvPr id="4" name="Picture 3" descr="A group of people playing instruments&#10;&#10;Description automatically generated with low confidence">
            <a:extLst>
              <a:ext uri="{FF2B5EF4-FFF2-40B4-BE49-F238E27FC236}">
                <a16:creationId xmlns:a16="http://schemas.microsoft.com/office/drawing/2014/main" id="{D8D1FFCE-0635-EE87-37F1-DE8A4800E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221" y="1164007"/>
            <a:ext cx="5663986" cy="4707925"/>
          </a:xfrm>
          <a:prstGeom prst="rect">
            <a:avLst/>
          </a:prstGeom>
        </p:spPr>
      </p:pic>
      <p:sp>
        <p:nvSpPr>
          <p:cNvPr id="5" name="TextBox 4">
            <a:extLst>
              <a:ext uri="{FF2B5EF4-FFF2-40B4-BE49-F238E27FC236}">
                <a16:creationId xmlns:a16="http://schemas.microsoft.com/office/drawing/2014/main" id="{FB6E281F-D4D0-E251-1F33-35476219FBA7}"/>
              </a:ext>
            </a:extLst>
          </p:cNvPr>
          <p:cNvSpPr txBox="1"/>
          <p:nvPr/>
        </p:nvSpPr>
        <p:spPr>
          <a:xfrm>
            <a:off x="203415" y="1004514"/>
            <a:ext cx="5892585" cy="5324535"/>
          </a:xfrm>
          <a:prstGeom prst="rect">
            <a:avLst/>
          </a:prstGeom>
          <a:noFill/>
        </p:spPr>
        <p:txBody>
          <a:bodyPr wrap="square" rtlCol="0">
            <a:spAutoFit/>
          </a:bodyPr>
          <a:lstStyle/>
          <a:p>
            <a:pPr algn="just"/>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Κάθε μήνα, στο Ateliers Cord'Ages στο Πουατιέ της Γαλλίας, άτομα με δυσκολίες στην  αυτονομία τους συναντούν μουσικούς για ένα μουσικό διάλειμμα. Είναι μια τακτική συνάντηση που τους επιτρέπει να ανακαλύψουν νέες αισθήσεις και να ξυπνήσουν θαμμένα συναισθήματα.</a:t>
            </a:r>
          </a:p>
          <a:p>
            <a:pPr algn="just"/>
            <a:endParaRPr lang="en-US" sz="2000" dirty="0">
              <a:solidFill>
                <a:srgbClr val="141414"/>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Η μουσική έρχεται να αγγίξει την ευαισθησία όλων για να δημιουργήσει μια ατομική και συλλογική εμπειρία: πολύτιμες στιγμές για να πλέκεις κοινωνικούς δεσμούς και να δονείται από κοινού.</a:t>
            </a:r>
          </a:p>
          <a:p>
            <a:pPr algn="just"/>
            <a:endParaRPr lang="en-US" sz="2000" dirty="0">
              <a:solidFill>
                <a:srgbClr val="141414"/>
              </a:solidFill>
              <a:latin typeface="Lato" panose="020F0502020204030203" pitchFamily="34" charset="0"/>
              <a:ea typeface="Lato" panose="020F0502020204030203" pitchFamily="34" charset="0"/>
              <a:cs typeface="Lato" panose="020F0502020204030203" pitchFamily="34" charset="0"/>
            </a:endParaRPr>
          </a:p>
          <a:p>
            <a:pPr algn="just"/>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Το </a:t>
            </a:r>
            <a:r>
              <a:rPr lang="el" sz="2000" dirty="0" err="1">
                <a:solidFill>
                  <a:srgbClr val="141414"/>
                </a:solidFill>
                <a:latin typeface="Lato" panose="020F0502020204030203" pitchFamily="34" charset="0"/>
                <a:ea typeface="Lato" panose="020F0502020204030203" pitchFamily="34" charset="0"/>
                <a:cs typeface="Lato" panose="020F0502020204030203" pitchFamily="34" charset="0"/>
              </a:rPr>
              <a:t>μουσικό </a:t>
            </a:r>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διάλειμμα γίνεται εφικτό από μια συνεργασία μεταξύ ενός παρόχου υγείας Les Ateliers </a:t>
            </a:r>
            <a:r>
              <a:rPr lang="el" sz="2000" dirty="0" err="1">
                <a:solidFill>
                  <a:srgbClr val="141414"/>
                </a:solidFill>
                <a:latin typeface="Lato" panose="020F0502020204030203" pitchFamily="34" charset="0"/>
                <a:ea typeface="Lato" panose="020F0502020204030203" pitchFamily="34" charset="0"/>
                <a:cs typeface="Lato" panose="020F0502020204030203" pitchFamily="34" charset="0"/>
              </a:rPr>
              <a:t>Cord'âges </a:t>
            </a:r>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και ενός πολιτιστικού παρόχου Nouvelle- </a:t>
            </a:r>
            <a:r>
              <a:rPr lang="el" sz="2000" dirty="0" err="1">
                <a:solidFill>
                  <a:srgbClr val="141414"/>
                </a:solidFill>
                <a:latin typeface="Lato" panose="020F0502020204030203" pitchFamily="34" charset="0"/>
                <a:ea typeface="Lato" panose="020F0502020204030203" pitchFamily="34" charset="0"/>
                <a:cs typeface="Lato" panose="020F0502020204030203" pitchFamily="34" charset="0"/>
              </a:rPr>
              <a:t>aquitaine </a:t>
            </a:r>
            <a:r>
              <a:rPr lang="el" sz="2000" dirty="0">
                <a:solidFill>
                  <a:srgbClr val="141414"/>
                </a:solidFill>
                <a:latin typeface="Lato" panose="020F0502020204030203" pitchFamily="34" charset="0"/>
                <a:ea typeface="Lato" panose="020F0502020204030203" pitchFamily="34" charset="0"/>
                <a:cs typeface="Lato" panose="020F0502020204030203" pitchFamily="34" charset="0"/>
              </a:rPr>
              <a:t>Chamber Orchestra.</a:t>
            </a:r>
          </a:p>
        </p:txBody>
      </p:sp>
      <p:sp>
        <p:nvSpPr>
          <p:cNvPr id="3" name="TextBox 2">
            <a:extLst>
              <a:ext uri="{FF2B5EF4-FFF2-40B4-BE49-F238E27FC236}">
                <a16:creationId xmlns:a16="http://schemas.microsoft.com/office/drawing/2014/main" id="{26026932-62F5-D3BE-C304-A041B16BF769}"/>
              </a:ext>
            </a:extLst>
          </p:cNvPr>
          <p:cNvSpPr txBox="1"/>
          <p:nvPr/>
        </p:nvSpPr>
        <p:spPr>
          <a:xfrm>
            <a:off x="0" y="249646"/>
            <a:ext cx="9550400" cy="646331"/>
          </a:xfrm>
          <a:prstGeom prst="rect">
            <a:avLst/>
          </a:prstGeom>
          <a:solidFill>
            <a:srgbClr val="FFC652"/>
          </a:solidFill>
        </p:spPr>
        <p:txBody>
          <a:bodyPr wrap="square" rtlCol="0">
            <a:spAutoFit/>
          </a:bodyPr>
          <a:lstStyle/>
          <a:p>
            <a:r>
              <a:rPr lang="el" sz="3600" b="1" dirty="0">
                <a:latin typeface="Amatic SC" panose="00000500000000000000" pitchFamily="2" charset="-79"/>
                <a:cs typeface="Amatic SC" panose="00000500000000000000" pitchFamily="2" charset="-79"/>
              </a:rPr>
              <a:t>Case Study – Music and Social Prescribing, A musical Break</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BC6C2AF8-DA58-2861-2308-74CF38A67796}"/>
              </a:ext>
            </a:extLst>
          </p:cNvPr>
          <p:cNvSpPr txBox="1"/>
          <p:nvPr/>
        </p:nvSpPr>
        <p:spPr>
          <a:xfrm>
            <a:off x="6242221" y="5975641"/>
            <a:ext cx="6187440" cy="276999"/>
          </a:xfrm>
          <a:prstGeom prst="rect">
            <a:avLst/>
          </a:prstGeom>
          <a:noFill/>
        </p:spPr>
        <p:txBody>
          <a:bodyPr wrap="square">
            <a:spAutoFit/>
          </a:bodyPr>
          <a:lstStyle/>
          <a:p>
            <a:r>
              <a:rPr lang="el"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Πηγή: https://culture-sante-aquitaine.com/vos-projets/la-pause-musicale-183/</a:t>
            </a:r>
            <a:endParaRPr lang="en-IE"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271601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330729" y="1835322"/>
            <a:ext cx="7718578" cy="697326"/>
          </a:xfrm>
        </p:spPr>
        <p:txBody>
          <a:bodyPr/>
          <a:lstStyle/>
          <a:p>
            <a:r>
              <a:rPr lang="el" sz="4400" dirty="0">
                <a:latin typeface="Lato" panose="020F0502020204030203" pitchFamily="34" charset="0"/>
                <a:ea typeface="Lato" panose="020F0502020204030203" pitchFamily="34" charset="0"/>
                <a:cs typeface="Lato" panose="020F0502020204030203" pitchFamily="34" charset="0"/>
              </a:rPr>
              <a:t>Πόροι &amp; εργαλεία για πολιτιστικούς οργανισμούς</a:t>
            </a:r>
          </a:p>
          <a:p>
            <a:endParaRPr lang="en-IE" sz="4400" dirty="0">
              <a:latin typeface="Lato" panose="020F0502020204030203" pitchFamily="34" charset="0"/>
              <a:ea typeface="Lato" panose="020F0502020204030203" pitchFamily="34" charset="0"/>
              <a:cs typeface="Lato" panose="020F0502020204030203" pitchFamily="34" charset="0"/>
            </a:endParaRPr>
          </a:p>
        </p:txBody>
      </p:sp>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330729" y="4024304"/>
            <a:ext cx="6922328" cy="2732096"/>
          </a:xfrm>
        </p:spPr>
        <p:txBody>
          <a:bodyPr>
            <a:normAutofit/>
          </a:bodyPr>
          <a:lstStyle/>
          <a:p>
            <a:pPr algn="just"/>
            <a:r>
              <a:rPr lang="el" sz="1800" dirty="0">
                <a:latin typeface="Lato" panose="020F0502020204030203" pitchFamily="34" charset="0"/>
                <a:ea typeface="Lato" panose="020F0502020204030203" pitchFamily="34" charset="0"/>
                <a:cs typeface="Lato" panose="020F0502020204030203" pitchFamily="34" charset="0"/>
              </a:rPr>
              <a:t>Σε αυτήν την ενότητα θα ρίξουμε μια ματιά σε μερικές ιδέες που μπορείτε να χρησιμοποιήσετε για εργαστήρια σε ομάδες.</a:t>
            </a:r>
          </a:p>
          <a:p>
            <a:pPr algn="just"/>
            <a:r>
              <a:rPr lang="el" sz="1800" dirty="0">
                <a:latin typeface="Lato" panose="020F0502020204030203" pitchFamily="34" charset="0"/>
                <a:ea typeface="Lato" panose="020F0502020204030203" pitchFamily="34" charset="0"/>
                <a:cs typeface="Lato" panose="020F0502020204030203" pitchFamily="34" charset="0"/>
              </a:rPr>
              <a:t>Μπορεί να είναι ένας εύκολος τρόπος για να σπάσετε τον πάγο και να αλληλεπιδράσετε με τα μέλη μίας ομάδας. Σας προτείνουμε να δοκιμάσετε πρώτα το καθένα από αυτά μόνοι σας και μετά να σκεφτείτε ποια θα λειτουργούσαν καλύτερα στο κοινωνικό ή πολιτιστικό περιβάλλον εργασίας σας.</a:t>
            </a:r>
          </a:p>
          <a:p>
            <a:pPr algn="just"/>
            <a:endParaRPr lang="en-IE" sz="1600" dirty="0">
              <a:latin typeface="Lato" panose="020F0502020204030203" pitchFamily="34" charset="0"/>
              <a:ea typeface="Lato" panose="020F0502020204030203" pitchFamily="34" charset="0"/>
              <a:cs typeface="Lato" panose="020F0502020204030203" pitchFamily="34" charset="0"/>
            </a:endParaRPr>
          </a:p>
        </p:txBody>
      </p:sp>
      <p:pic>
        <p:nvPicPr>
          <p:cNvPr id="4" name="Picture 3" descr="Icon&#10;&#10;Description automatically generated">
            <a:extLst>
              <a:ext uri="{FF2B5EF4-FFF2-40B4-BE49-F238E27FC236}">
                <a16:creationId xmlns:a16="http://schemas.microsoft.com/office/drawing/2014/main" id="{B96D790C-F358-9343-45AB-EF34E09A0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1835322"/>
            <a:ext cx="5829266" cy="5205558"/>
          </a:xfrm>
          <a:prstGeom prst="rect">
            <a:avLst/>
          </a:prstGeom>
        </p:spPr>
      </p:pic>
    </p:spTree>
    <p:extLst>
      <p:ext uri="{BB962C8B-B14F-4D97-AF65-F5344CB8AC3E}">
        <p14:creationId xmlns:p14="http://schemas.microsoft.com/office/powerpoint/2010/main" val="1223906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D30099-89F7-1A79-1C54-1469C8E65A21}"/>
              </a:ext>
            </a:extLst>
          </p:cNvPr>
          <p:cNvSpPr>
            <a:spLocks noGrp="1"/>
          </p:cNvSpPr>
          <p:nvPr>
            <p:ph type="body" sz="quarter" idx="22"/>
          </p:nvPr>
        </p:nvSpPr>
        <p:spPr>
          <a:xfrm>
            <a:off x="-1" y="369451"/>
            <a:ext cx="7764378" cy="684000"/>
          </a:xfrm>
        </p:spPr>
        <p:txBody>
          <a:bodyPr/>
          <a:lstStyle/>
          <a:p>
            <a:r>
              <a:rPr lang="el" sz="4400" dirty="0"/>
              <a:t>Πηγή – η τέχνη είναι διασκεδαστική ιστοσελίδα</a:t>
            </a:r>
          </a:p>
        </p:txBody>
      </p:sp>
      <p:sp>
        <p:nvSpPr>
          <p:cNvPr id="3" name="Text Placeholder 2">
            <a:extLst>
              <a:ext uri="{FF2B5EF4-FFF2-40B4-BE49-F238E27FC236}">
                <a16:creationId xmlns:a16="http://schemas.microsoft.com/office/drawing/2014/main" id="{B42AE2D8-3B53-65C2-2B58-0FEC5319C586}"/>
              </a:ext>
            </a:extLst>
          </p:cNvPr>
          <p:cNvSpPr>
            <a:spLocks noGrp="1"/>
          </p:cNvSpPr>
          <p:nvPr>
            <p:ph type="body" sz="quarter" idx="28"/>
          </p:nvPr>
        </p:nvSpPr>
        <p:spPr>
          <a:xfrm>
            <a:off x="144380" y="1708225"/>
            <a:ext cx="7764378" cy="4163185"/>
          </a:xfrm>
        </p:spPr>
        <p:txBody>
          <a:bodyPr>
            <a:normAutofit/>
          </a:bodyPr>
          <a:lstStyle/>
          <a:p>
            <a:pPr algn="just"/>
            <a:r>
              <a:rPr lang="el" dirty="0">
                <a:solidFill>
                  <a:srgbClr val="333333"/>
                </a:solidFill>
                <a:latin typeface="Lato" panose="020F0502020204030203" pitchFamily="34" charset="0"/>
                <a:ea typeface="Lato" panose="020F0502020204030203" pitchFamily="34" charset="0"/>
                <a:cs typeface="Lato" panose="020F0502020204030203" pitchFamily="34" charset="0"/>
              </a:rPr>
              <a:t>Το Art is Fun είναι ένας ιστότοπος που έχει κάτι για όλους - από τον εντελώς αρχάριο έως τον άπληστο λάτρη της τέχνης. Βασικά, αυτός είναι ένας ιστότοπος για το δημιουργικό πνεύμα.</a:t>
            </a:r>
          </a:p>
          <a:p>
            <a:pPr algn="just"/>
            <a:r>
              <a:rPr lang="el" dirty="0">
                <a:solidFill>
                  <a:srgbClr val="333333"/>
                </a:solidFill>
                <a:latin typeface="Lato" panose="020F0502020204030203" pitchFamily="34" charset="0"/>
                <a:ea typeface="Lato" panose="020F0502020204030203" pitchFamily="34" charset="0"/>
                <a:cs typeface="Lato" panose="020F0502020204030203" pitchFamily="34" charset="0"/>
              </a:rPr>
              <a:t>Μπορείτε να επιλέξετε από μια ποικιλία σεμιναρίων σε μια σειρά διαφορετικών στυλ.</a:t>
            </a:r>
          </a:p>
          <a:p>
            <a:pPr algn="just"/>
            <a:r>
              <a:rPr lang="el" dirty="0">
                <a:solidFill>
                  <a:srgbClr val="333333"/>
                </a:solidFill>
                <a:latin typeface="Lato" panose="020F0502020204030203" pitchFamily="34" charset="0"/>
                <a:ea typeface="Lato" panose="020F0502020204030203" pitchFamily="34" charset="0"/>
                <a:cs typeface="Lato" panose="020F0502020204030203" pitchFamily="34" charset="0"/>
              </a:rPr>
              <a:t>Αυτός ο ιστότοπος θα παρέχει ώρες δωρεάν πόρων για τις ομάδες σας ή για εσάς.</a:t>
            </a:r>
          </a:p>
          <a:p>
            <a:pPr algn="just"/>
            <a:r>
              <a:rPr lang="el" dirty="0">
                <a:latin typeface="Lato" panose="020F0502020204030203" pitchFamily="34" charset="0"/>
                <a:ea typeface="Lato" panose="020F0502020204030203" pitchFamily="34" charset="0"/>
                <a:cs typeface="Lato" panose="020F0502020204030203" pitchFamily="34" charset="0"/>
                <a:hlinkClick r:id="rId2"/>
              </a:rPr>
              <a:t>https://www.art-is-fun.com/</a:t>
            </a:r>
            <a:endParaRPr lang="en-IE" dirty="0">
              <a:latin typeface="Lato" panose="020F0502020204030203" pitchFamily="34" charset="0"/>
              <a:ea typeface="Lato" panose="020F0502020204030203" pitchFamily="34" charset="0"/>
              <a:cs typeface="Lato" panose="020F0502020204030203" pitchFamily="34" charset="0"/>
            </a:endParaRPr>
          </a:p>
          <a:p>
            <a:pPr algn="just"/>
            <a:endParaRPr lang="en-IE"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990835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589660" y="4390854"/>
            <a:ext cx="6842726" cy="866585"/>
          </a:xfrm>
        </p:spPr>
        <p:txBody>
          <a:bodyPr>
            <a:noAutofit/>
          </a:bodyPr>
          <a:lstStyle/>
          <a:p>
            <a:r>
              <a:rPr lang="el" sz="2000" dirty="0">
                <a:latin typeface="Lato" panose="020F0502020204030203" pitchFamily="34" charset="0"/>
                <a:ea typeface="Lato" panose="020F0502020204030203" pitchFamily="34" charset="0"/>
                <a:cs typeface="Lato" panose="020F0502020204030203" pitchFamily="34" charset="0"/>
              </a:rPr>
              <a:t>Τι, γιατί, πού και πώς;</a:t>
            </a:r>
          </a:p>
          <a:p>
            <a:r>
              <a:rPr lang="el" sz="2000" dirty="0">
                <a:latin typeface="Lato" panose="020F0502020204030203" pitchFamily="34" charset="0"/>
                <a:ea typeface="Lato" panose="020F0502020204030203" pitchFamily="34" charset="0"/>
                <a:cs typeface="Lato" panose="020F0502020204030203" pitchFamily="34" charset="0"/>
              </a:rPr>
              <a:t>Ο ρόλος των Κοινωνικών και Πολιτιστικών Οργανώσεων ως διευκολυντές στην Κοινωνική Συνταγογράφηση</a:t>
            </a:r>
            <a:endParaRPr lang="en-IE" sz="2000" dirty="0">
              <a:latin typeface="Lato" panose="020F0502020204030203" pitchFamily="34" charset="0"/>
              <a:ea typeface="Lato" panose="020F0502020204030203" pitchFamily="34" charset="0"/>
              <a:cs typeface="Lato" panose="020F0502020204030203" pitchFamily="34" charset="0"/>
            </a:endParaRPr>
          </a:p>
        </p:txBody>
      </p:sp>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470304" y="1296475"/>
            <a:ext cx="9545285" cy="866585"/>
          </a:xfrm>
        </p:spPr>
        <p:txBody>
          <a:bodyPr/>
          <a:lstStyle/>
          <a:p>
            <a:r>
              <a:rPr lang="el" sz="6000" b="1" dirty="0">
                <a:latin typeface="Lato" panose="020F0502020204030203" pitchFamily="34" charset="0"/>
                <a:ea typeface="Lato" panose="020F0502020204030203" pitchFamily="34" charset="0"/>
                <a:cs typeface="Lato" panose="020F0502020204030203" pitchFamily="34" charset="0"/>
              </a:rPr>
              <a:t>Εισαγωγή στην Κοινωνική Συνταγογράφηση</a:t>
            </a:r>
            <a:endParaRPr lang="en-IE" sz="6000" dirty="0">
              <a:latin typeface="Lato" panose="020F0502020204030203" pitchFamily="34" charset="0"/>
              <a:ea typeface="Lato" panose="020F0502020204030203" pitchFamily="34" charset="0"/>
              <a:cs typeface="Lato" panose="020F0502020204030203" pitchFamily="34" charset="0"/>
            </a:endParaRPr>
          </a:p>
        </p:txBody>
      </p:sp>
      <p:pic>
        <p:nvPicPr>
          <p:cNvPr id="4" name="Picture 3" descr="A picture containing text, vector graphics&#10;&#10;Description automatically generated">
            <a:extLst>
              <a:ext uri="{FF2B5EF4-FFF2-40B4-BE49-F238E27FC236}">
                <a16:creationId xmlns:a16="http://schemas.microsoft.com/office/drawing/2014/main" id="{897D9A62-6134-80FF-86FD-7B48B6644E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02804" y="1148081"/>
            <a:ext cx="5889196" cy="5259076"/>
          </a:xfrm>
          <a:prstGeom prst="rect">
            <a:avLst/>
          </a:prstGeom>
        </p:spPr>
      </p:pic>
    </p:spTree>
    <p:extLst>
      <p:ext uri="{BB962C8B-B14F-4D97-AF65-F5344CB8AC3E}">
        <p14:creationId xmlns:p14="http://schemas.microsoft.com/office/powerpoint/2010/main" val="2563622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A8A53A-5D43-FF4C-70B6-760E0777AC33}"/>
              </a:ext>
            </a:extLst>
          </p:cNvPr>
          <p:cNvSpPr>
            <a:spLocks noGrp="1"/>
          </p:cNvSpPr>
          <p:nvPr>
            <p:ph type="body" sz="quarter" idx="17"/>
          </p:nvPr>
        </p:nvSpPr>
        <p:spPr>
          <a:xfrm>
            <a:off x="0" y="662430"/>
            <a:ext cx="12218988" cy="1519147"/>
          </a:xfrm>
        </p:spPr>
        <p:txBody>
          <a:bodyPr/>
          <a:lstStyle/>
          <a:p>
            <a:r>
              <a:rPr lang="el" sz="2800" dirty="0">
                <a:latin typeface="Lato" panose="020F0502020204030203" pitchFamily="34" charset="0"/>
                <a:ea typeface="Lato" panose="020F0502020204030203" pitchFamily="34" charset="0"/>
                <a:cs typeface="Lato" panose="020F0502020204030203" pitchFamily="34" charset="0"/>
              </a:rPr>
              <a:t>Δημιουργική άσκηση:</a:t>
            </a:r>
          </a:p>
          <a:p>
            <a:r>
              <a:rPr lang="el" sz="2800" dirty="0">
                <a:latin typeface="Lato" panose="020F0502020204030203" pitchFamily="34" charset="0"/>
                <a:ea typeface="Lato" panose="020F0502020204030203" pitchFamily="34" charset="0"/>
                <a:cs typeface="Lato" panose="020F0502020204030203" pitchFamily="34" charset="0"/>
              </a:rPr>
              <a:t>Κάντε το Πολιτιστικό 5</a:t>
            </a:r>
          </a:p>
        </p:txBody>
      </p:sp>
      <p:sp>
        <p:nvSpPr>
          <p:cNvPr id="3" name="Text Placeholder 2">
            <a:extLst>
              <a:ext uri="{FF2B5EF4-FFF2-40B4-BE49-F238E27FC236}">
                <a16:creationId xmlns:a16="http://schemas.microsoft.com/office/drawing/2014/main" id="{36A3B94B-5DBF-5599-3FBF-C90D37B43C2A}"/>
              </a:ext>
            </a:extLst>
          </p:cNvPr>
          <p:cNvSpPr>
            <a:spLocks noGrp="1"/>
          </p:cNvSpPr>
          <p:nvPr>
            <p:ph type="body" sz="quarter" idx="18"/>
          </p:nvPr>
        </p:nvSpPr>
        <p:spPr>
          <a:xfrm>
            <a:off x="213360" y="5171568"/>
            <a:ext cx="2584131" cy="684000"/>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Μουσική - Βρείτε έναν ήχο ή μουσική που ταιριάζει με τη διάθεσή σας. Νιώστε τις δονήσεις και αφήστε έξω τα συναισθήματά σας.</a:t>
            </a:r>
          </a:p>
          <a:p>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a:extLst>
              <a:ext uri="{FF2B5EF4-FFF2-40B4-BE49-F238E27FC236}">
                <a16:creationId xmlns:a16="http://schemas.microsoft.com/office/drawing/2014/main" id="{E9A2D6EB-1D1F-1469-C7DB-3DFF78B0E76A}"/>
              </a:ext>
            </a:extLst>
          </p:cNvPr>
          <p:cNvSpPr>
            <a:spLocks noGrp="1"/>
          </p:cNvSpPr>
          <p:nvPr>
            <p:ph type="body" sz="quarter" idx="19"/>
          </p:nvPr>
        </p:nvSpPr>
        <p:spPr/>
        <p:txBody>
          <a:bodyPr/>
          <a:lstStyle/>
          <a:p>
            <a:r>
              <a:rPr lang="el" sz="1600" dirty="0">
                <a:latin typeface="Lato" panose="020F0502020204030203" pitchFamily="34" charset="0"/>
                <a:ea typeface="Lato" panose="020F0502020204030203" pitchFamily="34" charset="0"/>
                <a:cs typeface="Lato" panose="020F0502020204030203" pitchFamily="34" charset="0"/>
              </a:rPr>
              <a:t>Κίνηση - Εκφράστε τη διάθεση και τα συναισθήματά σας μέσω του φυσικού χώρου.</a:t>
            </a:r>
          </a:p>
          <a:p>
            <a:endParaRPr lang="en-IE" sz="1600" dirty="0">
              <a:latin typeface="Lato" panose="020F0502020204030203" pitchFamily="34" charset="0"/>
              <a:ea typeface="Lato" panose="020F0502020204030203" pitchFamily="34" charset="0"/>
              <a:cs typeface="Lato" panose="020F0502020204030203" pitchFamily="34" charset="0"/>
            </a:endParaRPr>
          </a:p>
        </p:txBody>
      </p:sp>
      <p:sp>
        <p:nvSpPr>
          <p:cNvPr id="5" name="Text Placeholder 4">
            <a:extLst>
              <a:ext uri="{FF2B5EF4-FFF2-40B4-BE49-F238E27FC236}">
                <a16:creationId xmlns:a16="http://schemas.microsoft.com/office/drawing/2014/main" id="{2E0BB87E-8AEF-0409-4586-895AF84D0C78}"/>
              </a:ext>
            </a:extLst>
          </p:cNvPr>
          <p:cNvSpPr>
            <a:spLocks noGrp="1"/>
          </p:cNvSpPr>
          <p:nvPr>
            <p:ph type="body" sz="quarter" idx="20"/>
          </p:nvPr>
        </p:nvSpPr>
        <p:spPr>
          <a:xfrm>
            <a:off x="5277495" y="5211843"/>
            <a:ext cx="1888796" cy="684000"/>
          </a:xfrm>
        </p:spPr>
        <p:txBody>
          <a:bodyPr/>
          <a:lstStyle/>
          <a:p>
            <a:r>
              <a:rPr lang="el" sz="1400" dirty="0">
                <a:latin typeface="Lato" panose="020F0502020204030203" pitchFamily="34" charset="0"/>
                <a:ea typeface="Lato" panose="020F0502020204030203" pitchFamily="34" charset="0"/>
                <a:cs typeface="Lato" panose="020F0502020204030203" pitchFamily="34" charset="0"/>
              </a:rPr>
              <a:t>Οπτικοποίηση - Κλείστε τα μάτια σας και διατυπώστε μια εικόνα. Ή σηκώστε ένα μολύβι και σχεδιάστε κάτι.</a:t>
            </a:r>
          </a:p>
          <a:p>
            <a:endParaRPr lang="en-IE" sz="1400" dirty="0">
              <a:latin typeface="Lato" panose="020F0502020204030203" pitchFamily="34" charset="0"/>
              <a:ea typeface="Lato" panose="020F0502020204030203" pitchFamily="34" charset="0"/>
              <a:cs typeface="Lato" panose="020F0502020204030203" pitchFamily="34" charset="0"/>
            </a:endParaRPr>
          </a:p>
        </p:txBody>
      </p:sp>
      <p:sp>
        <p:nvSpPr>
          <p:cNvPr id="6" name="Text Placeholder 5">
            <a:extLst>
              <a:ext uri="{FF2B5EF4-FFF2-40B4-BE49-F238E27FC236}">
                <a16:creationId xmlns:a16="http://schemas.microsoft.com/office/drawing/2014/main" id="{7B8EB3EC-A4C5-7A83-0CDA-0939D57D8727}"/>
              </a:ext>
            </a:extLst>
          </p:cNvPr>
          <p:cNvSpPr>
            <a:spLocks noGrp="1"/>
          </p:cNvSpPr>
          <p:nvPr>
            <p:ph type="body" sz="quarter" idx="21"/>
          </p:nvPr>
        </p:nvSpPr>
        <p:spPr>
          <a:xfrm>
            <a:off x="7582297" y="5252118"/>
            <a:ext cx="1888796" cy="1519146"/>
          </a:xfrm>
        </p:spPr>
        <p:txBody>
          <a:bodyPr/>
          <a:lstStyle/>
          <a:p>
            <a:r>
              <a:rPr lang="el" sz="1400" dirty="0">
                <a:latin typeface="Lato" panose="020F0502020204030203" pitchFamily="34" charset="0"/>
                <a:ea typeface="Lato" panose="020F0502020204030203" pitchFamily="34" charset="0"/>
                <a:cs typeface="Lato" panose="020F0502020204030203" pitchFamily="34" charset="0"/>
              </a:rPr>
              <a:t>Αφήγηση ιστοριών - Χρησιμοποίησε όλες τις αισθήσεις σου για να περιγράψεις 3 πράγματα που σου συνέβησαν σήμερα.</a:t>
            </a:r>
          </a:p>
          <a:p>
            <a:endParaRPr lang="en-IE" sz="1400" dirty="0">
              <a:latin typeface="Lato" panose="020F0502020204030203" pitchFamily="34" charset="0"/>
              <a:ea typeface="Lato" panose="020F0502020204030203" pitchFamily="34" charset="0"/>
              <a:cs typeface="Lato" panose="020F0502020204030203" pitchFamily="34" charset="0"/>
            </a:endParaRPr>
          </a:p>
        </p:txBody>
      </p:sp>
      <p:sp>
        <p:nvSpPr>
          <p:cNvPr id="7" name="Text Placeholder 6">
            <a:extLst>
              <a:ext uri="{FF2B5EF4-FFF2-40B4-BE49-F238E27FC236}">
                <a16:creationId xmlns:a16="http://schemas.microsoft.com/office/drawing/2014/main" id="{4575D099-ED0B-B1F5-8C0D-57D83A80CF48}"/>
              </a:ext>
            </a:extLst>
          </p:cNvPr>
          <p:cNvSpPr>
            <a:spLocks noGrp="1"/>
          </p:cNvSpPr>
          <p:nvPr>
            <p:ph type="body" sz="quarter" idx="22"/>
          </p:nvPr>
        </p:nvSpPr>
        <p:spPr>
          <a:xfrm>
            <a:off x="9662160" y="5171568"/>
            <a:ext cx="2257975" cy="684000"/>
          </a:xfrm>
        </p:spPr>
        <p:txBody>
          <a:bodyPr/>
          <a:lstStyle/>
          <a:p>
            <a:pPr defTabSz="457200"/>
            <a:r>
              <a:rPr lang="el" altLang="en-US" sz="1400" dirty="0">
                <a:solidFill>
                  <a:srgbClr val="050505"/>
                </a:solidFill>
                <a:latin typeface="Lato" panose="020F0502020204030203" pitchFamily="34" charset="0"/>
                <a:ea typeface="Lato" panose="020F0502020204030203" pitchFamily="34" charset="0"/>
                <a:cs typeface="Lato" panose="020F0502020204030203" pitchFamily="34" charset="0"/>
              </a:rPr>
              <a:t>Συνδεθείτε με το περιβάλλον σας - Αντιμετωπίστε το σαν μουσείο, τραβήξτε φωτογραφίες και απαθανατίστε την ομορφιά.</a:t>
            </a:r>
            <a:r>
              <a:rPr lang="el" altLang="en-US" sz="1400" dirty="0">
                <a:latin typeface="Lato" panose="020F0502020204030203" pitchFamily="34" charset="0"/>
                <a:ea typeface="Lato" panose="020F0502020204030203" pitchFamily="34" charset="0"/>
                <a:cs typeface="Lato" panose="020F0502020204030203" pitchFamily="34" charset="0"/>
              </a:rPr>
              <a:t> </a:t>
            </a:r>
            <a:endParaRPr lang="en-IE" sz="1400"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6FBB37C6-F2FD-8F63-DE55-FEF1C34E7786}"/>
              </a:ext>
            </a:extLst>
          </p:cNvPr>
          <p:cNvSpPr txBox="1"/>
          <p:nvPr/>
        </p:nvSpPr>
        <p:spPr>
          <a:xfrm>
            <a:off x="291390" y="461547"/>
            <a:ext cx="3393440" cy="2308324"/>
          </a:xfrm>
          <a:prstGeom prst="rect">
            <a:avLst/>
          </a:prstGeom>
          <a:noFill/>
        </p:spPr>
        <p:txBody>
          <a:bodyPr wrap="square" rtlCol="0">
            <a:spAutoFit/>
          </a:bodyPr>
          <a:lstStyle/>
          <a:p>
            <a:r>
              <a:rPr lang="el" altLang="en-US" dirty="0">
                <a:solidFill>
                  <a:srgbClr val="050505"/>
                </a:solidFill>
                <a:latin typeface="Lato" panose="020F0502020204030203" pitchFamily="34" charset="0"/>
                <a:ea typeface="Lato" panose="020F0502020204030203" pitchFamily="34" charset="0"/>
                <a:cs typeface="Lato" panose="020F0502020204030203" pitchFamily="34" charset="0"/>
              </a:rPr>
              <a:t>Έρευνες έχουν δείξει ότι οι τέχνες και ο πολιτισμός παίζουν σημαντικό ρόλο στην υγεία μας σύμφωνα με </a:t>
            </a:r>
            <a:r>
              <a:rPr lang="el" altLang="en-US" dirty="0">
                <a:solidFill>
                  <a:srgbClr val="FFC652"/>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τον Παγκόσμιο Οργανισμό Υγείας (ΠΟΥ)</a:t>
            </a:r>
            <a:endParaRPr lang="en-US" altLang="en-US" dirty="0">
              <a:solidFill>
                <a:srgbClr val="FFC652"/>
              </a:solidFill>
              <a:latin typeface="Lato" panose="020F0502020204030203" pitchFamily="34" charset="0"/>
              <a:ea typeface="Lato" panose="020F0502020204030203" pitchFamily="34" charset="0"/>
              <a:cs typeface="Lato" panose="020F0502020204030203" pitchFamily="34" charset="0"/>
            </a:endParaRPr>
          </a:p>
          <a:p>
            <a:endParaRPr lang="en-US" altLang="en-US" dirty="0">
              <a:solidFill>
                <a:srgbClr val="FFC652"/>
              </a:solidFill>
              <a:latin typeface="Lato" panose="020F0502020204030203" pitchFamily="34" charset="0"/>
              <a:ea typeface="Lato" panose="020F0502020204030203" pitchFamily="34" charset="0"/>
              <a:cs typeface="Lato" panose="020F0502020204030203" pitchFamily="34" charset="0"/>
            </a:endParaRPr>
          </a:p>
          <a:p>
            <a:endParaRPr lang="en-IE" dirty="0">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2601E485-25D3-061A-8443-3FFE439A5CB8}"/>
              </a:ext>
            </a:extLst>
          </p:cNvPr>
          <p:cNvSpPr txBox="1"/>
          <p:nvPr/>
        </p:nvSpPr>
        <p:spPr>
          <a:xfrm>
            <a:off x="8526695" y="518208"/>
            <a:ext cx="3393440" cy="1384995"/>
          </a:xfrm>
          <a:prstGeom prst="rect">
            <a:avLst/>
          </a:prstGeom>
          <a:noFill/>
        </p:spPr>
        <p:txBody>
          <a:bodyPr wrap="square" rtlCol="0">
            <a:spAutoFit/>
          </a:bodyPr>
          <a:lstStyle/>
          <a:p>
            <a:endParaRPr lang="en-US" altLang="en-US" sz="1400" dirty="0">
              <a:solidFill>
                <a:srgbClr val="FFC652"/>
              </a:solidFill>
              <a:latin typeface="Lato" panose="020F0502020204030203" pitchFamily="34" charset="0"/>
              <a:ea typeface="Lato" panose="020F0502020204030203" pitchFamily="34" charset="0"/>
              <a:cs typeface="Lato" panose="020F0502020204030203" pitchFamily="34" charset="0"/>
            </a:endParaRPr>
          </a:p>
          <a:p>
            <a:r>
              <a:rPr lang="el" altLang="en-US" sz="1400" dirty="0">
                <a:latin typeface="Lato" panose="020F0502020204030203" pitchFamily="34" charset="0"/>
                <a:ea typeface="Lato" panose="020F0502020204030203" pitchFamily="34" charset="0"/>
                <a:cs typeface="Lato" panose="020F0502020204030203" pitchFamily="34" charset="0"/>
              </a:rPr>
              <a:t>Μπορείτε να προσθέσετε την κοινωνική συνταγογράφηση στη δουλειά σας, ενθαρρύνοντας τους ανθρώπους να κάνουν το Πολιστικό 5 (Cultural 5)!</a:t>
            </a:r>
            <a:endParaRPr lang="en-US" altLang="en-US" sz="1400" dirty="0">
              <a:latin typeface="Lato" panose="020F0502020204030203" pitchFamily="34" charset="0"/>
              <a:ea typeface="Lato" panose="020F0502020204030203" pitchFamily="34" charset="0"/>
              <a:cs typeface="Lato" panose="020F0502020204030203" pitchFamily="34" charset="0"/>
            </a:endParaRPr>
          </a:p>
          <a:p>
            <a:endParaRPr lang="en-IE" sz="1400" dirty="0">
              <a:latin typeface="Lato" panose="020F0502020204030203" pitchFamily="34" charset="0"/>
              <a:ea typeface="Lato" panose="020F0502020204030203" pitchFamily="34" charset="0"/>
              <a:cs typeface="Lato" panose="020F0502020204030203" pitchFamily="34" charset="0"/>
            </a:endParaRPr>
          </a:p>
        </p:txBody>
      </p:sp>
      <p:pic>
        <p:nvPicPr>
          <p:cNvPr id="11" name="Graphic 10" descr="Music notes outline">
            <a:extLst>
              <a:ext uri="{FF2B5EF4-FFF2-40B4-BE49-F238E27FC236}">
                <a16:creationId xmlns:a16="http://schemas.microsoft.com/office/drawing/2014/main" id="{2C6EA127-50C2-F17A-DE92-EE84E427D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5425" y="3906520"/>
            <a:ext cx="914400" cy="914400"/>
          </a:xfrm>
          <a:prstGeom prst="rect">
            <a:avLst/>
          </a:prstGeom>
        </p:spPr>
      </p:pic>
      <p:pic>
        <p:nvPicPr>
          <p:cNvPr id="13" name="Graphic 12" descr="Gymnast: Floor routine outline">
            <a:extLst>
              <a:ext uri="{FF2B5EF4-FFF2-40B4-BE49-F238E27FC236}">
                <a16:creationId xmlns:a16="http://schemas.microsoft.com/office/drawing/2014/main" id="{2909F730-36C3-AC36-8079-F65EB260B6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4830" y="3906520"/>
            <a:ext cx="914400" cy="914400"/>
          </a:xfrm>
          <a:prstGeom prst="rect">
            <a:avLst/>
          </a:prstGeom>
        </p:spPr>
      </p:pic>
      <p:pic>
        <p:nvPicPr>
          <p:cNvPr id="15" name="Graphic 14" descr="Thought bubble outline">
            <a:extLst>
              <a:ext uri="{FF2B5EF4-FFF2-40B4-BE49-F238E27FC236}">
                <a16:creationId xmlns:a16="http://schemas.microsoft.com/office/drawing/2014/main" id="{4EE60BC0-1EAF-65CC-2AF0-B119F720F5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4235" y="3902016"/>
            <a:ext cx="914400" cy="914400"/>
          </a:xfrm>
          <a:prstGeom prst="rect">
            <a:avLst/>
          </a:prstGeom>
        </p:spPr>
      </p:pic>
      <p:pic>
        <p:nvPicPr>
          <p:cNvPr id="17" name="Graphic 16" descr="Storytelling outline">
            <a:extLst>
              <a:ext uri="{FF2B5EF4-FFF2-40B4-BE49-F238E27FC236}">
                <a16:creationId xmlns:a16="http://schemas.microsoft.com/office/drawing/2014/main" id="{13BA883F-416E-4AAC-E371-DE67B438D3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55280" y="3902016"/>
            <a:ext cx="914400" cy="914400"/>
          </a:xfrm>
          <a:prstGeom prst="rect">
            <a:avLst/>
          </a:prstGeom>
        </p:spPr>
      </p:pic>
      <p:pic>
        <p:nvPicPr>
          <p:cNvPr id="19" name="Graphic 18" descr="Images outline">
            <a:extLst>
              <a:ext uri="{FF2B5EF4-FFF2-40B4-BE49-F238E27FC236}">
                <a16:creationId xmlns:a16="http://schemas.microsoft.com/office/drawing/2014/main" id="{0DB0FECD-41F3-21A6-7DDF-CA6976B8E8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49659" y="3902016"/>
            <a:ext cx="914400" cy="914400"/>
          </a:xfrm>
          <a:prstGeom prst="rect">
            <a:avLst/>
          </a:prstGeom>
        </p:spPr>
      </p:pic>
    </p:spTree>
    <p:extLst>
      <p:ext uri="{BB962C8B-B14F-4D97-AF65-F5344CB8AC3E}">
        <p14:creationId xmlns:p14="http://schemas.microsoft.com/office/powerpoint/2010/main" val="1252093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l" sz="4800" b="1" dirty="0">
                <a:solidFill>
                  <a:srgbClr val="000000"/>
                </a:solidFill>
                <a:latin typeface="Lato" panose="020F0502020204030203" pitchFamily="34" charset="0"/>
                <a:ea typeface="Lato" panose="020F0502020204030203" pitchFamily="34" charset="0"/>
                <a:cs typeface="Lato" panose="020F0502020204030203" pitchFamily="34" charset="0"/>
              </a:rPr>
              <a:t>ΔΗΜΙΟΥΡΓΙΚΗ ΑΣΚΗΣΗ- </a:t>
            </a:r>
            <a:r>
              <a:rPr lang="el" sz="4800" b="1" dirty="0" err="1">
                <a:solidFill>
                  <a:srgbClr val="000000"/>
                </a:solidFill>
                <a:latin typeface="Lato" panose="020F0502020204030203" pitchFamily="34" charset="0"/>
                <a:ea typeface="Lato" panose="020F0502020204030203" pitchFamily="34" charset="0"/>
                <a:cs typeface="Lato" panose="020F0502020204030203" pitchFamily="34" charset="0"/>
              </a:rPr>
              <a:t>Hirameki </a:t>
            </a:r>
            <a:r>
              <a:rPr lang="el" sz="4800" b="1" dirty="0">
                <a:solidFill>
                  <a:srgbClr val="000000"/>
                </a:solidFill>
                <a:latin typeface="Lato" panose="020F0502020204030203" pitchFamily="34" charset="0"/>
                <a:ea typeface="Lato" panose="020F0502020204030203" pitchFamily="34" charset="0"/>
                <a:cs typeface="Lato" panose="020F0502020204030203" pitchFamily="34" charset="0"/>
              </a:rPr>
              <a:t>Art</a:t>
            </a: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8597" y="2383942"/>
            <a:ext cx="2136271" cy="666794"/>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Βουτήξτε το πινέλο σας στο χρώμα και δημιουργήστε πινελιές ή σταγόνες στο χαρτί σας ελεύθερα, χωρίς κανέναν έλεγχο και αφήνοντας το πινέλο και το χέρι σας να ρέουν. Αφήστε το χρώμα σας να στεγνώσει</a:t>
            </a:r>
          </a:p>
          <a:p>
            <a:endParaRPr lang="en-US" sz="1600" dirty="0">
              <a:latin typeface="Lato" panose="020F0502020204030203" pitchFamily="34" charset="0"/>
              <a:ea typeface="Lato" panose="020F0502020204030203" pitchFamily="34" charset="0"/>
              <a:cs typeface="Lato" panose="020F0502020204030203" pitchFamily="34" charset="0"/>
            </a:endParaRPr>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546651" y="2455097"/>
            <a:ext cx="2330333" cy="666794"/>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Καταγράψτε σε ξεχωριστό χαρτί, 3 από τις μεγαλύτερες «υπερδυνάμεις» σας.</a:t>
            </a:r>
          </a:p>
          <a:p>
            <a:r>
              <a:rPr lang="el" sz="1600" dirty="0">
                <a:latin typeface="Lato" panose="020F0502020204030203" pitchFamily="34" charset="0"/>
                <a:ea typeface="Lato" panose="020F0502020204030203" pitchFamily="34" charset="0"/>
                <a:cs typeface="Lato" panose="020F0502020204030203" pitchFamily="34" charset="0"/>
              </a:rPr>
              <a:t>«Οι «υπερδυνάμεις» είναι εσωτερικοί πόροι που συχνά ξεχνάμε και δυνάμεις που μπορούμε να χρησιμοποιήσουμε».</a:t>
            </a:r>
          </a:p>
          <a:p>
            <a:endParaRPr lang="en-US" sz="1600" dirty="0">
              <a:latin typeface="Lato" panose="020F0502020204030203" pitchFamily="34" charset="0"/>
              <a:ea typeface="Lato" panose="020F0502020204030203" pitchFamily="34" charset="0"/>
              <a:cs typeface="Lato" panose="020F0502020204030203" pitchFamily="34" charset="0"/>
            </a:endParaRPr>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479813" y="2396714"/>
            <a:ext cx="2136271" cy="666794"/>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Επιστρέψτε στη ζωγραφική σας και χρησιμοποιώντας τα δυνατά σημεία που παραθέσατε, επιλέξτε μια πινελιά ή μια σταγόνα για κάθε λέξη, που πιστεύετε ότι την αντιπροσωπεύει καλύτερα.</a:t>
            </a:r>
          </a:p>
          <a:p>
            <a:endParaRPr lang="en-US" sz="1600" dirty="0">
              <a:latin typeface="Lato" panose="020F0502020204030203" pitchFamily="34" charset="0"/>
              <a:ea typeface="Lato" panose="020F0502020204030203" pitchFamily="34" charset="0"/>
              <a:cs typeface="Lato" panose="020F0502020204030203" pitchFamily="34" charset="0"/>
            </a:endParaRPr>
          </a:p>
          <a:p>
            <a:endParaRPr lang="en-US" sz="1600" dirty="0">
              <a:latin typeface="Lato" panose="020F0502020204030203" pitchFamily="34" charset="0"/>
              <a:ea typeface="Lato" panose="020F0502020204030203" pitchFamily="34" charset="0"/>
              <a:cs typeface="Lato" panose="020F0502020204030203" pitchFamily="34" charset="0"/>
            </a:endParaRPr>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340781" y="2507120"/>
            <a:ext cx="2231459" cy="666794"/>
          </a:xfrm>
        </p:spPr>
        <p:txBody>
          <a:bodyPr/>
          <a:lstStyle/>
          <a:p>
            <a:r>
              <a:rPr lang="el" sz="1600" dirty="0">
                <a:latin typeface="Lato" panose="020F0502020204030203" pitchFamily="34" charset="0"/>
                <a:ea typeface="Lato" panose="020F0502020204030203" pitchFamily="34" charset="0"/>
                <a:cs typeface="Lato" panose="020F0502020204030203" pitchFamily="34" charset="0"/>
              </a:rPr>
              <a:t>Χρησιμοποιώντας ένα στυλό ή μολύβι, σχεδιάστε μέρη του σώματος ζώων ή ανθρώπου που θα σας βοηθήσουν να ζωντανέψετε αυτή τη λέξη και μόλις τελειώσετε δώστε της ένα όνομα.</a:t>
            </a:r>
          </a:p>
          <a:p>
            <a:r>
              <a:rPr lang="el" sz="1600" dirty="0">
                <a:latin typeface="Lato" panose="020F0502020204030203" pitchFamily="34" charset="0"/>
                <a:ea typeface="Lato" panose="020F0502020204030203" pitchFamily="34" charset="0"/>
                <a:cs typeface="Lato" panose="020F0502020204030203" pitchFamily="34" charset="0"/>
              </a:rPr>
              <a:t> </a:t>
            </a:r>
          </a:p>
          <a:p>
            <a:endParaRPr lang="en-US" sz="1600" dirty="0">
              <a:latin typeface="Lato" panose="020F0502020204030203" pitchFamily="34" charset="0"/>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18B68E83-FAAD-EE07-695E-8647AA69515F}"/>
              </a:ext>
            </a:extLst>
          </p:cNvPr>
          <p:cNvSpPr txBox="1"/>
          <p:nvPr/>
        </p:nvSpPr>
        <p:spPr>
          <a:xfrm>
            <a:off x="524580" y="1486156"/>
            <a:ext cx="11047660" cy="923330"/>
          </a:xfrm>
          <a:prstGeom prst="rect">
            <a:avLst/>
          </a:prstGeom>
          <a:noFill/>
        </p:spPr>
        <p:txBody>
          <a:bodyPr wrap="square">
            <a:spAutoFit/>
          </a:bodyPr>
          <a:lstStyle/>
          <a:p>
            <a:r>
              <a:rPr lang="el" b="0" i="0" dirty="0" err="1">
                <a:solidFill>
                  <a:schemeClr val="bg1"/>
                </a:solidFill>
                <a:effectLst/>
                <a:latin typeface="Lato" panose="020F0502020204030203" pitchFamily="34" charset="0"/>
                <a:ea typeface="Lato" panose="020F0502020204030203" pitchFamily="34" charset="0"/>
                <a:cs typeface="Lato" panose="020F0502020204030203" pitchFamily="34" charset="0"/>
              </a:rPr>
              <a:t>Το Hirameki </a:t>
            </a:r>
            <a:r>
              <a:rPr lang="el" b="0" i="0" dirty="0">
                <a:solidFill>
                  <a:schemeClr val="bg1"/>
                </a:solidFill>
                <a:effectLst/>
                <a:latin typeface="Lato" panose="020F0502020204030203" pitchFamily="34" charset="0"/>
                <a:ea typeface="Lato" panose="020F0502020204030203" pitchFamily="34" charset="0"/>
                <a:cs typeface="Lato" panose="020F0502020204030203" pitchFamily="34" charset="0"/>
              </a:rPr>
              <a:t>είναι </a:t>
            </a:r>
            <a:r>
              <a:rPr lang="el" b="1" i="0" dirty="0">
                <a:solidFill>
                  <a:schemeClr val="bg1"/>
                </a:solidFill>
                <a:effectLst/>
                <a:latin typeface="Lato" panose="020F0502020204030203" pitchFamily="34" charset="0"/>
                <a:ea typeface="Lato" panose="020F0502020204030203" pitchFamily="34" charset="0"/>
                <a:cs typeface="Lato" panose="020F0502020204030203" pitchFamily="34" charset="0"/>
              </a:rPr>
              <a:t>μια διασκεδαστική τεχνική ζωγραφικής που εξάπτει τη φαντασία σας. Θα χρειαστείτε στυλό, μολύβια ή και χαρτί.</a:t>
            </a:r>
          </a:p>
          <a:p>
            <a:endParaRPr lang="en-IE"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E6D70D27-BB1C-7D85-CB40-8C86E1DD6841}"/>
              </a:ext>
            </a:extLst>
          </p:cNvPr>
          <p:cNvSpPr txBox="1"/>
          <p:nvPr/>
        </p:nvSpPr>
        <p:spPr>
          <a:xfrm>
            <a:off x="7792720" y="5243517"/>
            <a:ext cx="4318000" cy="1569660"/>
          </a:xfrm>
          <a:prstGeom prst="rect">
            <a:avLst/>
          </a:prstGeom>
          <a:noFill/>
        </p:spPr>
        <p:txBody>
          <a:bodyPr wrap="square" rtlCol="0">
            <a:spAutoFit/>
          </a:bodyPr>
          <a:lstStyle/>
          <a:p>
            <a:pPr algn="ctr"/>
            <a:r>
              <a:rPr lang="el" sz="1600" b="1" dirty="0">
                <a:solidFill>
                  <a:schemeClr val="bg1"/>
                </a:solidFill>
                <a:latin typeface="Lato" panose="020F0502020204030203" pitchFamily="34" charset="0"/>
                <a:ea typeface="Lato" panose="020F0502020204030203" pitchFamily="34" charset="0"/>
                <a:cs typeface="Lato" panose="020F0502020204030203" pitchFamily="34" charset="0"/>
              </a:rPr>
              <a:t>ΤΕΛΟΣ - Τραβήξτε το μια φωτογραφία και κρατήστε τη στο τηλέφωνό σας, ώστε την επόμενη φορά που θα αισθανθείτε άγχος, μπορείτε να το κοιτάξετε για να υπενθυμίσετε στον εαυτό σας τις υπερδυνάμεις σας!</a:t>
            </a:r>
            <a:endParaRPr lang="en-IE"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37462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FDE23-A129-71BF-5990-EE6D9BFC39B8}"/>
              </a:ext>
            </a:extLst>
          </p:cNvPr>
          <p:cNvSpPr>
            <a:spLocks noGrp="1"/>
          </p:cNvSpPr>
          <p:nvPr>
            <p:ph type="body" sz="quarter" idx="16"/>
          </p:nvPr>
        </p:nvSpPr>
        <p:spPr/>
        <p:txBody>
          <a:bodyPr/>
          <a:lstStyle/>
          <a:p>
            <a:endParaRPr lang="en-IE"/>
          </a:p>
        </p:txBody>
      </p:sp>
      <p:sp>
        <p:nvSpPr>
          <p:cNvPr id="3" name="Text Placeholder 2">
            <a:extLst>
              <a:ext uri="{FF2B5EF4-FFF2-40B4-BE49-F238E27FC236}">
                <a16:creationId xmlns:a16="http://schemas.microsoft.com/office/drawing/2014/main" id="{A3277224-668F-108F-DD43-ACB4791F9716}"/>
              </a:ext>
            </a:extLst>
          </p:cNvPr>
          <p:cNvSpPr>
            <a:spLocks noGrp="1"/>
          </p:cNvSpPr>
          <p:nvPr>
            <p:ph type="body" sz="quarter" idx="25"/>
          </p:nvPr>
        </p:nvSpPr>
        <p:spPr/>
        <p:txBody>
          <a:bodyPr/>
          <a:lstStyle/>
          <a:p>
            <a:endParaRPr lang="en-IE"/>
          </a:p>
        </p:txBody>
      </p:sp>
      <p:sp>
        <p:nvSpPr>
          <p:cNvPr id="4" name="Text Placeholder 3">
            <a:extLst>
              <a:ext uri="{FF2B5EF4-FFF2-40B4-BE49-F238E27FC236}">
                <a16:creationId xmlns:a16="http://schemas.microsoft.com/office/drawing/2014/main" id="{D9B3C004-075A-2304-01B3-D80E98BABA1B}"/>
              </a:ext>
            </a:extLst>
          </p:cNvPr>
          <p:cNvSpPr>
            <a:spLocks noGrp="1"/>
          </p:cNvSpPr>
          <p:nvPr>
            <p:ph type="body" sz="quarter" idx="26"/>
          </p:nvPr>
        </p:nvSpPr>
        <p:spPr/>
        <p:txBody>
          <a:bodyPr/>
          <a:lstStyle/>
          <a:p>
            <a:endParaRPr lang="en-IE"/>
          </a:p>
        </p:txBody>
      </p:sp>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71021" y="355290"/>
            <a:ext cx="7450257" cy="684000"/>
          </a:xfrm>
          <a:solidFill>
            <a:srgbClr val="FFC652"/>
          </a:solidFill>
        </p:spPr>
        <p:txBody>
          <a:bodyPr/>
          <a:lstStyle/>
          <a:p>
            <a:pPr algn="l"/>
            <a:r>
              <a:rPr lang="el" sz="3600" dirty="0">
                <a:latin typeface="Lato" panose="020F0502020204030203" pitchFamily="34" charset="0"/>
                <a:ea typeface="Lato" panose="020F0502020204030203" pitchFamily="34" charset="0"/>
                <a:cs typeface="Lato" panose="020F0502020204030203" pitchFamily="34" charset="0"/>
              </a:rPr>
              <a:t>Παρακολουθήστε για να μάθετε περισσότερα για το </a:t>
            </a:r>
            <a:r>
              <a:rPr lang="el" sz="3600" dirty="0" err="1">
                <a:latin typeface="Lato" panose="020F0502020204030203" pitchFamily="34" charset="0"/>
                <a:ea typeface="Lato" panose="020F0502020204030203" pitchFamily="34" charset="0"/>
                <a:cs typeface="Lato" panose="020F0502020204030203" pitchFamily="34" charset="0"/>
              </a:rPr>
              <a:t>Hirameki</a:t>
            </a:r>
            <a:endParaRPr lang="en-IE" sz="3600" dirty="0">
              <a:latin typeface="Lato" panose="020F0502020204030203" pitchFamily="34" charset="0"/>
              <a:ea typeface="Lato" panose="020F0502020204030203" pitchFamily="34" charset="0"/>
              <a:cs typeface="Lato" panose="020F0502020204030203" pitchFamily="34" charset="0"/>
            </a:endParaRPr>
          </a:p>
        </p:txBody>
      </p:sp>
      <p:pic>
        <p:nvPicPr>
          <p:cNvPr id="6" name="Online Media 3" title="Can a creative art exercise help manage Celia Pacquola's anxiety? | Space 22">
            <a:hlinkClick r:id="" action="ppaction://media"/>
            <a:extLst>
              <a:ext uri="{FF2B5EF4-FFF2-40B4-BE49-F238E27FC236}">
                <a16:creationId xmlns:a16="http://schemas.microsoft.com/office/drawing/2014/main" id="{C2D3B0AB-4BDD-1828-A7CB-C6EE5971C6A2}"/>
              </a:ext>
            </a:extLst>
          </p:cNvPr>
          <p:cNvPicPr>
            <a:picLocks noRot="1" noChangeAspect="1"/>
          </p:cNvPicPr>
          <p:nvPr>
            <a:videoFile r:link="rId1"/>
          </p:nvPr>
        </p:nvPicPr>
        <p:blipFill>
          <a:blip r:embed="rId3"/>
          <a:stretch>
            <a:fillRect/>
          </a:stretch>
        </p:blipFill>
        <p:spPr>
          <a:xfrm>
            <a:off x="412931" y="1208389"/>
            <a:ext cx="7450257" cy="5154977"/>
          </a:xfrm>
          <a:prstGeom prst="rect">
            <a:avLst/>
          </a:prstGeom>
        </p:spPr>
      </p:pic>
      <p:sp>
        <p:nvSpPr>
          <p:cNvPr id="7" name="TextBox 6">
            <a:extLst>
              <a:ext uri="{FF2B5EF4-FFF2-40B4-BE49-F238E27FC236}">
                <a16:creationId xmlns:a16="http://schemas.microsoft.com/office/drawing/2014/main" id="{A7E12545-C653-B180-3EE4-4489D886D679}"/>
              </a:ext>
            </a:extLst>
          </p:cNvPr>
          <p:cNvSpPr txBox="1"/>
          <p:nvPr/>
        </p:nvSpPr>
        <p:spPr>
          <a:xfrm>
            <a:off x="9324550" y="2827601"/>
            <a:ext cx="1976724" cy="1323439"/>
          </a:xfrm>
          <a:prstGeom prst="rect">
            <a:avLst/>
          </a:prstGeom>
          <a:noFill/>
        </p:spPr>
        <p:txBody>
          <a:bodyPr wrap="square" rtlCol="0">
            <a:spAutoFit/>
          </a:bodyPr>
          <a:lstStyle/>
          <a:p>
            <a:pPr algn="ctr"/>
            <a:r>
              <a:rPr lang="el" sz="2000" b="1" dirty="0">
                <a:latin typeface="Lato" panose="020F0502020204030203" pitchFamily="34" charset="0"/>
                <a:ea typeface="Lato" panose="020F0502020204030203" pitchFamily="34" charset="0"/>
                <a:cs typeface="Lato" panose="020F0502020204030203" pitchFamily="34" charset="0"/>
              </a:rPr>
              <a:t>Hirameki σημαίνει</a:t>
            </a:r>
          </a:p>
          <a:p>
            <a:pPr algn="ctr"/>
            <a:r>
              <a:rPr lang="el" sz="2000" b="1" dirty="0">
                <a:latin typeface="Lato" panose="020F0502020204030203" pitchFamily="34" charset="0"/>
                <a:ea typeface="Lato" panose="020F0502020204030203" pitchFamily="34" charset="0"/>
                <a:cs typeface="Lato" panose="020F0502020204030203" pitchFamily="34" charset="0"/>
              </a:rPr>
              <a:t>«</a:t>
            </a:r>
            <a:r>
              <a:rPr lang="el" sz="2000" b="1" i="0" dirty="0">
                <a:solidFill>
                  <a:srgbClr val="767676"/>
                </a:solidFill>
                <a:effectLst/>
                <a:latin typeface="Lato" panose="020F0502020204030203" pitchFamily="34" charset="0"/>
                <a:ea typeface="Lato" panose="020F0502020204030203" pitchFamily="34" charset="0"/>
                <a:cs typeface="Lato" panose="020F0502020204030203" pitchFamily="34" charset="0"/>
              </a:rPr>
              <a:t>φλας έμπνευσης»</a:t>
            </a:r>
            <a:endParaRPr lang="en-IE" sz="2000" b="1"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l" sz="14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Πηγή: https://www.abc.net.au/everyday/space-22-improving-mental-health-through-creative-arts/101052564</a:t>
            </a:r>
            <a:endParaRPr lang="en-IE" sz="14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4E735EF3-83A7-0E28-7336-DC0AB95BD69E}"/>
              </a:ext>
            </a:extLst>
          </p:cNvPr>
          <p:cNvGrpSpPr/>
          <p:nvPr/>
        </p:nvGrpSpPr>
        <p:grpSpPr>
          <a:xfrm>
            <a:off x="3473962" y="3077023"/>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886496"/>
              <a:ext cx="940579" cy="435410"/>
            </a:xfrm>
            <a:prstGeom prst="rect">
              <a:avLst/>
            </a:prstGeom>
          </p:spPr>
          <p:txBody>
            <a:bodyPr wrap="square">
              <a:spAutoFit/>
            </a:bodyPr>
            <a:lstStyle/>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ΓΙΑ ΝΑ ΔΕΙΤΕ</a:t>
              </a:r>
            </a:p>
          </p:txBody>
        </p:sp>
      </p:grpSp>
    </p:spTree>
    <p:extLst>
      <p:ext uri="{BB962C8B-B14F-4D97-AF65-F5344CB8AC3E}">
        <p14:creationId xmlns:p14="http://schemas.microsoft.com/office/powerpoint/2010/main" val="26515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3C23A8-FE5B-F475-2FC1-EEBC29C5BDA0}"/>
              </a:ext>
            </a:extLst>
          </p:cNvPr>
          <p:cNvSpPr>
            <a:spLocks noGrp="1"/>
          </p:cNvSpPr>
          <p:nvPr>
            <p:ph type="body" sz="quarter" idx="18"/>
          </p:nvPr>
        </p:nvSpPr>
        <p:spPr>
          <a:xfrm>
            <a:off x="140905" y="468984"/>
            <a:ext cx="7162800" cy="684000"/>
          </a:xfrm>
        </p:spPr>
        <p:txBody>
          <a:bodyPr/>
          <a:lstStyle/>
          <a:p>
            <a:pPr algn="l"/>
            <a:r>
              <a:rPr lang="el" dirty="0">
                <a:latin typeface="Lato" panose="020F0502020204030203" pitchFamily="34" charset="0"/>
                <a:ea typeface="Lato" panose="020F0502020204030203" pitchFamily="34" charset="0"/>
                <a:cs typeface="Lato" panose="020F0502020204030203" pitchFamily="34" charset="0"/>
              </a:rPr>
              <a:t>ΔΗΜΙΟΥΡΓΙΚΗ </a:t>
            </a:r>
            <a:r>
              <a:rPr lang="el" sz="4400" b="1" dirty="0">
                <a:latin typeface="Lato" panose="020F0502020204030203" pitchFamily="34" charset="0"/>
                <a:ea typeface="Lato" panose="020F0502020204030203" pitchFamily="34" charset="0"/>
                <a:cs typeface="Lato" panose="020F0502020204030203" pitchFamily="34" charset="0"/>
              </a:rPr>
              <a:t>ΑΣΚΗΣΗ: Mindfulness Coloring</a:t>
            </a:r>
          </a:p>
        </p:txBody>
      </p:sp>
      <p:pic>
        <p:nvPicPr>
          <p:cNvPr id="3" name="Picture 2" descr="A picture containing window&#10;&#10;Description automatically generated">
            <a:extLst>
              <a:ext uri="{FF2B5EF4-FFF2-40B4-BE49-F238E27FC236}">
                <a16:creationId xmlns:a16="http://schemas.microsoft.com/office/drawing/2014/main" id="{AE7B0F47-A3C1-1FC9-5B5F-6CC534F355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62800" y="832240"/>
            <a:ext cx="4839469" cy="6056013"/>
          </a:xfrm>
          <a:prstGeom prst="rect">
            <a:avLst/>
          </a:prstGeom>
        </p:spPr>
      </p:pic>
      <p:sp>
        <p:nvSpPr>
          <p:cNvPr id="4" name="TextBox 3">
            <a:extLst>
              <a:ext uri="{FF2B5EF4-FFF2-40B4-BE49-F238E27FC236}">
                <a16:creationId xmlns:a16="http://schemas.microsoft.com/office/drawing/2014/main" id="{98A2A10B-A728-7471-58AA-F0980C14E339}"/>
              </a:ext>
            </a:extLst>
          </p:cNvPr>
          <p:cNvSpPr txBox="1"/>
          <p:nvPr/>
        </p:nvSpPr>
        <p:spPr>
          <a:xfrm>
            <a:off x="189731" y="1290836"/>
            <a:ext cx="6504032" cy="4955203"/>
          </a:xfrm>
          <a:prstGeom prst="rect">
            <a:avLst/>
          </a:prstGeom>
          <a:noFill/>
        </p:spPr>
        <p:txBody>
          <a:bodyPr wrap="square" rtlCol="0">
            <a:spAutoFit/>
          </a:bodyPr>
          <a:lstStyle/>
          <a:p>
            <a:pPr algn="just"/>
            <a:endParaRPr lang="en-IE"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Το Mindfulness Coloring έχει κατακλύσει τον κόσμο τα τελευταία χρόνια.</a:t>
            </a:r>
          </a:p>
          <a:p>
            <a:pPr algn="just"/>
            <a:endParaRPr lang="el"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Είναι ένας πολύ καλός τρόπος για τους ανθρώπους να χαλαρώνουν και μπορεί επίσης να βοηθήσει στην εστίαση του μυαλού.</a:t>
            </a:r>
          </a:p>
          <a:p>
            <a:pPr algn="just"/>
            <a:endParaRPr lang="en-IE"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Υπάρχουν αρκετοί ιστότοποι που προσφέρουν δωρεάν σελίδες με δυνατότητα λήψης, κάτι που θα μπορούσε να είναι μια εξαιρετική πηγή για μια ομαδική συνεδρία χαλάρωσης:</a:t>
            </a:r>
          </a:p>
          <a:p>
            <a:pPr algn="just"/>
            <a:endParaRPr lang="en-IE" sz="2000" dirty="0">
              <a:latin typeface="Lato" panose="020F0502020204030203" pitchFamily="34" charset="0"/>
              <a:ea typeface="Lato" panose="020F0502020204030203" pitchFamily="34" charset="0"/>
              <a:cs typeface="Lato" panose="020F0502020204030203" pitchFamily="34" charset="0"/>
            </a:endParaRPr>
          </a:p>
          <a:p>
            <a:pPr algn="just"/>
            <a:r>
              <a:rPr lang="el" sz="1400" dirty="0">
                <a:solidFill>
                  <a:srgbClr val="FFC652"/>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https://intrinsiconline.com/pages/printables</a:t>
            </a:r>
            <a:endParaRPr lang="en-IE" sz="1400" dirty="0">
              <a:solidFill>
                <a:srgbClr val="FFC652"/>
              </a:solidFill>
              <a:latin typeface="Lato" panose="020F0502020204030203" pitchFamily="34" charset="0"/>
              <a:ea typeface="Lato" panose="020F0502020204030203" pitchFamily="34" charset="0"/>
              <a:cs typeface="Lato" panose="020F0502020204030203" pitchFamily="34" charset="0"/>
            </a:endParaRPr>
          </a:p>
          <a:p>
            <a:pPr algn="just"/>
            <a:r>
              <a:rPr lang="el" sz="1400" dirty="0">
                <a:solidFill>
                  <a:srgbClr val="FFC652"/>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https://www.twinkl.ie/resource/us-tc-1551-mindfulness-coloring-pages-bumper-activity-pack</a:t>
            </a:r>
            <a:endParaRPr lang="en-IE" sz="1400" dirty="0">
              <a:solidFill>
                <a:srgbClr val="FFC652"/>
              </a:solidFill>
              <a:latin typeface="Lato" panose="020F0502020204030203" pitchFamily="34" charset="0"/>
              <a:ea typeface="Lato" panose="020F0502020204030203" pitchFamily="34" charset="0"/>
              <a:cs typeface="Lato" panose="020F0502020204030203" pitchFamily="34" charset="0"/>
            </a:endParaRPr>
          </a:p>
          <a:p>
            <a:pPr algn="just"/>
            <a:endParaRPr lang="en-IE" sz="1400" dirty="0">
              <a:latin typeface="Lato" panose="020F0502020204030203" pitchFamily="34" charset="0"/>
              <a:ea typeface="Lato" panose="020F0502020204030203" pitchFamily="34" charset="0"/>
              <a:cs typeface="Lato" panose="020F0502020204030203" pitchFamily="34" charset="0"/>
            </a:endParaRPr>
          </a:p>
        </p:txBody>
      </p:sp>
      <p:sp>
        <p:nvSpPr>
          <p:cNvPr id="5" name="TextBox 4">
            <a:extLst>
              <a:ext uri="{FF2B5EF4-FFF2-40B4-BE49-F238E27FC236}">
                <a16:creationId xmlns:a16="http://schemas.microsoft.com/office/drawing/2014/main" id="{9D147783-F37A-6C60-1D26-D297A84D8A73}"/>
              </a:ext>
            </a:extLst>
          </p:cNvPr>
          <p:cNvSpPr txBox="1"/>
          <p:nvPr/>
        </p:nvSpPr>
        <p:spPr>
          <a:xfrm>
            <a:off x="7867575" y="6581001"/>
            <a:ext cx="4541094" cy="246221"/>
          </a:xfrm>
          <a:prstGeom prst="rect">
            <a:avLst/>
          </a:prstGeom>
          <a:noFill/>
        </p:spPr>
        <p:txBody>
          <a:bodyPr wrap="square" rtlCol="0">
            <a:spAutoFit/>
          </a:bodyPr>
          <a:lstStyle/>
          <a:p>
            <a:pPr algn="ctr"/>
            <a:r>
              <a:rPr lang="el" sz="1000" dirty="0">
                <a:solidFill>
                  <a:schemeClr val="bg1"/>
                </a:solidFill>
                <a:latin typeface="Josefin Sans" pitchFamily="2" charset="0"/>
              </a:rPr>
              <a:t>Image Credit Gordon Johnson – </a:t>
            </a:r>
            <a:r>
              <a:rPr lang="el" sz="1000" dirty="0" err="1">
                <a:solidFill>
                  <a:schemeClr val="bg1"/>
                </a:solidFill>
                <a:latin typeface="Josefin Sans" pitchFamily="2" charset="0"/>
              </a:rPr>
              <a:t>Pixabay</a:t>
            </a:r>
            <a:r>
              <a:rPr lang="el" sz="1000" dirty="0">
                <a:solidFill>
                  <a:schemeClr val="bg1"/>
                </a:solidFill>
                <a:latin typeface="Josefin Sans" pitchFamily="2" charset="0"/>
              </a:rPr>
              <a:t> </a:t>
            </a:r>
          </a:p>
        </p:txBody>
      </p:sp>
    </p:spTree>
    <p:extLst>
      <p:ext uri="{BB962C8B-B14F-4D97-AF65-F5344CB8AC3E}">
        <p14:creationId xmlns:p14="http://schemas.microsoft.com/office/powerpoint/2010/main" val="2566790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23674" y="333662"/>
            <a:ext cx="8869680" cy="684000"/>
          </a:xfrm>
          <a:solidFill>
            <a:srgbClr val="FFC652"/>
          </a:solidFill>
        </p:spPr>
        <p:txBody>
          <a:bodyPr/>
          <a:lstStyle/>
          <a:p>
            <a:pPr algn="l"/>
            <a:endParaRPr lang="en-IE" sz="4000" dirty="0">
              <a:latin typeface="Lato" panose="020F0502020204030203" pitchFamily="34" charset="0"/>
              <a:ea typeface="Lato" panose="020F0502020204030203" pitchFamily="34" charset="0"/>
              <a:cs typeface="Lato" panose="020F0502020204030203" pitchFamily="34" charset="0"/>
            </a:endParaRPr>
          </a:p>
          <a:p>
            <a:pPr algn="l"/>
            <a:r>
              <a:rPr lang="el" sz="4000" dirty="0">
                <a:latin typeface="Lato" panose="020F0502020204030203" pitchFamily="34" charset="0"/>
                <a:ea typeface="Lato" panose="020F0502020204030203" pitchFamily="34" charset="0"/>
                <a:cs typeface="Lato" panose="020F0502020204030203" pitchFamily="34" charset="0"/>
              </a:rPr>
              <a:t>Ομαδική δραστηριότητα: Δημιουργία ομάδας πλεξίματος – Βίντεο</a:t>
            </a:r>
          </a:p>
          <a:p>
            <a:pPr algn="l"/>
            <a:endParaRPr lang="en-IE" sz="4000"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l" sz="14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https://www.abc.net.au/everyday/space-22-improving-mental-health-through-creative-arts/101052564</a:t>
            </a:r>
            <a:endParaRPr lang="en-IE" sz="1400" dirty="0">
              <a:solidFill>
                <a:srgbClr val="FFC652"/>
              </a:solidFill>
              <a:latin typeface="Josefin Sans" pitchFamily="2" charset="0"/>
            </a:endParaRPr>
          </a:p>
        </p:txBody>
      </p:sp>
      <p:pic>
        <p:nvPicPr>
          <p:cNvPr id="15" name="Online Media 2" title="How To Form A Knitting Group">
            <a:hlinkClick r:id="" action="ppaction://media"/>
            <a:extLst>
              <a:ext uri="{FF2B5EF4-FFF2-40B4-BE49-F238E27FC236}">
                <a16:creationId xmlns:a16="http://schemas.microsoft.com/office/drawing/2014/main" id="{C1901C8A-D13D-A1F8-E2C6-703E5EE94CFC}"/>
              </a:ext>
            </a:extLst>
          </p:cNvPr>
          <p:cNvPicPr>
            <a:picLocks noRot="1" noChangeAspect="1"/>
          </p:cNvPicPr>
          <p:nvPr>
            <a:videoFile r:link="rId1"/>
          </p:nvPr>
        </p:nvPicPr>
        <p:blipFill>
          <a:blip r:embed="rId4"/>
          <a:stretch>
            <a:fillRect/>
          </a:stretch>
        </p:blipFill>
        <p:spPr>
          <a:xfrm>
            <a:off x="162200" y="1312817"/>
            <a:ext cx="6137000" cy="4623449"/>
          </a:xfrm>
          <a:prstGeom prst="rect">
            <a:avLst/>
          </a:prstGeom>
        </p:spPr>
      </p:pic>
      <p:grpSp>
        <p:nvGrpSpPr>
          <p:cNvPr id="9" name="Group 8">
            <a:extLst>
              <a:ext uri="{FF2B5EF4-FFF2-40B4-BE49-F238E27FC236}">
                <a16:creationId xmlns:a16="http://schemas.microsoft.com/office/drawing/2014/main" id="{4E735EF3-83A7-0E28-7336-DC0AB95BD69E}"/>
              </a:ext>
            </a:extLst>
          </p:cNvPr>
          <p:cNvGrpSpPr/>
          <p:nvPr/>
        </p:nvGrpSpPr>
        <p:grpSpPr>
          <a:xfrm>
            <a:off x="2566603" y="2957279"/>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886496"/>
              <a:ext cx="940579" cy="435410"/>
            </a:xfrm>
            <a:prstGeom prst="rect">
              <a:avLst/>
            </a:prstGeom>
          </p:spPr>
          <p:txBody>
            <a:bodyPr wrap="square">
              <a:spAutoFit/>
            </a:bodyPr>
            <a:lstStyle/>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ΚΑΝΤΕ ΚΛΙΚ</a:t>
              </a:r>
            </a:p>
            <a:p>
              <a:pPr marL="12700" algn="ctr">
                <a:lnSpc>
                  <a:spcPts val="1420"/>
                </a:lnSpc>
                <a:spcBef>
                  <a:spcPts val="100"/>
                </a:spcBef>
              </a:pPr>
              <a:r>
                <a:rPr lang="el" sz="1600" b="1" dirty="0">
                  <a:solidFill>
                    <a:schemeClr val="bg1"/>
                  </a:solidFill>
                  <a:latin typeface="Calibri" panose="020F0502020204030204" pitchFamily="34" charset="0"/>
                  <a:cs typeface="Calibri" panose="020F0502020204030204" pitchFamily="34" charset="0"/>
                </a:rPr>
                <a:t>ΓΙΑ ΝΑ ΔΕΙΤΕ</a:t>
              </a:r>
            </a:p>
          </p:txBody>
        </p:sp>
      </p:grpSp>
      <p:sp>
        <p:nvSpPr>
          <p:cNvPr id="16" name="TextBox 15">
            <a:extLst>
              <a:ext uri="{FF2B5EF4-FFF2-40B4-BE49-F238E27FC236}">
                <a16:creationId xmlns:a16="http://schemas.microsoft.com/office/drawing/2014/main" id="{0E9B1A27-12D3-7D47-35AB-5F9902B4ABD6}"/>
              </a:ext>
            </a:extLst>
          </p:cNvPr>
          <p:cNvSpPr txBox="1"/>
          <p:nvPr/>
        </p:nvSpPr>
        <p:spPr>
          <a:xfrm>
            <a:off x="6474959" y="1547048"/>
            <a:ext cx="5554841" cy="4154984"/>
          </a:xfrm>
          <a:prstGeom prst="rect">
            <a:avLst/>
          </a:prstGeom>
          <a:noFill/>
        </p:spPr>
        <p:txBody>
          <a:bodyPr wrap="square" rtlCol="0">
            <a:spAutoFit/>
          </a:bodyPr>
          <a:lstStyle/>
          <a:p>
            <a:r>
              <a:rPr lang="el" sz="2400" dirty="0">
                <a:latin typeface="Lato" panose="020F0502020204030203" pitchFamily="34" charset="0"/>
                <a:ea typeface="Lato" panose="020F0502020204030203" pitchFamily="34" charset="0"/>
                <a:cs typeface="Lato" panose="020F0502020204030203" pitchFamily="34" charset="0"/>
              </a:rPr>
              <a:t>Ανάλογα με την κοινωνική/πολιτιστική εργασία σας, ίσως σκεφτείτε να δημιουργήσετε μια ομάδα πλεξίματος,. Αυτό το σύντομο βίντεο θα σας δώσει όλες τις πληροφορίες που χρειάζεστε.</a:t>
            </a:r>
          </a:p>
          <a:p>
            <a:endParaRPr lang="en-IE" sz="2400" dirty="0">
              <a:latin typeface="Lato" panose="020F0502020204030203" pitchFamily="34" charset="0"/>
              <a:ea typeface="Lato" panose="020F0502020204030203" pitchFamily="34" charset="0"/>
              <a:cs typeface="Lato" panose="020F0502020204030203" pitchFamily="34" charset="0"/>
            </a:endParaRPr>
          </a:p>
          <a:p>
            <a:r>
              <a:rPr lang="el" sz="2400" dirty="0">
                <a:latin typeface="Lato" panose="020F0502020204030203" pitchFamily="34" charset="0"/>
                <a:ea typeface="Lato" panose="020F0502020204030203" pitchFamily="34" charset="0"/>
                <a:cs typeface="Lato" panose="020F0502020204030203" pitchFamily="34" charset="0"/>
              </a:rPr>
              <a:t>Οι κοινές ομάδες συμφερόντων είναι ένας πολύ καλός τρόπος για τους ανθρώπους να γνωρίσουν άτομα στην περιοχή σας, να κάνουν φίλους και να μοιραστούν δεξιότητες.</a:t>
            </a:r>
            <a:endParaRPr lang="en-IE" sz="16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45625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7520" y="296432"/>
            <a:ext cx="6939280" cy="684000"/>
          </a:xfrm>
        </p:spPr>
        <p:txBody>
          <a:bodyPr/>
          <a:lstStyle/>
          <a:p>
            <a:pPr algn="l"/>
            <a:r>
              <a:rPr lang="el" sz="4000" dirty="0">
                <a:latin typeface="Lato" panose="020F0502020204030203" pitchFamily="34" charset="0"/>
                <a:ea typeface="Lato" panose="020F0502020204030203" pitchFamily="34" charset="0"/>
                <a:cs typeface="Lato" panose="020F0502020204030203" pitchFamily="34" charset="0"/>
              </a:rPr>
              <a:t>Ομαδική δραστηριότητα: δημιουργία λέσχης βιβλίου</a:t>
            </a:r>
          </a:p>
        </p:txBody>
      </p:sp>
      <p:pic>
        <p:nvPicPr>
          <p:cNvPr id="12" name="Picture 11" descr="A picture containing text, indoor, book, stack&#10;&#10;Description automatically generated">
            <a:extLst>
              <a:ext uri="{FF2B5EF4-FFF2-40B4-BE49-F238E27FC236}">
                <a16:creationId xmlns:a16="http://schemas.microsoft.com/office/drawing/2014/main" id="{F1EA760C-D21E-A560-E34E-F605B5BE957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13496" y="1472768"/>
            <a:ext cx="5683658" cy="4820085"/>
          </a:xfrm>
          <a:prstGeom prst="rect">
            <a:avLst/>
          </a:prstGeom>
        </p:spPr>
      </p:pic>
      <p:sp>
        <p:nvSpPr>
          <p:cNvPr id="13" name="TextBox 12">
            <a:extLst>
              <a:ext uri="{FF2B5EF4-FFF2-40B4-BE49-F238E27FC236}">
                <a16:creationId xmlns:a16="http://schemas.microsoft.com/office/drawing/2014/main" id="{CCC6417F-231E-C2AC-3802-1EEF2545EA5F}"/>
              </a:ext>
            </a:extLst>
          </p:cNvPr>
          <p:cNvSpPr txBox="1"/>
          <p:nvPr/>
        </p:nvSpPr>
        <p:spPr>
          <a:xfrm>
            <a:off x="615542" y="6015854"/>
            <a:ext cx="5281612" cy="276999"/>
          </a:xfrm>
          <a:prstGeom prst="rect">
            <a:avLst/>
          </a:prstGeom>
          <a:noFill/>
        </p:spPr>
        <p:txBody>
          <a:bodyPr wrap="square" rtlCol="0">
            <a:spAutoFit/>
          </a:bodyPr>
          <a:lstStyle/>
          <a:p>
            <a:r>
              <a:rPr lang="el" sz="1200" dirty="0">
                <a:latin typeface="Josefin Sans" pitchFamily="2" charset="0"/>
              </a:rPr>
              <a:t>Image Credit </a:t>
            </a:r>
            <a:r>
              <a:rPr lang="el" sz="1200" dirty="0" err="1">
                <a:latin typeface="Josefin Sans" pitchFamily="2" charset="0"/>
              </a:rPr>
              <a:t>rickstefanie </a:t>
            </a:r>
            <a:r>
              <a:rPr lang="el" sz="1200" dirty="0">
                <a:latin typeface="Josefin Sans" pitchFamily="2" charset="0"/>
              </a:rPr>
              <a:t>– </a:t>
            </a:r>
            <a:r>
              <a:rPr lang="el" sz="1200" dirty="0" err="1">
                <a:latin typeface="Josefin Sans" pitchFamily="2" charset="0"/>
              </a:rPr>
              <a:t>Pixabay</a:t>
            </a:r>
            <a:r>
              <a:rPr lang="el" sz="1200" dirty="0">
                <a:latin typeface="Josefin Sans" pitchFamily="2" charset="0"/>
              </a:rPr>
              <a:t> </a:t>
            </a:r>
          </a:p>
        </p:txBody>
      </p:sp>
      <p:sp>
        <p:nvSpPr>
          <p:cNvPr id="14" name="TextBox 13">
            <a:extLst>
              <a:ext uri="{FF2B5EF4-FFF2-40B4-BE49-F238E27FC236}">
                <a16:creationId xmlns:a16="http://schemas.microsoft.com/office/drawing/2014/main" id="{21FFD3CA-04E6-42FC-2ED1-13A9BDA8804E}"/>
              </a:ext>
            </a:extLst>
          </p:cNvPr>
          <p:cNvSpPr txBox="1"/>
          <p:nvPr/>
        </p:nvSpPr>
        <p:spPr>
          <a:xfrm>
            <a:off x="6437668" y="895033"/>
            <a:ext cx="5405120" cy="5324535"/>
          </a:xfrm>
          <a:prstGeom prst="rect">
            <a:avLst/>
          </a:prstGeom>
          <a:noFill/>
        </p:spPr>
        <p:txBody>
          <a:bodyPr wrap="square">
            <a:spAutoFit/>
          </a:bodyPr>
          <a:lstStyle/>
          <a:p>
            <a:pPr algn="just"/>
            <a:r>
              <a:rPr lang="el" sz="2000" dirty="0">
                <a:latin typeface="Lato" panose="020F0502020204030203" pitchFamily="34" charset="0"/>
                <a:ea typeface="Lato" panose="020F0502020204030203" pitchFamily="34" charset="0"/>
                <a:cs typeface="Lato" panose="020F0502020204030203" pitchFamily="34" charset="0"/>
              </a:rPr>
              <a:t>Μια λέσχη βιβλίου Είναι ένας πολύ καλός τρόπος για να γνωρίσετε νέους ανθρώπους και να κάνετε φίλους. Τα πρώτα βήματα θα μπορούσαν να γίνουν επικοινωνώντας με την τοπική βιβλιοθήκη ή το κοινοτικό κέντρο για να δείτε εάν μπορεί να σας επιτρέψουν να φιλοξενήσετε τη λέσχη στον χώρο διεξαγωγής τους. Ορισμένες λέσχες βιβλίου φιλοξενούν εκ περιτροπής τις συναντήσεις στα σπίτια των μελών.</a:t>
            </a:r>
          </a:p>
          <a:p>
            <a:pPr algn="just"/>
            <a:endParaRPr lang="en-IE"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Χρειάζεστε μόνο δύο άτομα για να ξεκινήσετε μια λέσχη βιβλίου, και σύντομα μπορεί να χτιστεί από εκεί.</a:t>
            </a:r>
          </a:p>
          <a:p>
            <a:pPr algn="just"/>
            <a:r>
              <a:rPr lang="el" sz="2000" dirty="0">
                <a:latin typeface="Lato" panose="020F0502020204030203" pitchFamily="34" charset="0"/>
                <a:ea typeface="Lato" panose="020F0502020204030203" pitchFamily="34" charset="0"/>
                <a:cs typeface="Lato" panose="020F0502020204030203" pitchFamily="34" charset="0"/>
              </a:rPr>
              <a:t>Υπάρχει μια πολύ ενδιαφέρουσα ανάρτηση από την Penguin Publishing, που θα σας δώσει περισσότερες πληροφορίες:</a:t>
            </a:r>
          </a:p>
        </p:txBody>
      </p:sp>
      <p:sp>
        <p:nvSpPr>
          <p:cNvPr id="17" name="TextBox 16">
            <a:extLst>
              <a:ext uri="{FF2B5EF4-FFF2-40B4-BE49-F238E27FC236}">
                <a16:creationId xmlns:a16="http://schemas.microsoft.com/office/drawing/2014/main" id="{12356FA9-D4E6-5107-087A-163C28C642AA}"/>
              </a:ext>
            </a:extLst>
          </p:cNvPr>
          <p:cNvSpPr txBox="1"/>
          <p:nvPr/>
        </p:nvSpPr>
        <p:spPr>
          <a:xfrm>
            <a:off x="6437668" y="6292853"/>
            <a:ext cx="6217920" cy="276999"/>
          </a:xfrm>
          <a:prstGeom prst="rect">
            <a:avLst/>
          </a:prstGeom>
          <a:noFill/>
        </p:spPr>
        <p:txBody>
          <a:bodyPr wrap="square">
            <a:spAutoFit/>
          </a:bodyPr>
          <a:lstStyle/>
          <a:p>
            <a:r>
              <a:rPr lang="el"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Πηγή: https://www.penguinrandomhouse.com/book-clubs/getting-started/</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746736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184092" y="209673"/>
            <a:ext cx="9339309" cy="684000"/>
          </a:xfrm>
        </p:spPr>
        <p:txBody>
          <a:bodyPr/>
          <a:lstStyle/>
          <a:p>
            <a:pPr algn="l"/>
            <a:r>
              <a:rPr lang="el" sz="3600" dirty="0">
                <a:latin typeface="Lato" panose="020F0502020204030203" pitchFamily="34" charset="0"/>
                <a:ea typeface="Lato" panose="020F0502020204030203" pitchFamily="34" charset="0"/>
                <a:cs typeface="Lato" panose="020F0502020204030203" pitchFamily="34" charset="0"/>
              </a:rPr>
              <a:t>Ομαδική δραστηριότητα: δημιουργία συλλογικής δημιουργικής απασχόλησης</a:t>
            </a:r>
          </a:p>
        </p:txBody>
      </p:sp>
      <p:sp>
        <p:nvSpPr>
          <p:cNvPr id="14" name="TextBox 13">
            <a:extLst>
              <a:ext uri="{FF2B5EF4-FFF2-40B4-BE49-F238E27FC236}">
                <a16:creationId xmlns:a16="http://schemas.microsoft.com/office/drawing/2014/main" id="{21FFD3CA-04E6-42FC-2ED1-13A9BDA8804E}"/>
              </a:ext>
            </a:extLst>
          </p:cNvPr>
          <p:cNvSpPr txBox="1"/>
          <p:nvPr/>
        </p:nvSpPr>
        <p:spPr>
          <a:xfrm>
            <a:off x="184092" y="1149411"/>
            <a:ext cx="6377578" cy="5324535"/>
          </a:xfrm>
          <a:prstGeom prst="rect">
            <a:avLst/>
          </a:prstGeom>
          <a:noFill/>
        </p:spPr>
        <p:txBody>
          <a:bodyPr wrap="square" numCol="1">
            <a:spAutoFit/>
          </a:bodyPr>
          <a:lstStyle/>
          <a:p>
            <a:pPr algn="just"/>
            <a:r>
              <a:rPr lang="el" sz="2000" dirty="0">
                <a:latin typeface="Lato" panose="020F0502020204030203" pitchFamily="34" charset="0"/>
                <a:ea typeface="Lato" panose="020F0502020204030203" pitchFamily="34" charset="0"/>
                <a:cs typeface="Lato" panose="020F0502020204030203" pitchFamily="34" charset="0"/>
              </a:rPr>
              <a:t>Οι ομάδες της κοινότητας θα μπορούσαν να ξεκινήσουν μια δημιουργική απασχόληση. Αυτός θα ήταν ένας πολύ καλός τρόπος για να προωθήσετε τη μάθηση από ομοτίμους και να ενθαρρύνετε τις συνδέσεις μέσα στην ομάδα. Στην ιδανική περίπτωση, κάθε άτομο θα είχε τη δική του περιοχή ενδιαφέροντος ή τεχνογνωσίας και θα μοιραζόταν τις δεξιότητές του με την ομάδα.</a:t>
            </a:r>
          </a:p>
          <a:p>
            <a:pPr algn="just"/>
            <a:r>
              <a:rPr lang="el" sz="2000" dirty="0">
                <a:latin typeface="Lato" panose="020F0502020204030203" pitchFamily="34" charset="0"/>
                <a:ea typeface="Lato" panose="020F0502020204030203" pitchFamily="34" charset="0"/>
                <a:cs typeface="Lato" panose="020F0502020204030203" pitchFamily="34" charset="0"/>
              </a:rPr>
              <a:t>Οι συλλογικές δραστηριότητες ανάλογα με τις δεξιότητες των μελών μπορεί να περιλαμβάνουν:</a:t>
            </a:r>
          </a:p>
          <a:p>
            <a:pPr marL="342900" indent="-34290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Διακόσμηση κέικ</a:t>
            </a:r>
          </a:p>
          <a:p>
            <a:pPr marL="285750" indent="-28575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Ζωγραφική</a:t>
            </a:r>
          </a:p>
          <a:p>
            <a:pPr marL="285750" indent="-28575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Ξύλινα αντικείμενα</a:t>
            </a:r>
          </a:p>
          <a:p>
            <a:pPr marL="285750" indent="-28575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Τραγούδι</a:t>
            </a:r>
          </a:p>
          <a:p>
            <a:pPr marL="285750" indent="-28575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Χορός</a:t>
            </a:r>
          </a:p>
          <a:p>
            <a:pPr marL="285750" indent="-285750">
              <a:buFont typeface="Arial" panose="020B0604020202020204" pitchFamily="34" charset="0"/>
              <a:buChar char="•"/>
            </a:pPr>
            <a:r>
              <a:rPr lang="el" sz="2000" dirty="0">
                <a:latin typeface="Lato" panose="020F0502020204030203" pitchFamily="34" charset="0"/>
                <a:ea typeface="Lato" panose="020F0502020204030203" pitchFamily="34" charset="0"/>
                <a:cs typeface="Lato" panose="020F0502020204030203" pitchFamily="34" charset="0"/>
              </a:rPr>
              <a:t>Δράμα</a:t>
            </a:r>
          </a:p>
          <a:p>
            <a:endParaRPr lang="en-IE" sz="2000" dirty="0">
              <a:latin typeface="Lato" panose="020F0502020204030203" pitchFamily="34" charset="0"/>
              <a:ea typeface="Lato" panose="020F0502020204030203" pitchFamily="34" charset="0"/>
              <a:cs typeface="Lato" panose="020F0502020204030203" pitchFamily="34" charset="0"/>
            </a:endParaRP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l" sz="1200" dirty="0">
                <a:solidFill>
                  <a:srgbClr val="FFC652"/>
                </a:solidFill>
                <a:latin typeface="Josefin Sans" pitchFamily="2" charset="0"/>
                <a:hlinkClick r:id="rId2">
                  <a:extLst>
                    <a:ext uri="{A12FA001-AC4F-418D-AE19-62706E023703}">
                      <ahyp:hlinkClr xmlns:ahyp="http://schemas.microsoft.com/office/drawing/2018/hyperlinkcolor" val="tx"/>
                    </a:ext>
                  </a:extLst>
                </a:hlinkClick>
              </a:rPr>
              <a:t>Πηγή: https://www.penguinrandomhouse.com/book-clubs/getting-started/</a:t>
            </a:r>
            <a:endParaRPr lang="en-IE" sz="1200" dirty="0">
              <a:solidFill>
                <a:srgbClr val="FFC652"/>
              </a:solidFill>
              <a:latin typeface="Josefin Sans" pitchFamily="2" charset="0"/>
            </a:endParaRPr>
          </a:p>
        </p:txBody>
      </p:sp>
      <p:pic>
        <p:nvPicPr>
          <p:cNvPr id="7" name="Picture 6" descr="A picture containing blur&#10;&#10;Description automatically generated">
            <a:extLst>
              <a:ext uri="{FF2B5EF4-FFF2-40B4-BE49-F238E27FC236}">
                <a16:creationId xmlns:a16="http://schemas.microsoft.com/office/drawing/2014/main" id="{BF648153-7AEF-47A8-AA32-D058DB8D4B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68202" y="1149411"/>
            <a:ext cx="5407243" cy="4349932"/>
          </a:xfrm>
          <a:prstGeom prst="rect">
            <a:avLst/>
          </a:prstGeom>
        </p:spPr>
      </p:pic>
      <p:sp>
        <p:nvSpPr>
          <p:cNvPr id="9" name="TextBox 8">
            <a:extLst>
              <a:ext uri="{FF2B5EF4-FFF2-40B4-BE49-F238E27FC236}">
                <a16:creationId xmlns:a16="http://schemas.microsoft.com/office/drawing/2014/main" id="{2DBF54A4-78C6-B300-25B3-052CA6C39134}"/>
              </a:ext>
            </a:extLst>
          </p:cNvPr>
          <p:cNvSpPr txBox="1"/>
          <p:nvPr/>
        </p:nvSpPr>
        <p:spPr>
          <a:xfrm>
            <a:off x="4348233" y="5624242"/>
            <a:ext cx="7727212" cy="523220"/>
          </a:xfrm>
          <a:prstGeom prst="rect">
            <a:avLst/>
          </a:prstGeom>
          <a:noFill/>
        </p:spPr>
        <p:txBody>
          <a:bodyPr wrap="square">
            <a:spAutoFit/>
          </a:bodyPr>
          <a:lstStyle/>
          <a:p>
            <a:pPr algn="r"/>
            <a:r>
              <a:rPr lang="el" sz="1400" dirty="0">
                <a:solidFill>
                  <a:srgbClr val="51A9BA"/>
                </a:solidFill>
                <a:latin typeface="Lato" panose="020F0502020204030203" pitchFamily="34" charset="0"/>
                <a:ea typeface="Lato" panose="020F0502020204030203" pitchFamily="34" charset="0"/>
                <a:cs typeface="Lato" panose="020F0502020204030203" pitchFamily="34" charset="0"/>
              </a:rPr>
              <a:t>Διαβάστε περισσότερα για την έναρξη μιας συλλογικής δημιουργικής απασχόησης εδώ: </a:t>
            </a:r>
            <a:br>
              <a:rPr lang="en-IE" sz="1400" dirty="0">
                <a:solidFill>
                  <a:srgbClr val="51A9BA"/>
                </a:solidFill>
                <a:latin typeface="Lato" panose="020F0502020204030203" pitchFamily="34" charset="0"/>
                <a:ea typeface="Lato" panose="020F0502020204030203" pitchFamily="34" charset="0"/>
                <a:cs typeface="Lato" panose="020F0502020204030203" pitchFamily="34" charset="0"/>
              </a:rPr>
            </a:br>
            <a:r>
              <a:rPr lang="el" sz="1400" dirty="0">
                <a:solidFill>
                  <a:srgbClr val="51A9BA"/>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https://www.artclubbers.com/blog/2020/6/3/start-a-creative-collective</a:t>
            </a:r>
            <a:endParaRPr lang="en-IE" sz="1400" dirty="0">
              <a:solidFill>
                <a:srgbClr val="51A9BA"/>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B5566638-D0B7-4F06-15C6-C598EB40B018}"/>
              </a:ext>
            </a:extLst>
          </p:cNvPr>
          <p:cNvSpPr txBox="1"/>
          <p:nvPr/>
        </p:nvSpPr>
        <p:spPr>
          <a:xfrm>
            <a:off x="6681265" y="1220157"/>
            <a:ext cx="5394180" cy="276999"/>
          </a:xfrm>
          <a:prstGeom prst="rect">
            <a:avLst/>
          </a:prstGeom>
          <a:noFill/>
        </p:spPr>
        <p:txBody>
          <a:bodyPr wrap="square" rtlCol="0">
            <a:spAutoFit/>
          </a:bodyPr>
          <a:lstStyle/>
          <a:p>
            <a:pPr algn="r"/>
            <a:r>
              <a:rPr lang="el" sz="1200" dirty="0">
                <a:solidFill>
                  <a:schemeClr val="bg1"/>
                </a:solidFill>
                <a:latin typeface="Josefin Sans" pitchFamily="2" charset="0"/>
              </a:rPr>
              <a:t>Image Credit – </a:t>
            </a:r>
            <a:r>
              <a:rPr lang="el" sz="1200" dirty="0" err="1">
                <a:solidFill>
                  <a:schemeClr val="bg1"/>
                </a:solidFill>
                <a:latin typeface="Josefin Sans" pitchFamily="2" charset="0"/>
              </a:rPr>
              <a:t>Skitterphoto </a:t>
            </a:r>
            <a:r>
              <a:rPr lang="el" sz="1200" dirty="0">
                <a:solidFill>
                  <a:schemeClr val="bg1"/>
                </a:solidFill>
                <a:latin typeface="Josefin Sans" pitchFamily="2" charset="0"/>
              </a:rPr>
              <a:t>– </a:t>
            </a:r>
            <a:r>
              <a:rPr lang="el" sz="1200" dirty="0" err="1">
                <a:solidFill>
                  <a:schemeClr val="bg1"/>
                </a:solidFill>
                <a:latin typeface="Josefin Sans" pitchFamily="2" charset="0"/>
              </a:rPr>
              <a:t>Pixabay</a:t>
            </a:r>
            <a:r>
              <a:rPr lang="el" sz="1200" dirty="0">
                <a:solidFill>
                  <a:schemeClr val="bg1"/>
                </a:solidFill>
                <a:latin typeface="Josefin Sans" pitchFamily="2" charset="0"/>
              </a:rPr>
              <a:t> </a:t>
            </a:r>
          </a:p>
        </p:txBody>
      </p:sp>
    </p:spTree>
    <p:extLst>
      <p:ext uri="{BB962C8B-B14F-4D97-AF65-F5344CB8AC3E}">
        <p14:creationId xmlns:p14="http://schemas.microsoft.com/office/powerpoint/2010/main" val="2885101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7718578" cy="866585"/>
          </a:xfrm>
        </p:spPr>
        <p:txBody>
          <a:bodyPr/>
          <a:lstStyle/>
          <a:p>
            <a:r>
              <a:rPr lang="el" sz="2200" dirty="0">
                <a:latin typeface="Josefin Sans" pitchFamily="2" charset="0"/>
              </a:rPr>
              <a:t>Αυτή είναι μια ευκαιρία για σας να αναλογιστείτε και να απαντήσετε σε μερικές σύντομες ερωτήσεις.</a:t>
            </a:r>
          </a:p>
          <a:p>
            <a:endParaRPr lang="en-IE" dirty="0"/>
          </a:p>
        </p:txBody>
      </p:sp>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4" y="1832421"/>
            <a:ext cx="10233699" cy="697326"/>
          </a:xfrm>
        </p:spPr>
        <p:txBody>
          <a:bodyPr/>
          <a:lstStyle/>
          <a:p>
            <a:r>
              <a:rPr lang="el" dirty="0">
                <a:latin typeface="Lato" panose="020F0502020204030203" pitchFamily="34" charset="0"/>
                <a:ea typeface="Lato" panose="020F0502020204030203" pitchFamily="34" charset="0"/>
                <a:cs typeface="Lato" panose="020F0502020204030203" pitchFamily="34" charset="0"/>
              </a:rPr>
              <a:t>Προτάσεις και μελλοντικός </a:t>
            </a:r>
            <a:br>
              <a:rPr lang="en-IE" dirty="0">
                <a:latin typeface="Lato" panose="020F0502020204030203" pitchFamily="34" charset="0"/>
                <a:ea typeface="Lato" panose="020F0502020204030203" pitchFamily="34" charset="0"/>
                <a:cs typeface="Lato" panose="020F0502020204030203" pitchFamily="34" charset="0"/>
              </a:rPr>
            </a:br>
            <a:r>
              <a:rPr lang="el" dirty="0">
                <a:latin typeface="Lato" panose="020F0502020204030203" pitchFamily="34" charset="0"/>
                <a:ea typeface="Lato" panose="020F0502020204030203" pitchFamily="34" charset="0"/>
                <a:cs typeface="Lato" panose="020F0502020204030203" pitchFamily="34" charset="0"/>
              </a:rPr>
              <a:t>σχεδιασμός</a:t>
            </a:r>
          </a:p>
          <a:p>
            <a:endParaRPr lang="en-IE"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536550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D4DC1D-F7DA-46D5-328C-C034416E416F}"/>
              </a:ext>
            </a:extLst>
          </p:cNvPr>
          <p:cNvSpPr>
            <a:spLocks noGrp="1"/>
          </p:cNvSpPr>
          <p:nvPr>
            <p:ph type="sldNum" sz="quarter" idx="12"/>
          </p:nvPr>
        </p:nvSpPr>
        <p:spPr/>
        <p:txBody>
          <a:bodyPr/>
          <a:lstStyle/>
          <a:p>
            <a:fld id="{48F63A3B-78C7-47BE-AE5E-E10140E04643}" type="slidenum">
              <a:rPr lang="en-US" smtClean="0"/>
              <a:t>58</a:t>
            </a:fld>
            <a:endParaRPr lang="en-US" dirty="0"/>
          </a:p>
        </p:txBody>
      </p:sp>
      <p:pic>
        <p:nvPicPr>
          <p:cNvPr id="4" name="Picture 3" descr="A picture containing text, vector graphics&#10;&#10;Description automatically generated">
            <a:extLst>
              <a:ext uri="{FF2B5EF4-FFF2-40B4-BE49-F238E27FC236}">
                <a16:creationId xmlns:a16="http://schemas.microsoft.com/office/drawing/2014/main" id="{9CEA4715-1063-7569-8CD4-D10435B38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055" y="4058070"/>
            <a:ext cx="4621427" cy="3425326"/>
          </a:xfrm>
          <a:prstGeom prst="rect">
            <a:avLst/>
          </a:prstGeom>
        </p:spPr>
      </p:pic>
      <p:sp>
        <p:nvSpPr>
          <p:cNvPr id="5" name="TextBox 4">
            <a:extLst>
              <a:ext uri="{FF2B5EF4-FFF2-40B4-BE49-F238E27FC236}">
                <a16:creationId xmlns:a16="http://schemas.microsoft.com/office/drawing/2014/main" id="{4BF92BCE-D4CC-FFC2-7B7B-EE00F96FB9D7}"/>
              </a:ext>
            </a:extLst>
          </p:cNvPr>
          <p:cNvSpPr txBox="1"/>
          <p:nvPr/>
        </p:nvSpPr>
        <p:spPr>
          <a:xfrm>
            <a:off x="320584" y="73165"/>
            <a:ext cx="11575494" cy="4832092"/>
          </a:xfrm>
          <a:prstGeom prst="rect">
            <a:avLst/>
          </a:prstGeom>
          <a:noFill/>
        </p:spPr>
        <p:txBody>
          <a:bodyPr wrap="square" rtlCol="0">
            <a:spAutoFit/>
          </a:bodyPr>
          <a:lstStyle/>
          <a:p>
            <a:endParaRPr lang="en-IE" sz="2400" dirty="0">
              <a:latin typeface="Lato" panose="020F0502020204030203" pitchFamily="34" charset="0"/>
              <a:ea typeface="Lato" panose="020F0502020204030203" pitchFamily="34" charset="0"/>
              <a:cs typeface="Lato" panose="020F0502020204030203" pitchFamily="34" charset="0"/>
            </a:endParaRPr>
          </a:p>
          <a:p>
            <a:r>
              <a:rPr lang="el" sz="2400" dirty="0">
                <a:latin typeface="Lato" panose="020F0502020204030203" pitchFamily="34" charset="0"/>
                <a:ea typeface="Lato" panose="020F0502020204030203" pitchFamily="34" charset="0"/>
                <a:cs typeface="Lato" panose="020F0502020204030203" pitchFamily="34" charset="0"/>
              </a:rPr>
              <a:t>Ποια είναι τα βασικά σας σημεία από αυτό το μάθημα;</a:t>
            </a:r>
          </a:p>
          <a:p>
            <a:endParaRPr lang="el" sz="2400" dirty="0">
              <a:latin typeface="Lato" panose="020F0502020204030203" pitchFamily="34" charset="0"/>
              <a:ea typeface="Lato" panose="020F0502020204030203" pitchFamily="34" charset="0"/>
              <a:cs typeface="Lato" panose="020F0502020204030203" pitchFamily="34" charset="0"/>
            </a:endParaRPr>
          </a:p>
          <a:p>
            <a:pPr algn="just"/>
            <a:r>
              <a:rPr lang="el" sz="2400" dirty="0">
                <a:latin typeface="Lato" panose="020F0502020204030203" pitchFamily="34" charset="0"/>
                <a:ea typeface="Lato" panose="020F0502020204030203" pitchFamily="34" charset="0"/>
                <a:cs typeface="Lato" panose="020F0502020204030203" pitchFamily="34" charset="0"/>
              </a:rPr>
              <a:t>Αισθάνεστε καλύτερα εξοπλισμένοι για να σκεφτείτε να χρησιμοποιήσετε το ιατρείο σας ως διέξοδο για ομάδες Κοινωνικής Συνταγογράφησης;</a:t>
            </a:r>
          </a:p>
          <a:p>
            <a:pPr algn="just"/>
            <a:endParaRPr lang="el" sz="2400" dirty="0">
              <a:latin typeface="Lato" panose="020F0502020204030203" pitchFamily="34" charset="0"/>
              <a:ea typeface="Lato" panose="020F0502020204030203" pitchFamily="34" charset="0"/>
              <a:cs typeface="Lato" panose="020F0502020204030203" pitchFamily="34" charset="0"/>
            </a:endParaRPr>
          </a:p>
          <a:p>
            <a:r>
              <a:rPr lang="el" sz="2400" dirty="0">
                <a:latin typeface="Lato" panose="020F0502020204030203" pitchFamily="34" charset="0"/>
                <a:ea typeface="Lato" panose="020F0502020204030203" pitchFamily="34" charset="0"/>
                <a:cs typeface="Lato" panose="020F0502020204030203" pitchFamily="34" charset="0"/>
              </a:rPr>
              <a:t>Θα σκεφτόσασταν να χρησιμοποιήσετε κάποια από τις δραστηριότητες που αναφέρονται στο ιατρείο σας;</a:t>
            </a:r>
          </a:p>
          <a:p>
            <a:endParaRPr lang="el" sz="2400" dirty="0">
              <a:latin typeface="Lato" panose="020F0502020204030203" pitchFamily="34" charset="0"/>
              <a:ea typeface="Lato" panose="020F0502020204030203" pitchFamily="34" charset="0"/>
              <a:cs typeface="Lato" panose="020F0502020204030203" pitchFamily="34" charset="0"/>
            </a:endParaRPr>
          </a:p>
          <a:p>
            <a:r>
              <a:rPr lang="el" sz="2400" dirty="0">
                <a:latin typeface="Lato" panose="020F0502020204030203" pitchFamily="34" charset="0"/>
                <a:ea typeface="Lato" panose="020F0502020204030203" pitchFamily="34" charset="0"/>
                <a:cs typeface="Lato" panose="020F0502020204030203" pitchFamily="34" charset="0"/>
              </a:rPr>
              <a:t>Αυτό το μάθημα σας έκανε να σκεφτείτε περισσότερο τα οφέλη της τέχνης και του πολιτισμού στην κοινωνική συνταγογράφηση;</a:t>
            </a:r>
          </a:p>
          <a:p>
            <a:endParaRPr lang="en-IE" sz="1600" dirty="0">
              <a:latin typeface="Lato" panose="020F0502020204030203" pitchFamily="34" charset="0"/>
              <a:ea typeface="Lato" panose="020F0502020204030203" pitchFamily="34" charset="0"/>
              <a:cs typeface="Lato" panose="020F0502020204030203" pitchFamily="34" charset="0"/>
            </a:endParaRPr>
          </a:p>
          <a:p>
            <a:endParaRPr lang="en-IE" sz="1400" dirty="0">
              <a:latin typeface="Lato" panose="020F0502020204030203" pitchFamily="34" charset="0"/>
              <a:ea typeface="Lato" panose="020F0502020204030203" pitchFamily="34" charset="0"/>
              <a:cs typeface="Lato" panose="020F0502020204030203" pitchFamily="34" charset="0"/>
            </a:endParaRPr>
          </a:p>
          <a:p>
            <a:endParaRPr lang="en-IE" sz="14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572066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30D21D-EDA4-E8E6-9E11-BD0AF91375E2}"/>
              </a:ext>
            </a:extLst>
          </p:cNvPr>
          <p:cNvSpPr>
            <a:spLocks noGrp="1"/>
          </p:cNvSpPr>
          <p:nvPr>
            <p:ph type="body" sz="quarter" idx="16"/>
          </p:nvPr>
        </p:nvSpPr>
        <p:spPr>
          <a:xfrm>
            <a:off x="618461" y="2209400"/>
            <a:ext cx="10512420" cy="4771789"/>
          </a:xfrm>
        </p:spPr>
        <p:txBody>
          <a:bodyPr/>
          <a:lstStyle/>
          <a:p>
            <a:pPr algn="just"/>
            <a:r>
              <a:rPr lang="el"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Πανεπιστήμιο του Λίβερπουλ</a:t>
            </a:r>
            <a:r>
              <a:rPr lang="en-US"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a:t>
            </a:r>
            <a:r>
              <a:rPr lang="el"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 Η τέχνη της κοινωνικής συνταγογράφησης: Πολιτική ενημέρωσης για δημιουργικές παρεμβάσεις στη φροντίδα ψυχικής υγείας</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r>
              <a:rPr lang="el" dirty="0">
                <a:solidFill>
                  <a:schemeClr val="tx1"/>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Ο Παγκόσμιος Οργανισμός Υγείας </a:t>
            </a:r>
            <a:r>
              <a:rPr lang="el-GR" dirty="0">
                <a:solidFill>
                  <a:schemeClr val="tx1"/>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δ</a:t>
            </a:r>
            <a:r>
              <a:rPr lang="el" dirty="0">
                <a:solidFill>
                  <a:schemeClr val="tx1"/>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ίνει έμφαση στη σύνδεση μεταξύ των τεχνών και της ψυχικής υγείας</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r>
              <a:rPr lang="el" altLang="en-US" sz="2400" dirty="0">
                <a:solidFill>
                  <a:schemeClr val="tx1"/>
                </a:solidFill>
                <a:latin typeface="Lato" panose="020F0502020204030203" pitchFamily="34" charset="0"/>
                <a:ea typeface="Lato" panose="020F0502020204030203" pitchFamily="34" charset="0"/>
                <a:cs typeface="Lato" panose="020F0502020204030203" pitchFamily="34" charset="0"/>
              </a:rPr>
              <a:t>Ανακαλύψτε περισσότερες καλλιτεχνικές και πολιτιστικές δραστηριότητες για την υγεία και την ευημερία σας: </a:t>
            </a:r>
            <a:r>
              <a:rPr lang="el" altLang="en-US" sz="2400" dirty="0">
                <a:solidFill>
                  <a:schemeClr val="tx1"/>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g.co/ </a:t>
            </a:r>
            <a:r>
              <a:rPr lang="el" altLang="en-US" sz="2400" dirty="0" err="1">
                <a:solidFill>
                  <a:schemeClr val="tx1"/>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artshealth</a:t>
            </a:r>
            <a:endParaRPr lang="en-US" altLang="en-US" sz="2400"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endParaRPr lang="en-IE" dirty="0">
              <a:solidFill>
                <a:srgbClr val="FFC652"/>
              </a:solidFill>
              <a:latin typeface="Lato" panose="020F0502020204030203" pitchFamily="34" charset="0"/>
              <a:ea typeface="Lato" panose="020F0502020204030203" pitchFamily="34" charset="0"/>
              <a:cs typeface="Lato" panose="020F0502020204030203" pitchFamily="34" charset="0"/>
            </a:endParaRPr>
          </a:p>
        </p:txBody>
      </p:sp>
      <p:sp>
        <p:nvSpPr>
          <p:cNvPr id="3" name="Text Placeholder 2">
            <a:extLst>
              <a:ext uri="{FF2B5EF4-FFF2-40B4-BE49-F238E27FC236}">
                <a16:creationId xmlns:a16="http://schemas.microsoft.com/office/drawing/2014/main" id="{06B4174A-C3E7-7A39-C9F9-83012C0D3CDA}"/>
              </a:ext>
            </a:extLst>
          </p:cNvPr>
          <p:cNvSpPr>
            <a:spLocks noGrp="1"/>
          </p:cNvSpPr>
          <p:nvPr>
            <p:ph type="body" sz="quarter" idx="17"/>
          </p:nvPr>
        </p:nvSpPr>
        <p:spPr/>
        <p:txBody>
          <a:bodyPr/>
          <a:lstStyle/>
          <a:p>
            <a:r>
              <a:rPr lang="el" sz="4000" dirty="0">
                <a:latin typeface="Lato" panose="020F0502020204030203" pitchFamily="34" charset="0"/>
                <a:ea typeface="Lato" panose="020F0502020204030203" pitchFamily="34" charset="0"/>
                <a:cs typeface="Lato" panose="020F0502020204030203" pitchFamily="34" charset="0"/>
              </a:rPr>
              <a:t>Άλλοι ενδιαφέροντες σύνδεσμοι για να εξερευνήσετε…</a:t>
            </a:r>
          </a:p>
        </p:txBody>
      </p:sp>
    </p:spTree>
    <p:extLst>
      <p:ext uri="{BB962C8B-B14F-4D97-AF65-F5344CB8AC3E}">
        <p14:creationId xmlns:p14="http://schemas.microsoft.com/office/powerpoint/2010/main" val="288737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1B780-1CB3-98DB-03DB-10ED943C56DF}"/>
              </a:ext>
            </a:extLst>
          </p:cNvPr>
          <p:cNvSpPr>
            <a:spLocks noGrp="1"/>
          </p:cNvSpPr>
          <p:nvPr>
            <p:ph type="body" sz="quarter" idx="16"/>
          </p:nvPr>
        </p:nvSpPr>
        <p:spPr>
          <a:xfrm>
            <a:off x="746852" y="921721"/>
            <a:ext cx="7184457" cy="1160521"/>
          </a:xfrm>
        </p:spPr>
        <p:txBody>
          <a:bodyPr/>
          <a:lstStyle/>
          <a:p>
            <a:pPr algn="just">
              <a:lnSpc>
                <a:spcPct val="150000"/>
              </a:lnSpc>
            </a:pPr>
            <a:r>
              <a:rPr lang="el" sz="2000" dirty="0">
                <a:latin typeface="Lato" panose="020F0502020204030203" pitchFamily="34" charset="0"/>
                <a:ea typeface="Lato" panose="020F0502020204030203" pitchFamily="34" charset="0"/>
                <a:cs typeface="Lato" panose="020F0502020204030203" pitchFamily="34" charset="0"/>
              </a:rPr>
              <a:t>Η Κοινωνική Συνταγογράφηση είναι ένας ισχυρός κοινοτικός μηχανισμός για τη βελτίωση της σωματικής, συναισθηματικής και ψυχικής ευεξίας των ενηλίκων, συνδέοντάς τους με πηγές υποστήριξης που δεν βασίζονται στην ιατρική κοινότητα.</a:t>
            </a:r>
          </a:p>
          <a:p>
            <a:pPr algn="just">
              <a:lnSpc>
                <a:spcPct val="150000"/>
              </a:lnSpc>
            </a:pPr>
            <a:endParaRPr lang="en-US" sz="2000" dirty="0">
              <a:latin typeface="Lato" panose="020F0502020204030203" pitchFamily="34" charset="0"/>
              <a:ea typeface="Lato" panose="020F0502020204030203" pitchFamily="34" charset="0"/>
              <a:cs typeface="Lato" panose="020F0502020204030203" pitchFamily="34" charset="0"/>
            </a:endParaRPr>
          </a:p>
          <a:p>
            <a:pPr algn="just">
              <a:lnSpc>
                <a:spcPct val="150000"/>
              </a:lnSpc>
            </a:pPr>
            <a:r>
              <a:rPr lang="el" sz="2000" dirty="0">
                <a:latin typeface="Lato" panose="020F0502020204030203" pitchFamily="34" charset="0"/>
                <a:ea typeface="Lato" panose="020F0502020204030203" pitchFamily="34" charset="0"/>
                <a:cs typeface="Lato" panose="020F0502020204030203" pitchFamily="34" charset="0"/>
              </a:rPr>
              <a:t>Αυτό το μάθημα εστιάζει αντ' αυτού στην ενσωμάτωση της παροχής υπηρεσιών υγείας και της ευημερίας σε κοινωνικές και πολιτιστικές κοινότητες/δημόσιες ρυθμίσεις μέσω της κοινωνικής συνταγογράφησης .</a:t>
            </a:r>
            <a:endParaRPr lang="en-IE" sz="2000" dirty="0">
              <a:latin typeface="Lato" panose="020F0502020204030203" pitchFamily="34" charset="0"/>
              <a:ea typeface="Lato" panose="020F0502020204030203" pitchFamily="34" charset="0"/>
              <a:cs typeface="Lato" panose="020F0502020204030203" pitchFamily="34" charset="0"/>
            </a:endParaRPr>
          </a:p>
          <a:p>
            <a:pPr algn="just">
              <a:lnSpc>
                <a:spcPct val="150000"/>
              </a:lnSpc>
            </a:pPr>
            <a:endParaRPr lang="en-IE" sz="2000" dirty="0">
              <a:latin typeface="Lato" panose="020F0502020204030203" pitchFamily="34" charset="0"/>
              <a:ea typeface="Lato" panose="020F0502020204030203" pitchFamily="34" charset="0"/>
              <a:cs typeface="Lato" panose="020F0502020204030203" pitchFamily="34" charset="0"/>
            </a:endParaRPr>
          </a:p>
        </p:txBody>
      </p:sp>
      <p:sp>
        <p:nvSpPr>
          <p:cNvPr id="5" name="Text Placeholder 4">
            <a:extLst>
              <a:ext uri="{FF2B5EF4-FFF2-40B4-BE49-F238E27FC236}">
                <a16:creationId xmlns:a16="http://schemas.microsoft.com/office/drawing/2014/main" id="{B8B443CD-B65E-0CEC-F0F6-1573953981CB}"/>
              </a:ext>
            </a:extLst>
          </p:cNvPr>
          <p:cNvSpPr>
            <a:spLocks noGrp="1"/>
          </p:cNvSpPr>
          <p:nvPr>
            <p:ph type="body" sz="quarter" idx="18"/>
          </p:nvPr>
        </p:nvSpPr>
        <p:spPr>
          <a:xfrm>
            <a:off x="9123680" y="3087000"/>
            <a:ext cx="2214880" cy="684000"/>
          </a:xfrm>
        </p:spPr>
        <p:txBody>
          <a:bodyPr/>
          <a:lstStyle/>
          <a:p>
            <a:pPr algn="ctr"/>
            <a:r>
              <a:rPr lang="el" sz="1800" dirty="0">
                <a:latin typeface="Lato" panose="020F0502020204030203" pitchFamily="34" charset="0"/>
                <a:ea typeface="Lato" panose="020F0502020204030203" pitchFamily="34" charset="0"/>
                <a:cs typeface="Lato" panose="020F0502020204030203" pitchFamily="34" charset="0"/>
              </a:rPr>
              <a:t>Τι είναι η κοινωνική συνταγογράφηση;</a:t>
            </a:r>
          </a:p>
        </p:txBody>
      </p:sp>
    </p:spTree>
    <p:extLst>
      <p:ext uri="{BB962C8B-B14F-4D97-AF65-F5344CB8AC3E}">
        <p14:creationId xmlns:p14="http://schemas.microsoft.com/office/powerpoint/2010/main" val="2312703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a:xfrm>
            <a:off x="0" y="4835340"/>
            <a:ext cx="12252960" cy="992499"/>
          </a:xfrm>
        </p:spPr>
        <p:txBody>
          <a:bodyPr/>
          <a:lstStyle/>
          <a:p>
            <a:r>
              <a:rPr lang="el" sz="2400" dirty="0">
                <a:latin typeface="Lato" panose="020F0502020204030203" pitchFamily="34" charset="0"/>
                <a:ea typeface="Lato" panose="020F0502020204030203" pitchFamily="34" charset="0"/>
                <a:cs typeface="Lato" panose="020F0502020204030203" pitchFamily="34" charset="0"/>
              </a:rPr>
              <a:t>Σας ευχαριστούμε που ασχοληθήκατε με το μάθημα </a:t>
            </a:r>
            <a:r>
              <a:rPr lang="en-US" sz="2400" dirty="0">
                <a:latin typeface="Lato" panose="020F0502020204030203" pitchFamily="34" charset="0"/>
                <a:ea typeface="Lato" panose="020F0502020204030203" pitchFamily="34" charset="0"/>
                <a:cs typeface="Lato" panose="020F0502020204030203" pitchFamily="34" charset="0"/>
              </a:rPr>
              <a:t>“</a:t>
            </a:r>
            <a:r>
              <a:rPr lang="el" sz="2400" dirty="0">
                <a:latin typeface="Lato" panose="020F0502020204030203" pitchFamily="34" charset="0"/>
                <a:ea typeface="Lato" panose="020F0502020204030203" pitchFamily="34" charset="0"/>
                <a:cs typeface="Lato" panose="020F0502020204030203" pitchFamily="34" charset="0"/>
              </a:rPr>
              <a:t>Εισαγωγή στην Κοινωνική Συνταγογράφηση για εκπαιδευτικούς</a:t>
            </a:r>
            <a:r>
              <a:rPr lang="en-US" sz="2400" dirty="0">
                <a:latin typeface="Lato" panose="020F0502020204030203" pitchFamily="34" charset="0"/>
                <a:ea typeface="Lato" panose="020F0502020204030203" pitchFamily="34" charset="0"/>
                <a:cs typeface="Lato" panose="020F0502020204030203" pitchFamily="34" charset="0"/>
              </a:rPr>
              <a:t> </a:t>
            </a:r>
            <a:r>
              <a:rPr lang="el" sz="2400" dirty="0">
                <a:latin typeface="Lato" panose="020F0502020204030203" pitchFamily="34" charset="0"/>
                <a:ea typeface="Lato" panose="020F0502020204030203" pitchFamily="34" charset="0"/>
                <a:cs typeface="Lato" panose="020F0502020204030203" pitchFamily="34" charset="0"/>
              </a:rPr>
              <a:t>Κοινωνικών/Πολιτιστικών Υπηρεσιών</a:t>
            </a:r>
            <a:r>
              <a:rPr lang="en-US" sz="2400" dirty="0">
                <a:latin typeface="Lato" panose="020F0502020204030203" pitchFamily="34" charset="0"/>
                <a:ea typeface="Lato" panose="020F0502020204030203" pitchFamily="34" charset="0"/>
                <a:cs typeface="Lato" panose="020F0502020204030203" pitchFamily="34" charset="0"/>
              </a:rPr>
              <a:t>”</a:t>
            </a:r>
            <a:endParaRPr lang="el" sz="2400" dirty="0">
              <a:latin typeface="Lato" panose="020F0502020204030203" pitchFamily="34" charset="0"/>
              <a:ea typeface="Lato" panose="020F0502020204030203" pitchFamily="34" charset="0"/>
              <a:cs typeface="Lato" panose="020F0502020204030203" pitchFamily="34" charset="0"/>
            </a:endParaRPr>
          </a:p>
          <a:p>
            <a:endParaRPr lang="en-US" sz="2400" dirty="0">
              <a:latin typeface="Lato" panose="020F0502020204030203" pitchFamily="34" charset="0"/>
              <a:ea typeface="Lato" panose="020F0502020204030203" pitchFamily="34" charset="0"/>
              <a:cs typeface="Lato" panose="020F0502020204030203" pitchFamily="34" charset="0"/>
            </a:endParaRPr>
          </a:p>
        </p:txBody>
      </p:sp>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a:xfrm>
            <a:off x="0" y="5727720"/>
            <a:ext cx="12002982" cy="819561"/>
          </a:xfrm>
        </p:spPr>
        <p:txBody>
          <a:bodyPr>
            <a:normAutofit/>
          </a:bodyPr>
          <a:lstStyle/>
          <a:p>
            <a:r>
              <a:rPr lang="el" sz="2200" dirty="0">
                <a:latin typeface="Lato" panose="020F0502020204030203" pitchFamily="34" charset="0"/>
                <a:ea typeface="Lato" panose="020F0502020204030203" pitchFamily="34" charset="0"/>
                <a:cs typeface="Lato" panose="020F0502020204030203" pitchFamily="34" charset="0"/>
              </a:rPr>
              <a:t>Μπορείτε να μάθετε περισσότερα για το Activate Project στον ιστότοπο </a:t>
            </a:r>
            <a:r>
              <a:rPr lang="el" sz="2200" b="1"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www.socialprescribers.eu</a:t>
            </a:r>
            <a:endParaRPr lang="en-US" sz="2200" b="1"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en-US" sz="22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8469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7BFA85-6B20-E146-8CDB-E480FC5646F3}"/>
              </a:ext>
            </a:extLst>
          </p:cNvPr>
          <p:cNvSpPr txBox="1"/>
          <p:nvPr/>
        </p:nvSpPr>
        <p:spPr>
          <a:xfrm>
            <a:off x="708618" y="1414835"/>
            <a:ext cx="10512420" cy="5343001"/>
          </a:xfrm>
          <a:prstGeom prst="rect">
            <a:avLst/>
          </a:prstGeom>
          <a:noFill/>
          <a:ln>
            <a:noFill/>
          </a:ln>
        </p:spPr>
        <p:txBody>
          <a:bodyPr wrap="square" rtlCol="0">
            <a:spAutoFit/>
          </a:bodyPr>
          <a:lstStyle/>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r>
              <a:rPr lang="el" sz="2000" dirty="0">
                <a:latin typeface="Lato" panose="020F0502020204030203" pitchFamily="34" charset="0"/>
                <a:ea typeface="Lato" panose="020F0502020204030203" pitchFamily="34" charset="0"/>
                <a:cs typeface="Lato" panose="020F0502020204030203" pitchFamily="34" charset="0"/>
              </a:rPr>
              <a:t>Πολλοί Κοινωνικοί και Πολιτιστικοί Οργανισμοί ασχολούνται ήδη με την κοινωνική συνταγογράφηση, αλλά μπορεί να μην το γνωρίζουν. Οι γκαλερί τέχνης, τα μουσεία και οι βιβλιοθήκες προσφέρουν συνήθως δωρεάν είσοδο στα μέλη του κοινού και αυτό καταρρίπτει τα οικονομικά εμπόδια που μπορεί να ήταν αποτρεπτικά για τους ανθρώπους που συμμετέχουν σε μια δραστηριότητα.</a:t>
            </a:r>
            <a:endParaRPr lang="en-IE"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lnSpc>
                <a:spcPct val="107000"/>
              </a:lnSpc>
              <a:spcAft>
                <a:spcPts val="400"/>
              </a:spcAft>
            </a:pPr>
            <a:r>
              <a:rPr lang="el" sz="2000" dirty="0">
                <a:latin typeface="Lato" panose="020F0502020204030203" pitchFamily="34" charset="0"/>
                <a:ea typeface="Lato" panose="020F0502020204030203" pitchFamily="34" charset="0"/>
                <a:cs typeface="Lato" panose="020F0502020204030203" pitchFamily="34" charset="0"/>
              </a:rPr>
              <a:t>Οι κοινωνικοί και πολιτιστικοί οργανισμοί μπορούν να προσφέρουν δωρεάν ξεναγήσεις και εργαστήρια, αυτός είναι ένας θαυμάσιος τρόπος για να ενθαρρύνετε τους ανθρώπους να μιλήσουν για την τέχνη κ.λπ. και επίσης ένας τρόπος για να συναντήσουν ανθρώπους με ομοϊδεάτες.</a:t>
            </a:r>
            <a:endParaRPr lang="en-US" sz="2000" dirty="0">
              <a:latin typeface="Lato" panose="020F0502020204030203" pitchFamily="34" charset="0"/>
              <a:ea typeface="Lato" panose="020F0502020204030203" pitchFamily="34" charset="0"/>
              <a:cs typeface="Lato" panose="020F0502020204030203" pitchFamily="34" charset="0"/>
            </a:endParaRPr>
          </a:p>
          <a:p>
            <a:pPr algn="just">
              <a:lnSpc>
                <a:spcPct val="107000"/>
              </a:lnSpc>
              <a:spcAft>
                <a:spcPts val="400"/>
              </a:spcAft>
            </a:pPr>
            <a:endParaRPr lang="en-IE" sz="2000" dirty="0">
              <a:latin typeface="Lato" panose="020F0502020204030203" pitchFamily="34" charset="0"/>
              <a:ea typeface="Lato" panose="020F0502020204030203" pitchFamily="34" charset="0"/>
              <a:cs typeface="Lato" panose="020F0502020204030203" pitchFamily="34" charset="0"/>
            </a:endParaRPr>
          </a:p>
          <a:p>
            <a:pPr algn="just">
              <a:lnSpc>
                <a:spcPct val="107000"/>
              </a:lnSpc>
              <a:spcAft>
                <a:spcPts val="400"/>
              </a:spcAft>
            </a:pPr>
            <a:r>
              <a:rPr lang="el" sz="2000" dirty="0">
                <a:latin typeface="Lato" panose="020F0502020204030203" pitchFamily="34" charset="0"/>
                <a:ea typeface="Lato" panose="020F0502020204030203" pitchFamily="34" charset="0"/>
                <a:cs typeface="Lato" panose="020F0502020204030203" pitchFamily="34" charset="0"/>
              </a:rPr>
              <a:t>Πολλές γκαλερί τέχνης και μουσεία αναζητούν εθελοντές επιτηρητές, το να είσαι εθελοντής είναι ένας πολύ καλός τρόπος για να εμπλακείς στην κοινότητα και μπορεί να δώσει στους ανθρώπους εστίαση στη ζωή.</a:t>
            </a:r>
            <a:endParaRPr lang="en-IE"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a:extLst>
              <a:ext uri="{FF2B5EF4-FFF2-40B4-BE49-F238E27FC236}">
                <a16:creationId xmlns:a16="http://schemas.microsoft.com/office/drawing/2014/main" id="{C5CAC88C-2580-352F-0C29-DA42B7C33DF7}"/>
              </a:ext>
            </a:extLst>
          </p:cNvPr>
          <p:cNvSpPr>
            <a:spLocks noGrp="1"/>
          </p:cNvSpPr>
          <p:nvPr>
            <p:ph type="body" sz="quarter" idx="17"/>
          </p:nvPr>
        </p:nvSpPr>
        <p:spPr>
          <a:xfrm>
            <a:off x="618461" y="447839"/>
            <a:ext cx="10512420" cy="729873"/>
          </a:xfrm>
        </p:spPr>
        <p:txBody>
          <a:bodyPr/>
          <a:lstStyle/>
          <a:p>
            <a:r>
              <a:rPr lang="el" sz="4000" dirty="0">
                <a:latin typeface="λα"/>
              </a:rPr>
              <a:t>Ο Ρόλος των Κοινωνικών και Πολιτιστικών Οργανώσεων στην Κοινωνική Συνταγογράφηση</a:t>
            </a:r>
          </a:p>
          <a:p>
            <a:endParaRPr lang="en-IE" sz="40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5710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34FE6-55C4-8F49-893C-95300C5AE867}"/>
              </a:ext>
            </a:extLst>
          </p:cNvPr>
          <p:cNvSpPr txBox="1"/>
          <p:nvPr/>
        </p:nvSpPr>
        <p:spPr>
          <a:xfrm>
            <a:off x="578516" y="216608"/>
            <a:ext cx="11182865" cy="6924973"/>
          </a:xfrm>
          <a:prstGeom prst="rect">
            <a:avLst/>
          </a:prstGeom>
          <a:noFill/>
        </p:spPr>
        <p:txBody>
          <a:bodyPr wrap="square" rtlCol="0">
            <a:spAutoFit/>
          </a:bodyPr>
          <a:lstStyle/>
          <a:p>
            <a:pPr algn="just"/>
            <a:endParaRPr lang="en-US" sz="2400" b="1" dirty="0">
              <a:latin typeface="Lato" panose="020F0502020204030203" pitchFamily="34" charset="0"/>
              <a:ea typeface="Lato" panose="020F0502020204030203" pitchFamily="34" charset="0"/>
              <a:cs typeface="Lato" panose="020F0502020204030203" pitchFamily="34" charset="0"/>
            </a:endParaRPr>
          </a:p>
          <a:p>
            <a:pPr algn="just"/>
            <a:endParaRPr lang="en-US" sz="2400" b="1"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r>
              <a:rPr lang="el" sz="2400" b="1" dirty="0">
                <a:latin typeface="Lato" panose="020F0502020204030203" pitchFamily="34" charset="0"/>
                <a:ea typeface="Lato" panose="020F0502020204030203" pitchFamily="34" charset="0"/>
                <a:cs typeface="Lato" panose="020F0502020204030203" pitchFamily="34" charset="0"/>
              </a:rPr>
              <a:t>Υγεία - </a:t>
            </a:r>
            <a:r>
              <a:rPr lang="el" sz="2400" dirty="0">
                <a:latin typeface="Lato" panose="020F0502020204030203" pitchFamily="34" charset="0"/>
                <a:ea typeface="Lato" panose="020F0502020204030203" pitchFamily="34" charset="0"/>
                <a:cs typeface="Lato" panose="020F0502020204030203" pitchFamily="34" charset="0"/>
              </a:rPr>
              <a:t>Ο ΠΟΥ ορίζει την υγεία ως: «μια κατάσταση πλήρους σωματικής, ψυχικής και κοινωνικής ευεξίας, [η οποία] δεν είναι απλώς η απουσία ασθένειας ή αναπηρίας.</a:t>
            </a:r>
          </a:p>
          <a:p>
            <a:pPr algn="just"/>
            <a:endParaRPr lang="en-US" sz="2400" dirty="0">
              <a:latin typeface="Lato" panose="020F0502020204030203" pitchFamily="34" charset="0"/>
              <a:ea typeface="Lato" panose="020F0502020204030203" pitchFamily="34" charset="0"/>
              <a:cs typeface="Lato" panose="020F0502020204030203" pitchFamily="34" charset="0"/>
            </a:endParaRPr>
          </a:p>
          <a:p>
            <a:pPr algn="just"/>
            <a:r>
              <a:rPr lang="el" sz="2400" b="1" dirty="0">
                <a:latin typeface="Lato" panose="020F0502020204030203" pitchFamily="34" charset="0"/>
                <a:ea typeface="Lato" panose="020F0502020204030203" pitchFamily="34" charset="0"/>
                <a:cs typeface="Lato" panose="020F0502020204030203" pitchFamily="34" charset="0"/>
              </a:rPr>
              <a:t>Πολιτισμός - </a:t>
            </a:r>
            <a:r>
              <a:rPr lang="el" sz="2400" dirty="0">
                <a:latin typeface="Lato" panose="020F0502020204030203" pitchFamily="34" charset="0"/>
                <a:ea typeface="Lato" panose="020F0502020204030203" pitchFamily="34" charset="0"/>
                <a:cs typeface="Lato" panose="020F0502020204030203" pitchFamily="34" charset="0"/>
              </a:rPr>
              <a:t>Ο πολιτισμός ορίζεται ως οι αξίες, οι πεποιθήσεις, οι γλώσσες, οι γνώσεις και οι τέχνες, οι παραδόσεις, οι θεσμοί και ο τρόπο</a:t>
            </a:r>
            <a:r>
              <a:rPr lang="el-GR" sz="2400" dirty="0">
                <a:latin typeface="Lato" panose="020F0502020204030203" pitchFamily="34" charset="0"/>
                <a:ea typeface="Lato" panose="020F0502020204030203" pitchFamily="34" charset="0"/>
                <a:cs typeface="Lato" panose="020F0502020204030203" pitchFamily="34" charset="0"/>
              </a:rPr>
              <a:t>ς</a:t>
            </a:r>
            <a:r>
              <a:rPr lang="el" sz="2400" dirty="0">
                <a:latin typeface="Lato" panose="020F0502020204030203" pitchFamily="34" charset="0"/>
                <a:ea typeface="Lato" panose="020F0502020204030203" pitchFamily="34" charset="0"/>
                <a:cs typeface="Lato" panose="020F0502020204030203" pitchFamily="34" charset="0"/>
              </a:rPr>
              <a:t> ζωής μέσω των οποίων ένα άτομο ή μια ομάδα εκφράζει τα νοήματα που δίνουν στην ύπαρξη και την ανάπτυξή τους. Ο πολιτισμός είναι αυτός που μας δίνει τη δυνατότητα να είμαστε άνθρωποι με τους άλλους.</a:t>
            </a: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US" sz="2000" dirty="0">
              <a:latin typeface="Lato" panose="020F0502020204030203" pitchFamily="34" charset="0"/>
              <a:ea typeface="Lato" panose="020F0502020204030203" pitchFamily="34" charset="0"/>
              <a:cs typeface="Lato" panose="020F0502020204030203" pitchFamily="34" charset="0"/>
            </a:endParaRPr>
          </a:p>
          <a:p>
            <a:pPr algn="just"/>
            <a:endParaRPr lang="en-IE" sz="2000" dirty="0">
              <a:latin typeface="Lato" panose="020F0502020204030203" pitchFamily="34" charset="0"/>
              <a:ea typeface="Lato" panose="020F0502020204030203" pitchFamily="34" charset="0"/>
              <a:cs typeface="Lato" panose="020F0502020204030203" pitchFamily="34" charset="0"/>
            </a:endParaRPr>
          </a:p>
        </p:txBody>
      </p:sp>
      <p:pic>
        <p:nvPicPr>
          <p:cNvPr id="5" name="Picture 4" descr="A picture containing text, clipart&#10;&#10;Description automatically generated">
            <a:extLst>
              <a:ext uri="{FF2B5EF4-FFF2-40B4-BE49-F238E27FC236}">
                <a16:creationId xmlns:a16="http://schemas.microsoft.com/office/drawing/2014/main" id="{BFFFBA4D-F99D-DA34-E088-7A912C58AC5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18680" y="4955060"/>
            <a:ext cx="3929449" cy="1686332"/>
          </a:xfrm>
          <a:prstGeom prst="rect">
            <a:avLst/>
          </a:prstGeom>
        </p:spPr>
      </p:pic>
      <p:sp>
        <p:nvSpPr>
          <p:cNvPr id="6" name="Arrow: Right 5">
            <a:extLst>
              <a:ext uri="{FF2B5EF4-FFF2-40B4-BE49-F238E27FC236}">
                <a16:creationId xmlns:a16="http://schemas.microsoft.com/office/drawing/2014/main" id="{B28EC912-FD46-2E8B-EA59-A44FD7A4BD21}"/>
              </a:ext>
            </a:extLst>
          </p:cNvPr>
          <p:cNvSpPr/>
          <p:nvPr/>
        </p:nvSpPr>
        <p:spPr>
          <a:xfrm>
            <a:off x="1612360" y="5667221"/>
            <a:ext cx="1717589" cy="685800"/>
          </a:xfrm>
          <a:prstGeom prst="rightArrow">
            <a:avLst/>
          </a:prstGeom>
          <a:solidFill>
            <a:srgbClr val="FEC7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solidFill>
                  <a:schemeClr val="tx1"/>
                </a:solidFill>
                <a:latin typeface="Josefin Sans" pitchFamily="2" charset="0"/>
              </a:rPr>
              <a:t>Υγεία</a:t>
            </a:r>
          </a:p>
        </p:txBody>
      </p:sp>
      <p:sp>
        <p:nvSpPr>
          <p:cNvPr id="7" name="Arrow: Left 6">
            <a:extLst>
              <a:ext uri="{FF2B5EF4-FFF2-40B4-BE49-F238E27FC236}">
                <a16:creationId xmlns:a16="http://schemas.microsoft.com/office/drawing/2014/main" id="{A8975788-C21E-3207-DD52-D7F0D378C896}"/>
              </a:ext>
            </a:extLst>
          </p:cNvPr>
          <p:cNvSpPr/>
          <p:nvPr/>
        </p:nvSpPr>
        <p:spPr>
          <a:xfrm>
            <a:off x="8625840" y="5596101"/>
            <a:ext cx="1717200" cy="685800"/>
          </a:xfrm>
          <a:prstGeom prst="leftArrow">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dirty="0">
                <a:solidFill>
                  <a:schemeClr val="tx1"/>
                </a:solidFill>
                <a:latin typeface="Josefin Sans" pitchFamily="2" charset="0"/>
              </a:rPr>
              <a:t>Πολιτισμός</a:t>
            </a:r>
          </a:p>
        </p:txBody>
      </p:sp>
      <p:sp>
        <p:nvSpPr>
          <p:cNvPr id="8" name="Text Placeholder 52">
            <a:extLst>
              <a:ext uri="{FF2B5EF4-FFF2-40B4-BE49-F238E27FC236}">
                <a16:creationId xmlns:a16="http://schemas.microsoft.com/office/drawing/2014/main" id="{E4286893-8FD8-018D-632F-FC79EDC02282}"/>
              </a:ext>
            </a:extLst>
          </p:cNvPr>
          <p:cNvSpPr txBox="1">
            <a:spLocks/>
          </p:cNvSpPr>
          <p:nvPr/>
        </p:nvSpPr>
        <p:spPr>
          <a:xfrm>
            <a:off x="0" y="503931"/>
            <a:ext cx="3169328"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l-GR" sz="2400" b="1" dirty="0">
                <a:latin typeface="Lato" panose="020F0502020204030203" pitchFamily="34" charset="0"/>
                <a:ea typeface="Lato" panose="020F0502020204030203" pitchFamily="34" charset="0"/>
                <a:cs typeface="Lato" panose="020F0502020204030203" pitchFamily="34" charset="0"/>
              </a:rPr>
              <a:t>Σ</a:t>
            </a:r>
            <a:r>
              <a:rPr lang="el" sz="2400" b="1" dirty="0">
                <a:latin typeface="Lato" panose="020F0502020204030203" pitchFamily="34" charset="0"/>
                <a:ea typeface="Lato" panose="020F0502020204030203" pitchFamily="34" charset="0"/>
                <a:cs typeface="Lato" panose="020F0502020204030203" pitchFamily="34" charset="0"/>
              </a:rPr>
              <a:t>ημαντικοί ορισμοί</a:t>
            </a:r>
          </a:p>
        </p:txBody>
      </p:sp>
    </p:spTree>
    <p:extLst>
      <p:ext uri="{BB962C8B-B14F-4D97-AF65-F5344CB8AC3E}">
        <p14:creationId xmlns:p14="http://schemas.microsoft.com/office/powerpoint/2010/main" val="31417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258598" y="819728"/>
            <a:ext cx="9545285" cy="866585"/>
          </a:xfrm>
        </p:spPr>
        <p:txBody>
          <a:bodyPr/>
          <a:lstStyle/>
          <a:p>
            <a:r>
              <a:rPr lang="el" sz="5400" b="1" dirty="0">
                <a:latin typeface="Lato" panose="020F0502020204030203" pitchFamily="34" charset="0"/>
                <a:ea typeface="Lato" panose="020F0502020204030203" pitchFamily="34" charset="0"/>
                <a:cs typeface="Lato" panose="020F0502020204030203" pitchFamily="34" charset="0"/>
              </a:rPr>
              <a:t>Τα οφέλη των Τεχνών &amp; Πολιτισμού για την Υγεία</a:t>
            </a:r>
          </a:p>
        </p:txBody>
      </p:sp>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5934706" cy="866585"/>
          </a:xfrm>
        </p:spPr>
        <p:txBody>
          <a:bodyPr>
            <a:noAutofit/>
          </a:bodyPr>
          <a:lstStyle/>
          <a:p>
            <a:r>
              <a:rPr lang="el" sz="2800" dirty="0">
                <a:latin typeface="La"/>
              </a:rPr>
              <a:t>Υπάρχουν πολλές ερευνητικές μελέτες και μαρτυρίες που δείχνουν το όφελος των τεχνών και του πολιτισμού για την υγεία. Ας ρίξουμε μια ματιά σε μερικά..</a:t>
            </a:r>
          </a:p>
        </p:txBody>
      </p:sp>
      <p:pic>
        <p:nvPicPr>
          <p:cNvPr id="4" name="Picture 3" descr="Icon&#10;&#10;Description automatically generated">
            <a:extLst>
              <a:ext uri="{FF2B5EF4-FFF2-40B4-BE49-F238E27FC236}">
                <a16:creationId xmlns:a16="http://schemas.microsoft.com/office/drawing/2014/main" id="{782EF9CB-94A4-AE09-7AB4-4B60E819B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83342"/>
            <a:ext cx="5837402" cy="5212824"/>
          </a:xfrm>
          <a:prstGeom prst="rect">
            <a:avLst/>
          </a:prstGeom>
        </p:spPr>
      </p:pic>
    </p:spTree>
    <p:extLst>
      <p:ext uri="{BB962C8B-B14F-4D97-AF65-F5344CB8AC3E}">
        <p14:creationId xmlns:p14="http://schemas.microsoft.com/office/powerpoint/2010/main" val="2049896274"/>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4341</TotalTime>
  <Words>5339</Words>
  <Application>Microsoft Office PowerPoint</Application>
  <PresentationFormat>Ευρεία οθόνη</PresentationFormat>
  <Paragraphs>419</Paragraphs>
  <Slides>60</Slides>
  <Notes>0</Notes>
  <HiddenSlides>0</HiddenSlides>
  <MMClips>8</MMClips>
  <ScaleCrop>false</ScaleCrop>
  <HeadingPairs>
    <vt:vector size="6" baseType="variant">
      <vt:variant>
        <vt:lpstr>Γραμματοσειρές που χρησιμοποιούνται</vt:lpstr>
      </vt:variant>
      <vt:variant>
        <vt:i4>10</vt:i4>
      </vt:variant>
      <vt:variant>
        <vt:lpstr>Θέμα</vt:lpstr>
      </vt:variant>
      <vt:variant>
        <vt:i4>2</vt:i4>
      </vt:variant>
      <vt:variant>
        <vt:lpstr>Τίτλοι διαφανειών</vt:lpstr>
      </vt:variant>
      <vt:variant>
        <vt:i4>60</vt:i4>
      </vt:variant>
    </vt:vector>
  </HeadingPairs>
  <TitlesOfParts>
    <vt:vector size="72" baseType="lpstr">
      <vt:lpstr>Amatic SC</vt:lpstr>
      <vt:lpstr>Architects Daughter</vt:lpstr>
      <vt:lpstr>Arial</vt:lpstr>
      <vt:lpstr>Avenir Light</vt:lpstr>
      <vt:lpstr>Calibri</vt:lpstr>
      <vt:lpstr>Calibri Light</vt:lpstr>
      <vt:lpstr>Josefin Sans</vt:lpstr>
      <vt:lpstr>La</vt:lpstr>
      <vt:lpstr>Lato</vt:lpstr>
      <vt:lpstr>λα</vt:lpstr>
      <vt:lpstr>Office Theme</vt:lpstr>
      <vt:lpstr>1_Office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IASIS OFFICE 4</cp:lastModifiedBy>
  <cp:revision>276</cp:revision>
  <dcterms:created xsi:type="dcterms:W3CDTF">2019-07-15T10:12:55Z</dcterms:created>
  <dcterms:modified xsi:type="dcterms:W3CDTF">2022-12-19T12:48:20Z</dcterms:modified>
</cp:coreProperties>
</file>