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omments/modernComment_115_BB3092B4.xml" ContentType="application/vnd.ms-powerpoint.comments+xml"/>
  <Override PartName="/ppt/comments/modernComment_118_FBE85F78.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331" r:id="rId3"/>
    <p:sldId id="260" r:id="rId4"/>
    <p:sldId id="259" r:id="rId5"/>
    <p:sldId id="261" r:id="rId6"/>
    <p:sldId id="266" r:id="rId7"/>
    <p:sldId id="263" r:id="rId8"/>
    <p:sldId id="265" r:id="rId9"/>
    <p:sldId id="267" r:id="rId10"/>
    <p:sldId id="268" r:id="rId11"/>
    <p:sldId id="269" r:id="rId12"/>
    <p:sldId id="278" r:id="rId13"/>
    <p:sldId id="279" r:id="rId14"/>
    <p:sldId id="280" r:id="rId15"/>
    <p:sldId id="281" r:id="rId16"/>
    <p:sldId id="282" r:id="rId17"/>
    <p:sldId id="283" r:id="rId18"/>
    <p:sldId id="284" r:id="rId19"/>
    <p:sldId id="285" r:id="rId20"/>
    <p:sldId id="286" r:id="rId21"/>
    <p:sldId id="287" r:id="rId22"/>
    <p:sldId id="288" r:id="rId23"/>
    <p:sldId id="332" r:id="rId24"/>
    <p:sldId id="293" r:id="rId25"/>
    <p:sldId id="295" r:id="rId26"/>
    <p:sldId id="296" r:id="rId27"/>
    <p:sldId id="298" r:id="rId28"/>
    <p:sldId id="299" r:id="rId29"/>
    <p:sldId id="300" r:id="rId30"/>
    <p:sldId id="301" r:id="rId31"/>
    <p:sldId id="302" r:id="rId32"/>
    <p:sldId id="303" r:id="rId33"/>
    <p:sldId id="304" r:id="rId34"/>
    <p:sldId id="305" r:id="rId35"/>
    <p:sldId id="306" r:id="rId36"/>
    <p:sldId id="334"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3" r:id="rId6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4F7727-7246-23DC-66FC-B5E9EB8C7692}" name="pauline.lherault@gmail.com" initials="p" userId="3ad1adf593993f37" providerId="Windows Live"/>
  <p188:author id="{8438A3EF-A4A4-A57B-63D2-4B46EBD13EB7}" name="Manon HOUDAYER" initials="MH" userId="S::manonhoudayer@lelaba.onmicrosoft.com::64374d38-cb3d-4097-a912-c56f7ca5e26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 Miguel Gimenez Lozano" initials="JMGL" lastIdx="1" clrIdx="0">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2"/>
    <a:srgbClr val="169EE3"/>
    <a:srgbClr val="221F1F"/>
    <a:srgbClr val="ED7E46"/>
    <a:srgbClr val="3F9A64"/>
    <a:srgbClr val="51A9BA"/>
    <a:srgbClr val="FFD634"/>
    <a:srgbClr val="FFE17C"/>
    <a:srgbClr val="F3B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52" autoAdjust="0"/>
    <p:restoredTop sz="95100"/>
  </p:normalViewPr>
  <p:slideViewPr>
    <p:cSldViewPr snapToGrid="0" snapToObjects="1">
      <p:cViewPr>
        <p:scale>
          <a:sx n="100" d="100"/>
          <a:sy n="100" d="100"/>
        </p:scale>
        <p:origin x="2272" y="-248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8/10/relationships/authors" Target="authors.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modernComment_115_BB3092B4.xml><?xml version="1.0" encoding="utf-8"?>
<p188:cmLst xmlns:a="http://schemas.openxmlformats.org/drawingml/2006/main" xmlns:r="http://schemas.openxmlformats.org/officeDocument/2006/relationships" xmlns:p188="http://schemas.microsoft.com/office/powerpoint/2018/8/main">
  <p188:cm id="{DB558374-51B2-0849-8F07-D04DB37CA758}" authorId="{8438A3EF-A4A4-A57B-63D2-4B46EBD13EB7}" created="2022-12-09T08:14:26.648">
    <ac:deMkLst xmlns:ac="http://schemas.microsoft.com/office/drawing/2013/main/command">
      <pc:docMk xmlns:pc="http://schemas.microsoft.com/office/powerpoint/2013/main/command"/>
      <pc:sldMk xmlns:pc="http://schemas.microsoft.com/office/powerpoint/2013/main/command" cId="3140522676" sldId="277"/>
      <ac:spMk id="59" creationId="{05388C6B-13AA-909A-8D9F-340B1A566B1F}"/>
    </ac:deMkLst>
    <p188:replyLst>
      <p188:reply id="{BF15019E-81C6-8646-9735-5F723919591B}" authorId="{4B4F7727-7246-23DC-66FC-B5E9EB8C7692}" created="2022-12-13T09:39:33.823">
        <p188:txBody>
          <a:bodyPr/>
          <a:lstStyle/>
          <a:p>
            <a:r>
              <a:rPr lang="fr-FR"/>
              <a:t>Oui oui, il faut traduire en Français. Je pense que la template a été faite sur Canva, à regarder si vous y arriver, sinon je regarderai ! </a:t>
            </a:r>
          </a:p>
        </p188:txBody>
      </p188:reply>
    </p188:replyLst>
    <p188:txBody>
      <a:bodyPr/>
      <a:lstStyle/>
      <a:p>
        <a:r>
          <a:rPr lang="fr-FR"/>
          <a:t>À voir avec Lou si on met celle en anglais ou si on traduit en français ou bien en espagnol (mais ça me semble étonnant)</a:t>
        </a:r>
      </a:p>
    </p188:txBody>
  </p188:cm>
</p188:cmLst>
</file>

<file path=ppt/comments/modernComment_118_FBE85F78.xml><?xml version="1.0" encoding="utf-8"?>
<p188:cmLst xmlns:a="http://schemas.openxmlformats.org/drawingml/2006/main" xmlns:r="http://schemas.openxmlformats.org/officeDocument/2006/relationships" xmlns:p188="http://schemas.microsoft.com/office/powerpoint/2018/8/main">
  <p188:cm id="{D0017332-BDCE-9B42-BEC8-AAF68E39BF63}" authorId="{8438A3EF-A4A4-A57B-63D2-4B46EBD13EB7}" created="2022-12-09T12:43:47.715">
    <ac:txMkLst xmlns:ac="http://schemas.microsoft.com/office/drawing/2013/main/command">
      <pc:docMk xmlns:pc="http://schemas.microsoft.com/office/powerpoint/2013/main/command"/>
      <pc:sldMk xmlns:pc="http://schemas.microsoft.com/office/powerpoint/2013/main/command" cId="4226310008" sldId="280"/>
      <ac:spMk id="6" creationId="{66C92472-26EE-EE47-9765-30DB7D3525E5}"/>
      <ac:txMk cp="136" len="2">
        <ac:context len="396" hash="4259647970"/>
      </ac:txMk>
    </ac:txMkLst>
    <p188:pos x="4303552" y="949131"/>
    <p188:txBody>
      <a:bodyPr/>
      <a:lstStyle/>
      <a:p>
        <a:r>
          <a:rPr lang="fr-FR"/>
          <a:t>Vérifier numéros de pages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726CD853-8A23-D64C-8199-FCC9021E56DE}"/>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50" name="Rectangle 49">
            <a:extLst>
              <a:ext uri="{FF2B5EF4-FFF2-40B4-BE49-F238E27FC236}">
                <a16:creationId xmlns:a16="http://schemas.microsoft.com/office/drawing/2014/main" id="{3D3CBE00-070C-3B46-A8E7-7DD8C0C89017}"/>
              </a:ext>
            </a:extLst>
          </p:cNvPr>
          <p:cNvSpPr/>
          <p:nvPr userDrawn="1"/>
        </p:nvSpPr>
        <p:spPr>
          <a:xfrm rot="16200000">
            <a:off x="-4044717" y="4044713"/>
            <a:ext cx="9994434" cy="1905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2" name="Graphic 4">
            <a:extLst>
              <a:ext uri="{FF2B5EF4-FFF2-40B4-BE49-F238E27FC236}">
                <a16:creationId xmlns:a16="http://schemas.microsoft.com/office/drawing/2014/main" id="{15AAB8CC-A8C9-D940-88ED-8AA6B6E75D1D}"/>
              </a:ext>
            </a:extLst>
          </p:cNvPr>
          <p:cNvSpPr/>
          <p:nvPr userDrawn="1"/>
        </p:nvSpPr>
        <p:spPr>
          <a:xfrm rot="5400000">
            <a:off x="-2149761" y="5237042"/>
            <a:ext cx="7754997" cy="65385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b="0" i="0" dirty="0">
              <a:latin typeface="Calibri" panose="020F0502020204030204" pitchFamily="34" charset="0"/>
            </a:endParaRPr>
          </a:p>
        </p:txBody>
      </p:sp>
      <p:grpSp>
        <p:nvGrpSpPr>
          <p:cNvPr id="54" name="Group 53">
            <a:extLst>
              <a:ext uri="{FF2B5EF4-FFF2-40B4-BE49-F238E27FC236}">
                <a16:creationId xmlns:a16="http://schemas.microsoft.com/office/drawing/2014/main" id="{ABEFDA78-2A79-DF4B-8CD4-A2A9A479B65A}"/>
              </a:ext>
            </a:extLst>
          </p:cNvPr>
          <p:cNvGrpSpPr/>
          <p:nvPr userDrawn="1"/>
        </p:nvGrpSpPr>
        <p:grpSpPr>
          <a:xfrm>
            <a:off x="2273106" y="2572488"/>
            <a:ext cx="4746695" cy="2057433"/>
            <a:chOff x="195319" y="2592736"/>
            <a:chExt cx="4278713" cy="1516430"/>
          </a:xfrm>
        </p:grpSpPr>
        <p:cxnSp>
          <p:nvCxnSpPr>
            <p:cNvPr id="55" name="Straight Connector 54">
              <a:extLst>
                <a:ext uri="{FF2B5EF4-FFF2-40B4-BE49-F238E27FC236}">
                  <a16:creationId xmlns:a16="http://schemas.microsoft.com/office/drawing/2014/main" id="{2223A694-0A58-7946-8CB5-E6213B013B1F}"/>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A60DBA8-68AC-9B40-A823-6D5C745BE09C}"/>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B026D4-8C6C-184E-BA1C-748BCE21948F}"/>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0D6B95-D7A8-1043-B876-7FF25BFB2C8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Graphic 54">
            <a:extLst>
              <a:ext uri="{FF2B5EF4-FFF2-40B4-BE49-F238E27FC236}">
                <a16:creationId xmlns:a16="http://schemas.microsoft.com/office/drawing/2014/main" id="{360DAACB-F058-2F4D-B48E-70D65BEAAB8A}"/>
              </a:ext>
            </a:extLst>
          </p:cNvPr>
          <p:cNvSpPr/>
          <p:nvPr userDrawn="1"/>
        </p:nvSpPr>
        <p:spPr>
          <a:xfrm>
            <a:off x="30451" y="1248280"/>
            <a:ext cx="6840000" cy="26648"/>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dirty="0">
              <a:latin typeface="Calibri" panose="020F0502020204030204" pitchFamily="34" charset="0"/>
            </a:endParaRPr>
          </a:p>
        </p:txBody>
      </p:sp>
      <p:grpSp>
        <p:nvGrpSpPr>
          <p:cNvPr id="73" name="Group 72">
            <a:extLst>
              <a:ext uri="{FF2B5EF4-FFF2-40B4-BE49-F238E27FC236}">
                <a16:creationId xmlns:a16="http://schemas.microsoft.com/office/drawing/2014/main" id="{EB105A10-FB9D-384B-B5F7-D859E1FB3735}"/>
              </a:ext>
            </a:extLst>
          </p:cNvPr>
          <p:cNvGrpSpPr/>
          <p:nvPr userDrawn="1"/>
        </p:nvGrpSpPr>
        <p:grpSpPr>
          <a:xfrm>
            <a:off x="2273106" y="5262799"/>
            <a:ext cx="4746695" cy="2057433"/>
            <a:chOff x="195319" y="2592736"/>
            <a:chExt cx="4278713" cy="1516430"/>
          </a:xfrm>
        </p:grpSpPr>
        <p:cxnSp>
          <p:nvCxnSpPr>
            <p:cNvPr id="74" name="Straight Connector 73">
              <a:extLst>
                <a:ext uri="{FF2B5EF4-FFF2-40B4-BE49-F238E27FC236}">
                  <a16:creationId xmlns:a16="http://schemas.microsoft.com/office/drawing/2014/main" id="{55B423A4-9F71-0E48-A9EB-B513987B5172}"/>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0B9C23-6DA7-4C47-8FD8-D5AC1E6557C8}"/>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7B0CC32-9DA3-654C-984B-5BFC1B7FE2C3}"/>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6FB8AE8-B697-9B4C-A747-D9766D2D1080}"/>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88DBC9DB-451B-134A-A2C2-BB5DA3409A50}"/>
              </a:ext>
            </a:extLst>
          </p:cNvPr>
          <p:cNvGrpSpPr/>
          <p:nvPr userDrawn="1"/>
        </p:nvGrpSpPr>
        <p:grpSpPr>
          <a:xfrm>
            <a:off x="2273105" y="7994745"/>
            <a:ext cx="4746695" cy="1382921"/>
            <a:chOff x="195319" y="3089885"/>
            <a:chExt cx="4278713" cy="1019281"/>
          </a:xfrm>
        </p:grpSpPr>
        <p:cxnSp>
          <p:nvCxnSpPr>
            <p:cNvPr id="118" name="Straight Connector 117">
              <a:extLst>
                <a:ext uri="{FF2B5EF4-FFF2-40B4-BE49-F238E27FC236}">
                  <a16:creationId xmlns:a16="http://schemas.microsoft.com/office/drawing/2014/main" id="{CE127648-A043-8840-AD9D-546534579435}"/>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D5FCA0C-A734-4147-83EF-EDB98FE1378A}"/>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35D1B28-07B6-1C49-AB15-3B7764278E5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 Placeholder 3">
            <a:extLst>
              <a:ext uri="{FF2B5EF4-FFF2-40B4-BE49-F238E27FC236}">
                <a16:creationId xmlns:a16="http://schemas.microsoft.com/office/drawing/2014/main" id="{E48A7424-5CC5-E040-A253-24D92C3CDBEB}"/>
              </a:ext>
            </a:extLst>
          </p:cNvPr>
          <p:cNvSpPr>
            <a:spLocks noGrp="1"/>
          </p:cNvSpPr>
          <p:nvPr>
            <p:ph type="body" sz="quarter" idx="46" hasCustomPrompt="1"/>
          </p:nvPr>
        </p:nvSpPr>
        <p:spPr>
          <a:xfrm>
            <a:off x="275557" y="889445"/>
            <a:ext cx="6687338" cy="783711"/>
          </a:xfrm>
          <a:prstGeom prst="rect">
            <a:avLst/>
          </a:prstGeom>
        </p:spPr>
        <p:txBody>
          <a:bodyPr/>
          <a:lstStyle>
            <a:lvl1pPr marL="0" indent="0" algn="r">
              <a:lnSpc>
                <a:spcPts val="3100"/>
              </a:lnSpc>
              <a:spcBef>
                <a:spcPts val="0"/>
              </a:spcBef>
              <a:buNone/>
              <a:defRPr sz="5000">
                <a:latin typeface="Calibri" panose="020F0502020204030204" pitchFamily="34" charset="0"/>
                <a:cs typeface="Calibri" panose="020F0502020204030204" pitchFamily="34" charset="0"/>
              </a:defRPr>
            </a:lvl1pPr>
          </a:lstStyle>
          <a:p>
            <a:pPr lvl="0"/>
            <a:r>
              <a:rPr lang="en-GB" dirty="0"/>
              <a:t>CONTENTS</a:t>
            </a:r>
            <a:endParaRPr lang="en-US" dirty="0"/>
          </a:p>
        </p:txBody>
      </p:sp>
      <p:sp>
        <p:nvSpPr>
          <p:cNvPr id="46" name="Text Placeholder 3">
            <a:extLst>
              <a:ext uri="{FF2B5EF4-FFF2-40B4-BE49-F238E27FC236}">
                <a16:creationId xmlns:a16="http://schemas.microsoft.com/office/drawing/2014/main" id="{F5C03ECC-AD04-0D49-9F65-6AA27BE3BDA3}"/>
              </a:ext>
            </a:extLst>
          </p:cNvPr>
          <p:cNvSpPr>
            <a:spLocks noGrp="1"/>
          </p:cNvSpPr>
          <p:nvPr>
            <p:ph type="body" sz="quarter" idx="47" hasCustomPrompt="1"/>
          </p:nvPr>
        </p:nvSpPr>
        <p:spPr>
          <a:xfrm>
            <a:off x="1384401" y="1884662"/>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8" name="Text Placeholder 3">
            <a:extLst>
              <a:ext uri="{FF2B5EF4-FFF2-40B4-BE49-F238E27FC236}">
                <a16:creationId xmlns:a16="http://schemas.microsoft.com/office/drawing/2014/main" id="{0378A921-0725-0940-AA9D-45DF8A57C919}"/>
              </a:ext>
            </a:extLst>
          </p:cNvPr>
          <p:cNvSpPr>
            <a:spLocks noGrp="1"/>
          </p:cNvSpPr>
          <p:nvPr>
            <p:ph type="body" sz="quarter" idx="73" hasCustomPrompt="1"/>
          </p:nvPr>
        </p:nvSpPr>
        <p:spPr>
          <a:xfrm>
            <a:off x="2186993" y="1896686"/>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49" name="Text Placeholder 3">
            <a:extLst>
              <a:ext uri="{FF2B5EF4-FFF2-40B4-BE49-F238E27FC236}">
                <a16:creationId xmlns:a16="http://schemas.microsoft.com/office/drawing/2014/main" id="{D197D52B-4F84-B344-9E28-30D7FB7572BF}"/>
              </a:ext>
            </a:extLst>
          </p:cNvPr>
          <p:cNvSpPr>
            <a:spLocks noGrp="1"/>
          </p:cNvSpPr>
          <p:nvPr>
            <p:ph type="body" sz="quarter" idx="74" hasCustomPrompt="1"/>
          </p:nvPr>
        </p:nvSpPr>
        <p:spPr>
          <a:xfrm>
            <a:off x="1381813" y="260307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63" name="Text Placeholder 3">
            <a:extLst>
              <a:ext uri="{FF2B5EF4-FFF2-40B4-BE49-F238E27FC236}">
                <a16:creationId xmlns:a16="http://schemas.microsoft.com/office/drawing/2014/main" id="{6498976A-E6B6-C24E-A2BF-4BCACDE2E618}"/>
              </a:ext>
            </a:extLst>
          </p:cNvPr>
          <p:cNvSpPr>
            <a:spLocks noGrp="1"/>
          </p:cNvSpPr>
          <p:nvPr>
            <p:ph type="body" sz="quarter" idx="75" hasCustomPrompt="1"/>
          </p:nvPr>
        </p:nvSpPr>
        <p:spPr>
          <a:xfrm>
            <a:off x="2184405" y="261510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4" name="Text Placeholder 3">
            <a:extLst>
              <a:ext uri="{FF2B5EF4-FFF2-40B4-BE49-F238E27FC236}">
                <a16:creationId xmlns:a16="http://schemas.microsoft.com/office/drawing/2014/main" id="{D81EBFE8-60B8-FA46-AD10-20BA4769840D}"/>
              </a:ext>
            </a:extLst>
          </p:cNvPr>
          <p:cNvSpPr>
            <a:spLocks noGrp="1"/>
          </p:cNvSpPr>
          <p:nvPr>
            <p:ph type="body" sz="quarter" idx="76" hasCustomPrompt="1"/>
          </p:nvPr>
        </p:nvSpPr>
        <p:spPr>
          <a:xfrm>
            <a:off x="1381813" y="326642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65" name="Text Placeholder 3">
            <a:extLst>
              <a:ext uri="{FF2B5EF4-FFF2-40B4-BE49-F238E27FC236}">
                <a16:creationId xmlns:a16="http://schemas.microsoft.com/office/drawing/2014/main" id="{0F45D790-5A67-0C42-9F8A-6579C5F8E0F5}"/>
              </a:ext>
            </a:extLst>
          </p:cNvPr>
          <p:cNvSpPr>
            <a:spLocks noGrp="1"/>
          </p:cNvSpPr>
          <p:nvPr>
            <p:ph type="body" sz="quarter" idx="77" hasCustomPrompt="1"/>
          </p:nvPr>
        </p:nvSpPr>
        <p:spPr>
          <a:xfrm>
            <a:off x="2184405" y="327845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6" name="Text Placeholder 3">
            <a:extLst>
              <a:ext uri="{FF2B5EF4-FFF2-40B4-BE49-F238E27FC236}">
                <a16:creationId xmlns:a16="http://schemas.microsoft.com/office/drawing/2014/main" id="{4D2CE78A-188E-6944-BC6A-CA1A4B0F7896}"/>
              </a:ext>
            </a:extLst>
          </p:cNvPr>
          <p:cNvSpPr>
            <a:spLocks noGrp="1"/>
          </p:cNvSpPr>
          <p:nvPr>
            <p:ph type="body" sz="quarter" idx="78" hasCustomPrompt="1"/>
          </p:nvPr>
        </p:nvSpPr>
        <p:spPr>
          <a:xfrm>
            <a:off x="1370739" y="3912021"/>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04</a:t>
            </a:r>
            <a:endParaRPr lang="en-US" dirty="0"/>
          </a:p>
        </p:txBody>
      </p:sp>
      <p:sp>
        <p:nvSpPr>
          <p:cNvPr id="67" name="Text Placeholder 3">
            <a:extLst>
              <a:ext uri="{FF2B5EF4-FFF2-40B4-BE49-F238E27FC236}">
                <a16:creationId xmlns:a16="http://schemas.microsoft.com/office/drawing/2014/main" id="{B07CA503-1CBE-FB4A-BFE8-7535D441034B}"/>
              </a:ext>
            </a:extLst>
          </p:cNvPr>
          <p:cNvSpPr>
            <a:spLocks noGrp="1"/>
          </p:cNvSpPr>
          <p:nvPr>
            <p:ph type="body" sz="quarter" idx="79" hasCustomPrompt="1"/>
          </p:nvPr>
        </p:nvSpPr>
        <p:spPr>
          <a:xfrm>
            <a:off x="2173331" y="3924045"/>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8" name="Text Placeholder 3">
            <a:extLst>
              <a:ext uri="{FF2B5EF4-FFF2-40B4-BE49-F238E27FC236}">
                <a16:creationId xmlns:a16="http://schemas.microsoft.com/office/drawing/2014/main" id="{2109F2C4-CB7B-4843-BD55-33B3ED2C07EE}"/>
              </a:ext>
            </a:extLst>
          </p:cNvPr>
          <p:cNvSpPr>
            <a:spLocks noGrp="1"/>
          </p:cNvSpPr>
          <p:nvPr>
            <p:ph type="body" sz="quarter" idx="80" hasCustomPrompt="1"/>
          </p:nvPr>
        </p:nvSpPr>
        <p:spPr>
          <a:xfrm>
            <a:off x="1368151" y="463043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05</a:t>
            </a:r>
            <a:endParaRPr lang="en-US" dirty="0"/>
          </a:p>
        </p:txBody>
      </p:sp>
      <p:sp>
        <p:nvSpPr>
          <p:cNvPr id="69" name="Text Placeholder 3">
            <a:extLst>
              <a:ext uri="{FF2B5EF4-FFF2-40B4-BE49-F238E27FC236}">
                <a16:creationId xmlns:a16="http://schemas.microsoft.com/office/drawing/2014/main" id="{C1964D66-D552-0C4F-8A14-E178CB54B000}"/>
              </a:ext>
            </a:extLst>
          </p:cNvPr>
          <p:cNvSpPr>
            <a:spLocks noGrp="1"/>
          </p:cNvSpPr>
          <p:nvPr>
            <p:ph type="body" sz="quarter" idx="81" hasCustomPrompt="1"/>
          </p:nvPr>
        </p:nvSpPr>
        <p:spPr>
          <a:xfrm>
            <a:off x="2170743" y="464245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71" name="Text Placeholder 3">
            <a:extLst>
              <a:ext uri="{FF2B5EF4-FFF2-40B4-BE49-F238E27FC236}">
                <a16:creationId xmlns:a16="http://schemas.microsoft.com/office/drawing/2014/main" id="{36C8E53C-A510-B54F-943D-290C9FE68784}"/>
              </a:ext>
            </a:extLst>
          </p:cNvPr>
          <p:cNvSpPr>
            <a:spLocks noGrp="1"/>
          </p:cNvSpPr>
          <p:nvPr>
            <p:ph type="body" sz="quarter" idx="82" hasCustomPrompt="1"/>
          </p:nvPr>
        </p:nvSpPr>
        <p:spPr>
          <a:xfrm>
            <a:off x="1368151" y="529378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06</a:t>
            </a:r>
            <a:endParaRPr lang="en-US" dirty="0"/>
          </a:p>
        </p:txBody>
      </p:sp>
      <p:sp>
        <p:nvSpPr>
          <p:cNvPr id="72" name="Text Placeholder 3">
            <a:extLst>
              <a:ext uri="{FF2B5EF4-FFF2-40B4-BE49-F238E27FC236}">
                <a16:creationId xmlns:a16="http://schemas.microsoft.com/office/drawing/2014/main" id="{A7962396-7570-FC4D-9935-945D896E3424}"/>
              </a:ext>
            </a:extLst>
          </p:cNvPr>
          <p:cNvSpPr>
            <a:spLocks noGrp="1"/>
          </p:cNvSpPr>
          <p:nvPr>
            <p:ph type="body" sz="quarter" idx="83" hasCustomPrompt="1"/>
          </p:nvPr>
        </p:nvSpPr>
        <p:spPr>
          <a:xfrm>
            <a:off x="2170743" y="530580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2" name="Text Placeholder 3">
            <a:extLst>
              <a:ext uri="{FF2B5EF4-FFF2-40B4-BE49-F238E27FC236}">
                <a16:creationId xmlns:a16="http://schemas.microsoft.com/office/drawing/2014/main" id="{A0FEEA06-7697-4B47-990B-6D6AA90F3A5D}"/>
              </a:ext>
            </a:extLst>
          </p:cNvPr>
          <p:cNvSpPr>
            <a:spLocks noGrp="1"/>
          </p:cNvSpPr>
          <p:nvPr>
            <p:ph type="body" sz="quarter" idx="84" hasCustomPrompt="1"/>
          </p:nvPr>
        </p:nvSpPr>
        <p:spPr>
          <a:xfrm>
            <a:off x="1368151" y="5928155"/>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07</a:t>
            </a:r>
            <a:endParaRPr lang="en-US" dirty="0"/>
          </a:p>
        </p:txBody>
      </p:sp>
      <p:sp>
        <p:nvSpPr>
          <p:cNvPr id="83" name="Text Placeholder 3">
            <a:extLst>
              <a:ext uri="{FF2B5EF4-FFF2-40B4-BE49-F238E27FC236}">
                <a16:creationId xmlns:a16="http://schemas.microsoft.com/office/drawing/2014/main" id="{B573DC40-37EF-3F48-95B9-B8AC3985C498}"/>
              </a:ext>
            </a:extLst>
          </p:cNvPr>
          <p:cNvSpPr>
            <a:spLocks noGrp="1"/>
          </p:cNvSpPr>
          <p:nvPr>
            <p:ph type="body" sz="quarter" idx="85" hasCustomPrompt="1"/>
          </p:nvPr>
        </p:nvSpPr>
        <p:spPr>
          <a:xfrm>
            <a:off x="2170743" y="5940179"/>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4" name="Text Placeholder 3">
            <a:extLst>
              <a:ext uri="{FF2B5EF4-FFF2-40B4-BE49-F238E27FC236}">
                <a16:creationId xmlns:a16="http://schemas.microsoft.com/office/drawing/2014/main" id="{201AB7C6-E45E-184D-A43F-1ED827F76EEC}"/>
              </a:ext>
            </a:extLst>
          </p:cNvPr>
          <p:cNvSpPr>
            <a:spLocks noGrp="1"/>
          </p:cNvSpPr>
          <p:nvPr>
            <p:ph type="body" sz="quarter" idx="86" hasCustomPrompt="1"/>
          </p:nvPr>
        </p:nvSpPr>
        <p:spPr>
          <a:xfrm>
            <a:off x="1365563" y="664656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08</a:t>
            </a:r>
            <a:endParaRPr lang="en-US" dirty="0"/>
          </a:p>
        </p:txBody>
      </p:sp>
      <p:sp>
        <p:nvSpPr>
          <p:cNvPr id="85" name="Text Placeholder 3">
            <a:extLst>
              <a:ext uri="{FF2B5EF4-FFF2-40B4-BE49-F238E27FC236}">
                <a16:creationId xmlns:a16="http://schemas.microsoft.com/office/drawing/2014/main" id="{BDB20BC3-D7C9-244F-8773-B4A308920BA9}"/>
              </a:ext>
            </a:extLst>
          </p:cNvPr>
          <p:cNvSpPr>
            <a:spLocks noGrp="1"/>
          </p:cNvSpPr>
          <p:nvPr>
            <p:ph type="body" sz="quarter" idx="87" hasCustomPrompt="1"/>
          </p:nvPr>
        </p:nvSpPr>
        <p:spPr>
          <a:xfrm>
            <a:off x="2168155" y="665859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6" name="Text Placeholder 3">
            <a:extLst>
              <a:ext uri="{FF2B5EF4-FFF2-40B4-BE49-F238E27FC236}">
                <a16:creationId xmlns:a16="http://schemas.microsoft.com/office/drawing/2014/main" id="{63004010-83F7-C540-817C-37D776F2DC39}"/>
              </a:ext>
            </a:extLst>
          </p:cNvPr>
          <p:cNvSpPr>
            <a:spLocks noGrp="1"/>
          </p:cNvSpPr>
          <p:nvPr>
            <p:ph type="body" sz="quarter" idx="88" hasCustomPrompt="1"/>
          </p:nvPr>
        </p:nvSpPr>
        <p:spPr>
          <a:xfrm>
            <a:off x="1365563" y="730991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09</a:t>
            </a:r>
            <a:endParaRPr lang="en-US" dirty="0"/>
          </a:p>
        </p:txBody>
      </p:sp>
      <p:sp>
        <p:nvSpPr>
          <p:cNvPr id="87" name="Text Placeholder 3">
            <a:extLst>
              <a:ext uri="{FF2B5EF4-FFF2-40B4-BE49-F238E27FC236}">
                <a16:creationId xmlns:a16="http://schemas.microsoft.com/office/drawing/2014/main" id="{C45ACBF7-4294-0049-B422-6A7208C2A43B}"/>
              </a:ext>
            </a:extLst>
          </p:cNvPr>
          <p:cNvSpPr>
            <a:spLocks noGrp="1"/>
          </p:cNvSpPr>
          <p:nvPr>
            <p:ph type="body" sz="quarter" idx="89" hasCustomPrompt="1"/>
          </p:nvPr>
        </p:nvSpPr>
        <p:spPr>
          <a:xfrm>
            <a:off x="2168155" y="732194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0" name="Text Placeholder 3">
            <a:extLst>
              <a:ext uri="{FF2B5EF4-FFF2-40B4-BE49-F238E27FC236}">
                <a16:creationId xmlns:a16="http://schemas.microsoft.com/office/drawing/2014/main" id="{4F8833BA-71A3-6045-A572-8624740BA371}"/>
              </a:ext>
            </a:extLst>
          </p:cNvPr>
          <p:cNvSpPr>
            <a:spLocks noGrp="1"/>
          </p:cNvSpPr>
          <p:nvPr>
            <p:ph type="body" sz="quarter" idx="90" hasCustomPrompt="1"/>
          </p:nvPr>
        </p:nvSpPr>
        <p:spPr>
          <a:xfrm>
            <a:off x="1368151" y="7983814"/>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10</a:t>
            </a:r>
            <a:endParaRPr lang="en-US" dirty="0"/>
          </a:p>
        </p:txBody>
      </p:sp>
      <p:sp>
        <p:nvSpPr>
          <p:cNvPr id="91" name="Text Placeholder 3">
            <a:extLst>
              <a:ext uri="{FF2B5EF4-FFF2-40B4-BE49-F238E27FC236}">
                <a16:creationId xmlns:a16="http://schemas.microsoft.com/office/drawing/2014/main" id="{2D93EF76-12AB-334D-BA5A-53508B1CD164}"/>
              </a:ext>
            </a:extLst>
          </p:cNvPr>
          <p:cNvSpPr>
            <a:spLocks noGrp="1"/>
          </p:cNvSpPr>
          <p:nvPr>
            <p:ph type="body" sz="quarter" idx="91" hasCustomPrompt="1"/>
          </p:nvPr>
        </p:nvSpPr>
        <p:spPr>
          <a:xfrm>
            <a:off x="2170743" y="7995838"/>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2" name="Text Placeholder 3">
            <a:extLst>
              <a:ext uri="{FF2B5EF4-FFF2-40B4-BE49-F238E27FC236}">
                <a16:creationId xmlns:a16="http://schemas.microsoft.com/office/drawing/2014/main" id="{105914D5-BE51-1B45-BA18-37F984C90675}"/>
              </a:ext>
            </a:extLst>
          </p:cNvPr>
          <p:cNvSpPr>
            <a:spLocks noGrp="1"/>
          </p:cNvSpPr>
          <p:nvPr>
            <p:ph type="body" sz="quarter" idx="92" hasCustomPrompt="1"/>
          </p:nvPr>
        </p:nvSpPr>
        <p:spPr>
          <a:xfrm>
            <a:off x="1365563" y="8702228"/>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11</a:t>
            </a:r>
            <a:endParaRPr lang="en-US" dirty="0"/>
          </a:p>
        </p:txBody>
      </p:sp>
      <p:sp>
        <p:nvSpPr>
          <p:cNvPr id="93" name="Text Placeholder 3">
            <a:extLst>
              <a:ext uri="{FF2B5EF4-FFF2-40B4-BE49-F238E27FC236}">
                <a16:creationId xmlns:a16="http://schemas.microsoft.com/office/drawing/2014/main" id="{D80DF49E-940F-CF4C-8123-E05FA33241ED}"/>
              </a:ext>
            </a:extLst>
          </p:cNvPr>
          <p:cNvSpPr>
            <a:spLocks noGrp="1"/>
          </p:cNvSpPr>
          <p:nvPr>
            <p:ph type="body" sz="quarter" idx="93" hasCustomPrompt="1"/>
          </p:nvPr>
        </p:nvSpPr>
        <p:spPr>
          <a:xfrm>
            <a:off x="2168155" y="8714252"/>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Tree>
    <p:extLst>
      <p:ext uri="{BB962C8B-B14F-4D97-AF65-F5344CB8AC3E}">
        <p14:creationId xmlns:p14="http://schemas.microsoft.com/office/powerpoint/2010/main" val="269841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12" name="Text Placeholder 3">
            <a:extLst>
              <a:ext uri="{FF2B5EF4-FFF2-40B4-BE49-F238E27FC236}">
                <a16:creationId xmlns:a16="http://schemas.microsoft.com/office/drawing/2014/main" id="{5A955C7D-1DD2-974B-81F2-5B40CA3FE5FB}"/>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13" name="Text Placeholder 3">
            <a:extLst>
              <a:ext uri="{FF2B5EF4-FFF2-40B4-BE49-F238E27FC236}">
                <a16:creationId xmlns:a16="http://schemas.microsoft.com/office/drawing/2014/main" id="{84D31543-7CB6-7549-A733-6ADB8AD24D6E}"/>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30525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23" name="Text Placeholder 3">
            <a:extLst>
              <a:ext uri="{FF2B5EF4-FFF2-40B4-BE49-F238E27FC236}">
                <a16:creationId xmlns:a16="http://schemas.microsoft.com/office/drawing/2014/main" id="{60463C34-A3F7-E64B-A2A1-F7439E0A87DF}"/>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24" name="Text Placeholder 3">
            <a:extLst>
              <a:ext uri="{FF2B5EF4-FFF2-40B4-BE49-F238E27FC236}">
                <a16:creationId xmlns:a16="http://schemas.microsoft.com/office/drawing/2014/main" id="{36FB878E-5CBD-2443-86E1-00CEB1FB9836}"/>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10308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CF07433C-ED44-7F4E-BDBA-B1B4C47EE1FF}"/>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61AD407-26CF-8D48-BC9F-70BA4E82A005}"/>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676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BD280372-2D71-9D46-808B-64346542D298}"/>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542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74638" y="6564968"/>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2" name="TextBox 1">
            <a:extLst>
              <a:ext uri="{FF2B5EF4-FFF2-40B4-BE49-F238E27FC236}">
                <a16:creationId xmlns:a16="http://schemas.microsoft.com/office/drawing/2014/main" id="{6D9D04A6-372F-4AE3-9CAE-7EB5B5C42EF4}"/>
              </a:ext>
            </a:extLst>
          </p:cNvPr>
          <p:cNvSpPr txBox="1"/>
          <p:nvPr userDrawn="1"/>
        </p:nvSpPr>
        <p:spPr>
          <a:xfrm>
            <a:off x="0" y="9190482"/>
            <a:ext cx="7559675" cy="1414125"/>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3864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3FC155ED-C97E-804D-9AD1-B79339705BEE}"/>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t>‹N°›</a:t>
            </a:fld>
            <a:endParaRPr lang="en-US" dirty="0"/>
          </a:p>
        </p:txBody>
      </p:sp>
      <p:cxnSp>
        <p:nvCxnSpPr>
          <p:cNvPr id="14" name="Straight Connector 13">
            <a:extLst>
              <a:ext uri="{FF2B5EF4-FFF2-40B4-BE49-F238E27FC236}">
                <a16:creationId xmlns:a16="http://schemas.microsoft.com/office/drawing/2014/main" id="{AE837A05-92CA-4146-A87F-080A77888676}"/>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E91CE9C-DA9B-9640-B691-915A67A8F1ED}"/>
              </a:ext>
            </a:extLst>
          </p:cNvPr>
          <p:cNvGrpSpPr>
            <a:grpSpLocks noChangeAspect="1"/>
          </p:cNvGrpSpPr>
          <p:nvPr userDrawn="1"/>
        </p:nvGrpSpPr>
        <p:grpSpPr>
          <a:xfrm>
            <a:off x="4139942" y="10336466"/>
            <a:ext cx="1978704" cy="108000"/>
            <a:chOff x="2502568" y="6027833"/>
            <a:chExt cx="6689560" cy="365126"/>
          </a:xfrm>
        </p:grpSpPr>
        <p:pic>
          <p:nvPicPr>
            <p:cNvPr id="16" name="Picture 15" descr="Text, logo&#10;&#10;Description automatically generated">
              <a:extLst>
                <a:ext uri="{FF2B5EF4-FFF2-40B4-BE49-F238E27FC236}">
                  <a16:creationId xmlns:a16="http://schemas.microsoft.com/office/drawing/2014/main" id="{09C25DC0-E4E3-8B4D-B0F4-CE74EFDAAF55}"/>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17" name="Picture 16" descr="Text, logo&#10;&#10;Description automatically generated">
              <a:extLst>
                <a:ext uri="{FF2B5EF4-FFF2-40B4-BE49-F238E27FC236}">
                  <a16:creationId xmlns:a16="http://schemas.microsoft.com/office/drawing/2014/main" id="{F0E47837-AD38-D544-AE35-A67C3A0B1BF3}"/>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988431509"/>
      </p:ext>
    </p:extLst>
  </p:cSld>
  <p:clrMap bg1="lt1" tx1="dk1" bg2="lt2" tx2="dk2" accent1="accent1" accent2="accent2" accent3="accent3" accent4="accent4" accent5="accent5" accent6="accent6" hlink="hlink" folHlink="folHlink"/>
  <p:sldLayoutIdLst>
    <p:sldLayoutId id="2147483677" r:id="rId1"/>
    <p:sldLayoutId id="2147483672" r:id="rId2"/>
    <p:sldLayoutId id="2147483675" r:id="rId3"/>
    <p:sldLayoutId id="2147483664" r:id="rId4"/>
    <p:sldLayoutId id="2147483673" r:id="rId5"/>
    <p:sldLayoutId id="2147483678" r:id="rId6"/>
    <p:sldLayoutId id="2147483667" r:id="rId7"/>
  </p:sldLayoutIdLst>
  <p:txStyles>
    <p:titleStyle>
      <a:lvl1pPr algn="l" defTabSz="755934" rtl="0" eaLnBrk="1" latinLnBrk="0" hangingPunct="1">
        <a:lnSpc>
          <a:spcPct val="90000"/>
        </a:lnSpc>
        <a:spcBef>
          <a:spcPct val="0"/>
        </a:spcBef>
        <a:buNone/>
        <a:defRPr sz="3637" kern="1200">
          <a:solidFill>
            <a:schemeClr val="tx1"/>
          </a:solidFill>
          <a:latin typeface="Josefin Sans" pitchFamily="2" charset="77"/>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15_BB3092B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ntalhealth.gov/basics/mental-health-myths-facts" TargetMode="External"/><Relationship Id="rId2" Type="http://schemas.openxmlformats.org/officeDocument/2006/relationships/hyperlink" Target="https://assets.publishing.service.gov.uk/government/uploads/system/uploads/attachment_data/file/295474/The_relationship_between_w%20ellbeing_and_health.pdf" TargetMode="External"/><Relationship Id="rId1" Type="http://schemas.openxmlformats.org/officeDocument/2006/relationships/slideLayout" Target="../slideLayouts/slideLayout3.xml"/><Relationship Id="rId6" Type="http://schemas.openxmlformats.org/officeDocument/2006/relationships/hyperlink" Target="https://www.who.int/governance/eb/who_constitution_en.pdf" TargetMode="External"/><Relationship Id="rId5" Type="http://schemas.openxmlformats.org/officeDocument/2006/relationships/hyperlink" Target="https://www.who.int/mental_health/evidence/en/promoting_mhh.pdf" TargetMode="External"/><Relationship Id="rId4" Type="http://schemas.openxmlformats.org/officeDocument/2006/relationships/hyperlink" Target="https://www.medexpress.com/about/newsroom/press-releasesmedia-coverage/medexpress-health-myths.html"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microsoft.com/office/2018/10/relationships/comments" Target="../comments/modernComment_118_FBE85F78.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www2.hse.ie/wellbeing/why-being-active-helps-your-health.html" TargetMode="External"/><Relationship Id="rId3" Type="http://schemas.openxmlformats.org/officeDocument/2006/relationships/hyperlink" Target="http://www.gaaroscommon.ie/" TargetMode="External"/><Relationship Id="rId7" Type="http://schemas.openxmlformats.org/officeDocument/2006/relationships/hyperlink" Target="http://www.socialprescribingnetwork.com/" TargetMode="External"/><Relationship Id="rId2" Type="http://schemas.openxmlformats.org/officeDocument/2006/relationships/hyperlink" Target="http://www.menssheds.ie/" TargetMode="External"/><Relationship Id="rId1" Type="http://schemas.openxmlformats.org/officeDocument/2006/relationships/slideLayout" Target="../slideLayouts/slideLayout3.xml"/><Relationship Id="rId6" Type="http://schemas.openxmlformats.org/officeDocument/2006/relationships/hyperlink" Target="http://www.rosactive.org/" TargetMode="External"/><Relationship Id="rId5" Type="http://schemas.openxmlformats.org/officeDocument/2006/relationships/hyperlink" Target="http://www.familyresource.ie/" TargetMode="External"/><Relationship Id="rId10" Type="http://schemas.openxmlformats.org/officeDocument/2006/relationships/hyperlink" Target="https://www.health.harvard.edu/staying-healthy/the-health-benefits-of-strong-relationships" TargetMode="External"/><Relationship Id="rId4" Type="http://schemas.openxmlformats.org/officeDocument/2006/relationships/hyperlink" Target="http://www.tidytowns.ie/" TargetMode="External"/><Relationship Id="rId9" Type="http://schemas.openxmlformats.org/officeDocument/2006/relationships/hyperlink" Target="https://www.nytimes.com/2017/06/12/well/live/having-friends-is-good-for-you.html"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0.xml"/><Relationship Id="rId1" Type="http://schemas.openxmlformats.org/officeDocument/2006/relationships/slideLayout" Target="../slideLayouts/slideLayout4.xml"/><Relationship Id="rId5" Type="http://schemas.openxmlformats.org/officeDocument/2006/relationships/slide" Target="slide23.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28803484/" TargetMode="External"/><Relationship Id="rId2" Type="http://schemas.openxmlformats.org/officeDocument/2006/relationships/hyperlink" Target="https://www.ncbi.nlm.nih.gov/pmc/articles/PMC1313421/"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slide" Target="slide2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examine.com/nutrition/awful-nutrition-myths/#summary3" TargetMode="External"/><Relationship Id="rId2" Type="http://schemas.openxmlformats.org/officeDocument/2006/relationships/hyperlink" Target="https://www.cdc.gov/foodsafety/rawmilk/raw-milk-questions-and-answers.html" TargetMode="External"/><Relationship Id="rId1" Type="http://schemas.openxmlformats.org/officeDocument/2006/relationships/slideLayout" Target="../slideLayouts/slideLayout3.xml"/><Relationship Id="rId4" Type="http://schemas.openxmlformats.org/officeDocument/2006/relationships/hyperlink" Target="https://www.healthline.com/nutrition/gluten-free"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s://www.facebook.com/FSAInNI/" TargetMode="External"/><Relationship Id="rId13" Type="http://schemas.openxmlformats.org/officeDocument/2006/relationships/hyperlink" Target="https://www.communityni.org/help/nutrition-and-dietetics-belfast" TargetMode="External"/><Relationship Id="rId18" Type="http://schemas.openxmlformats.org/officeDocument/2006/relationships/hyperlink" Target="https://www.safefood.net/healthy-eating?gclid=EAIaIQobChMI6tLqycaK8AIVie_tCh0KQQyTEAMYASAAEgKiPfD_BwE" TargetMode="External"/><Relationship Id="rId3" Type="http://schemas.openxmlformats.org/officeDocument/2006/relationships/hyperlink" Target="https://www.health-ni.gov.uk/publications/promoting-good-nutrition-strategy-and-guidance" TargetMode="External"/><Relationship Id="rId21" Type="http://schemas.openxmlformats.org/officeDocument/2006/relationships/hyperlink" Target="http://www.familysupportni.gov.uk/" TargetMode="External"/><Relationship Id="rId7" Type="http://schemas.openxmlformats.org/officeDocument/2006/relationships/hyperlink" Target="https://www.food.gov.uk/business-guidanceindustry-specific-advice/nutrition-in-northern-ireland" TargetMode="External"/><Relationship Id="rId12" Type="http://schemas.openxmlformats.org/officeDocument/2006/relationships/hyperlink" Target="http://www.northerntrust.hscni.net/services/nutrition-dietetic-services/" TargetMode="External"/><Relationship Id="rId17" Type="http://schemas.openxmlformats.org/officeDocument/2006/relationships/hyperlink" Target="https://www.nhs.uk/live-well/eat-well/healthy-eating-for-teens/" TargetMode="External"/><Relationship Id="rId2" Type="http://schemas.openxmlformats.org/officeDocument/2006/relationships/hyperlink" Target="https://www.foodirelanddirectory.com/directory/safefood/" TargetMode="External"/><Relationship Id="rId16" Type="http://schemas.openxmlformats.org/officeDocument/2006/relationships/hyperlink" Target="https://www.ageuk.org.uk/information-advice/health-wellbeing/healthy-eating/" TargetMode="External"/><Relationship Id="rId20" Type="http://schemas.openxmlformats.org/officeDocument/2006/relationships/hyperlink" Target="https://www.springsp.org/" TargetMode="External"/><Relationship Id="rId1" Type="http://schemas.openxmlformats.org/officeDocument/2006/relationships/slideLayout" Target="../slideLayouts/slideLayout3.xml"/><Relationship Id="rId6" Type="http://schemas.openxmlformats.org/officeDocument/2006/relationships/hyperlink" Target="https://www.facebook.com/safefood.net" TargetMode="External"/><Relationship Id="rId11" Type="http://schemas.openxmlformats.org/officeDocument/2006/relationships/hyperlink" Target="https://belfasttrust.hscni.net/service/nutrition-and-dietetics/" TargetMode="External"/><Relationship Id="rId5" Type="http://schemas.openxmlformats.org/officeDocument/2006/relationships/hyperlink" Target="https://www.buzzsprout.com/988342" TargetMode="External"/><Relationship Id="rId15" Type="http://schemas.openxmlformats.org/officeDocument/2006/relationships/hyperlink" Target="https://www.nienvironmentlink.org/cmsfiles/files/Publications/Food-in-NI.pdf" TargetMode="External"/><Relationship Id="rId23" Type="http://schemas.openxmlformats.org/officeDocument/2006/relationships/hyperlink" Target="https://www.groundwork.org.uk/services/health-and-wellbeing/" TargetMode="External"/><Relationship Id="rId10" Type="http://schemas.openxmlformats.org/officeDocument/2006/relationships/hyperlink" Target="https://www.socialprescribingnetwork.com/ireland" TargetMode="External"/><Relationship Id="rId19" Type="http://schemas.openxmlformats.org/officeDocument/2006/relationships/hyperlink" Target="https://www.facebook.com/CCCHUB/" TargetMode="External"/><Relationship Id="rId4" Type="http://schemas.openxmlformats.org/officeDocument/2006/relationships/hyperlink" Target="https://www.eani.org.uk/parents/school-meals/healthy-eating" TargetMode="External"/><Relationship Id="rId9" Type="http://schemas.openxmlformats.org/officeDocument/2006/relationships/hyperlink" Target="https://www.publichealth.hscni.net/publications/enjoy-healthy-eating-0" TargetMode="External"/><Relationship Id="rId14" Type="http://schemas.openxmlformats.org/officeDocument/2006/relationships/hyperlink" Target="https://www.makinglifebettertogether.com/active-belfast/active-belfast-nutrition/" TargetMode="External"/><Relationship Id="rId22" Type="http://schemas.openxmlformats.org/officeDocument/2006/relationships/hyperlink" Target="https://www.facebook.com/supportingfamilies/" TargetMode="Externa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1.xml"/><Relationship Id="rId1" Type="http://schemas.openxmlformats.org/officeDocument/2006/relationships/slideLayout" Target="../slideLayouts/slideLayout4.xml"/><Relationship Id="rId4" Type="http://schemas.openxmlformats.org/officeDocument/2006/relationships/slide" Target="slide36.xml"/></Relationships>
</file>

<file path=ppt/slides/_rels/slide31.xml.rels><?xml version="1.0" encoding="UTF-8" standalone="yes"?>
<Relationships xmlns="http://schemas.openxmlformats.org/package/2006/relationships"><Relationship Id="rId2" Type="http://schemas.openxmlformats.org/officeDocument/2006/relationships/hyperlink" Target="https://practiceindex.co.uk/gp/blog/improving-health-literacy-in-gp-practices/"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slide" Target="slide4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epp.es/metodo-forte/"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4.xml"/><Relationship Id="rId1" Type="http://schemas.openxmlformats.org/officeDocument/2006/relationships/slideLayout" Target="../slideLayouts/slideLayout4.xml"/><Relationship Id="rId4" Type="http://schemas.openxmlformats.org/officeDocument/2006/relationships/slide" Target="slide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www.sportireland.ie/keepwell" TargetMode="External"/><Relationship Id="rId2" Type="http://schemas.openxmlformats.org/officeDocument/2006/relationships/hyperlink" Target="https://www.mentalhealthireland.ie/five-ways-to-wellbeing/"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www.singireland.ie/" TargetMode="External"/><Relationship Id="rId2" Type="http://schemas.openxmlformats.org/officeDocument/2006/relationships/hyperlink" Target="https://www.havinalaugh.com/" TargetMode="Externa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hyperlink" Target="https://www.irishtimes.com/life-and-style/health-family/seven-everyday-ways-to-boost-your-mental-health-1.2930182" TargetMode="External"/><Relationship Id="rId4" Type="http://schemas.openxmlformats.org/officeDocument/2006/relationships/hyperlink" Target="https://www.volunteer.ie/" TargetMode="External"/></Relationships>
</file>

<file path=ppt/slides/_rels/slide47.xml.rels><?xml version="1.0" encoding="UTF-8" standalone="yes"?>
<Relationships xmlns="http://schemas.openxmlformats.org/package/2006/relationships"><Relationship Id="rId2" Type="http://schemas.openxmlformats.org/officeDocument/2006/relationships/slide" Target="slide5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ipatientcare.com/blog/how-technology-is-helping-us-improve-our-health-everyday-everywhere/"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mentalfloss.com/article/505508/6-ways-technology-can-help-mental-health-disorders" TargetMode="External"/><Relationship Id="rId2" Type="http://schemas.openxmlformats.org/officeDocument/2006/relationships/hyperlink" Target="https://www.openaccessgovernment.org/how-can-technology-help-your-mental-health/88447/" TargetMode="External"/><Relationship Id="rId1" Type="http://schemas.openxmlformats.org/officeDocument/2006/relationships/slideLayout" Target="../slideLayouts/slideLayout3.xml"/><Relationship Id="rId4" Type="http://schemas.openxmlformats.org/officeDocument/2006/relationships/hyperlink" Target="https://timesofindia.indiatimes.com/life-style/health-fitness/de-stress/here-is-how-social-media-can-be-dangerous-for-your-mental-health/articleshow/68044664.cms"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workscollective.com/7-beneficial-ways-technology-can-impact-your-fitness/" TargetMode="External"/><Relationship Id="rId2" Type="http://schemas.openxmlformats.org/officeDocument/2006/relationships/hyperlink" Target="https://www.mynewsdesk.com/motosumo/pressreleases/danish-fitness-start-up-revolutionises-the-fitness-industry-2830958" TargetMode="External"/><Relationship Id="rId1" Type="http://schemas.openxmlformats.org/officeDocument/2006/relationships/slideLayout" Target="../slideLayouts/slideLayout3.xml"/><Relationship Id="rId5" Type="http://schemas.openxmlformats.org/officeDocument/2006/relationships/hyperlink" Target="https://mrsmindfulness.com/mindfulness-technology-you-7-strategies-to-maintain-mindfulness-in-the-modern-world/" TargetMode="External"/><Relationship Id="rId4" Type="http://schemas.openxmlformats.org/officeDocument/2006/relationships/hyperlink" Target="https://www.healthtechzone.com/topics/healthcare/articles/2021/02/19/448068-5-ways-technology-has-improved-our-quality-life.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www.forbes.com/sites/leebelltech/2018/03/26/the-best-health-tech-2017/" TargetMode="External"/><Relationship Id="rId1" Type="http://schemas.openxmlformats.org/officeDocument/2006/relationships/slideLayout" Target="../slideLayouts/slideLayout3.xml"/><Relationship Id="rId6" Type="http://schemas.openxmlformats.org/officeDocument/2006/relationships/hyperlink" Target="https://abilitynet.org.uk/news-blogs/five-ways-technology-can-help-you-improve-your-mental-health" TargetMode="External"/><Relationship Id="rId5" Type="http://schemas.openxmlformats.org/officeDocument/2006/relationships/hyperlink" Target="https://awesomelytechie.com/6-ways-technology-improve-health/" TargetMode="External"/><Relationship Id="rId4" Type="http://schemas.openxmlformats.org/officeDocument/2006/relationships/hyperlink" Target="https://ipatientcare.com/blog/how-technology-is-helping-us-improve-our-health-everyday-everywhere/"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hyperlink" Target="https://www.facebook.com/BCGCBelfast" TargetMode="External"/><Relationship Id="rId13" Type="http://schemas.openxmlformats.org/officeDocument/2006/relationships/hyperlink" Target="https://www.belfastcity.gov.uk/playgrounds" TargetMode="External"/><Relationship Id="rId18" Type="http://schemas.openxmlformats.org/officeDocument/2006/relationships/hyperlink" Target="https://www.facebook.com/LigonielCommunityPartnership/videos/wolfhill-environment-and-heritage-site-this-morning/1716551435051680/" TargetMode="External"/><Relationship Id="rId3" Type="http://schemas.openxmlformats.org/officeDocument/2006/relationships/hyperlink" Target="https://themaclive.com/" TargetMode="External"/><Relationship Id="rId7" Type="http://schemas.openxmlformats.org/officeDocument/2006/relationships/hyperlink" Target="https://www.facebook.com/ArtceteraStudio/" TargetMode="External"/><Relationship Id="rId12" Type="http://schemas.openxmlformats.org/officeDocument/2006/relationships/hyperlink" Target="http://www.belfastzoo.co.uk/" TargetMode="External"/><Relationship Id="rId17" Type="http://schemas.openxmlformats.org/officeDocument/2006/relationships/hyperlink" Target="http://www.grow-ni.org/" TargetMode="External"/><Relationship Id="rId2" Type="http://schemas.openxmlformats.org/officeDocument/2006/relationships/hyperlink" Target="https://www.theduncairn.com/" TargetMode="External"/><Relationship Id="rId16" Type="http://schemas.openxmlformats.org/officeDocument/2006/relationships/hyperlink" Target="https://www.facebook.com/northbelfastshed/" TargetMode="External"/><Relationship Id="rId20" Type="http://schemas.openxmlformats.org/officeDocument/2006/relationships/hyperlink" Target="https://www.farmgarden.org.uk/your-area/northern-ireland" TargetMode="External"/><Relationship Id="rId1" Type="http://schemas.openxmlformats.org/officeDocument/2006/relationships/slideLayout" Target="../slideLayouts/slideLayout3.xml"/><Relationship Id="rId6" Type="http://schemas.openxmlformats.org/officeDocument/2006/relationships/hyperlink" Target="https://www.facebook.com/belfastcircus/" TargetMode="External"/><Relationship Id="rId11" Type="http://schemas.openxmlformats.org/officeDocument/2006/relationships/hyperlink" Target="https://www.causewayvc.org/opportunity-list.php?selCAT=Animals" TargetMode="External"/><Relationship Id="rId5" Type="http://schemas.openxmlformats.org/officeDocument/2006/relationships/hyperlink" Target="https://www.newlodgearts.com/" TargetMode="External"/><Relationship Id="rId15" Type="http://schemas.openxmlformats.org/officeDocument/2006/relationships/hyperlink" Target="https://www.volunteernow.co.uk/" TargetMode="External"/><Relationship Id="rId10" Type="http://schemas.openxmlformats.org/officeDocument/2006/relationships/hyperlink" Target="https://twitter.com/NBAPAdvice?ref_src=twsrc%5Egoogle%7Ctwcamp%5Eserp%7Ctwgr%5Eauthor" TargetMode="External"/><Relationship Id="rId19" Type="http://schemas.openxmlformats.org/officeDocument/2006/relationships/hyperlink" Target="https://www.facebook.com/BelfastHillsPartnership/videos/were-having-an-insect-extravaganca-event-on-sat-18th-july-at-ligoniel-dams-if-yo/1157973277905434/" TargetMode="External"/><Relationship Id="rId4" Type="http://schemas.openxmlformats.org/officeDocument/2006/relationships/hyperlink" Target="https://www.nmni.com/our-museums/ulster-museum/Ulster-Museum-Were-Ready-For-You/Ulster-Museum-Were-Ready-For-You.aspx" TargetMode="External"/><Relationship Id="rId9" Type="http://schemas.openxmlformats.org/officeDocument/2006/relationships/hyperlink" Target="https://playresource.org/" TargetMode="External"/><Relationship Id="rId14" Type="http://schemas.openxmlformats.org/officeDocument/2006/relationships/hyperlink" Target="https://www.rspb.org.uk/reserves-and-events/reserves-a-z/belfasts-window-on-wildlife/" TargetMode="External"/></Relationships>
</file>

<file path=ppt/slides/_rels/slide54.xml.rels><?xml version="1.0" encoding="UTF-8" standalone="yes"?>
<Relationships xmlns="http://schemas.openxmlformats.org/package/2006/relationships"><Relationship Id="rId13" Type="http://schemas.openxmlformats.org/officeDocument/2006/relationships/hyperlink" Target="https://aware-ni.org/" TargetMode="External"/><Relationship Id="rId18" Type="http://schemas.openxmlformats.org/officeDocument/2006/relationships/hyperlink" Target="https://en-gb.facebook.com/CCCHUB/" TargetMode="External"/><Relationship Id="rId26" Type="http://schemas.openxmlformats.org/officeDocument/2006/relationships/hyperlink" Target="https://www.facebook.com/LoughviewCAP/" TargetMode="External"/><Relationship Id="rId39" Type="http://schemas.openxmlformats.org/officeDocument/2006/relationships/hyperlink" Target="https://www.nihe.gov.uk/" TargetMode="External"/><Relationship Id="rId21" Type="http://schemas.openxmlformats.org/officeDocument/2006/relationships/hyperlink" Target="https://belfasttrust.hscni.net/about/facilities/day-centres/carlisle-day-centre/" TargetMode="External"/><Relationship Id="rId34" Type="http://schemas.openxmlformats.org/officeDocument/2006/relationships/hyperlink" Target="https://www.svp.ie/northern-ireland-homepage.aspx/news-media/news/the-society-of-st-vincent-de-paul-" TargetMode="External"/><Relationship Id="rId7" Type="http://schemas.openxmlformats.org/officeDocument/2006/relationships/hyperlink" Target="https://belfasttrust.hscni.net/about/facilities/specialist-centres/old-see-house/" TargetMode="External"/><Relationship Id="rId12" Type="http://schemas.openxmlformats.org/officeDocument/2006/relationships/hyperlink" Target="https://lighthousecharity.com/" TargetMode="External"/><Relationship Id="rId17" Type="http://schemas.openxmlformats.org/officeDocument/2006/relationships/hyperlink" Target="https://www.cancerlifeline.info/" TargetMode="External"/><Relationship Id="rId25" Type="http://schemas.openxmlformats.org/officeDocument/2006/relationships/hyperlink" Target="https://www.belfastinterfaceproject.org/community-group/mid-skegoneill-community-group" TargetMode="External"/><Relationship Id="rId33" Type="http://schemas.openxmlformats.org/officeDocument/2006/relationships/hyperlink" Target="https://www.trusselltrust.org/get-help/find-a-foodbank/" TargetMode="External"/><Relationship Id="rId38" Type="http://schemas.openxmlformats.org/officeDocument/2006/relationships/hyperlink" Target="http://newingtonha.co.uk/" TargetMode="External"/><Relationship Id="rId2" Type="http://schemas.openxmlformats.org/officeDocument/2006/relationships/hyperlink" Target="https://i-hla.org/" TargetMode="External"/><Relationship Id="rId16" Type="http://schemas.openxmlformats.org/officeDocument/2006/relationships/hyperlink" Target="https://www.lifelinehelpline.info/" TargetMode="External"/><Relationship Id="rId20" Type="http://schemas.openxmlformats.org/officeDocument/2006/relationships/hyperlink" Target="https://belfasttrust.hscni.net/about/facilities/day-centres/everton-day-centre" TargetMode="External"/><Relationship Id="rId29" Type="http://schemas.openxmlformats.org/officeDocument/2006/relationships/hyperlink" Target="https://twitter.com/urbanvillagesni?lang=en" TargetMode="External"/><Relationship Id="rId1" Type="http://schemas.openxmlformats.org/officeDocument/2006/relationships/slideLayout" Target="../slideLayouts/slideLayout3.xml"/><Relationship Id="rId6" Type="http://schemas.openxmlformats.org/officeDocument/2006/relationships/hyperlink" Target="https://www.carersuk.org/northernireland" TargetMode="External"/><Relationship Id="rId11" Type="http://schemas.openxmlformats.org/officeDocument/2006/relationships/hyperlink" Target="http://www.174trust.org/" TargetMode="External"/><Relationship Id="rId24" Type="http://schemas.openxmlformats.org/officeDocument/2006/relationships/hyperlink" Target="http://wavetraumacentre.org.uk/who-we-are/about-wave/" TargetMode="External"/><Relationship Id="rId32" Type="http://schemas.openxmlformats.org/officeDocument/2006/relationships/hyperlink" Target="https://www.facebook.com/belfastislamiccentre/" TargetMode="External"/><Relationship Id="rId37" Type="http://schemas.openxmlformats.org/officeDocument/2006/relationships/hyperlink" Target="https://www.clanmil.org/about-us" TargetMode="External"/><Relationship Id="rId5" Type="http://schemas.openxmlformats.org/officeDocument/2006/relationships/hyperlink" Target="https://www.familysupportni.gov.uk/Service/5256/family-support/family-support-hub-upper-north-belfast--belfast" TargetMode="External"/><Relationship Id="rId15" Type="http://schemas.openxmlformats.org/officeDocument/2006/relationships/hyperlink" Target="https://thebridgeofhope.org/" TargetMode="External"/><Relationship Id="rId23" Type="http://schemas.openxmlformats.org/officeDocument/2006/relationships/hyperlink" Target="https://www.belfastinterfaceproject.org/community-group/north-belfast-womens-initiative-and-support-project" TargetMode="External"/><Relationship Id="rId28" Type="http://schemas.openxmlformats.org/officeDocument/2006/relationships/hyperlink" Target="http://yeha.biz/" TargetMode="External"/><Relationship Id="rId36" Type="http://schemas.openxmlformats.org/officeDocument/2006/relationships/hyperlink" Target="https://www.simoncommunity.org/" TargetMode="External"/><Relationship Id="rId10" Type="http://schemas.openxmlformats.org/officeDocument/2006/relationships/hyperlink" Target="http://www.maemurrayfoundation.org/" TargetMode="External"/><Relationship Id="rId19" Type="http://schemas.openxmlformats.org/officeDocument/2006/relationships/hyperlink" Target="https://www.facebook.com/NewingtonDayCentre/" TargetMode="External"/><Relationship Id="rId31" Type="http://schemas.openxmlformats.org/officeDocument/2006/relationships/hyperlink" Target="https://www.northernslant.com/community-voice-this-is-a-time-for-doing-not-talking/" TargetMode="External"/><Relationship Id="rId4" Type="http://schemas.openxmlformats.org/officeDocument/2006/relationships/hyperlink" Target="http://www.cypsp.hscni.net/locality-planning-groups/north-belfast-locality-planning-group/" TargetMode="External"/><Relationship Id="rId9" Type="http://schemas.openxmlformats.org/officeDocument/2006/relationships/hyperlink" Target="https://www.nicva.org/organisation/sense-ni" TargetMode="External"/><Relationship Id="rId14" Type="http://schemas.openxmlformats.org/officeDocument/2006/relationships/hyperlink" Target="https://www.amh.org.uk/" TargetMode="External"/><Relationship Id="rId22" Type="http://schemas.openxmlformats.org/officeDocument/2006/relationships/hyperlink" Target="https://www.iccbelfast.org/" TargetMode="External"/><Relationship Id="rId27" Type="http://schemas.openxmlformats.org/officeDocument/2006/relationships/hyperlink" Target="http://clare-cic.org/" TargetMode="External"/><Relationship Id="rId30" Type="http://schemas.openxmlformats.org/officeDocument/2006/relationships/hyperlink" Target="https://www.communityni.org/help/pathways-project-programme-15-16-risk-offending-%20and-being-excluded-mainstream-education" TargetMode="External"/><Relationship Id="rId35" Type="http://schemas.openxmlformats.org/officeDocument/2006/relationships/hyperlink" Target="https://ie.depaulcharity.org/" TargetMode="External"/><Relationship Id="rId8" Type="http://schemas.openxmlformats.org/officeDocument/2006/relationships/hyperlink" Target="https://www.disabilityaction.org/" TargetMode="External"/><Relationship Id="rId3" Type="http://schemas.openxmlformats.org/officeDocument/2006/relationships/hyperlink" Target="https://www.facebook.com/DementiaFriendlyNorthBelfast/"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nutrition.org.uk/nutritioninthenews/headlines.htm" TargetMode="External"/><Relationship Id="rId13" Type="http://schemas.openxmlformats.org/officeDocument/2006/relationships/hyperlink" Target="https://www.safefood.net/how-to/vegetarian-diet" TargetMode="External"/><Relationship Id="rId18" Type="http://schemas.openxmlformats.org/officeDocument/2006/relationships/hyperlink" Target="https://www.better.org.uk/leisure-centre/belfast/girdwood" TargetMode="External"/><Relationship Id="rId3" Type="http://schemas.openxmlformats.org/officeDocument/2006/relationships/hyperlink" Target="http://archive.foodafactoflife.org.uk/VideoActivity.aspx?siteId=19&amp;sectionId=131&amp;contentId=830" TargetMode="External"/><Relationship Id="rId7" Type="http://schemas.openxmlformats.org/officeDocument/2006/relationships/hyperlink" Target="https://www.safefood.net/how-to/healthy-shopping" TargetMode="External"/><Relationship Id="rId12" Type="http://schemas.openxmlformats.org/officeDocument/2006/relationships/hyperlink" Target="https://www.safefood.net/how-to/avoid-food-waste" TargetMode="External"/><Relationship Id="rId17" Type="http://schemas.openxmlformats.org/officeDocument/2006/relationships/hyperlink" Target="https://www.parkrun.org.uk/waterworks/" TargetMode="External"/><Relationship Id="rId2" Type="http://schemas.openxmlformats.org/officeDocument/2006/relationships/hyperlink" Target="https://www.safefood.net/healthy-eating" TargetMode="External"/><Relationship Id="rId16" Type="http://schemas.openxmlformats.org/officeDocument/2006/relationships/hyperlink" Target="https://www.facebook.com/Wispani/" TargetMode="External"/><Relationship Id="rId20" Type="http://schemas.openxmlformats.org/officeDocument/2006/relationships/hyperlink" Target="https://www.belfastactivitycentre.com/" TargetMode="External"/><Relationship Id="rId1" Type="http://schemas.openxmlformats.org/officeDocument/2006/relationships/slideLayout" Target="../slideLayouts/slideLayout3.xml"/><Relationship Id="rId6" Type="http://schemas.openxmlformats.org/officeDocument/2006/relationships/hyperlink" Target="https://www.nutrition.org.uk/healthyliving/helpingyoueatwell/7-day-meal-plan.html?__cf_chl_jschl_tk__=a210e39fc5a14d7614d939ccaaa26e30fb6386d3-1601399883-0-AXZ7pmKOwAsKXdU63w" TargetMode="External"/><Relationship Id="rId11" Type="http://schemas.openxmlformats.org/officeDocument/2006/relationships/hyperlink" Target="https://www.nutrition.org.uk/healthyliving/outofhome.htm" TargetMode="External"/><Relationship Id="rId5" Type="http://schemas.openxmlformats.org/officeDocument/2006/relationships/hyperlink" Target="https://www.safefood.net/how-to/kitchen-skills" TargetMode="External"/><Relationship Id="rId15" Type="http://schemas.openxmlformats.org/officeDocument/2006/relationships/hyperlink" Target="https://www.safefood.net/food-safety/cooking-vegetables" TargetMode="External"/><Relationship Id="rId10" Type="http://schemas.openxmlformats.org/officeDocument/2006/relationships/hyperlink" Target="https://www.safefood.net/food-safety/cooking-meat" TargetMode="External"/><Relationship Id="rId19" Type="http://schemas.openxmlformats.org/officeDocument/2006/relationships/hyperlink" Target="https://www.better.org.uk/leisure-centre/belfast/grove-wellbeing-centre" TargetMode="External"/><Relationship Id="rId4" Type="http://schemas.openxmlformats.org/officeDocument/2006/relationships/hyperlink" Target="https://www.safefood.net/food-safety/cooking" TargetMode="External"/><Relationship Id="rId9" Type="http://schemas.openxmlformats.org/officeDocument/2006/relationships/hyperlink" Target="https://www.safefood.net/how-to/eat-well-budget" TargetMode="External"/><Relationship Id="rId14" Type="http://schemas.openxmlformats.org/officeDocument/2006/relationships/hyperlink" Target="https://www.nutrition.org.uk/bnf-blogs/meatfree.ht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culture-sante-aquitaine.com/regarder-autrement-les-cooperations-entre-culture-et-sante/" TargetMode="External"/><Relationship Id="rId2" Type="http://schemas.openxmlformats.org/officeDocument/2006/relationships/hyperlink" Target="https://fr.calameo.com/read/0050546423b9320c40b03" TargetMode="Externa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fr.calameo.com/read/005054642b201029b446e?authid=tRnGOueOYcgr&amp;page=1"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E6983A-9FB1-ABEE-C6D2-AFF3040888ED}"/>
              </a:ext>
            </a:extLst>
          </p:cNvPr>
          <p:cNvSpPr/>
          <p:nvPr/>
        </p:nvSpPr>
        <p:spPr>
          <a:xfrm>
            <a:off x="1306" y="7642674"/>
            <a:ext cx="7567079" cy="3049139"/>
          </a:xfrm>
          <a:prstGeom prst="rect">
            <a:avLst/>
          </a:prstGeom>
          <a:solidFill>
            <a:srgbClr val="FFC652"/>
          </a:solidFill>
          <a:ln>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D40B374-7FD6-1F44-F714-3597FD3F4E1E}"/>
              </a:ext>
            </a:extLst>
          </p:cNvPr>
          <p:cNvSpPr/>
          <p:nvPr/>
        </p:nvSpPr>
        <p:spPr>
          <a:xfrm>
            <a:off x="0" y="0"/>
            <a:ext cx="7567079" cy="1226634"/>
          </a:xfrm>
          <a:prstGeom prst="rect">
            <a:avLst/>
          </a:prstGeom>
          <a:solidFill>
            <a:srgbClr val="FFC652"/>
          </a:solidFill>
          <a:ln>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F55D4D27-619B-2945-AA81-A4D83C09D1DC}"/>
              </a:ext>
            </a:extLst>
          </p:cNvPr>
          <p:cNvSpPr/>
          <p:nvPr/>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B73A115-30D9-9142-946F-99D017F311B5}"/>
              </a:ext>
            </a:extLst>
          </p:cNvPr>
          <p:cNvSpPr/>
          <p:nvPr/>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98153400-C071-2546-8765-7E5BD33772B7}"/>
              </a:ext>
            </a:extLst>
          </p:cNvPr>
          <p:cNvSpPr/>
          <p:nvPr/>
        </p:nvSpPr>
        <p:spPr>
          <a:xfrm>
            <a:off x="-130799" y="7915006"/>
            <a:ext cx="7586748" cy="323165"/>
          </a:xfrm>
          <a:prstGeom prst="rect">
            <a:avLst/>
          </a:prstGeom>
          <a:noFill/>
        </p:spPr>
        <p:txBody>
          <a:bodyPr wrap="square" anchor="ctr">
            <a:spAutoFit/>
          </a:bodyPr>
          <a:lstStyle/>
          <a:p>
            <a:pPr algn="ctr"/>
            <a:r>
              <a:rPr lang="es-ES" sz="1500" dirty="0">
                <a:solidFill>
                  <a:srgbClr val="221F1F"/>
                </a:solidFill>
                <a:latin typeface="Calibri" panose="020F0502020204030204" pitchFamily="34" charset="0"/>
              </a:rPr>
              <a:t>LE GUIDE DE FORMATION EN SANTÉ POUR LES ADULTES </a:t>
            </a:r>
          </a:p>
        </p:txBody>
      </p:sp>
      <p:pic>
        <p:nvPicPr>
          <p:cNvPr id="195" name="Picture 194" descr="Text, logo&#10;&#10;Description automatically generated">
            <a:extLst>
              <a:ext uri="{FF2B5EF4-FFF2-40B4-BE49-F238E27FC236}">
                <a16:creationId xmlns:a16="http://schemas.microsoft.com/office/drawing/2014/main" id="{C8157772-FD26-1A46-AC46-2EC08EF8331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29123" y="8109884"/>
            <a:ext cx="2612875" cy="1605897"/>
          </a:xfrm>
          <a:prstGeom prst="rect">
            <a:avLst/>
          </a:prstGeom>
        </p:spPr>
      </p:pic>
      <p:grpSp>
        <p:nvGrpSpPr>
          <p:cNvPr id="196" name="Group 195">
            <a:extLst>
              <a:ext uri="{FF2B5EF4-FFF2-40B4-BE49-F238E27FC236}">
                <a16:creationId xmlns:a16="http://schemas.microsoft.com/office/drawing/2014/main" id="{23B55ED1-066D-AD49-956F-E28167B39426}"/>
              </a:ext>
            </a:extLst>
          </p:cNvPr>
          <p:cNvGrpSpPr/>
          <p:nvPr/>
        </p:nvGrpSpPr>
        <p:grpSpPr>
          <a:xfrm>
            <a:off x="3279737" y="10030519"/>
            <a:ext cx="1437765" cy="456750"/>
            <a:chOff x="5423331" y="9058898"/>
            <a:chExt cx="2158773" cy="685800"/>
          </a:xfrm>
        </p:grpSpPr>
        <p:sp>
          <p:nvSpPr>
            <p:cNvPr id="197" name="Rectangle 196">
              <a:extLst>
                <a:ext uri="{FF2B5EF4-FFF2-40B4-BE49-F238E27FC236}">
                  <a16:creationId xmlns:a16="http://schemas.microsoft.com/office/drawing/2014/main" id="{B05CD8ED-DA69-A049-AF2D-BB59D84F35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 name="Picture 197">
              <a:extLst>
                <a:ext uri="{FF2B5EF4-FFF2-40B4-BE49-F238E27FC236}">
                  <a16:creationId xmlns:a16="http://schemas.microsoft.com/office/drawing/2014/main" id="{B8EB1B99-8955-C443-B8C9-ED9C7AB3FCF7}"/>
                </a:ext>
              </a:extLst>
            </p:cNvPr>
            <p:cNvPicPr/>
            <p:nvPr userDrawn="1"/>
          </p:nvPicPr>
          <p:blipFill rotWithShape="1">
            <a:blip r:embed="rId4"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4" name="TextBox 3">
            <a:extLst>
              <a:ext uri="{FF2B5EF4-FFF2-40B4-BE49-F238E27FC236}">
                <a16:creationId xmlns:a16="http://schemas.microsoft.com/office/drawing/2014/main" id="{0F5A07BC-68C3-4790-B7FC-4784BEBA79F8}"/>
              </a:ext>
            </a:extLst>
          </p:cNvPr>
          <p:cNvSpPr txBox="1"/>
          <p:nvPr/>
        </p:nvSpPr>
        <p:spPr>
          <a:xfrm>
            <a:off x="6206455" y="721351"/>
            <a:ext cx="1285928" cy="261610"/>
          </a:xfrm>
          <a:prstGeom prst="rect">
            <a:avLst/>
          </a:prstGeom>
          <a:noFill/>
        </p:spPr>
        <p:txBody>
          <a:bodyPr wrap="square" rtlCol="0">
            <a:spAutoFit/>
          </a:bodyPr>
          <a:lstStyle/>
          <a:p>
            <a:pPr algn="r"/>
            <a:r>
              <a:rPr lang="en-IE" sz="1100" dirty="0"/>
              <a:t>FR</a:t>
            </a:r>
          </a:p>
        </p:txBody>
      </p:sp>
      <p:pic>
        <p:nvPicPr>
          <p:cNvPr id="1026" name="Picture 2" descr="Drapeau Français Vectoriels et illustrations libres de droits - iStock">
            <a:extLst>
              <a:ext uri="{FF2B5EF4-FFF2-40B4-BE49-F238E27FC236}">
                <a16:creationId xmlns:a16="http://schemas.microsoft.com/office/drawing/2014/main" id="{7A79B5FD-5189-79B0-8FA3-925DA81AA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0589" y="121385"/>
            <a:ext cx="1032366" cy="65449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32955136-0B00-BB39-8410-1593E88B9328}"/>
              </a:ext>
            </a:extLst>
          </p:cNvPr>
          <p:cNvPicPr>
            <a:picLocks noChangeAspect="1"/>
          </p:cNvPicPr>
          <p:nvPr/>
        </p:nvPicPr>
        <p:blipFill>
          <a:blip r:embed="rId6"/>
          <a:stretch>
            <a:fillRect/>
          </a:stretch>
        </p:blipFill>
        <p:spPr>
          <a:xfrm>
            <a:off x="0" y="984008"/>
            <a:ext cx="7572624" cy="6901292"/>
          </a:xfrm>
          <a:prstGeom prst="rect">
            <a:avLst/>
          </a:prstGeom>
        </p:spPr>
      </p:pic>
    </p:spTree>
    <p:extLst>
      <p:ext uri="{BB962C8B-B14F-4D97-AF65-F5344CB8AC3E}">
        <p14:creationId xmlns:p14="http://schemas.microsoft.com/office/powerpoint/2010/main" val="3140522676"/>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10</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734589"/>
            <a:ext cx="4407455" cy="29754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s-ES" sz="1400" dirty="0">
                <a:solidFill>
                  <a:schemeClr val="bg1"/>
                </a:solidFill>
                <a:latin typeface="Calibri" panose="020F0502020204030204" pitchFamily="34" charset="0"/>
              </a:rPr>
              <a:t>COMMENT PUIS-JE MANGER PLUS SAINEMENT ? </a:t>
            </a:r>
            <a:endParaRPr lang="en-GB" sz="1400" dirty="0">
              <a:solidFill>
                <a:schemeClr val="bg1"/>
              </a:solidFill>
              <a:latin typeface="Calibri" panose="020F0502020204030204" pitchFamily="34" charset="0"/>
            </a:endParaRP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1250385"/>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Un exemple de repas sain comprend des légumes, des fruits et de petites portions de protéines et de céréales complètes. Ces aliments fournissent des fibres et des nutriments importants tels que des vitamines et des minéraux. </a:t>
            </a:r>
            <a:endParaRPr lang="en-GB" sz="1200" dirty="0">
              <a:latin typeface="Calibri" panose="020F0502020204030204" pitchFamily="34" charset="0"/>
            </a:endParaRPr>
          </a:p>
        </p:txBody>
      </p:sp>
      <p:grpSp>
        <p:nvGrpSpPr>
          <p:cNvPr id="5" name="Group 4">
            <a:extLst>
              <a:ext uri="{FF2B5EF4-FFF2-40B4-BE49-F238E27FC236}">
                <a16:creationId xmlns:a16="http://schemas.microsoft.com/office/drawing/2014/main" id="{2C547948-1CAC-2548-A226-08062E524757}"/>
              </a:ext>
            </a:extLst>
          </p:cNvPr>
          <p:cNvGrpSpPr/>
          <p:nvPr/>
        </p:nvGrpSpPr>
        <p:grpSpPr>
          <a:xfrm>
            <a:off x="530668" y="1964369"/>
            <a:ext cx="6466287" cy="3137421"/>
            <a:chOff x="542137" y="2248149"/>
            <a:chExt cx="6466287" cy="3137421"/>
          </a:xfrm>
        </p:grpSpPr>
        <p:sp>
          <p:nvSpPr>
            <p:cNvPr id="170" name="Freeform 14">
              <a:extLst>
                <a:ext uri="{FF2B5EF4-FFF2-40B4-BE49-F238E27FC236}">
                  <a16:creationId xmlns:a16="http://schemas.microsoft.com/office/drawing/2014/main" id="{20A3EE75-7EB3-8848-BA11-44B2F80A407F}"/>
                </a:ext>
              </a:extLst>
            </p:cNvPr>
            <p:cNvSpPr>
              <a:spLocks/>
            </p:cNvSpPr>
            <p:nvPr/>
          </p:nvSpPr>
          <p:spPr bwMode="auto">
            <a:xfrm>
              <a:off x="2562973" y="3370103"/>
              <a:ext cx="844549" cy="19326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1" name="Freeform 15">
              <a:extLst>
                <a:ext uri="{FF2B5EF4-FFF2-40B4-BE49-F238E27FC236}">
                  <a16:creationId xmlns:a16="http://schemas.microsoft.com/office/drawing/2014/main" id="{E8A31838-FC40-A14E-8C67-30A64D24B72C}"/>
                </a:ext>
              </a:extLst>
            </p:cNvPr>
            <p:cNvSpPr>
              <a:spLocks/>
            </p:cNvSpPr>
            <p:nvPr/>
          </p:nvSpPr>
          <p:spPr bwMode="auto">
            <a:xfrm>
              <a:off x="2410050" y="4299838"/>
              <a:ext cx="957875" cy="660478"/>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2" name="Freeform 16">
              <a:extLst>
                <a:ext uri="{FF2B5EF4-FFF2-40B4-BE49-F238E27FC236}">
                  <a16:creationId xmlns:a16="http://schemas.microsoft.com/office/drawing/2014/main" id="{87CFF236-5B06-C74A-BBF8-7E422BDDAC52}"/>
                </a:ext>
              </a:extLst>
            </p:cNvPr>
            <p:cNvSpPr>
              <a:spLocks/>
            </p:cNvSpPr>
            <p:nvPr/>
          </p:nvSpPr>
          <p:spPr bwMode="auto">
            <a:xfrm>
              <a:off x="2564849" y="3998683"/>
              <a:ext cx="849945" cy="183883"/>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3" name="Freeform 17">
              <a:extLst>
                <a:ext uri="{FF2B5EF4-FFF2-40B4-BE49-F238E27FC236}">
                  <a16:creationId xmlns:a16="http://schemas.microsoft.com/office/drawing/2014/main" id="{B4C23E4E-7ADB-D64E-BC5A-21356D06C539}"/>
                </a:ext>
              </a:extLst>
            </p:cNvPr>
            <p:cNvSpPr>
              <a:spLocks/>
            </p:cNvSpPr>
            <p:nvPr/>
          </p:nvSpPr>
          <p:spPr bwMode="auto">
            <a:xfrm>
              <a:off x="2405359" y="2606426"/>
              <a:ext cx="957875" cy="659539"/>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4" name="Freeform 18">
              <a:extLst>
                <a:ext uri="{FF2B5EF4-FFF2-40B4-BE49-F238E27FC236}">
                  <a16:creationId xmlns:a16="http://schemas.microsoft.com/office/drawing/2014/main" id="{64CB77E2-6D14-1148-A311-6E1C4EC41A39}"/>
                </a:ext>
              </a:extLst>
            </p:cNvPr>
            <p:cNvSpPr>
              <a:spLocks/>
            </p:cNvSpPr>
            <p:nvPr/>
          </p:nvSpPr>
          <p:spPr bwMode="auto">
            <a:xfrm>
              <a:off x="542137" y="3069886"/>
              <a:ext cx="1943906" cy="1398824"/>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8" name="Text Placeholder 23">
              <a:extLst>
                <a:ext uri="{FF2B5EF4-FFF2-40B4-BE49-F238E27FC236}">
                  <a16:creationId xmlns:a16="http://schemas.microsoft.com/office/drawing/2014/main" id="{BA7FA342-60AA-F84E-83DC-DD9598235B21}"/>
                </a:ext>
              </a:extLst>
            </p:cNvPr>
            <p:cNvSpPr txBox="1">
              <a:spLocks/>
            </p:cNvSpPr>
            <p:nvPr/>
          </p:nvSpPr>
          <p:spPr>
            <a:xfrm>
              <a:off x="601164" y="3265965"/>
              <a:ext cx="1884877" cy="1202745"/>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50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400" dirty="0">
                  <a:latin typeface="Calibri" panose="020F0502020204030204" pitchFamily="34" charset="0"/>
                </a:rPr>
                <a:t>Lorsque vous planifiez des repas pour vous et votre famille, pensez à les inclure : </a:t>
              </a:r>
            </a:p>
          </p:txBody>
        </p:sp>
        <p:sp>
          <p:nvSpPr>
            <p:cNvPr id="179" name="Text Placeholder 23">
              <a:extLst>
                <a:ext uri="{FF2B5EF4-FFF2-40B4-BE49-F238E27FC236}">
                  <a16:creationId xmlns:a16="http://schemas.microsoft.com/office/drawing/2014/main" id="{5E02EF4F-9DE2-B24E-98BD-C72F9480DFB4}"/>
                </a:ext>
              </a:extLst>
            </p:cNvPr>
            <p:cNvSpPr txBox="1">
              <a:spLocks/>
            </p:cNvSpPr>
            <p:nvPr/>
          </p:nvSpPr>
          <p:spPr>
            <a:xfrm>
              <a:off x="4047531" y="2363530"/>
              <a:ext cx="2960893" cy="42866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Une salade ou des </a:t>
              </a:r>
              <a:r>
                <a:rPr lang="en-US" sz="1250" b="0" dirty="0" err="1">
                  <a:latin typeface="Calibri" panose="020F0502020204030204" pitchFamily="34" charset="0"/>
                </a:rPr>
                <a:t>légumes</a:t>
              </a:r>
              <a:r>
                <a:rPr lang="en-US" sz="1250" b="0" dirty="0">
                  <a:latin typeface="Calibri" panose="020F0502020204030204" pitchFamily="34" charset="0"/>
                </a:rPr>
                <a:t>. </a:t>
              </a:r>
            </a:p>
          </p:txBody>
        </p:sp>
        <p:sp>
          <p:nvSpPr>
            <p:cNvPr id="180" name="Text Placeholder 23">
              <a:extLst>
                <a:ext uri="{FF2B5EF4-FFF2-40B4-BE49-F238E27FC236}">
                  <a16:creationId xmlns:a16="http://schemas.microsoft.com/office/drawing/2014/main" id="{34D354A0-748A-9E48-AD75-7DDAFC22BA98}"/>
                </a:ext>
              </a:extLst>
            </p:cNvPr>
            <p:cNvSpPr txBox="1">
              <a:spLocks/>
            </p:cNvSpPr>
            <p:nvPr/>
          </p:nvSpPr>
          <p:spPr>
            <a:xfrm>
              <a:off x="4047531" y="3177917"/>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50" b="0" dirty="0">
                  <a:latin typeface="Calibri" panose="020F0502020204030204" pitchFamily="34" charset="0"/>
                </a:rPr>
                <a:t>Lait écrémé ou à faible teneur en matières grasses et produits laitiers ou non laitiers. Différents types de </a:t>
              </a:r>
              <a:r>
                <a:rPr lang="es-ES" sz="1250" b="0" dirty="0" err="1">
                  <a:latin typeface="Calibri" panose="020F0502020204030204" pitchFamily="34" charset="0"/>
                </a:rPr>
                <a:t>fruits</a:t>
              </a:r>
              <a:r>
                <a:rPr lang="es-ES" sz="1250" b="0" dirty="0">
                  <a:latin typeface="Calibri" panose="020F0502020204030204" pitchFamily="34" charset="0"/>
                </a:rPr>
                <a:t>.</a:t>
              </a:r>
              <a:endParaRPr lang="en-US" sz="1250" b="0" dirty="0">
                <a:latin typeface="Calibri" panose="020F0502020204030204" pitchFamily="34" charset="0"/>
              </a:endParaRPr>
            </a:p>
          </p:txBody>
        </p:sp>
        <p:sp>
          <p:nvSpPr>
            <p:cNvPr id="181" name="Text Placeholder 23">
              <a:extLst>
                <a:ext uri="{FF2B5EF4-FFF2-40B4-BE49-F238E27FC236}">
                  <a16:creationId xmlns:a16="http://schemas.microsoft.com/office/drawing/2014/main" id="{3C476742-FFC1-0D41-96BC-C19153314953}"/>
                </a:ext>
              </a:extLst>
            </p:cNvPr>
            <p:cNvSpPr txBox="1">
              <a:spLocks/>
            </p:cNvSpPr>
            <p:nvPr/>
          </p:nvSpPr>
          <p:spPr>
            <a:xfrm>
              <a:off x="4047531" y="3954714"/>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50" b="0" dirty="0">
                  <a:latin typeface="Calibri" panose="020F0502020204030204" pitchFamily="34" charset="0"/>
                </a:rPr>
                <a:t>Bœuf maigre, porc ou autres aliments protéinés comme la volaille, les fruits de mer, les œufs, le tofu ou les haricots</a:t>
              </a:r>
              <a:r>
                <a:rPr lang="en-US" sz="1250" b="0" dirty="0">
                  <a:latin typeface="Calibri" panose="020F0502020204030204" pitchFamily="34" charset="0"/>
                </a:rPr>
                <a:t>. </a:t>
              </a:r>
            </a:p>
          </p:txBody>
        </p:sp>
        <p:sp>
          <p:nvSpPr>
            <p:cNvPr id="182" name="Text Placeholder 23">
              <a:extLst>
                <a:ext uri="{FF2B5EF4-FFF2-40B4-BE49-F238E27FC236}">
                  <a16:creationId xmlns:a16="http://schemas.microsoft.com/office/drawing/2014/main" id="{7ECA6AF3-8F2D-7D4F-81D1-8197A8E5A268}"/>
                </a:ext>
              </a:extLst>
            </p:cNvPr>
            <p:cNvSpPr txBox="1">
              <a:spLocks/>
            </p:cNvSpPr>
            <p:nvPr/>
          </p:nvSpPr>
          <p:spPr>
            <a:xfrm>
              <a:off x="4047530" y="4831496"/>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50" b="0" dirty="0">
                  <a:latin typeface="Calibri" panose="020F0502020204030204" pitchFamily="34" charset="0"/>
                </a:rPr>
                <a:t>Les céréales complètes telles que le riz brun, les flocons d'avoine, le pain complet et la farine de maïs complète. Limitez également les sucreries aux occasions spéciales et en petites portions. Mangez un biscuit ou un bonbon à la fois, plutôt que de </a:t>
              </a:r>
              <a:r>
                <a:rPr lang="es-ES" sz="1250" b="0" dirty="0" err="1">
                  <a:latin typeface="Calibri" panose="020F0502020204030204" pitchFamily="34" charset="0"/>
                </a:rPr>
                <a:t>vouloir</a:t>
              </a:r>
              <a:r>
                <a:rPr lang="es-ES" sz="1250" b="0" dirty="0">
                  <a:latin typeface="Calibri" panose="020F0502020204030204" pitchFamily="34" charset="0"/>
                </a:rPr>
                <a:t> </a:t>
              </a:r>
              <a:r>
                <a:rPr lang="es-ES" sz="1250" b="0" dirty="0" err="1">
                  <a:latin typeface="Calibri" panose="020F0502020204030204" pitchFamily="34" charset="0"/>
                </a:rPr>
                <a:t>tout</a:t>
              </a:r>
              <a:r>
                <a:rPr lang="es-ES" sz="1250" b="0" dirty="0">
                  <a:latin typeface="Calibri" panose="020F0502020204030204" pitchFamily="34" charset="0"/>
                </a:rPr>
                <a:t> </a:t>
              </a:r>
              <a:r>
                <a:rPr lang="es-ES" sz="1250" b="0" dirty="0" err="1">
                  <a:latin typeface="Calibri" panose="020F0502020204030204" pitchFamily="34" charset="0"/>
                </a:rPr>
                <a:t>goûter</a:t>
              </a:r>
              <a:r>
                <a:rPr lang="es-ES" sz="1250" b="0" dirty="0">
                  <a:latin typeface="Calibri" panose="020F0502020204030204" pitchFamily="34" charset="0"/>
                </a:rPr>
                <a:t>.</a:t>
              </a:r>
              <a:endParaRPr lang="en-US" sz="1250" b="0" dirty="0">
                <a:latin typeface="Calibri" panose="020F0502020204030204" pitchFamily="34" charset="0"/>
              </a:endParaRPr>
            </a:p>
          </p:txBody>
        </p:sp>
        <p:grpSp>
          <p:nvGrpSpPr>
            <p:cNvPr id="184" name="Group 183">
              <a:extLst>
                <a:ext uri="{FF2B5EF4-FFF2-40B4-BE49-F238E27FC236}">
                  <a16:creationId xmlns:a16="http://schemas.microsoft.com/office/drawing/2014/main" id="{60978B06-B7C0-5643-B53F-B8BEDCDD9629}"/>
                </a:ext>
              </a:extLst>
            </p:cNvPr>
            <p:cNvGrpSpPr/>
            <p:nvPr/>
          </p:nvGrpSpPr>
          <p:grpSpPr>
            <a:xfrm>
              <a:off x="3236483" y="2248149"/>
              <a:ext cx="667672" cy="717635"/>
              <a:chOff x="414033" y="5765459"/>
              <a:chExt cx="867196" cy="932088"/>
            </a:xfrm>
          </p:grpSpPr>
          <p:sp>
            <p:nvSpPr>
              <p:cNvPr id="185" name="Freeform 30">
                <a:extLst>
                  <a:ext uri="{FF2B5EF4-FFF2-40B4-BE49-F238E27FC236}">
                    <a16:creationId xmlns:a16="http://schemas.microsoft.com/office/drawing/2014/main" id="{28DD73BA-45CD-5448-8893-D62502F3867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6" name="Freeform 31">
                <a:extLst>
                  <a:ext uri="{FF2B5EF4-FFF2-40B4-BE49-F238E27FC236}">
                    <a16:creationId xmlns:a16="http://schemas.microsoft.com/office/drawing/2014/main" id="{65EE36CA-F940-534F-A9A4-991D211E29D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7" name="Text Placeholder 23">
                <a:extLst>
                  <a:ext uri="{FF2B5EF4-FFF2-40B4-BE49-F238E27FC236}">
                    <a16:creationId xmlns:a16="http://schemas.microsoft.com/office/drawing/2014/main" id="{DFE1B560-A195-1643-932B-91D8935339B7}"/>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188" name="Group 187">
              <a:extLst>
                <a:ext uri="{FF2B5EF4-FFF2-40B4-BE49-F238E27FC236}">
                  <a16:creationId xmlns:a16="http://schemas.microsoft.com/office/drawing/2014/main" id="{AEB660B5-0CBE-6D45-A321-CFE8B2B03B56}"/>
                </a:ext>
              </a:extLst>
            </p:cNvPr>
            <p:cNvGrpSpPr/>
            <p:nvPr/>
          </p:nvGrpSpPr>
          <p:grpSpPr>
            <a:xfrm>
              <a:off x="3236483" y="3051662"/>
              <a:ext cx="667672" cy="717635"/>
              <a:chOff x="414033" y="5765459"/>
              <a:chExt cx="867196" cy="932088"/>
            </a:xfrm>
          </p:grpSpPr>
          <p:sp>
            <p:nvSpPr>
              <p:cNvPr id="189" name="Freeform 30">
                <a:extLst>
                  <a:ext uri="{FF2B5EF4-FFF2-40B4-BE49-F238E27FC236}">
                    <a16:creationId xmlns:a16="http://schemas.microsoft.com/office/drawing/2014/main" id="{D06BB562-B185-4849-A007-3796786CC9DD}"/>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0" name="Freeform 31">
                <a:extLst>
                  <a:ext uri="{FF2B5EF4-FFF2-40B4-BE49-F238E27FC236}">
                    <a16:creationId xmlns:a16="http://schemas.microsoft.com/office/drawing/2014/main" id="{1EBBAF13-4FE1-DF48-8C81-766AA1661A6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1" name="Text Placeholder 23">
                <a:extLst>
                  <a:ext uri="{FF2B5EF4-FFF2-40B4-BE49-F238E27FC236}">
                    <a16:creationId xmlns:a16="http://schemas.microsoft.com/office/drawing/2014/main" id="{44CA17FB-934D-5743-8D3A-00B00C8D37C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192" name="Group 191">
              <a:extLst>
                <a:ext uri="{FF2B5EF4-FFF2-40B4-BE49-F238E27FC236}">
                  <a16:creationId xmlns:a16="http://schemas.microsoft.com/office/drawing/2014/main" id="{4D73780B-2FEC-A540-B62F-4E09FFD232BD}"/>
                </a:ext>
              </a:extLst>
            </p:cNvPr>
            <p:cNvGrpSpPr/>
            <p:nvPr/>
          </p:nvGrpSpPr>
          <p:grpSpPr>
            <a:xfrm>
              <a:off x="3236483" y="3833028"/>
              <a:ext cx="667672" cy="717635"/>
              <a:chOff x="414033" y="5765459"/>
              <a:chExt cx="867196" cy="932088"/>
            </a:xfrm>
          </p:grpSpPr>
          <p:sp>
            <p:nvSpPr>
              <p:cNvPr id="193" name="Freeform 30">
                <a:extLst>
                  <a:ext uri="{FF2B5EF4-FFF2-40B4-BE49-F238E27FC236}">
                    <a16:creationId xmlns:a16="http://schemas.microsoft.com/office/drawing/2014/main" id="{93ED491B-3118-054D-9548-E5ADB42F019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4" name="Freeform 31">
                <a:extLst>
                  <a:ext uri="{FF2B5EF4-FFF2-40B4-BE49-F238E27FC236}">
                    <a16:creationId xmlns:a16="http://schemas.microsoft.com/office/drawing/2014/main" id="{630B3CF7-CA02-3442-B8EF-C114AB04A42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5" name="Text Placeholder 23">
                <a:extLst>
                  <a:ext uri="{FF2B5EF4-FFF2-40B4-BE49-F238E27FC236}">
                    <a16:creationId xmlns:a16="http://schemas.microsoft.com/office/drawing/2014/main" id="{063D89FF-30A5-3549-975B-6BFC3C03183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196" name="Group 195">
              <a:extLst>
                <a:ext uri="{FF2B5EF4-FFF2-40B4-BE49-F238E27FC236}">
                  <a16:creationId xmlns:a16="http://schemas.microsoft.com/office/drawing/2014/main" id="{F40637B1-45B2-694B-B4EB-D7F893B4EF78}"/>
                </a:ext>
              </a:extLst>
            </p:cNvPr>
            <p:cNvGrpSpPr/>
            <p:nvPr/>
          </p:nvGrpSpPr>
          <p:grpSpPr>
            <a:xfrm>
              <a:off x="3236483" y="4667935"/>
              <a:ext cx="667672" cy="717635"/>
              <a:chOff x="414033" y="5765459"/>
              <a:chExt cx="867196" cy="932088"/>
            </a:xfrm>
          </p:grpSpPr>
          <p:sp>
            <p:nvSpPr>
              <p:cNvPr id="197" name="Freeform 30">
                <a:extLst>
                  <a:ext uri="{FF2B5EF4-FFF2-40B4-BE49-F238E27FC236}">
                    <a16:creationId xmlns:a16="http://schemas.microsoft.com/office/drawing/2014/main" id="{D3003BF7-ADCC-024C-8E43-02336979106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8" name="Freeform 31">
                <a:extLst>
                  <a:ext uri="{FF2B5EF4-FFF2-40B4-BE49-F238E27FC236}">
                    <a16:creationId xmlns:a16="http://schemas.microsoft.com/office/drawing/2014/main" id="{95ED5297-D8D8-0841-84E4-81DA741A107A}"/>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Text Placeholder 23">
                <a:extLst>
                  <a:ext uri="{FF2B5EF4-FFF2-40B4-BE49-F238E27FC236}">
                    <a16:creationId xmlns:a16="http://schemas.microsoft.com/office/drawing/2014/main" id="{D5442D9F-F5EE-8742-993F-A853EAF92C75}"/>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sp>
        <p:nvSpPr>
          <p:cNvPr id="6" name="Rectangle 5">
            <a:extLst>
              <a:ext uri="{FF2B5EF4-FFF2-40B4-BE49-F238E27FC236}">
                <a16:creationId xmlns:a16="http://schemas.microsoft.com/office/drawing/2014/main" id="{BA3D61DC-37C3-C746-AF14-E90CBDF8690F}"/>
              </a:ext>
            </a:extLst>
          </p:cNvPr>
          <p:cNvSpPr/>
          <p:nvPr/>
        </p:nvSpPr>
        <p:spPr>
          <a:xfrm>
            <a:off x="435725" y="6127228"/>
            <a:ext cx="6913922" cy="617733"/>
          </a:xfrm>
          <a:prstGeom prst="rect">
            <a:avLst/>
          </a:prstGeom>
        </p:spPr>
        <p:txBody>
          <a:bodyPr wrap="square">
            <a:spAutoFit/>
          </a:bodyPr>
          <a:lstStyle/>
          <a:p>
            <a:pPr>
              <a:lnSpc>
                <a:spcPct val="150000"/>
              </a:lnSpc>
            </a:pPr>
            <a:r>
              <a:rPr lang="es-ES" sz="1200" dirty="0">
                <a:latin typeface="Calibri" panose="020F0502020204030204" pitchFamily="34" charset="0"/>
                <a:ea typeface="Calibri" panose="020F0502020204030204" pitchFamily="34" charset="0"/>
                <a:cs typeface="Calibri" panose="020F0502020204030204" pitchFamily="34" charset="0"/>
              </a:rPr>
              <a:t>N'oubliez pas non plus que l'alcool, les jus de fruits, les boissons gazeuses et autres boissons sucrées sont riches en sucre et en calories..</a:t>
            </a:r>
            <a:r>
              <a:rPr lang="en-GB" sz="1200" dirty="0">
                <a:latin typeface="Calibri" panose="020F0502020204030204" pitchFamily="34" charset="0"/>
                <a:ea typeface="Calibri" panose="020F0502020204030204" pitchFamily="34" charset="0"/>
                <a:cs typeface="Calibri" panose="020F0502020204030204" pitchFamily="34"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04" name="Graphic 2">
            <a:extLst>
              <a:ext uri="{FF2B5EF4-FFF2-40B4-BE49-F238E27FC236}">
                <a16:creationId xmlns:a16="http://schemas.microsoft.com/office/drawing/2014/main" id="{34B23477-44AE-E244-9C03-E20F69235EA7}"/>
              </a:ext>
            </a:extLst>
          </p:cNvPr>
          <p:cNvGrpSpPr/>
          <p:nvPr/>
        </p:nvGrpSpPr>
        <p:grpSpPr>
          <a:xfrm>
            <a:off x="4238749" y="7621853"/>
            <a:ext cx="2111123" cy="1765058"/>
            <a:chOff x="7903196" y="4237101"/>
            <a:chExt cx="1261886" cy="1055032"/>
          </a:xfrm>
        </p:grpSpPr>
        <p:sp>
          <p:nvSpPr>
            <p:cNvPr id="205" name="Freeform 204">
              <a:extLst>
                <a:ext uri="{FF2B5EF4-FFF2-40B4-BE49-F238E27FC236}">
                  <a16:creationId xmlns:a16="http://schemas.microsoft.com/office/drawing/2014/main" id="{2C5C31B9-79E6-074D-83AE-4589EC9C7AC9}"/>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EC16B1AD-5DF3-7B4B-A933-4D74AF699B9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329F86B0-50BC-EE48-B842-39DAD849CB53}"/>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4F8C1A9-4D32-044B-907F-B23B25223C72}"/>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D43E23DA-D7BF-7E4F-8402-94E785E21553}"/>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7F968BA-74D0-904F-B4D1-3FA10C314B0E}"/>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116186A-1AB7-4D4D-8FA3-6DE95ADC9143}"/>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7CFB7CD-CACF-8342-A271-813E9A6664F8}"/>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66DD5508-94AC-F44E-BCCB-50F1DD693901}"/>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363DD01-7944-9F4A-924C-2713DE6B6AE7}"/>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C652"/>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DC926B0-874D-6941-8A86-F691F688D4B1}"/>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9844AEC3-5801-F248-B12D-8F81064FE43F}"/>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E4E359EA-42DE-5447-B05A-2400AEA0733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7C7B9E0A-375D-F349-B36F-9F57E2A49912}"/>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CCA5F32-D6E0-6F4F-A7F2-AF8A64BBA5AF}"/>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BB6A48B9-5598-564C-BBD7-D61220EE5C07}"/>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0D0685E-8160-954D-B9C2-226C9CB95C07}"/>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8B569A10-A09C-AA4E-8027-44B5511C4E2B}"/>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85DE3447-5478-E84B-BD97-879969D3455B}"/>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0E7E571A-A7CE-2E41-917E-9FB9EA14F57A}"/>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6A69CBE9-9582-A245-A46E-1B365DED3AAE}"/>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94FD3675-4B18-E547-B43C-040F147F8DD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8F09B08-3A1A-1A40-A9D0-C89D5498EB8B}"/>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DFAFBCF-C3EA-084C-B78B-BD6B7B2F225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9F0C6865-6C24-A64A-9E04-37C239C9399C}"/>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36B2348-6710-8D4E-8005-1292592776C0}"/>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5A80DDC-5E90-8A41-BB2B-155B2255BBF8}"/>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278D464-B582-1846-8ED5-E9398564FE9B}"/>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47F1A04-4B30-B744-95E6-8DDFE3F77CB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838F997D-C4BA-024B-886F-5AF404049EE0}"/>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11BC631-3455-A84A-A8EC-D0AE56BB4502}"/>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11543FF-11D9-D242-9012-A3D0B09FCF5A}"/>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81D36C-FFA8-784D-88A9-D1BEC0C6BEA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8BDBD68-EEA0-8547-AF45-A8BD67BB6970}"/>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F38CBE5-48B4-094E-854A-A6B5E25B9D22}"/>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9F865947-0999-0A4C-A1F4-677EE5AB34CC}"/>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F060DB5B-30C2-E446-96B2-FB019379F963}"/>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E9FE2BAC-3613-2647-B81C-4B509F7EB84E}"/>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07DA3D1B-29FD-244E-AEE7-1F018E729443}"/>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6D940B8D-3519-9544-B4B2-907A4AC627B6}"/>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5390EEA2-68AA-6D4A-9FE5-4AC4FC0A20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F51638F-BA2B-2943-BEF3-85BB728169D9}"/>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ED55C293-5274-0A45-B6BF-742A363FEB6D}"/>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F8B05D-3767-874C-9E57-2398A82EF3AE}"/>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7054DCC-03D1-8E4D-B37F-00E97F055D53}"/>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3E05795-CDD4-2940-A23A-7F5B30B0811C}"/>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AEB8F2A-10BE-3343-89F2-24BDD7D62AF2}"/>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AC6EBEB-CE3F-0C4D-98A3-3890E5A68E96}"/>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03C5D7D4-6FBC-A749-BE3D-1F87600CF8B8}"/>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DA4B95DC-F6CB-D14C-86A0-9FF1649BB5D4}"/>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83FDACA-7CC0-8646-A3C8-A48C1D2A27D7}"/>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52BE075-3B4A-9846-899E-9DD7DBDFD54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495B8609-A2E9-0F49-847E-19E4B2412C3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5FD022-6A56-F04F-86FD-F2F7E62A8B1E}"/>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7E733953-E27A-2F43-84FB-64BB683F3FCA}"/>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ED62505-AF03-504E-98FF-83C18CFB36A8}"/>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79AFA0B-BAC9-BB4C-8C32-795FAE98B33F}"/>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62" name="Graphic 54">
            <a:extLst>
              <a:ext uri="{FF2B5EF4-FFF2-40B4-BE49-F238E27FC236}">
                <a16:creationId xmlns:a16="http://schemas.microsoft.com/office/drawing/2014/main" id="{D5463DED-6428-E840-9DB3-F783037B52CE}"/>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614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11</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1162788"/>
            <a:ext cx="3892686"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PRECONISATIONS</a:t>
            </a:r>
          </a:p>
        </p:txBody>
      </p:sp>
      <p:sp>
        <p:nvSpPr>
          <p:cNvPr id="201" name="Text Placeholder 36">
            <a:extLst>
              <a:ext uri="{FF2B5EF4-FFF2-40B4-BE49-F238E27FC236}">
                <a16:creationId xmlns:a16="http://schemas.microsoft.com/office/drawing/2014/main" id="{8DE9D94A-65F5-4E4C-A6A3-F8646826D048}"/>
              </a:ext>
            </a:extLst>
          </p:cNvPr>
          <p:cNvSpPr>
            <a:spLocks noGrp="1"/>
          </p:cNvSpPr>
          <p:nvPr>
            <p:ph type="body" sz="quarter" idx="4294967295"/>
          </p:nvPr>
        </p:nvSpPr>
        <p:spPr>
          <a:xfrm>
            <a:off x="420142" y="2014222"/>
            <a:ext cx="6574216" cy="1366799"/>
          </a:xfrm>
          <a:prstGeom prst="rect">
            <a:avLst/>
          </a:prstGeom>
        </p:spPr>
        <p:txBody>
          <a:bodyPr numCol="1"/>
          <a:lstStyle/>
          <a:p>
            <a:pPr marL="0" indent="0">
              <a:buNone/>
            </a:pPr>
            <a:r>
              <a:rPr lang="es-ES" sz="1400" dirty="0">
                <a:latin typeface="Calibri" panose="020F0502020204030204" pitchFamily="34" charset="0"/>
              </a:rPr>
              <a:t>Des études menées dans le monde entier ont montré que même les émotions positives, à court terme, régulent efficacement le stress et la dépression et favorisent la santé physique et mentale. </a:t>
            </a:r>
            <a:endParaRPr lang="en-US" sz="1400"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159702" y="3746160"/>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200" dirty="0">
                <a:latin typeface="Calibri" panose="020F0502020204030204" pitchFamily="34" charset="0"/>
              </a:rPr>
              <a:t>Parlez de vos sentiments avec des personnes que vous aimez et en qui vous avez confiance.</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s-ES" sz="1200" dirty="0">
              <a:latin typeface="Calibri" panose="020F0502020204030204" pitchFamily="34" charset="0"/>
            </a:endParaRPr>
          </a:p>
          <a:p>
            <a:pPr>
              <a:spcBef>
                <a:spcPts val="0"/>
              </a:spcBef>
            </a:pPr>
            <a:endParaRPr lang="es-ES" sz="1200" dirty="0">
              <a:latin typeface="Calibri" panose="020F0502020204030204" pitchFamily="34" charset="0"/>
            </a:endParaRPr>
          </a:p>
          <a:p>
            <a:pPr>
              <a:spcBef>
                <a:spcPts val="0"/>
              </a:spcBef>
            </a:pPr>
            <a:r>
              <a:rPr lang="es-ES" sz="1200" dirty="0">
                <a:latin typeface="Calibri" panose="020F0502020204030204" pitchFamily="34" charset="0"/>
              </a:rPr>
              <a:t>Essayez de participer à des activités sociales, même si vous n'en avez pas envie. Quand on est déprimé ou déprimant, on a plutôt envie d'être seul, mais être avec d'autres personnes permet de se sentir mieux.</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s-ES" sz="1200" dirty="0">
              <a:latin typeface="Calibri" panose="020F0502020204030204" pitchFamily="34" charset="0"/>
            </a:endParaRPr>
          </a:p>
          <a:p>
            <a:pPr>
              <a:spcBef>
                <a:spcPts val="0"/>
              </a:spcBef>
            </a:pPr>
            <a:r>
              <a:rPr lang="es-ES" sz="1200" dirty="0">
                <a:latin typeface="Calibri" panose="020F0502020204030204" pitchFamily="34" charset="0"/>
              </a:rPr>
              <a:t>Restez actif. Des études montrent que l'exercice régulier peut être aussi efficace que les antidépresseurs pour augmenter le niveau d'énergie et réduire la sensation de fatigue. Il n'est pas nécessaire d'aller à la salle de sport. Une marche de 30 minutes par jour vous donnera l'énergie dont vous avez besoin. </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s-ES" sz="1200" dirty="0">
                <a:latin typeface="Calibri" panose="020F0502020204030204" pitchFamily="34" charset="0"/>
              </a:rPr>
              <a:t>Dormez au moins 8 heures. Améliorez votre rythme de sommeil en adoptant des habitudes de sommeil saines.</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s-ES" sz="1200" dirty="0">
                <a:latin typeface="Calibri" panose="020F0502020204030204" pitchFamily="34" charset="0"/>
              </a:rPr>
              <a:t>Dormez au moins 8 heures. Améliorez votre rythme de sommeil en adoptant des habitudes de sommeil saines</a:t>
            </a:r>
            <a:r>
              <a:rPr lang="en-US" sz="1200" dirty="0">
                <a:latin typeface="Calibri" panose="020F0502020204030204" pitchFamily="34" charset="0"/>
              </a:rPr>
              <a:t>. </a:t>
            </a:r>
            <a:r>
              <a:rPr lang="es-ES" sz="1200" dirty="0">
                <a:latin typeface="Calibri" panose="020F0502020204030204" pitchFamily="34" charset="0"/>
              </a:rPr>
              <a:t>Exposez-vous au soleil tous les jours. La lumière du soleil peut contribuer à améliorer votre humeur. Essayez de profiter d'au moins 15 minutes de soleil par jour. </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s-ES" sz="1200" dirty="0">
                <a:latin typeface="Calibri" panose="020F0502020204030204" pitchFamily="34" charset="0"/>
              </a:rPr>
              <a:t>Pratiquez des techniques de relaxation. Une pratique quotidienne de la relaxation peut aider à soulager les symptômes de la dépression, à réduire le stress et à améliorer les sentiments de joie et de bien-être. Essayez le yoga, la respiration profonde ou la relaxation musculaire. </a:t>
            </a: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s-ES" sz="1200" dirty="0">
                <a:latin typeface="Calibri" panose="020F0502020204030204" pitchFamily="34" charset="0"/>
              </a:rPr>
              <a:t>Votre famille, vos amis et vos collègues de travail peuvent être une grande source de soutien dans vos efforts pour adopter des habitudes plus saines. Demandez-leur de se joindre à vous. Être en bonne santé est également important pour eux. En faisant des choix sains ensemble, il vous sera peut-être plus facile de bouger plus et de manger mieux.</a:t>
            </a:r>
            <a:endParaRPr lang="en-US" sz="1200" dirty="0">
              <a:latin typeface="Calibri" panose="020F0502020204030204" pitchFamily="34" charset="0"/>
            </a:endParaRPr>
          </a:p>
        </p:txBody>
      </p:sp>
      <p:grpSp>
        <p:nvGrpSpPr>
          <p:cNvPr id="70" name="Group 69">
            <a:extLst>
              <a:ext uri="{FF2B5EF4-FFF2-40B4-BE49-F238E27FC236}">
                <a16:creationId xmlns:a16="http://schemas.microsoft.com/office/drawing/2014/main" id="{0EB34EB1-5E4E-F549-879F-51417C27A7B8}"/>
              </a:ext>
            </a:extLst>
          </p:cNvPr>
          <p:cNvGrpSpPr/>
          <p:nvPr/>
        </p:nvGrpSpPr>
        <p:grpSpPr>
          <a:xfrm>
            <a:off x="511000" y="3690279"/>
            <a:ext cx="601026" cy="646002"/>
            <a:chOff x="414033" y="5765459"/>
            <a:chExt cx="867196" cy="932088"/>
          </a:xfrm>
        </p:grpSpPr>
        <p:sp>
          <p:nvSpPr>
            <p:cNvPr id="83" name="Freeform 30">
              <a:extLst>
                <a:ext uri="{FF2B5EF4-FFF2-40B4-BE49-F238E27FC236}">
                  <a16:creationId xmlns:a16="http://schemas.microsoft.com/office/drawing/2014/main" id="{70F2EFB8-4333-954F-B07D-DFFAA18EB3B6}"/>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4" name="Freeform 31">
              <a:extLst>
                <a:ext uri="{FF2B5EF4-FFF2-40B4-BE49-F238E27FC236}">
                  <a16:creationId xmlns:a16="http://schemas.microsoft.com/office/drawing/2014/main" id="{87CAB43A-5404-A947-83C4-BB462F10620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5" name="Text Placeholder 23">
              <a:extLst>
                <a:ext uri="{FF2B5EF4-FFF2-40B4-BE49-F238E27FC236}">
                  <a16:creationId xmlns:a16="http://schemas.microsoft.com/office/drawing/2014/main" id="{6428FD62-E89A-0D48-9810-A684D3F1597C}"/>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71" name="Group 70">
            <a:extLst>
              <a:ext uri="{FF2B5EF4-FFF2-40B4-BE49-F238E27FC236}">
                <a16:creationId xmlns:a16="http://schemas.microsoft.com/office/drawing/2014/main" id="{4698257A-6AB1-234D-9DAD-476ABE4FEB40}"/>
              </a:ext>
            </a:extLst>
          </p:cNvPr>
          <p:cNvGrpSpPr/>
          <p:nvPr/>
        </p:nvGrpSpPr>
        <p:grpSpPr>
          <a:xfrm>
            <a:off x="511000" y="4418991"/>
            <a:ext cx="601026" cy="646002"/>
            <a:chOff x="414033" y="5765459"/>
            <a:chExt cx="867196" cy="932088"/>
          </a:xfrm>
        </p:grpSpPr>
        <p:sp>
          <p:nvSpPr>
            <p:cNvPr id="80" name="Freeform 30">
              <a:extLst>
                <a:ext uri="{FF2B5EF4-FFF2-40B4-BE49-F238E27FC236}">
                  <a16:creationId xmlns:a16="http://schemas.microsoft.com/office/drawing/2014/main" id="{1912F2BF-9DF4-824A-9D40-560BCB129B23}"/>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08835D8A-3629-914B-AC7D-7979CD007650}"/>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B6BD61C2-786B-B347-8677-BBF1A2F363AA}"/>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72" name="Group 71">
            <a:extLst>
              <a:ext uri="{FF2B5EF4-FFF2-40B4-BE49-F238E27FC236}">
                <a16:creationId xmlns:a16="http://schemas.microsoft.com/office/drawing/2014/main" id="{CDB95575-29BF-6F40-9481-F131D3615D6E}"/>
              </a:ext>
            </a:extLst>
          </p:cNvPr>
          <p:cNvGrpSpPr/>
          <p:nvPr/>
        </p:nvGrpSpPr>
        <p:grpSpPr>
          <a:xfrm>
            <a:off x="511000" y="5259058"/>
            <a:ext cx="601026" cy="646002"/>
            <a:chOff x="414033" y="5765459"/>
            <a:chExt cx="867196" cy="932088"/>
          </a:xfrm>
        </p:grpSpPr>
        <p:sp>
          <p:nvSpPr>
            <p:cNvPr id="77" name="Freeform 30">
              <a:extLst>
                <a:ext uri="{FF2B5EF4-FFF2-40B4-BE49-F238E27FC236}">
                  <a16:creationId xmlns:a16="http://schemas.microsoft.com/office/drawing/2014/main" id="{D7A79B30-83A0-CA41-97CE-1896FE99A47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8" name="Freeform 31">
              <a:extLst>
                <a:ext uri="{FF2B5EF4-FFF2-40B4-BE49-F238E27FC236}">
                  <a16:creationId xmlns:a16="http://schemas.microsoft.com/office/drawing/2014/main" id="{0A58EE73-B580-EA42-9DFE-C8E6453AF3B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9" name="Text Placeholder 23">
              <a:extLst>
                <a:ext uri="{FF2B5EF4-FFF2-40B4-BE49-F238E27FC236}">
                  <a16:creationId xmlns:a16="http://schemas.microsoft.com/office/drawing/2014/main" id="{C085B6E9-B474-3849-AAEA-8BEA057E9FD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73" name="Group 72">
            <a:extLst>
              <a:ext uri="{FF2B5EF4-FFF2-40B4-BE49-F238E27FC236}">
                <a16:creationId xmlns:a16="http://schemas.microsoft.com/office/drawing/2014/main" id="{C5F99883-EE8D-434D-A989-CD19991A81F2}"/>
              </a:ext>
            </a:extLst>
          </p:cNvPr>
          <p:cNvGrpSpPr/>
          <p:nvPr/>
        </p:nvGrpSpPr>
        <p:grpSpPr>
          <a:xfrm>
            <a:off x="511000" y="6095134"/>
            <a:ext cx="601026" cy="646002"/>
            <a:chOff x="414033" y="5765459"/>
            <a:chExt cx="867196" cy="932088"/>
          </a:xfrm>
        </p:grpSpPr>
        <p:sp>
          <p:nvSpPr>
            <p:cNvPr id="74" name="Freeform 30">
              <a:extLst>
                <a:ext uri="{FF2B5EF4-FFF2-40B4-BE49-F238E27FC236}">
                  <a16:creationId xmlns:a16="http://schemas.microsoft.com/office/drawing/2014/main" id="{4E1F7756-C9CD-0A4E-A6B2-AC237AA6E89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5" name="Freeform 31">
              <a:extLst>
                <a:ext uri="{FF2B5EF4-FFF2-40B4-BE49-F238E27FC236}">
                  <a16:creationId xmlns:a16="http://schemas.microsoft.com/office/drawing/2014/main" id="{C1A71908-7E2E-6C4D-A3D0-B625865B669E}"/>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6" name="Text Placeholder 23">
              <a:extLst>
                <a:ext uri="{FF2B5EF4-FFF2-40B4-BE49-F238E27FC236}">
                  <a16:creationId xmlns:a16="http://schemas.microsoft.com/office/drawing/2014/main" id="{E428EEE0-DD3A-8F40-9199-8F9AE7BEE70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86" name="Group 85">
            <a:extLst>
              <a:ext uri="{FF2B5EF4-FFF2-40B4-BE49-F238E27FC236}">
                <a16:creationId xmlns:a16="http://schemas.microsoft.com/office/drawing/2014/main" id="{DBA4F7DC-CF97-5449-B545-2A90DC054239}"/>
              </a:ext>
            </a:extLst>
          </p:cNvPr>
          <p:cNvGrpSpPr/>
          <p:nvPr/>
        </p:nvGrpSpPr>
        <p:grpSpPr>
          <a:xfrm>
            <a:off x="511000" y="6807430"/>
            <a:ext cx="601026" cy="646002"/>
            <a:chOff x="414033" y="5765459"/>
            <a:chExt cx="867196" cy="932088"/>
          </a:xfrm>
        </p:grpSpPr>
        <p:sp>
          <p:nvSpPr>
            <p:cNvPr id="87" name="Freeform 30">
              <a:extLst>
                <a:ext uri="{FF2B5EF4-FFF2-40B4-BE49-F238E27FC236}">
                  <a16:creationId xmlns:a16="http://schemas.microsoft.com/office/drawing/2014/main" id="{2871F2F4-E1F9-3C4F-85FA-883024BD166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8" name="Freeform 31">
              <a:extLst>
                <a:ext uri="{FF2B5EF4-FFF2-40B4-BE49-F238E27FC236}">
                  <a16:creationId xmlns:a16="http://schemas.microsoft.com/office/drawing/2014/main" id="{391905ED-01AB-AC4A-9803-CDC5EA0E7DD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Text Placeholder 23">
              <a:extLst>
                <a:ext uri="{FF2B5EF4-FFF2-40B4-BE49-F238E27FC236}">
                  <a16:creationId xmlns:a16="http://schemas.microsoft.com/office/drawing/2014/main" id="{78DEFE5C-0E43-404C-9C9B-7AF8189C349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90" name="Group 89">
            <a:extLst>
              <a:ext uri="{FF2B5EF4-FFF2-40B4-BE49-F238E27FC236}">
                <a16:creationId xmlns:a16="http://schemas.microsoft.com/office/drawing/2014/main" id="{3DB590FE-064F-8142-B2C8-4EB07D71D4C7}"/>
              </a:ext>
            </a:extLst>
          </p:cNvPr>
          <p:cNvGrpSpPr/>
          <p:nvPr/>
        </p:nvGrpSpPr>
        <p:grpSpPr>
          <a:xfrm>
            <a:off x="511000" y="7500008"/>
            <a:ext cx="601026" cy="646002"/>
            <a:chOff x="414033" y="5765459"/>
            <a:chExt cx="867196" cy="932088"/>
          </a:xfrm>
        </p:grpSpPr>
        <p:sp>
          <p:nvSpPr>
            <p:cNvPr id="91" name="Freeform 30">
              <a:extLst>
                <a:ext uri="{FF2B5EF4-FFF2-40B4-BE49-F238E27FC236}">
                  <a16:creationId xmlns:a16="http://schemas.microsoft.com/office/drawing/2014/main" id="{CD427F57-8CF0-4F4A-8D2A-208E05B162B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31">
              <a:extLst>
                <a:ext uri="{FF2B5EF4-FFF2-40B4-BE49-F238E27FC236}">
                  <a16:creationId xmlns:a16="http://schemas.microsoft.com/office/drawing/2014/main" id="{4C569FD1-66F0-D54B-9239-BDDD1C0E6E7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Text Placeholder 23">
              <a:extLst>
                <a:ext uri="{FF2B5EF4-FFF2-40B4-BE49-F238E27FC236}">
                  <a16:creationId xmlns:a16="http://schemas.microsoft.com/office/drawing/2014/main" id="{7C02BA2F-801E-1945-9A98-DC7BE8F6350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94" name="Group 93">
            <a:extLst>
              <a:ext uri="{FF2B5EF4-FFF2-40B4-BE49-F238E27FC236}">
                <a16:creationId xmlns:a16="http://schemas.microsoft.com/office/drawing/2014/main" id="{C1127EA7-CA44-D849-AA14-5A87907C5192}"/>
              </a:ext>
            </a:extLst>
          </p:cNvPr>
          <p:cNvGrpSpPr/>
          <p:nvPr/>
        </p:nvGrpSpPr>
        <p:grpSpPr>
          <a:xfrm>
            <a:off x="511000" y="8338772"/>
            <a:ext cx="601026" cy="646002"/>
            <a:chOff x="414033" y="5765459"/>
            <a:chExt cx="867196" cy="932088"/>
          </a:xfrm>
        </p:grpSpPr>
        <p:sp>
          <p:nvSpPr>
            <p:cNvPr id="95" name="Freeform 30">
              <a:extLst>
                <a:ext uri="{FF2B5EF4-FFF2-40B4-BE49-F238E27FC236}">
                  <a16:creationId xmlns:a16="http://schemas.microsoft.com/office/drawing/2014/main" id="{7D572ADF-42BB-204D-AE23-3A6262626637}"/>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31">
              <a:extLst>
                <a:ext uri="{FF2B5EF4-FFF2-40B4-BE49-F238E27FC236}">
                  <a16:creationId xmlns:a16="http://schemas.microsoft.com/office/drawing/2014/main" id="{A7B615A0-AAAB-A745-9619-9899ADB9C97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Text Placeholder 23">
              <a:extLst>
                <a:ext uri="{FF2B5EF4-FFF2-40B4-BE49-F238E27FC236}">
                  <a16:creationId xmlns:a16="http://schemas.microsoft.com/office/drawing/2014/main" id="{23AC5133-80ED-4447-BAE4-4FA8CC2A0FF9}"/>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34" name="Slide Number Placeholder 5">
            <a:extLst>
              <a:ext uri="{FF2B5EF4-FFF2-40B4-BE49-F238E27FC236}">
                <a16:creationId xmlns:a16="http://schemas.microsoft.com/office/drawing/2014/main" id="{0DC4F567-B69C-3641-9F36-E1D4647F5D86}"/>
              </a:ext>
            </a:extLst>
          </p:cNvPr>
          <p:cNvSpPr txBox="1">
            <a:spLocks/>
          </p:cNvSpPr>
          <p:nvPr/>
        </p:nvSpPr>
        <p:spPr>
          <a:xfrm>
            <a:off x="6502272" y="104687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t>11</a:t>
            </a:fld>
            <a:endParaRPr lang="en-US" dirty="0">
              <a:latin typeface="Calibri" panose="020F0502020204030204" pitchFamily="34" charset="0"/>
            </a:endParaRPr>
          </a:p>
        </p:txBody>
      </p:sp>
      <p:sp>
        <p:nvSpPr>
          <p:cNvPr id="35" name="Text Placeholder 36">
            <a:extLst>
              <a:ext uri="{FF2B5EF4-FFF2-40B4-BE49-F238E27FC236}">
                <a16:creationId xmlns:a16="http://schemas.microsoft.com/office/drawing/2014/main" id="{FAD15DBE-DED9-0C4B-9D43-59F76B2FF79B}"/>
              </a:ext>
            </a:extLst>
          </p:cNvPr>
          <p:cNvSpPr txBox="1">
            <a:spLocks/>
          </p:cNvSpPr>
          <p:nvPr/>
        </p:nvSpPr>
        <p:spPr>
          <a:xfrm>
            <a:off x="0" y="3113614"/>
            <a:ext cx="627126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CERTAINES ACTIVITÉS QUI PEUVENT ÉVOQUER DES ÉMOTIONS POSITIVES SONT </a:t>
            </a:r>
            <a:r>
              <a:rPr lang="en-GB" sz="1400" dirty="0">
                <a:solidFill>
                  <a:schemeClr val="bg1"/>
                </a:solidFill>
                <a:latin typeface="Calibri" panose="020F0502020204030204" pitchFamily="34" charset="0"/>
              </a:rPr>
              <a:t>:</a:t>
            </a:r>
          </a:p>
        </p:txBody>
      </p:sp>
    </p:spTree>
    <p:extLst>
      <p:ext uri="{BB962C8B-B14F-4D97-AF65-F5344CB8AC3E}">
        <p14:creationId xmlns:p14="http://schemas.microsoft.com/office/powerpoint/2010/main" val="62635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12</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5238750" cy="740168"/>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s-ES" sz="2400" dirty="0">
                <a:solidFill>
                  <a:schemeClr val="bg1"/>
                </a:solidFill>
              </a:rPr>
              <a:t>ERREURS ET FAUSSES IDEES</a:t>
            </a:r>
            <a:endParaRPr lang="en-US" dirty="0">
              <a:solidFill>
                <a:schemeClr val="bg1"/>
              </a:solidFill>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95569" y="4740000"/>
            <a:ext cx="1806286"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RÉALITÉ :</a:t>
            </a:r>
          </a:p>
          <a:p>
            <a:pPr algn="ctr">
              <a:spcBef>
                <a:spcPts val="0"/>
              </a:spcBef>
            </a:pPr>
            <a:endParaRPr lang="en-US" sz="1200" dirty="0">
              <a:latin typeface="Calibri" panose="020F0502020204030204" pitchFamily="34" charset="0"/>
            </a:endParaRPr>
          </a:p>
          <a:p>
            <a:pPr algn="ctr">
              <a:spcBef>
                <a:spcPts val="0"/>
              </a:spcBef>
            </a:pPr>
            <a:r>
              <a:rPr lang="es-ES" sz="1200" dirty="0" err="1">
                <a:latin typeface="Calibri" panose="020F0502020204030204" pitchFamily="34" charset="0"/>
              </a:rPr>
              <a:t>S'il</a:t>
            </a:r>
            <a:r>
              <a:rPr lang="es-ES" sz="1200" dirty="0">
                <a:latin typeface="Calibri" panose="020F0502020204030204" pitchFamily="34" charset="0"/>
              </a:rPr>
              <a:t> est vrai que la plupart des gens choisissent de consommer une substance au départ, personne ne choisirait la dépendance pour elle-même. Avec le temps, la consommation continue de substances commence à modifier le fonctionnement du cerveau d'une personne, rendant la dépendance inévitable et dévastatrice. Une fois que le cerveau est modifié, la personne est contrainte de consommer plus souvent et en plus grande quantité, peu importe ce qui ou qui s'y oppose</a:t>
            </a:r>
            <a:r>
              <a:rPr lang="en-US" sz="1200" dirty="0">
                <a:latin typeface="Calibri" panose="020F0502020204030204" pitchFamily="34" charset="0"/>
              </a:rPr>
              <a:t>.</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42551" y="3410422"/>
            <a:ext cx="1932013"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err="1">
                <a:latin typeface="Calibri" panose="020F0502020204030204" pitchFamily="34" charset="0"/>
              </a:rPr>
              <a:t>L'addiction</a:t>
            </a:r>
            <a:r>
              <a:rPr lang="es-ES" sz="1600" b="0" dirty="0">
                <a:latin typeface="Calibri" panose="020F0502020204030204" pitchFamily="34" charset="0"/>
              </a:rPr>
              <a:t> est un choix </a:t>
            </a:r>
            <a:endParaRPr lang="en-US" sz="1600" b="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027256" y="3246269"/>
            <a:ext cx="0" cy="62901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3780861" y="3246269"/>
            <a:ext cx="0" cy="63015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514515-B47E-A448-ACB3-2CAEA4265CBF}"/>
              </a:ext>
            </a:extLst>
          </p:cNvPr>
          <p:cNvCxnSpPr>
            <a:cxnSpLocks/>
          </p:cNvCxnSpPr>
          <p:nvPr/>
        </p:nvCxnSpPr>
        <p:spPr>
          <a:xfrm>
            <a:off x="5545626" y="3243423"/>
            <a:ext cx="0" cy="6319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001855" y="4740000"/>
            <a:ext cx="1745235"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RÉALITÉ :</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Dans notre société, nous avons développé une peur énorme de la graisse et nous avons étiqueté le poids </a:t>
            </a:r>
            <a:r>
              <a:rPr lang="es-ES" sz="1200" dirty="0" err="1">
                <a:latin typeface="Calibri" panose="020F0502020204030204" pitchFamily="34" charset="0"/>
              </a:rPr>
              <a:t>comme</a:t>
            </a:r>
            <a:r>
              <a:rPr lang="es-ES" sz="1200" dirty="0">
                <a:latin typeface="Calibri" panose="020F0502020204030204" pitchFamily="34" charset="0"/>
              </a:rPr>
              <a:t> un </a:t>
            </a:r>
            <a:r>
              <a:rPr lang="es-ES" sz="1200" dirty="0" err="1">
                <a:latin typeface="Calibri" panose="020F0502020204030204" pitchFamily="34" charset="0"/>
              </a:rPr>
              <a:t>symptôme</a:t>
            </a:r>
            <a:r>
              <a:rPr lang="es-ES" sz="1200" dirty="0">
                <a:latin typeface="Calibri" panose="020F0502020204030204" pitchFamily="34" charset="0"/>
              </a:rPr>
              <a:t> de la </a:t>
            </a:r>
            <a:r>
              <a:rPr lang="es-ES" sz="1200" dirty="0" err="1">
                <a:latin typeface="Calibri" panose="020F0502020204030204" pitchFamily="34" charset="0"/>
              </a:rPr>
              <a:t>santé</a:t>
            </a:r>
            <a:r>
              <a:rPr lang="es-ES" sz="1200" dirty="0">
                <a:latin typeface="Calibri" panose="020F0502020204030204" pitchFamily="34" charset="0"/>
              </a:rPr>
              <a:t>, au </a:t>
            </a:r>
            <a:r>
              <a:rPr lang="es-ES" sz="1200" dirty="0" err="1">
                <a:latin typeface="Calibri" panose="020F0502020204030204" pitchFamily="34" charset="0"/>
              </a:rPr>
              <a:t>point</a:t>
            </a:r>
            <a:r>
              <a:rPr lang="es-ES" sz="1200" dirty="0">
                <a:latin typeface="Calibri" panose="020F0502020204030204" pitchFamily="34" charset="0"/>
              </a:rPr>
              <a:t> de </a:t>
            </a:r>
            <a:r>
              <a:rPr lang="es-ES" sz="1200" dirty="0" err="1">
                <a:latin typeface="Calibri" panose="020F0502020204030204" pitchFamily="34" charset="0"/>
              </a:rPr>
              <a:t>juger</a:t>
            </a:r>
            <a:r>
              <a:rPr lang="es-ES" sz="1200" dirty="0">
                <a:latin typeface="Calibri" panose="020F0502020204030204" pitchFamily="34" charset="0"/>
              </a:rPr>
              <a:t> et </a:t>
            </a:r>
            <a:r>
              <a:rPr lang="es-ES" sz="1200" dirty="0" err="1">
                <a:latin typeface="Calibri" panose="020F0502020204030204" pitchFamily="34" charset="0"/>
              </a:rPr>
              <a:t>discriminer</a:t>
            </a:r>
            <a:r>
              <a:rPr lang="es-ES" sz="1200" dirty="0">
                <a:latin typeface="Calibri" panose="020F0502020204030204" pitchFamily="34" charset="0"/>
              </a:rPr>
              <a:t> ceux qui ont un corps plus gros. Nous devons cesser de nous focaliser sur le poids et nous concentrer plutôt sur les prédispositions génétiques combinées à des comportements de santé positifs.</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035626" y="3410422"/>
            <a:ext cx="175155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Plus vous êtes gros, moins vous êtes en bonne santé </a:t>
            </a:r>
            <a:endParaRPr lang="en-US" sz="1600" b="0" dirty="0">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3761783" y="4740000"/>
            <a:ext cx="1738909"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RÉALITÉ :</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Il existe différents types de sucre. Le sucre naturel se trouve dans les fruits, les légumes, les produits laitiers et les céréales. Le problème n'est pas l'utilisation du sucre, mais sa mauvaise utilisation. Exemples d'utilisation abusive : le sucre présent dans les boissons gazeuses, les bonbons, les céréales sucrées, les yaourts aromatisés et les boissons pour sportifs.</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3833542" y="3410422"/>
            <a:ext cx="169254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Le sucre doit être complètement éliminé de votre alimentation.</a:t>
            </a:r>
            <a:endParaRPr lang="en-US" sz="1600" b="0" dirty="0">
              <a:latin typeface="Calibri" panose="020F0502020204030204" pitchFamily="34" charset="0"/>
            </a:endParaRPr>
          </a:p>
        </p:txBody>
      </p:sp>
      <p:sp>
        <p:nvSpPr>
          <p:cNvPr id="102" name="Text Placeholder 23">
            <a:extLst>
              <a:ext uri="{FF2B5EF4-FFF2-40B4-BE49-F238E27FC236}">
                <a16:creationId xmlns:a16="http://schemas.microsoft.com/office/drawing/2014/main" id="{24B0350C-2EA3-754F-A520-2E5CBFAE0B33}"/>
              </a:ext>
            </a:extLst>
          </p:cNvPr>
          <p:cNvSpPr txBox="1">
            <a:spLocks/>
          </p:cNvSpPr>
          <p:nvPr/>
        </p:nvSpPr>
        <p:spPr>
          <a:xfrm>
            <a:off x="5553376" y="4740000"/>
            <a:ext cx="1759927"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RÉALITÉ :</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L'exercice régulier est très bénéfique pour la santé, mais il est souvent impossible, voire déconseillé, de faire de l'exercice tous les jours. Tout le monde a besoin d'un jour de repos pour que le corps puisse récupérer. En outre, toute activité est bonne, même s'il s'agit d'une promenade de 15 minutes. </a:t>
            </a:r>
            <a:endParaRPr lang="en-US" sz="1200" dirty="0">
              <a:latin typeface="Calibri" panose="020F0502020204030204" pitchFamily="34" charset="0"/>
            </a:endParaRPr>
          </a:p>
        </p:txBody>
      </p:sp>
      <p:sp>
        <p:nvSpPr>
          <p:cNvPr id="103" name="Text Placeholder 23">
            <a:extLst>
              <a:ext uri="{FF2B5EF4-FFF2-40B4-BE49-F238E27FC236}">
                <a16:creationId xmlns:a16="http://schemas.microsoft.com/office/drawing/2014/main" id="{3CAA9F2E-79C0-9B4C-BDDB-E53CCE0C828F}"/>
              </a:ext>
            </a:extLst>
          </p:cNvPr>
          <p:cNvSpPr txBox="1">
            <a:spLocks/>
          </p:cNvSpPr>
          <p:nvPr/>
        </p:nvSpPr>
        <p:spPr>
          <a:xfrm>
            <a:off x="5459071" y="3410422"/>
            <a:ext cx="187963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Vous </a:t>
            </a:r>
            <a:r>
              <a:rPr lang="es-ES" sz="1600" b="0" dirty="0" err="1">
                <a:latin typeface="Calibri" panose="020F0502020204030204" pitchFamily="34" charset="0"/>
              </a:rPr>
              <a:t>devez</a:t>
            </a:r>
            <a:r>
              <a:rPr lang="es-ES" sz="1600" b="0" dirty="0">
                <a:latin typeface="Calibri" panose="020F0502020204030204" pitchFamily="34" charset="0"/>
              </a:rPr>
              <a:t> faire du sport </a:t>
            </a:r>
            <a:r>
              <a:rPr lang="es-ES" sz="1600" b="0" dirty="0" err="1">
                <a:latin typeface="Calibri" panose="020F0502020204030204" pitchFamily="34" charset="0"/>
              </a:rPr>
              <a:t>au</a:t>
            </a:r>
            <a:r>
              <a:rPr lang="es-ES" sz="1600" b="0" dirty="0">
                <a:latin typeface="Calibri" panose="020F0502020204030204" pitchFamily="34" charset="0"/>
              </a:rPr>
              <a:t> moins une heure par jour</a:t>
            </a:r>
            <a:endParaRPr lang="en-US" sz="1600" b="0" dirty="0">
              <a:latin typeface="Calibri" panose="020F0502020204030204" pitchFamily="34" charset="0"/>
            </a:endParaRPr>
          </a:p>
        </p:txBody>
      </p:sp>
      <p:grpSp>
        <p:nvGrpSpPr>
          <p:cNvPr id="12" name="Group 11">
            <a:extLst>
              <a:ext uri="{FF2B5EF4-FFF2-40B4-BE49-F238E27FC236}">
                <a16:creationId xmlns:a16="http://schemas.microsoft.com/office/drawing/2014/main" id="{1C7E2946-6D8B-6B43-88EC-F5CA980A0CCD}"/>
              </a:ext>
            </a:extLst>
          </p:cNvPr>
          <p:cNvGrpSpPr/>
          <p:nvPr/>
        </p:nvGrpSpPr>
        <p:grpSpPr>
          <a:xfrm>
            <a:off x="5922534" y="2299143"/>
            <a:ext cx="971888" cy="963410"/>
            <a:chOff x="3004857" y="2535942"/>
            <a:chExt cx="971888" cy="963410"/>
          </a:xfrm>
        </p:grpSpPr>
        <p:sp>
          <p:nvSpPr>
            <p:cNvPr id="52" name="Freeform 22">
              <a:extLst>
                <a:ext uri="{FF2B5EF4-FFF2-40B4-BE49-F238E27FC236}">
                  <a16:creationId xmlns:a16="http://schemas.microsoft.com/office/drawing/2014/main" id="{6FAB0C6C-D88E-2B48-82B1-34B7494513D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3" name="Text Placeholder 23">
              <a:extLst>
                <a:ext uri="{FF2B5EF4-FFF2-40B4-BE49-F238E27FC236}">
                  <a16:creationId xmlns:a16="http://schemas.microsoft.com/office/drawing/2014/main" id="{985A38ED-89B3-664B-B206-B90B58AE14EB}"/>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54" name="Text Placeholder 23">
              <a:extLst>
                <a:ext uri="{FF2B5EF4-FFF2-40B4-BE49-F238E27FC236}">
                  <a16:creationId xmlns:a16="http://schemas.microsoft.com/office/drawing/2014/main" id="{EE76FEB8-5331-BA47-A79C-477E291129F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57" name="Freeform 56">
              <a:extLst>
                <a:ext uri="{FF2B5EF4-FFF2-40B4-BE49-F238E27FC236}">
                  <a16:creationId xmlns:a16="http://schemas.microsoft.com/office/drawing/2014/main" id="{1DB648F0-0065-334E-AE68-BEBFD991C30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58" name="Group 57">
            <a:extLst>
              <a:ext uri="{FF2B5EF4-FFF2-40B4-BE49-F238E27FC236}">
                <a16:creationId xmlns:a16="http://schemas.microsoft.com/office/drawing/2014/main" id="{A4B6A6CB-B4F2-FF4E-8452-CA0EE16BF452}"/>
              </a:ext>
            </a:extLst>
          </p:cNvPr>
          <p:cNvGrpSpPr/>
          <p:nvPr/>
        </p:nvGrpSpPr>
        <p:grpSpPr>
          <a:xfrm>
            <a:off x="4196831" y="2299143"/>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380418" y="2299143"/>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598697" y="2299143"/>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0" y="321904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3" name="ZoneTexte 2">
            <a:extLst>
              <a:ext uri="{FF2B5EF4-FFF2-40B4-BE49-F238E27FC236}">
                <a16:creationId xmlns:a16="http://schemas.microsoft.com/office/drawing/2014/main" id="{E47EEE9C-C486-479A-31AD-9E1B8304AB2A}"/>
              </a:ext>
            </a:extLst>
          </p:cNvPr>
          <p:cNvSpPr txBox="1"/>
          <p:nvPr/>
        </p:nvSpPr>
        <p:spPr>
          <a:xfrm>
            <a:off x="836107" y="2722295"/>
            <a:ext cx="435132" cy="369332"/>
          </a:xfrm>
          <a:prstGeom prst="rect">
            <a:avLst/>
          </a:prstGeom>
          <a:noFill/>
        </p:spPr>
        <p:txBody>
          <a:bodyPr wrap="square">
            <a:spAutoFit/>
          </a:bodyPr>
          <a:lstStyle/>
          <a:p>
            <a:r>
              <a:rPr lang="en-US" sz="1800" b="0" dirty="0">
                <a:latin typeface="Calibri" panose="020F0502020204030204" pitchFamily="34" charset="0"/>
              </a:rPr>
              <a:t>01</a:t>
            </a:r>
            <a:endParaRPr lang="fr-FR" dirty="0"/>
          </a:p>
        </p:txBody>
      </p:sp>
      <p:sp>
        <p:nvSpPr>
          <p:cNvPr id="4" name="ZoneTexte 3">
            <a:extLst>
              <a:ext uri="{FF2B5EF4-FFF2-40B4-BE49-F238E27FC236}">
                <a16:creationId xmlns:a16="http://schemas.microsoft.com/office/drawing/2014/main" id="{ADB9CC5B-13E5-08F0-26ED-0675F5D3A98A}"/>
              </a:ext>
            </a:extLst>
          </p:cNvPr>
          <p:cNvSpPr txBox="1"/>
          <p:nvPr/>
        </p:nvSpPr>
        <p:spPr>
          <a:xfrm>
            <a:off x="2615975" y="2699194"/>
            <a:ext cx="435132" cy="369332"/>
          </a:xfrm>
          <a:prstGeom prst="rect">
            <a:avLst/>
          </a:prstGeom>
          <a:noFill/>
        </p:spPr>
        <p:txBody>
          <a:bodyPr wrap="square">
            <a:spAutoFit/>
          </a:bodyPr>
          <a:lstStyle/>
          <a:p>
            <a:r>
              <a:rPr lang="en-US" sz="1800" b="0" dirty="0">
                <a:latin typeface="Calibri" panose="020F0502020204030204" pitchFamily="34" charset="0"/>
              </a:rPr>
              <a:t>02</a:t>
            </a:r>
            <a:endParaRPr lang="fr-FR" dirty="0"/>
          </a:p>
        </p:txBody>
      </p:sp>
      <p:sp>
        <p:nvSpPr>
          <p:cNvPr id="6" name="ZoneTexte 5">
            <a:extLst>
              <a:ext uri="{FF2B5EF4-FFF2-40B4-BE49-F238E27FC236}">
                <a16:creationId xmlns:a16="http://schemas.microsoft.com/office/drawing/2014/main" id="{362758A2-4328-3787-34DB-2E761757483E}"/>
              </a:ext>
            </a:extLst>
          </p:cNvPr>
          <p:cNvSpPr txBox="1"/>
          <p:nvPr/>
        </p:nvSpPr>
        <p:spPr>
          <a:xfrm>
            <a:off x="4497800" y="2695494"/>
            <a:ext cx="435132" cy="369332"/>
          </a:xfrm>
          <a:prstGeom prst="rect">
            <a:avLst/>
          </a:prstGeom>
          <a:noFill/>
        </p:spPr>
        <p:txBody>
          <a:bodyPr wrap="square">
            <a:spAutoFit/>
          </a:bodyPr>
          <a:lstStyle/>
          <a:p>
            <a:r>
              <a:rPr lang="en-US" sz="1800" b="0" dirty="0">
                <a:latin typeface="Calibri" panose="020F0502020204030204" pitchFamily="34" charset="0"/>
              </a:rPr>
              <a:t>03</a:t>
            </a:r>
            <a:endParaRPr lang="fr-FR" dirty="0"/>
          </a:p>
        </p:txBody>
      </p:sp>
      <p:sp>
        <p:nvSpPr>
          <p:cNvPr id="7" name="ZoneTexte 6">
            <a:extLst>
              <a:ext uri="{FF2B5EF4-FFF2-40B4-BE49-F238E27FC236}">
                <a16:creationId xmlns:a16="http://schemas.microsoft.com/office/drawing/2014/main" id="{E959D926-35EB-9514-E0AB-E8EA5AB095DA}"/>
              </a:ext>
            </a:extLst>
          </p:cNvPr>
          <p:cNvSpPr txBox="1"/>
          <p:nvPr/>
        </p:nvSpPr>
        <p:spPr>
          <a:xfrm>
            <a:off x="6190912" y="2695494"/>
            <a:ext cx="435132" cy="369332"/>
          </a:xfrm>
          <a:prstGeom prst="rect">
            <a:avLst/>
          </a:prstGeom>
          <a:noFill/>
        </p:spPr>
        <p:txBody>
          <a:bodyPr wrap="square">
            <a:spAutoFit/>
          </a:bodyPr>
          <a:lstStyle/>
          <a:p>
            <a:r>
              <a:rPr lang="en-US" sz="1800" b="0" dirty="0">
                <a:latin typeface="Calibri" panose="020F0502020204030204" pitchFamily="34" charset="0"/>
              </a:rPr>
              <a:t>04</a:t>
            </a:r>
            <a:endParaRPr lang="fr-FR" dirty="0"/>
          </a:p>
        </p:txBody>
      </p:sp>
    </p:spTree>
    <p:extLst>
      <p:ext uri="{BB962C8B-B14F-4D97-AF65-F5344CB8AC3E}">
        <p14:creationId xmlns:p14="http://schemas.microsoft.com/office/powerpoint/2010/main" val="1173432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13</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sz="2400" dirty="0">
                <a:solidFill>
                  <a:schemeClr val="bg1"/>
                </a:solidFill>
              </a:rPr>
              <a:t>REFERENCES DE BONNES PRATIQUES INNOVANTES</a:t>
            </a:r>
            <a:endParaRPr lang="en-US" dirty="0">
              <a:solidFill>
                <a:schemeClr val="bg1"/>
              </a:solidFill>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2"/>
            <a:ext cx="6697918" cy="4852715"/>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s-ES" sz="1600" b="0" dirty="0">
                <a:latin typeface="Calibri" panose="020F0502020204030204" pitchFamily="34" charset="0"/>
              </a:rPr>
              <a:t>LA RELATION ENTRE LE BIEN-ÊTRE ET LA SANTÉ </a:t>
            </a:r>
            <a:r>
              <a:rPr lang="en-US" sz="1600" b="0" dirty="0">
                <a:latin typeface="Calibri" panose="020F0502020204030204" pitchFamily="34" charset="0"/>
              </a:rPr>
              <a:t>:</a:t>
            </a:r>
          </a:p>
          <a:p>
            <a:pPr algn="l">
              <a:spcBef>
                <a:spcPts val="0"/>
              </a:spcBef>
            </a:pPr>
            <a:endParaRPr lang="en-US" sz="16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https://assets.publishing.service.gov.uk/government/uploads/system/uploads/attachment_data/file/295474/The_relationship_between_w ellbeing_and_health.pdf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r>
              <a:rPr lang="es-ES" sz="1600" b="0" dirty="0">
                <a:latin typeface="Calibri" panose="020F0502020204030204" pitchFamily="34" charset="0"/>
              </a:rPr>
              <a:t>MYTHES ET FAITS SUR LA SANTÉ MENTALE</a:t>
            </a:r>
            <a:r>
              <a:rPr lang="en-US" sz="1600" b="0" baseline="30000" dirty="0">
                <a:latin typeface="Calibri" panose="020F0502020204030204" pitchFamily="34" charset="0"/>
              </a:rPr>
              <a:t>2</a:t>
            </a:r>
            <a:r>
              <a:rPr lang="en-US" sz="1600" b="0" dirty="0">
                <a:latin typeface="Calibri" panose="020F0502020204030204" pitchFamily="34" charset="0"/>
              </a:rPr>
              <a:t> :</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https://www.mentalhealth.gov/basics/mental-health-myths-facts</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r>
              <a:rPr lang="es-ES" sz="1600" b="0" dirty="0">
                <a:latin typeface="Calibri" panose="020F0502020204030204" pitchFamily="34" charset="0"/>
              </a:rPr>
              <a:t>MYTHES SUR LA SANTÉ DONT VOUS ENTENDEZ PARLER TOUS LES JOURS</a:t>
            </a:r>
            <a:r>
              <a:rPr lang="en-US" sz="1600" b="0" baseline="30000" dirty="0">
                <a:latin typeface="Calibri" panose="020F0502020204030204" pitchFamily="34" charset="0"/>
              </a:rPr>
              <a:t>3</a:t>
            </a:r>
            <a:r>
              <a:rPr lang="en-US" sz="1600" b="0" dirty="0">
                <a:latin typeface="Calibri" panose="020F0502020204030204" pitchFamily="34" charset="0"/>
              </a:rPr>
              <a:t> :</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https://www.medexpress.com/about/newsroom/press-releasesmedia-coverage/medexpress-health-myths.html</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r>
              <a:rPr lang="es-ES" sz="1600" b="0" dirty="0">
                <a:latin typeface="Calibri" panose="020F0502020204030204" pitchFamily="34" charset="0"/>
              </a:rPr>
              <a:t>LA PROMOTION DE LA SANTÉ MENTALE. ORGANISATION MONDIALE DE LA SANTÉ</a:t>
            </a:r>
            <a:r>
              <a:rPr lang="en-US" sz="1600" b="0" baseline="30000" dirty="0">
                <a:latin typeface="Calibri" panose="020F0502020204030204" pitchFamily="34" charset="0"/>
              </a:rPr>
              <a:t>4</a:t>
            </a:r>
            <a:r>
              <a:rPr lang="en-US" sz="1600" b="0" dirty="0">
                <a:latin typeface="Calibri" panose="020F0502020204030204" pitchFamily="34" charset="0"/>
              </a:rPr>
              <a:t> :</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https://www.who.int/mental_health/evidence/en/promoting_mhh.pdf</a:t>
            </a: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s-ES" sz="1600" b="0" dirty="0">
                <a:latin typeface="Calibri" panose="020F0502020204030204" pitchFamily="34" charset="0"/>
              </a:rPr>
              <a:t>CONSTITUTION DE L'ORGANISATION MONDIALE DE LA SANTÉ</a:t>
            </a:r>
            <a:r>
              <a:rPr lang="en-US" sz="1600" b="0" baseline="30000" dirty="0">
                <a:latin typeface="Calibri" panose="020F0502020204030204" pitchFamily="34" charset="0"/>
              </a:rPr>
              <a:t>5</a:t>
            </a:r>
            <a:r>
              <a:rPr lang="en-US" sz="1600" b="0" dirty="0">
                <a:latin typeface="Calibri" panose="020F0502020204030204" pitchFamily="34" charset="0"/>
              </a:rPr>
              <a:t> :</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https://www.who.int/governance/eb/who_constitution_en.pdf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47726" y="6924561"/>
            <a:ext cx="6664222" cy="363679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3350" indent="-133350">
              <a:spcBef>
                <a:spcPts val="0"/>
              </a:spcBef>
              <a:buFont typeface="+mj-lt"/>
              <a:buAutoNum type="arabicPeriod"/>
            </a:pPr>
            <a:r>
              <a:rPr lang="en-US" sz="800" dirty="0">
                <a:latin typeface="Calibri" panose="020F0502020204030204" pitchFamily="34" charset="0"/>
              </a:rPr>
              <a:t>Équipe d'analyse de l'amélioration de la </a:t>
            </a:r>
            <a:r>
              <a:rPr lang="en-US" sz="800" dirty="0" err="1">
                <a:latin typeface="Calibri" panose="020F0502020204030204" pitchFamily="34" charset="0"/>
              </a:rPr>
              <a:t>santé</a:t>
            </a:r>
            <a:r>
              <a:rPr lang="en-US" sz="800" dirty="0">
                <a:latin typeface="Calibri" panose="020F0502020204030204" pitchFamily="34" charset="0"/>
              </a:rPr>
              <a:t>, Département de la santé (2014). La relation entre le bien-être et la santé. HM Government - GOV.UK. </a:t>
            </a:r>
          </a:p>
          <a:p>
            <a:pPr marL="133350" indent="-133350">
              <a:spcBef>
                <a:spcPts val="0"/>
              </a:spcBef>
              <a:buFont typeface="+mj-lt"/>
              <a:buAutoNum type="arabicPeriod"/>
            </a:pPr>
            <a:r>
              <a:rPr lang="en-US" sz="800" dirty="0">
                <a:latin typeface="Calibri" panose="020F0502020204030204" pitchFamily="34" charset="0"/>
              </a:rPr>
              <a:t>Département américain de la santé et des services sociaux (2017). Mythes et faits concernant la santé mentale. </a:t>
            </a:r>
            <a:r>
              <a:rPr lang="en-US" sz="800" dirty="0" err="1">
                <a:latin typeface="Calibri" panose="020F0502020204030204" pitchFamily="34" charset="0"/>
              </a:rPr>
              <a:t>MentalHealth.gov</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MedExpress (2018). 40 mythes sur la santé que vous entendez tous les jours. </a:t>
            </a:r>
            <a:r>
              <a:rPr lang="en-US" sz="800" dirty="0" err="1">
                <a:latin typeface="Calibri" panose="020F0502020204030204" pitchFamily="34" charset="0"/>
              </a:rPr>
              <a:t>MedExpress.com</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Department of Mental Health and Substance Abuse - Organisation mondiale de la santé (2005). Promouvoir la santé mentale.  </a:t>
            </a:r>
            <a:r>
              <a:rPr lang="en-US" sz="800" dirty="0" err="1">
                <a:latin typeface="Calibri" panose="020F0502020204030204" pitchFamily="34" charset="0"/>
              </a:rPr>
              <a:t>Qui.int</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Organisation mondiale de la santé (2006) Constitution de l'Organisation mondiale de la santé. </a:t>
            </a:r>
            <a:r>
              <a:rPr lang="en-US" sz="800" dirty="0" err="1">
                <a:latin typeface="Calibri" panose="020F0502020204030204" pitchFamily="34" charset="0"/>
              </a:rPr>
              <a:t>Who.int </a:t>
            </a:r>
            <a:r>
              <a:rPr lang="en-US" sz="800" dirty="0">
                <a:latin typeface="Calibri" panose="020F0502020204030204" pitchFamily="34" charset="0"/>
              </a:rPr>
              <a:t>- Documents de base.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81258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830179"/>
            <a:ext cx="4562894" cy="844355"/>
          </a:xfrm>
          <a:prstGeom prst="rect">
            <a:avLst/>
          </a:prstGeom>
        </p:spPr>
        <p:txBody>
          <a:bodyPr anchor="b"/>
          <a:lstStyle/>
          <a:p>
            <a:r>
              <a:rPr lang="es-ES" b="1" dirty="0"/>
              <a:t>ÊTRE ACTIF POUR RESTER EN BONNE SANTÉ : </a:t>
            </a:r>
            <a:r>
              <a:rPr lang="es-ES" dirty="0"/>
              <a:t>SE CONCENTRER SUR L'EXERCICE ET L'ENGAGEMENT SOCIAL ET COMMUNAUTAIRE</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20235"/>
            <a:ext cx="4394620" cy="1941010"/>
          </a:xfrm>
          <a:prstGeom prst="rect">
            <a:avLst/>
          </a:prstGeom>
        </p:spPr>
        <p:txBody>
          <a:bodyPr/>
          <a:lstStyle/>
          <a:p>
            <a:pPr>
              <a:lnSpc>
                <a:spcPct val="100000"/>
              </a:lnSpc>
              <a:tabLst>
                <a:tab pos="3949700" algn="l"/>
              </a:tabLst>
            </a:pPr>
            <a:endParaRPr lang="en-US" sz="1400" dirty="0"/>
          </a:p>
          <a:p>
            <a:pPr>
              <a:lnSpc>
                <a:spcPct val="100000"/>
              </a:lnSpc>
              <a:tabLst>
                <a:tab pos="3949700" algn="l"/>
              </a:tabLst>
            </a:pPr>
            <a:endParaRPr lang="en-US" sz="1400" dirty="0"/>
          </a:p>
          <a:p>
            <a:pPr>
              <a:lnSpc>
                <a:spcPct val="100000"/>
              </a:lnSpc>
              <a:tabLst>
                <a:tab pos="3949700" algn="l"/>
              </a:tabLst>
            </a:pPr>
            <a:r>
              <a:rPr lang="es-ES" sz="1400" dirty="0"/>
              <a:t>DE QUOI AI-JE BESOIN POUR ÊTRE EN BONNE SANTÉ ET ACTIF ?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PRECONISATIONS …….......................................................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MYTHES ET FAUSSES CROYANCES....................................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REFERENCES DE BONNES PRATIQUES INNOVANTES................................................................. </a:t>
            </a:r>
            <a:r>
              <a:rPr lang="en-US" sz="1400" dirty="0">
                <a:hlinkClick r:id="rId4" action="ppaction://hlinksldjump">
                  <a:extLst>
                    <a:ext uri="{A12FA001-AC4F-418D-AE19-62706E023703}">
                      <ahyp:hlinkClr xmlns:ahyp="http://schemas.microsoft.com/office/drawing/2018/hyperlinkcolor" val="tx"/>
                    </a:ext>
                  </a:extLst>
                </a:hlinkClick>
              </a:rPr>
              <a:t>18</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03</a:t>
            </a:r>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639527" y="673278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08B6A627-3F9A-9044-BB37-579AFB94E3A4}"/>
              </a:ext>
            </a:extLst>
          </p:cNvPr>
          <p:cNvGrpSpPr/>
          <p:nvPr/>
        </p:nvGrpSpPr>
        <p:grpSpPr>
          <a:xfrm>
            <a:off x="671986" y="7902220"/>
            <a:ext cx="2337373" cy="2170169"/>
            <a:chOff x="4309028" y="541434"/>
            <a:chExt cx="1909439" cy="1772847"/>
          </a:xfrm>
        </p:grpSpPr>
        <p:sp>
          <p:nvSpPr>
            <p:cNvPr id="37" name="Freeform 36">
              <a:extLst>
                <a:ext uri="{FF2B5EF4-FFF2-40B4-BE49-F238E27FC236}">
                  <a16:creationId xmlns:a16="http://schemas.microsoft.com/office/drawing/2014/main" id="{F29836A7-F726-8D47-B594-D65FA6AB0330}"/>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0F44490-5425-3444-81CE-8BB22FC8680B}"/>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41DC4EE-5904-FE47-BFA3-F0B6C77DEADC}"/>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8D16647-48B0-8242-9145-E9A8334F3D5B}"/>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7F39F4-171C-134D-BD6A-EA17FFA2002A}"/>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3308B8-7D65-FC48-AB17-1B735ECF14A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22FB412-EF72-6144-81E6-2978C0831EBD}"/>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205FD0C-E6C3-2B43-A0EA-B245EB628A48}"/>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3EFB32E-37B4-4D48-BDCD-12CFF594CCBF}"/>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048049D-16DA-7346-B5FF-D3734FE6B1DB}"/>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2BE5E4D-E2AD-4042-9306-4017ABC7614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66DAA94-1EBD-174D-99B1-B247D9AEC87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3F1AB-5EEA-0949-95FE-DC094C7E2502}"/>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42CD228-578F-744F-BD15-7BC178A27F2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E11A70-EBEE-D74F-B31C-49B47EF55DBA}"/>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FEE56A-AEC2-9D40-A0C1-967F55D3E6E8}"/>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379BC26-FDDE-284D-B56B-3214905E4C7F}"/>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B4FEF3D-4517-3E45-BE0A-8CB294385A46}"/>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344E56-F612-094E-95BD-7E0D5DF3A5B0}"/>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4CCF968-9D66-3840-8543-8F862391BBC2}"/>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2144AF9-65EE-DC46-A2A1-6196B50AA60C}"/>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D2BD2A-F638-4745-B117-7E9D6B6C5695}"/>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8695DB6-BAAC-9C4B-9AC1-6D2422707194}"/>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9E00D2-8865-BA4A-8B9B-466683633037}"/>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E8F828F-35C7-934B-8AD0-782B4687B6C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034B91D-1493-EB4C-95F6-9B1E0525F66B}"/>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98F46-FF8C-F840-B616-821AD7CC9DDF}"/>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0EB7E50-FEEF-B64A-AC74-85A71F201794}"/>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AC705D-E94C-3F4C-A8E3-48E21B333E9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F72A9B2-77B1-E543-B0F1-0CF8CAEB7797}"/>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CF68937-233F-1244-A22B-6C9636F9DB6F}"/>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E4B0F37-F63E-0B44-B2A4-951CEC68E46C}"/>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1D74BDA-BEE2-3D4E-A73D-374A45B72E3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22F049F-A939-3D42-A1CC-6B2296B4B94A}"/>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D251CDD-AFDA-9A4D-BA50-3D2B3EBFA32A}"/>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E92D24-845D-924D-9551-E63138188D65}"/>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D0C51F9-C0FA-2440-B6BD-FF7571480476}"/>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0197C26-A5C6-A04A-A089-BA22C0B00E34}"/>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2BD5998-631F-5E45-8351-6D66910F64B8}"/>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AFE3B9A-5585-674B-A0DE-B673EA9EC860}"/>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9A7E677-BC32-0F48-9D9A-4BA0196C549D}"/>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51FC4E5-B020-1F4C-875F-F7DC51AFB27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E539145-99DE-1F4E-8F49-A64D2B32860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EB6BC5B-5BB8-0547-AEAA-2CAE52B128F5}"/>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4FE0EE6-7E3E-5840-AD72-BBDE472BB65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4F595F7-ADC4-AB4C-A3A8-D3DDE306285E}"/>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F0866E2-6BE3-C24C-9F75-0B5E2125A12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7080E59-B4AB-BD47-82A5-0DA01CA08A28}"/>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AEDCBFE-18DF-7849-914B-55EBD82443E3}"/>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58A8E80-CC58-0E48-8527-988A04C85E9E}"/>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E87EF41-640D-DE4E-A78B-68400E721DC3}"/>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7C267DE-FDAB-4245-B00F-EBA3758EDDC6}"/>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BE3F2BC-0596-2544-A971-F0E5475505EA}"/>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D4864BC-434C-CA41-8F74-47BF79B76F2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BC3968A-4004-C24D-8AA3-A5D787FD281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6439C73-9926-AC42-AE01-BB239C1C09A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1508001-68F9-4640-90FF-63C3EADF157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AD48CB1-5C8B-9441-B272-C79202E91B9D}"/>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1813492-C644-2A4D-A5E1-8DD82B32AEA5}"/>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FC8C321-8201-A24A-81D3-09415F9E355C}"/>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CF12014-048B-BC4E-8486-95118547CB36}"/>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C3C5C2E2-1108-C647-8876-2D15ABFF762B}"/>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914C1B6F-8827-5840-862F-F1020AE743C8}"/>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1843806-7B4E-534B-9ABF-1FA48A297A34}"/>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670B79C-3B9B-1C48-931C-6A185F05F9F4}"/>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777A41B-19D2-604E-A028-8BA0412D463A}"/>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2F5562A-C174-F744-A9E7-FE830744D305}"/>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968704E-3351-F749-9412-31AD6E058833}"/>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877FE70-DA39-5746-BB51-AA21D8A670A2}"/>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72B4E09-986B-6E41-B5A3-C50E4D1B32C4}"/>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8B776FC-3826-6F4C-A9DD-073A86EFC27F}"/>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BA1544D-1E81-A344-9FF8-E68211BF9E8B}"/>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FD68D4A-8843-D147-BC3C-F77579654986}"/>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823A39A-1C8D-4346-A17C-FF8E34F39A91}"/>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3D7E1CE-8276-514D-BD64-0A6B4A491F21}"/>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AE3F20F-B503-674B-BBC2-48B544D27BE7}"/>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7F08325-77A7-F347-8AA8-D9CA8104FBBC}"/>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F244B50-DCB8-4B4F-8B91-E0B7ED2357DF}"/>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C690D9E-9446-3548-9075-EEC7138E974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5023370-33A3-BD48-B2B9-B04F18C99C08}"/>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E8CC49E-3132-6B44-A820-B4F49AB0C928}"/>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1A77283B-A073-0246-9C23-41A61F637CC4}"/>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BC37307-F67C-8C4C-82B0-33E69CC9213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78564F5-F6A5-DD42-AFA7-E0E9189E8EB5}"/>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A39BE5FD-2CCF-3143-BFE9-31321BBEBC0F}"/>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9F08E04-1AFB-9246-A749-692DF5CDE2F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E3DAB0F-347E-EB45-A5B5-FA04CC228732}"/>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88FCFA9-ACDF-8D45-98BC-10750405F57C}"/>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471A5ED-0B82-CB49-9874-C67B8C8611D5}"/>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ED0C625-D8DD-EF42-BE57-7A9702CBF977}"/>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F0E3B8A-4D4C-4742-82C1-85A6447AAA82}"/>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226310008"/>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INFORMATIONS GÉNÉRALES</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877326"/>
            <a:ext cx="6687338" cy="5385835"/>
          </a:xfrm>
          <a:prstGeom prst="rect">
            <a:avLst/>
          </a:prstGeom>
        </p:spPr>
        <p:txBody>
          <a:bodyPr numCol="2" spcCol="288000"/>
          <a:lstStyle/>
          <a:p>
            <a:pPr marL="171450" indent="-171450" algn="just">
              <a:buClr>
                <a:srgbClr val="FFC652"/>
              </a:buClr>
              <a:buFont typeface="Arial" panose="020B0604020202020204" pitchFamily="34" charset="0"/>
              <a:buChar char="•"/>
            </a:pPr>
            <a:r>
              <a:rPr lang="es-ES" sz="1100" dirty="0">
                <a:latin typeface="Calibri" panose="020F0502020204030204" pitchFamily="34" charset="0"/>
              </a:rPr>
              <a:t>L'activité physique peut faire une grande différence pour notre santé mentale et notre bien-être. Le fait de bouger notre corps peut créer des sensations de bien-être grâce à des modifications chimiques dans notre cerveau. L'exercice régulier stimule notre énergie et notre système immunitaire et </a:t>
            </a:r>
            <a:r>
              <a:rPr lang="es-ES" sz="1100" dirty="0" err="1">
                <a:latin typeface="Calibri" panose="020F0502020204030204" pitchFamily="34" charset="0"/>
              </a:rPr>
              <a:t>réduit</a:t>
            </a:r>
            <a:r>
              <a:rPr lang="es-ES" sz="1100" dirty="0">
                <a:latin typeface="Calibri" panose="020F0502020204030204" pitchFamily="34" charset="0"/>
              </a:rPr>
              <a:t> les risques de développer de nombreuses maladies. Cela nous rend plus forts et nous donne confiance.</a:t>
            </a: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Certaines personnes font l'erreur de croire que l'activité physique signifie qu'il faut courir un marathon ou être bon en sport. Ce n'est pas nécessaire. L'exercice physique comprend des activités telles que le jardinage, la piscine, les étirements, la marche ou la danse. Nous avons tous des besoins et des intérêts différents, et la grande variété et le choix des activités permettent à la plupart des gens de trouver quelque chose qui leur plaît.</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Il est scientifiquement prouvé qu'une interaction sociale positive améliore la santé mentale des personnes qui se sentent seules, isolées, marginalisées et/ou exclues socialement. Les scientifiques ont découvert que le fait d'être en contact avec d'autres personnes peut entraîner une réduction du niveau de stress, ce qui contribue à prévenir les maladies cardiaques, à réguler l'insuline, à améliorer le système immunitaire et à favoriser le fonctionnement des intestins.</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D'autre part, l'absence d'interactions sociales positives peut entraîner des troubles cognitifs, une dépression et une </a:t>
            </a:r>
            <a:r>
              <a:rPr lang="es-ES" sz="1100" dirty="0" err="1">
                <a:latin typeface="Calibri" panose="020F0502020204030204" pitchFamily="34" charset="0"/>
              </a:rPr>
              <a:t>mort</a:t>
            </a:r>
            <a:r>
              <a:rPr lang="es-ES" sz="1100" dirty="0">
                <a:latin typeface="Calibri" panose="020F0502020204030204" pitchFamily="34" charset="0"/>
              </a:rPr>
              <a:t> </a:t>
            </a:r>
            <a:r>
              <a:rPr lang="es-ES" sz="1100" dirty="0" err="1">
                <a:latin typeface="Calibri" panose="020F0502020204030204" pitchFamily="34" charset="0"/>
              </a:rPr>
              <a:t>prématurée</a:t>
            </a:r>
            <a:r>
              <a:rPr lang="es-ES" sz="1100" dirty="0">
                <a:latin typeface="Calibri" panose="020F0502020204030204" pitchFamily="34" charset="0"/>
              </a:rPr>
              <a:t>.</a:t>
            </a: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Lorsque nous souffrons de dépression, le simple fait de penser à une interaction sociale </a:t>
            </a:r>
            <a:r>
              <a:rPr lang="es-ES" sz="1100" dirty="0" err="1">
                <a:latin typeface="Calibri" panose="020F0502020204030204" pitchFamily="34" charset="0"/>
              </a:rPr>
              <a:t>peut</a:t>
            </a:r>
            <a:r>
              <a:rPr lang="es-ES" sz="1100" dirty="0">
                <a:latin typeface="Calibri" panose="020F0502020204030204" pitchFamily="34" charset="0"/>
              </a:rPr>
              <a:t> </a:t>
            </a:r>
            <a:r>
              <a:rPr lang="es-ES" sz="1100" dirty="0" err="1">
                <a:latin typeface="Calibri" panose="020F0502020204030204" pitchFamily="34" charset="0"/>
              </a:rPr>
              <a:t>être</a:t>
            </a:r>
            <a:r>
              <a:rPr lang="es-ES" sz="1100" dirty="0">
                <a:latin typeface="Calibri" panose="020F0502020204030204" pitchFamily="34" charset="0"/>
              </a:rPr>
              <a:t> </a:t>
            </a:r>
            <a:r>
              <a:rPr lang="es-ES" sz="1100" dirty="0" err="1">
                <a:latin typeface="Calibri" panose="020F0502020204030204" pitchFamily="34" charset="0"/>
              </a:rPr>
              <a:t>épuisant</a:t>
            </a:r>
            <a:r>
              <a:rPr lang="es-E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L'une des meilleures choses que nous puissions faire pour nous aider lorsque nous sommes déprimés est de contacter notre coordinateur de prescription sociale</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Les coordinateurs des prescriptions sociales sont des personnes attentionnées. Ils savent que la vie peut être incroyablement difficile pour les personnes déprimées, traumatisées ou socialement anxieuses.</a:t>
            </a:r>
          </a:p>
          <a:p>
            <a:pPr marL="171450" indent="-171450" algn="just">
              <a:buClr>
                <a:srgbClr val="FFC652"/>
              </a:buClr>
              <a:buFont typeface="Arial" panose="020B0604020202020204" pitchFamily="34" charset="0"/>
              <a:buChar char="•"/>
            </a:pPr>
            <a:r>
              <a:rPr lang="es-ES" sz="1100" dirty="0" err="1">
                <a:latin typeface="Calibri" panose="020F0502020204030204" pitchFamily="34" charset="0"/>
              </a:rPr>
              <a:t>Ils</a:t>
            </a:r>
            <a:r>
              <a:rPr lang="es-ES" sz="1100" dirty="0">
                <a:latin typeface="Calibri" panose="020F0502020204030204" pitchFamily="34" charset="0"/>
              </a:rPr>
              <a:t> </a:t>
            </a:r>
            <a:r>
              <a:rPr lang="es-ES" sz="1100" dirty="0" err="1">
                <a:latin typeface="Calibri" panose="020F0502020204030204" pitchFamily="34" charset="0"/>
              </a:rPr>
              <a:t>prendront</a:t>
            </a:r>
            <a:r>
              <a:rPr lang="es-ES" sz="1100" dirty="0">
                <a:latin typeface="Calibri" panose="020F0502020204030204" pitchFamily="34" charset="0"/>
              </a:rPr>
              <a:t> le </a:t>
            </a:r>
            <a:r>
              <a:rPr lang="es-ES" sz="1100" dirty="0" err="1">
                <a:latin typeface="Calibri" panose="020F0502020204030204" pitchFamily="34" charset="0"/>
              </a:rPr>
              <a:t>temps</a:t>
            </a:r>
            <a:r>
              <a:rPr lang="es-ES" sz="1100" dirty="0">
                <a:latin typeface="Calibri" panose="020F0502020204030204" pitchFamily="34" charset="0"/>
              </a:rPr>
              <a:t> de </a:t>
            </a:r>
            <a:r>
              <a:rPr lang="es-ES" sz="1100" dirty="0" err="1">
                <a:latin typeface="Calibri" panose="020F0502020204030204" pitchFamily="34" charset="0"/>
              </a:rPr>
              <a:t>discuter</a:t>
            </a:r>
            <a:r>
              <a:rPr lang="es-ES" sz="1100" dirty="0">
                <a:latin typeface="Calibri" panose="020F0502020204030204" pitchFamily="34" charset="0"/>
              </a:rPr>
              <a:t> de vos </a:t>
            </a:r>
            <a:r>
              <a:rPr lang="es-ES" sz="1100" dirty="0" err="1">
                <a:latin typeface="Calibri" panose="020F0502020204030204" pitchFamily="34" charset="0"/>
              </a:rPr>
              <a:t>intérêts</a:t>
            </a:r>
            <a:r>
              <a:rPr lang="es-ES" sz="1100" dirty="0">
                <a:latin typeface="Calibri" panose="020F0502020204030204" pitchFamily="34" charset="0"/>
              </a:rPr>
              <a:t> et </a:t>
            </a:r>
            <a:r>
              <a:rPr lang="es-ES" sz="1100" dirty="0" err="1">
                <a:latin typeface="Calibri" panose="020F0502020204030204" pitchFamily="34" charset="0"/>
              </a:rPr>
              <a:t>travailleront</a:t>
            </a:r>
            <a:r>
              <a:rPr lang="es-ES" sz="1100" dirty="0">
                <a:latin typeface="Calibri" panose="020F0502020204030204" pitchFamily="34" charset="0"/>
              </a:rPr>
              <a:t> </a:t>
            </a:r>
            <a:r>
              <a:rPr lang="es-ES" sz="1100" dirty="0" err="1">
                <a:latin typeface="Calibri" panose="020F0502020204030204" pitchFamily="34" charset="0"/>
              </a:rPr>
              <a:t>avec</a:t>
            </a:r>
            <a:r>
              <a:rPr lang="es-ES" sz="1100" dirty="0">
                <a:latin typeface="Calibri" panose="020F0502020204030204" pitchFamily="34" charset="0"/>
              </a:rPr>
              <a:t> </a:t>
            </a:r>
            <a:r>
              <a:rPr lang="es-ES" sz="1100" dirty="0" err="1">
                <a:latin typeface="Calibri" panose="020F0502020204030204" pitchFamily="34" charset="0"/>
              </a:rPr>
              <a:t>vous</a:t>
            </a:r>
            <a:r>
              <a:rPr lang="es-ES" sz="1100" dirty="0">
                <a:latin typeface="Calibri" panose="020F0502020204030204" pitchFamily="34" charset="0"/>
              </a:rPr>
              <a:t> </a:t>
            </a:r>
            <a:r>
              <a:rPr lang="es-ES" sz="1100" dirty="0" err="1">
                <a:latin typeface="Calibri" panose="020F0502020204030204" pitchFamily="34" charset="0"/>
              </a:rPr>
              <a:t>pour</a:t>
            </a:r>
            <a:r>
              <a:rPr lang="es-ES" sz="1100" dirty="0">
                <a:latin typeface="Calibri" panose="020F0502020204030204" pitchFamily="34" charset="0"/>
              </a:rPr>
              <a:t> </a:t>
            </a:r>
            <a:r>
              <a:rPr lang="es-ES" sz="1100" dirty="0" err="1">
                <a:latin typeface="Calibri" panose="020F0502020204030204" pitchFamily="34" charset="0"/>
              </a:rPr>
              <a:t>élaborer</a:t>
            </a:r>
            <a:r>
              <a:rPr lang="es-ES" sz="1100" dirty="0">
                <a:latin typeface="Calibri" panose="020F0502020204030204" pitchFamily="34" charset="0"/>
              </a:rPr>
              <a:t> un plan adapté </a:t>
            </a:r>
            <a:r>
              <a:rPr lang="es-ES" sz="1100" dirty="0" err="1">
                <a:latin typeface="Calibri" panose="020F0502020204030204" pitchFamily="34" charset="0"/>
              </a:rPr>
              <a:t>à</a:t>
            </a:r>
            <a:r>
              <a:rPr lang="es-ES" sz="1100" dirty="0">
                <a:latin typeface="Calibri" panose="020F0502020204030204" pitchFamily="34" charset="0"/>
              </a:rPr>
              <a:t> vos </a:t>
            </a:r>
            <a:r>
              <a:rPr lang="es-ES" sz="1100" dirty="0" err="1">
                <a:latin typeface="Calibri" panose="020F0502020204030204" pitchFamily="34" charset="0"/>
              </a:rPr>
              <a:t>besoins</a:t>
            </a:r>
            <a:r>
              <a:rPr lang="es-ES" sz="1100" dirty="0">
                <a:latin typeface="Calibri" panose="020F0502020204030204" pitchFamily="34" charset="0"/>
              </a:rPr>
              <a:t>. </a:t>
            </a:r>
            <a:r>
              <a:rPr lang="es-ES" sz="1100" dirty="0" err="1">
                <a:latin typeface="Calibri" panose="020F0502020204030204" pitchFamily="34" charset="0"/>
              </a:rPr>
              <a:t>Ils</a:t>
            </a:r>
            <a:r>
              <a:rPr lang="es-ES" sz="1100" dirty="0">
                <a:latin typeface="Calibri" panose="020F0502020204030204" pitchFamily="34" charset="0"/>
              </a:rPr>
              <a:t> </a:t>
            </a:r>
            <a:r>
              <a:rPr lang="es-ES" sz="1100" dirty="0" err="1">
                <a:latin typeface="Calibri" panose="020F0502020204030204" pitchFamily="34" charset="0"/>
              </a:rPr>
              <a:t>vous</a:t>
            </a:r>
            <a:r>
              <a:rPr lang="es-ES" sz="1100" dirty="0">
                <a:latin typeface="Calibri" panose="020F0502020204030204" pitchFamily="34" charset="0"/>
              </a:rPr>
              <a:t> </a:t>
            </a:r>
            <a:r>
              <a:rPr lang="es-ES" sz="1100" dirty="0" err="1">
                <a:latin typeface="Calibri" panose="020F0502020204030204" pitchFamily="34" charset="0"/>
              </a:rPr>
              <a:t>mettront</a:t>
            </a:r>
            <a:r>
              <a:rPr lang="es-ES" sz="1100" dirty="0">
                <a:latin typeface="Calibri" panose="020F0502020204030204" pitchFamily="34" charset="0"/>
              </a:rPr>
              <a:t> en </a:t>
            </a:r>
            <a:r>
              <a:rPr lang="es-ES" sz="1100" dirty="0" err="1">
                <a:latin typeface="Calibri" panose="020F0502020204030204" pitchFamily="34" charset="0"/>
              </a:rPr>
              <a:t>relation</a:t>
            </a:r>
            <a:r>
              <a:rPr lang="es-ES" sz="1100" dirty="0">
                <a:latin typeface="Calibri" panose="020F0502020204030204" pitchFamily="34" charset="0"/>
              </a:rPr>
              <a:t> </a:t>
            </a:r>
            <a:r>
              <a:rPr lang="es-ES" sz="1100" dirty="0" err="1">
                <a:latin typeface="Calibri" panose="020F0502020204030204" pitchFamily="34" charset="0"/>
              </a:rPr>
              <a:t>avec</a:t>
            </a:r>
            <a:r>
              <a:rPr lang="es-ES" sz="1100" dirty="0">
                <a:latin typeface="Calibri" panose="020F0502020204030204" pitchFamily="34" charset="0"/>
              </a:rPr>
              <a:t> des </a:t>
            </a:r>
            <a:r>
              <a:rPr lang="es-ES" sz="1100" dirty="0" err="1">
                <a:latin typeface="Calibri" panose="020F0502020204030204" pitchFamily="34" charset="0"/>
              </a:rPr>
              <a:t>activités</a:t>
            </a:r>
            <a:r>
              <a:rPr lang="es-ES" sz="1100" dirty="0">
                <a:latin typeface="Calibri" panose="020F0502020204030204" pitchFamily="34" charset="0"/>
              </a:rPr>
              <a:t> et/</a:t>
            </a:r>
            <a:r>
              <a:rPr lang="es-ES" sz="1100" dirty="0" err="1">
                <a:latin typeface="Calibri" panose="020F0502020204030204" pitchFamily="34" charset="0"/>
              </a:rPr>
              <a:t>ou</a:t>
            </a:r>
            <a:r>
              <a:rPr lang="es-ES" sz="1100" dirty="0">
                <a:latin typeface="Calibri" panose="020F0502020204030204" pitchFamily="34" charset="0"/>
              </a:rPr>
              <a:t> un </a:t>
            </a:r>
            <a:r>
              <a:rPr lang="es-ES" sz="1100" dirty="0" err="1">
                <a:latin typeface="Calibri" panose="020F0502020204030204" pitchFamily="34" charset="0"/>
              </a:rPr>
              <a:t>soutien</a:t>
            </a:r>
            <a:r>
              <a:rPr lang="es-ES" sz="1100" dirty="0">
                <a:latin typeface="Calibri" panose="020F0502020204030204" pitchFamily="34" charset="0"/>
              </a:rPr>
              <a:t> local et </a:t>
            </a:r>
            <a:r>
              <a:rPr lang="es-ES" sz="1100" dirty="0" err="1">
                <a:latin typeface="Calibri" panose="020F0502020204030204" pitchFamily="34" charset="0"/>
              </a:rPr>
              <a:t>vous</a:t>
            </a:r>
            <a:r>
              <a:rPr lang="es-ES" sz="1100" dirty="0">
                <a:latin typeface="Calibri" panose="020F0502020204030204" pitchFamily="34" charset="0"/>
              </a:rPr>
              <a:t> </a:t>
            </a:r>
            <a:r>
              <a:rPr lang="es-ES" sz="1100" dirty="0" err="1">
                <a:latin typeface="Calibri" panose="020F0502020204030204" pitchFamily="34" charset="0"/>
              </a:rPr>
              <a:t>guideront</a:t>
            </a:r>
            <a:r>
              <a:rPr lang="es-ES" sz="1100" dirty="0">
                <a:latin typeface="Calibri" panose="020F0502020204030204" pitchFamily="34" charset="0"/>
              </a:rPr>
              <a:t> </a:t>
            </a:r>
            <a:r>
              <a:rPr lang="es-ES" sz="1100" dirty="0" err="1">
                <a:latin typeface="Calibri" panose="020F0502020204030204" pitchFamily="34" charset="0"/>
              </a:rPr>
              <a:t>dans</a:t>
            </a:r>
            <a:r>
              <a:rPr lang="es-ES" sz="1100" dirty="0">
                <a:latin typeface="Calibri" panose="020F0502020204030204" pitchFamily="34" charset="0"/>
              </a:rPr>
              <a:t> le </a:t>
            </a:r>
            <a:r>
              <a:rPr lang="es-ES" sz="1100" dirty="0" err="1">
                <a:latin typeface="Calibri" panose="020F0502020204030204" pitchFamily="34" charset="0"/>
              </a:rPr>
              <a:t>processus</a:t>
            </a:r>
            <a:r>
              <a:rPr lang="es-ES" sz="1100" dirty="0">
                <a:latin typeface="Calibri" panose="020F0502020204030204" pitchFamily="34" charset="0"/>
              </a:rPr>
              <a:t> </a:t>
            </a:r>
            <a:r>
              <a:rPr lang="es-ES" sz="1100" dirty="0" err="1">
                <a:latin typeface="Calibri" panose="020F0502020204030204" pitchFamily="34" charset="0"/>
              </a:rPr>
              <a:t>d'intégration</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Vous ne devez pas y aller tout seul. Votre coordinateur de prescription sociale peut vous présenter et assister aux premières séances avec vous jusqu'à ce que vous vous sentiez suffisamment en confiance pour vous débrouiller seul</a:t>
            </a:r>
            <a:r>
              <a:rPr lang="en-US" sz="1100" dirty="0">
                <a:latin typeface="Calibri" panose="020F0502020204030204" pitchFamily="34" charset="0"/>
              </a:rPr>
              <a:t>.</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Des personnes qui étaient auparavant déprimées ont totalement transformé leur vie grâce à la prescription sociale et affirment se sentir comme une personne complètement différente </a:t>
            </a:r>
            <a:r>
              <a:rPr lang="en-US" sz="1100" dirty="0">
                <a:latin typeface="Calibri" panose="020F0502020204030204" pitchFamily="34" charset="0"/>
              </a:rPr>
              <a:t>!</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Avoir un sentiment d'appartenance et d'amitié peut grandement contribuer à un sentiment de bonheur et d'épanouissement. Savoir qu'on a quelqu'un à qui parler peut faire toute la différence</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Nous avons mentionné certains des avantages de l'activité physique et de l'interaction sociale ; leur combinaison accroît leur impact positif.</a:t>
            </a:r>
            <a:endParaRPr lang="en-US" sz="1100" dirty="0">
              <a:latin typeface="Calibri" panose="020F0502020204030204" pitchFamily="34" charset="0"/>
            </a:endParaRPr>
          </a:p>
          <a:p>
            <a:pPr algn="just"/>
            <a:endParaRPr lang="en-US" sz="1100" dirty="0">
              <a:latin typeface="Calibri" panose="020F0502020204030204" pitchFamily="34" charset="0"/>
            </a:endParaRPr>
          </a:p>
        </p:txBody>
      </p:sp>
      <p:sp>
        <p:nvSpPr>
          <p:cNvPr id="8" name="Text Placeholder 36">
            <a:extLst>
              <a:ext uri="{FF2B5EF4-FFF2-40B4-BE49-F238E27FC236}">
                <a16:creationId xmlns:a16="http://schemas.microsoft.com/office/drawing/2014/main" id="{022E0431-A95A-624C-A6E6-504042E726E7}"/>
              </a:ext>
            </a:extLst>
          </p:cNvPr>
          <p:cNvSpPr txBox="1">
            <a:spLocks/>
          </p:cNvSpPr>
          <p:nvPr/>
        </p:nvSpPr>
        <p:spPr>
          <a:xfrm>
            <a:off x="436168" y="7946829"/>
            <a:ext cx="6687338" cy="19851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s-ES" dirty="0">
                <a:latin typeface="Calibri" panose="020F0502020204030204" pitchFamily="34" charset="0"/>
              </a:rPr>
              <a:t>L'activité </a:t>
            </a:r>
            <a:r>
              <a:rPr lang="es-ES" dirty="0" err="1">
                <a:latin typeface="Calibri" panose="020F0502020204030204" pitchFamily="34" charset="0"/>
              </a:rPr>
              <a:t>physique</a:t>
            </a:r>
            <a:r>
              <a:rPr lang="es-ES" dirty="0">
                <a:latin typeface="Calibri" panose="020F0502020204030204" pitchFamily="34" charset="0"/>
              </a:rPr>
              <a:t> </a:t>
            </a:r>
            <a:r>
              <a:rPr lang="es-ES" dirty="0" err="1">
                <a:latin typeface="Calibri" panose="020F0502020204030204" pitchFamily="34" charset="0"/>
              </a:rPr>
              <a:t>associée</a:t>
            </a:r>
            <a:r>
              <a:rPr lang="es-ES" dirty="0">
                <a:latin typeface="Calibri" panose="020F0502020204030204" pitchFamily="34" charset="0"/>
              </a:rPr>
              <a:t> à l'interaction sociale est une combinaison gagnante, car nous bénéficions des avantages de l'exercice ET du sentiment d'appartenance à une communauté</a:t>
            </a:r>
            <a:r>
              <a:rPr lang="en-US" dirty="0">
                <a:latin typeface="Calibri" panose="020F0502020204030204" pitchFamily="34" charset="0"/>
              </a:rPr>
              <a:t>. </a:t>
            </a:r>
          </a:p>
          <a:p>
            <a:pPr marL="171450" indent="-171450">
              <a:buClr>
                <a:srgbClr val="FFC652"/>
              </a:buClr>
              <a:buFont typeface="Arial" panose="020B0604020202020204" pitchFamily="34" charset="0"/>
              <a:buChar char="•"/>
            </a:pPr>
            <a:r>
              <a:rPr lang="es-ES" dirty="0">
                <a:latin typeface="Calibri" panose="020F0502020204030204" pitchFamily="34" charset="0"/>
              </a:rPr>
              <a:t>Les grandes amitiés qui durent des années commencent souvent en rejoignant une équipe, un groupe ou une communauté qui pratique une activité physique</a:t>
            </a:r>
            <a:r>
              <a:rPr lang="en-US" dirty="0">
                <a:latin typeface="Calibri" panose="020F0502020204030204" pitchFamily="34" charset="0"/>
              </a:rPr>
              <a:t>.</a:t>
            </a:r>
          </a:p>
          <a:p>
            <a:pPr marL="171450" indent="-171450">
              <a:buClr>
                <a:srgbClr val="FFC652"/>
              </a:buClr>
              <a:buFont typeface="Arial" panose="020B0604020202020204" pitchFamily="34" charset="0"/>
              <a:buChar char="•"/>
            </a:pPr>
            <a:r>
              <a:rPr lang="es-ES" dirty="0">
                <a:latin typeface="Calibri" panose="020F0502020204030204" pitchFamily="34" charset="0"/>
              </a:rPr>
              <a:t>Certains groupes d'activités ne sont pas axés sur la socialisation, il est donc bon de comprendre leurs buts et objectifs.</a:t>
            </a:r>
          </a:p>
          <a:p>
            <a:pPr marL="171450" indent="-171450">
              <a:buClr>
                <a:srgbClr val="FFC652"/>
              </a:buClr>
              <a:buFont typeface="Arial" panose="020B0604020202020204" pitchFamily="34" charset="0"/>
              <a:buChar char="•"/>
            </a:pPr>
            <a:r>
              <a:rPr lang="es-ES" dirty="0">
                <a:latin typeface="Calibri" panose="020F0502020204030204" pitchFamily="34" charset="0"/>
              </a:rPr>
              <a:t>Par exemple, si vous souhaitez faire du vélo et vous faire des amis, vous pouvez rejoindre un </a:t>
            </a:r>
            <a:r>
              <a:rPr lang="es-ES" dirty="0" err="1">
                <a:latin typeface="Calibri" panose="020F0502020204030204" pitchFamily="34" charset="0"/>
              </a:rPr>
              <a:t>groupe</a:t>
            </a:r>
            <a:r>
              <a:rPr lang="es-ES" dirty="0">
                <a:latin typeface="Calibri" panose="020F0502020204030204" pitchFamily="34" charset="0"/>
              </a:rPr>
              <a:t> de </a:t>
            </a:r>
            <a:r>
              <a:rPr lang="es-ES" dirty="0" err="1">
                <a:latin typeface="Calibri" panose="020F0502020204030204" pitchFamily="34" charset="0"/>
              </a:rPr>
              <a:t>randonnée</a:t>
            </a:r>
            <a:r>
              <a:rPr lang="es-ES" dirty="0">
                <a:latin typeface="Calibri" panose="020F0502020204030204" pitchFamily="34" charset="0"/>
              </a:rPr>
              <a:t> </a:t>
            </a:r>
            <a:r>
              <a:rPr lang="es-ES" dirty="0" err="1">
                <a:latin typeface="Calibri" panose="020F0502020204030204" pitchFamily="34" charset="0"/>
              </a:rPr>
              <a:t>à</a:t>
            </a:r>
            <a:r>
              <a:rPr lang="es-ES" dirty="0">
                <a:latin typeface="Calibri" panose="020F0502020204030204" pitchFamily="34" charset="0"/>
              </a:rPr>
              <a:t> </a:t>
            </a:r>
            <a:r>
              <a:rPr lang="es-ES" dirty="0" err="1">
                <a:latin typeface="Calibri" panose="020F0502020204030204" pitchFamily="34" charset="0"/>
              </a:rPr>
              <a:t>vélo</a:t>
            </a:r>
            <a:r>
              <a:rPr lang="es-ES" dirty="0">
                <a:latin typeface="Calibri" panose="020F0502020204030204" pitchFamily="34" charset="0"/>
              </a:rPr>
              <a:t>, </a:t>
            </a:r>
            <a:r>
              <a:rPr lang="es-ES" dirty="0" err="1">
                <a:latin typeface="Calibri" panose="020F0502020204030204" pitchFamily="34" charset="0"/>
              </a:rPr>
              <a:t>où</a:t>
            </a:r>
            <a:r>
              <a:rPr lang="es-ES" dirty="0">
                <a:latin typeface="Calibri" panose="020F0502020204030204" pitchFamily="34" charset="0"/>
              </a:rPr>
              <a:t> vous roulerez et parlerez à des gens. </a:t>
            </a:r>
            <a:r>
              <a:rPr lang="es-ES" dirty="0" err="1">
                <a:latin typeface="Calibri" panose="020F0502020204030204" pitchFamily="34" charset="0"/>
              </a:rPr>
              <a:t>C’est</a:t>
            </a:r>
            <a:r>
              <a:rPr lang="es-ES" dirty="0">
                <a:latin typeface="Calibri" panose="020F0502020204030204" pitchFamily="34" charset="0"/>
              </a:rPr>
              <a:t> </a:t>
            </a:r>
            <a:r>
              <a:rPr lang="es-ES" dirty="0" err="1">
                <a:latin typeface="Calibri" panose="020F0502020204030204" pitchFamily="34" charset="0"/>
              </a:rPr>
              <a:t>mieux</a:t>
            </a:r>
            <a:r>
              <a:rPr lang="es-ES" dirty="0">
                <a:latin typeface="Calibri" panose="020F0502020204030204" pitchFamily="34" charset="0"/>
              </a:rPr>
              <a:t> que de rejoindre un groupe qui s'entraîne pour des courses sérieuses où il n'y a pas beaucoup de possibilités d'interactions sociales.</a:t>
            </a:r>
            <a:endParaRPr lang="en-US"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17F2F55C-8F5E-1947-9A25-18248DAC7739}"/>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E4EB63C8-92C4-024D-8669-74BA9339A413}"/>
              </a:ext>
            </a:extLst>
          </p:cNvPr>
          <p:cNvSpPr txBox="1">
            <a:spLocks/>
          </p:cNvSpPr>
          <p:nvPr/>
        </p:nvSpPr>
        <p:spPr>
          <a:xfrm>
            <a:off x="118" y="1338796"/>
            <a:ext cx="5112902"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LES AVANTAGES DE L'ACTIVITÉ PHYSIQUE, DE L'INTERACTION SOCIALE POSITIVE ET DE LA PRESCRIPTION SOCIALE</a:t>
            </a:r>
            <a:endParaRPr lang="en-GB" sz="1400" dirty="0">
              <a:solidFill>
                <a:schemeClr val="bg1"/>
              </a:solidFill>
              <a:latin typeface="Calibri" panose="020F0502020204030204" pitchFamily="34" charset="0"/>
            </a:endParaRPr>
          </a:p>
        </p:txBody>
      </p:sp>
      <p:sp>
        <p:nvSpPr>
          <p:cNvPr id="12" name="Text Placeholder 36">
            <a:extLst>
              <a:ext uri="{FF2B5EF4-FFF2-40B4-BE49-F238E27FC236}">
                <a16:creationId xmlns:a16="http://schemas.microsoft.com/office/drawing/2014/main" id="{0533ED4E-8CA6-6F40-ADB0-FC540137B1CD}"/>
              </a:ext>
            </a:extLst>
          </p:cNvPr>
          <p:cNvSpPr txBox="1">
            <a:spLocks/>
          </p:cNvSpPr>
          <p:nvPr/>
        </p:nvSpPr>
        <p:spPr>
          <a:xfrm>
            <a:off x="0" y="7471292"/>
            <a:ext cx="534924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L'EXERCICE, LA PARTICIPATION SOCIALE ET COMMUNAUTAIRE</a:t>
            </a:r>
            <a:endParaRPr lang="en-GB" sz="1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793497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146A82-8DFE-8747-8B0B-6DABA8BF4820}"/>
              </a:ext>
            </a:extLst>
          </p:cNvPr>
          <p:cNvGrpSpPr/>
          <p:nvPr/>
        </p:nvGrpSpPr>
        <p:grpSpPr>
          <a:xfrm>
            <a:off x="1404564" y="6420978"/>
            <a:ext cx="4460324" cy="3722482"/>
            <a:chOff x="2770492" y="1399381"/>
            <a:chExt cx="6540586" cy="5458619"/>
          </a:xfrm>
        </p:grpSpPr>
        <p:sp>
          <p:nvSpPr>
            <p:cNvPr id="9" name="Freeform 8">
              <a:extLst>
                <a:ext uri="{FF2B5EF4-FFF2-40B4-BE49-F238E27FC236}">
                  <a16:creationId xmlns:a16="http://schemas.microsoft.com/office/drawing/2014/main" id="{AD9D1025-6280-074D-9D11-D40EB2D082D5}"/>
                </a:ext>
              </a:extLst>
            </p:cNvPr>
            <p:cNvSpPr>
              <a:spLocks/>
            </p:cNvSpPr>
            <p:nvPr/>
          </p:nvSpPr>
          <p:spPr bwMode="auto">
            <a:xfrm>
              <a:off x="2770492" y="4269737"/>
              <a:ext cx="1033464"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9">
              <a:extLst>
                <a:ext uri="{FF2B5EF4-FFF2-40B4-BE49-F238E27FC236}">
                  <a16:creationId xmlns:a16="http://schemas.microsoft.com/office/drawing/2014/main" id="{99B12477-A957-5E4C-804A-BBB1D5553CEC}"/>
                </a:ext>
              </a:extLst>
            </p:cNvPr>
            <p:cNvSpPr>
              <a:spLocks/>
            </p:cNvSpPr>
            <p:nvPr/>
          </p:nvSpPr>
          <p:spPr bwMode="auto">
            <a:xfrm>
              <a:off x="3591763" y="2061224"/>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0">
              <a:extLst>
                <a:ext uri="{FF2B5EF4-FFF2-40B4-BE49-F238E27FC236}">
                  <a16:creationId xmlns:a16="http://schemas.microsoft.com/office/drawing/2014/main" id="{6DDDC78C-8A3D-AC46-830C-A1461EC1195E}"/>
                </a:ext>
              </a:extLst>
            </p:cNvPr>
            <p:cNvSpPr>
              <a:spLocks/>
            </p:cNvSpPr>
            <p:nvPr/>
          </p:nvSpPr>
          <p:spPr bwMode="auto">
            <a:xfrm>
              <a:off x="5516867" y="1399381"/>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1A53487C-9E26-604C-9838-55FF0E4E9BE8}"/>
                </a:ext>
              </a:extLst>
            </p:cNvPr>
            <p:cNvSpPr>
              <a:spLocks/>
            </p:cNvSpPr>
            <p:nvPr/>
          </p:nvSpPr>
          <p:spPr bwMode="auto">
            <a:xfrm>
              <a:off x="7577273" y="2201539"/>
              <a:ext cx="1027114" cy="1041399"/>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 name="Freeform 12">
              <a:extLst>
                <a:ext uri="{FF2B5EF4-FFF2-40B4-BE49-F238E27FC236}">
                  <a16:creationId xmlns:a16="http://schemas.microsoft.com/office/drawing/2014/main" id="{2DB01185-23FA-B245-83C4-9A5AFF19DAD7}"/>
                </a:ext>
              </a:extLst>
            </p:cNvPr>
            <p:cNvSpPr>
              <a:spLocks/>
            </p:cNvSpPr>
            <p:nvPr/>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DA933E28-DAF9-6C48-ADC2-19F5792E1663}"/>
                </a:ext>
              </a:extLst>
            </p:cNvPr>
            <p:cNvSpPr>
              <a:spLocks/>
            </p:cNvSpPr>
            <p:nvPr/>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9938B6C0-5EEA-6F4A-86A6-F581085D1BFE}"/>
                </a:ext>
              </a:extLst>
            </p:cNvPr>
            <p:cNvSpPr>
              <a:spLocks/>
            </p:cNvSpPr>
            <p:nvPr/>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1B67BACA-E18B-5948-9F76-5C9BFFD364B0}"/>
                </a:ext>
              </a:extLst>
            </p:cNvPr>
            <p:cNvSpPr>
              <a:spLocks/>
            </p:cNvSpPr>
            <p:nvPr/>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0209A9B-7C9F-484A-9467-88445D205CAF}"/>
                </a:ext>
              </a:extLst>
            </p:cNvPr>
            <p:cNvSpPr>
              <a:spLocks/>
            </p:cNvSpPr>
            <p:nvPr/>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B80BD9EE-879C-D448-9B58-389F763B98C6}"/>
                </a:ext>
              </a:extLst>
            </p:cNvPr>
            <p:cNvSpPr>
              <a:spLocks/>
            </p:cNvSpPr>
            <p:nvPr/>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4" name="Group 23">
              <a:extLst>
                <a:ext uri="{FF2B5EF4-FFF2-40B4-BE49-F238E27FC236}">
                  <a16:creationId xmlns:a16="http://schemas.microsoft.com/office/drawing/2014/main" id="{B1C857B9-B95E-4B48-A6E2-9FDDA308C61A}"/>
                </a:ext>
              </a:extLst>
            </p:cNvPr>
            <p:cNvGrpSpPr/>
            <p:nvPr/>
          </p:nvGrpSpPr>
          <p:grpSpPr>
            <a:xfrm>
              <a:off x="5547825" y="4260850"/>
              <a:ext cx="947738" cy="957263"/>
              <a:chOff x="5618163" y="4260850"/>
              <a:chExt cx="947738" cy="957263"/>
            </a:xfrm>
          </p:grpSpPr>
          <p:sp>
            <p:nvSpPr>
              <p:cNvPr id="25" name="Freeform 24">
                <a:extLst>
                  <a:ext uri="{FF2B5EF4-FFF2-40B4-BE49-F238E27FC236}">
                    <a16:creationId xmlns:a16="http://schemas.microsoft.com/office/drawing/2014/main" id="{78D5D1A0-D10D-B24A-847C-9EF86EDC903E}"/>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524774D8-1242-DC48-9CC2-8C68DAAC186C}"/>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Line 18">
                <a:extLst>
                  <a:ext uri="{FF2B5EF4-FFF2-40B4-BE49-F238E27FC236}">
                    <a16:creationId xmlns:a16="http://schemas.microsoft.com/office/drawing/2014/main" id="{20B49443-5B1D-2142-9457-22732D83A0AD}"/>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Line 19">
                <a:extLst>
                  <a:ext uri="{FF2B5EF4-FFF2-40B4-BE49-F238E27FC236}">
                    <a16:creationId xmlns:a16="http://schemas.microsoft.com/office/drawing/2014/main" id="{01CE9F46-3F9E-4341-81CA-4DA9A7F14280}"/>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Line 20">
                <a:extLst>
                  <a:ext uri="{FF2B5EF4-FFF2-40B4-BE49-F238E27FC236}">
                    <a16:creationId xmlns:a16="http://schemas.microsoft.com/office/drawing/2014/main" id="{46044DAC-8BC0-EB4F-9FAF-526684E129BE}"/>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Line 21">
                <a:extLst>
                  <a:ext uri="{FF2B5EF4-FFF2-40B4-BE49-F238E27FC236}">
                    <a16:creationId xmlns:a16="http://schemas.microsoft.com/office/drawing/2014/main" id="{9D188AE9-929D-864C-BB57-0BDE46615D3F}"/>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Line 22">
                <a:extLst>
                  <a:ext uri="{FF2B5EF4-FFF2-40B4-BE49-F238E27FC236}">
                    <a16:creationId xmlns:a16="http://schemas.microsoft.com/office/drawing/2014/main" id="{A113C7B2-7208-D24A-97CB-13E64E8D93B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Line 23">
                <a:extLst>
                  <a:ext uri="{FF2B5EF4-FFF2-40B4-BE49-F238E27FC236}">
                    <a16:creationId xmlns:a16="http://schemas.microsoft.com/office/drawing/2014/main" id="{3DEEFD91-433D-A845-8D83-5BF48D3566E3}"/>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Line 24">
                <a:extLst>
                  <a:ext uri="{FF2B5EF4-FFF2-40B4-BE49-F238E27FC236}">
                    <a16:creationId xmlns:a16="http://schemas.microsoft.com/office/drawing/2014/main" id="{D19D4FDA-8B2B-354C-94AD-CA5437AFAE02}"/>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4" name="Group 33">
              <a:extLst>
                <a:ext uri="{FF2B5EF4-FFF2-40B4-BE49-F238E27FC236}">
                  <a16:creationId xmlns:a16="http://schemas.microsoft.com/office/drawing/2014/main" id="{6A7F996A-D8D9-474F-91FD-5335CE3CBEA0}"/>
                </a:ext>
              </a:extLst>
            </p:cNvPr>
            <p:cNvGrpSpPr/>
            <p:nvPr/>
          </p:nvGrpSpPr>
          <p:grpSpPr>
            <a:xfrm>
              <a:off x="5366055" y="4632325"/>
              <a:ext cx="1382713" cy="2225675"/>
              <a:chOff x="5549900" y="4633913"/>
              <a:chExt cx="1382713" cy="2225675"/>
            </a:xfrm>
          </p:grpSpPr>
          <p:sp>
            <p:nvSpPr>
              <p:cNvPr id="35" name="Freeform 34">
                <a:extLst>
                  <a:ext uri="{FF2B5EF4-FFF2-40B4-BE49-F238E27FC236}">
                    <a16:creationId xmlns:a16="http://schemas.microsoft.com/office/drawing/2014/main" id="{CE4CB85B-F823-CC43-AC82-3264934B90EE}"/>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167F0314-BED6-394E-B126-2285CC3FC992}"/>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BC5E8561-E727-794F-BAD0-1494B2477CA5}"/>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13EE7078-086A-2941-8519-2F53AF8F93F3}"/>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38">
                <a:extLst>
                  <a:ext uri="{FF2B5EF4-FFF2-40B4-BE49-F238E27FC236}">
                    <a16:creationId xmlns:a16="http://schemas.microsoft.com/office/drawing/2014/main" id="{DB127F61-5452-F641-BF33-6276E315EE36}"/>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39">
                <a:extLst>
                  <a:ext uri="{FF2B5EF4-FFF2-40B4-BE49-F238E27FC236}">
                    <a16:creationId xmlns:a16="http://schemas.microsoft.com/office/drawing/2014/main" id="{5A0BB621-E150-A948-9867-048110B8123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2" name="Freeform 41">
                <a:extLst>
                  <a:ext uri="{FF2B5EF4-FFF2-40B4-BE49-F238E27FC236}">
                    <a16:creationId xmlns:a16="http://schemas.microsoft.com/office/drawing/2014/main" id="{E656A420-2F23-A245-BBB5-38855D337719}"/>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17F20A8D-A296-0C46-9366-6069414B9A2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A71C093C-AF05-CB44-A11F-1FA1AEBCCAAD}"/>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5" name="Freeform 44">
                <a:extLst>
                  <a:ext uri="{FF2B5EF4-FFF2-40B4-BE49-F238E27FC236}">
                    <a16:creationId xmlns:a16="http://schemas.microsoft.com/office/drawing/2014/main" id="{7D09CFCB-C0B8-0445-8C91-2D9461177F7F}"/>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02093F8E-D7F6-914B-8F5F-6650B156D72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0508C777-D4D8-5847-9196-1699AEB7EBE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sp>
        <p:nvSpPr>
          <p:cNvPr id="48" name="Text Placeholder 36">
            <a:extLst>
              <a:ext uri="{FF2B5EF4-FFF2-40B4-BE49-F238E27FC236}">
                <a16:creationId xmlns:a16="http://schemas.microsoft.com/office/drawing/2014/main" id="{18480174-DA9B-E140-A3FB-7709640665B4}"/>
              </a:ext>
            </a:extLst>
          </p:cNvPr>
          <p:cNvSpPr txBox="1">
            <a:spLocks/>
          </p:cNvSpPr>
          <p:nvPr/>
        </p:nvSpPr>
        <p:spPr>
          <a:xfrm>
            <a:off x="365305" y="8457869"/>
            <a:ext cx="1049373" cy="7156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SPORTS D'ÉQUIPE</a:t>
            </a:r>
          </a:p>
        </p:txBody>
      </p:sp>
      <p:sp>
        <p:nvSpPr>
          <p:cNvPr id="49" name="Text Placeholder 36">
            <a:extLst>
              <a:ext uri="{FF2B5EF4-FFF2-40B4-BE49-F238E27FC236}">
                <a16:creationId xmlns:a16="http://schemas.microsoft.com/office/drawing/2014/main" id="{148D16D0-857C-E74F-8C6A-A999BA0B5140}"/>
              </a:ext>
            </a:extLst>
          </p:cNvPr>
          <p:cNvSpPr txBox="1">
            <a:spLocks/>
          </p:cNvSpPr>
          <p:nvPr/>
        </p:nvSpPr>
        <p:spPr>
          <a:xfrm>
            <a:off x="404711" y="6953605"/>
            <a:ext cx="1578341"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JARDINAGE COMMUNAUTAIRE</a:t>
            </a:r>
          </a:p>
        </p:txBody>
      </p:sp>
      <p:sp>
        <p:nvSpPr>
          <p:cNvPr id="50" name="Text Placeholder 36">
            <a:extLst>
              <a:ext uri="{FF2B5EF4-FFF2-40B4-BE49-F238E27FC236}">
                <a16:creationId xmlns:a16="http://schemas.microsoft.com/office/drawing/2014/main" id="{2C37625F-2A47-E142-9185-68C707E6513F}"/>
              </a:ext>
            </a:extLst>
          </p:cNvPr>
          <p:cNvSpPr txBox="1">
            <a:spLocks/>
          </p:cNvSpPr>
          <p:nvPr/>
        </p:nvSpPr>
        <p:spPr>
          <a:xfrm>
            <a:off x="5325826" y="7088277"/>
            <a:ext cx="1119580" cy="3473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MEN’S SHEDS</a:t>
            </a:r>
          </a:p>
        </p:txBody>
      </p:sp>
      <p:sp>
        <p:nvSpPr>
          <p:cNvPr id="51" name="Text Placeholder 36">
            <a:extLst>
              <a:ext uri="{FF2B5EF4-FFF2-40B4-BE49-F238E27FC236}">
                <a16:creationId xmlns:a16="http://schemas.microsoft.com/office/drawing/2014/main" id="{64F098C5-3550-FA44-857B-CBAEDD840969}"/>
              </a:ext>
            </a:extLst>
          </p:cNvPr>
          <p:cNvSpPr txBox="1">
            <a:spLocks/>
          </p:cNvSpPr>
          <p:nvPr/>
        </p:nvSpPr>
        <p:spPr>
          <a:xfrm>
            <a:off x="3026901" y="5985176"/>
            <a:ext cx="1213427"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200" b="1" dirty="0">
                <a:latin typeface="Calibri" panose="020F0502020204030204" pitchFamily="34" charset="0"/>
              </a:rPr>
              <a:t>GROUPES DE MARCHE</a:t>
            </a:r>
          </a:p>
        </p:txBody>
      </p:sp>
      <p:sp>
        <p:nvSpPr>
          <p:cNvPr id="52" name="Text Placeholder 36">
            <a:extLst>
              <a:ext uri="{FF2B5EF4-FFF2-40B4-BE49-F238E27FC236}">
                <a16:creationId xmlns:a16="http://schemas.microsoft.com/office/drawing/2014/main" id="{F8D93CD4-B40A-0941-B4F0-BCD794FE7696}"/>
              </a:ext>
            </a:extLst>
          </p:cNvPr>
          <p:cNvSpPr txBox="1">
            <a:spLocks/>
          </p:cNvSpPr>
          <p:nvPr/>
        </p:nvSpPr>
        <p:spPr>
          <a:xfrm>
            <a:off x="5874745" y="8561798"/>
            <a:ext cx="1360739" cy="47363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GROUPES DE GYMNASTIQUE EN PLEIN AIR</a:t>
            </a:r>
          </a:p>
        </p:txBody>
      </p:sp>
      <p:grpSp>
        <p:nvGrpSpPr>
          <p:cNvPr id="63" name="Graphic 2">
            <a:extLst>
              <a:ext uri="{FF2B5EF4-FFF2-40B4-BE49-F238E27FC236}">
                <a16:creationId xmlns:a16="http://schemas.microsoft.com/office/drawing/2014/main" id="{6CF1E515-666D-774B-B264-E58838FFBDC2}"/>
              </a:ext>
            </a:extLst>
          </p:cNvPr>
          <p:cNvGrpSpPr/>
          <p:nvPr/>
        </p:nvGrpSpPr>
        <p:grpSpPr>
          <a:xfrm>
            <a:off x="2076836" y="7041129"/>
            <a:ext cx="498196" cy="399637"/>
            <a:chOff x="5591874" y="2460359"/>
            <a:chExt cx="948345" cy="760732"/>
          </a:xfrm>
          <a:solidFill>
            <a:srgbClr val="010101"/>
          </a:solidFill>
        </p:grpSpPr>
        <p:sp>
          <p:nvSpPr>
            <p:cNvPr id="64" name="Freeform 63">
              <a:extLst>
                <a:ext uri="{FF2B5EF4-FFF2-40B4-BE49-F238E27FC236}">
                  <a16:creationId xmlns:a16="http://schemas.microsoft.com/office/drawing/2014/main" id="{24F980EC-35CA-4548-B3B5-20A0853269CE}"/>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1EF81FA-D127-0D40-888A-8177DE8FC06B}"/>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71" name="Graphic 3">
            <a:extLst>
              <a:ext uri="{FF2B5EF4-FFF2-40B4-BE49-F238E27FC236}">
                <a16:creationId xmlns:a16="http://schemas.microsoft.com/office/drawing/2014/main" id="{C24EC577-436B-8E4D-9B38-19A542146C33}"/>
              </a:ext>
            </a:extLst>
          </p:cNvPr>
          <p:cNvGrpSpPr/>
          <p:nvPr/>
        </p:nvGrpSpPr>
        <p:grpSpPr>
          <a:xfrm>
            <a:off x="3349917" y="6549332"/>
            <a:ext cx="533551" cy="425936"/>
            <a:chOff x="8644553" y="4585071"/>
            <a:chExt cx="945720" cy="754973"/>
          </a:xfrm>
          <a:solidFill>
            <a:srgbClr val="000000"/>
          </a:solidFill>
        </p:grpSpPr>
        <p:sp>
          <p:nvSpPr>
            <p:cNvPr id="72" name="Freeform 71">
              <a:extLst>
                <a:ext uri="{FF2B5EF4-FFF2-40B4-BE49-F238E27FC236}">
                  <a16:creationId xmlns:a16="http://schemas.microsoft.com/office/drawing/2014/main" id="{1304AD54-26B9-8743-AA9D-85439A917B4C}"/>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D725D8-639C-1A41-90DF-3D5F4B046DC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12EA8F5-F9DD-4A46-AA9D-1D13A2DBF77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B955A45-4A0D-D740-9911-F889DD1B7192}"/>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grpSp>
        <p:nvGrpSpPr>
          <p:cNvPr id="85" name="Graphic 2">
            <a:extLst>
              <a:ext uri="{FF2B5EF4-FFF2-40B4-BE49-F238E27FC236}">
                <a16:creationId xmlns:a16="http://schemas.microsoft.com/office/drawing/2014/main" id="{641FF2A9-10A4-3C46-8E17-7677B69BD377}"/>
              </a:ext>
            </a:extLst>
          </p:cNvPr>
          <p:cNvGrpSpPr/>
          <p:nvPr/>
        </p:nvGrpSpPr>
        <p:grpSpPr>
          <a:xfrm>
            <a:off x="1509392" y="8636478"/>
            <a:ext cx="505224" cy="505568"/>
            <a:chOff x="7211530" y="2382809"/>
            <a:chExt cx="823268" cy="823829"/>
          </a:xfrm>
          <a:solidFill>
            <a:srgbClr val="010101"/>
          </a:solidFill>
        </p:grpSpPr>
        <p:sp>
          <p:nvSpPr>
            <p:cNvPr id="86" name="Freeform 85">
              <a:extLst>
                <a:ext uri="{FF2B5EF4-FFF2-40B4-BE49-F238E27FC236}">
                  <a16:creationId xmlns:a16="http://schemas.microsoft.com/office/drawing/2014/main" id="{FC2C0900-383D-F246-9C68-9CF42699DBCA}"/>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87" name="Graphic 2">
              <a:extLst>
                <a:ext uri="{FF2B5EF4-FFF2-40B4-BE49-F238E27FC236}">
                  <a16:creationId xmlns:a16="http://schemas.microsoft.com/office/drawing/2014/main" id="{1615F75D-B6E5-0542-BFDB-306335E227AF}"/>
                </a:ext>
              </a:extLst>
            </p:cNvPr>
            <p:cNvGrpSpPr/>
            <p:nvPr/>
          </p:nvGrpSpPr>
          <p:grpSpPr>
            <a:xfrm>
              <a:off x="7211530" y="2382809"/>
              <a:ext cx="823268" cy="823829"/>
              <a:chOff x="7211530" y="2382809"/>
              <a:chExt cx="823268" cy="823829"/>
            </a:xfrm>
            <a:solidFill>
              <a:srgbClr val="010101"/>
            </a:solidFill>
          </p:grpSpPr>
          <p:sp>
            <p:nvSpPr>
              <p:cNvPr id="88" name="Freeform 87">
                <a:extLst>
                  <a:ext uri="{FF2B5EF4-FFF2-40B4-BE49-F238E27FC236}">
                    <a16:creationId xmlns:a16="http://schemas.microsoft.com/office/drawing/2014/main" id="{E362A1DA-7207-904B-B252-126421942B42}"/>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EAC9096-C36B-BF4F-9F14-EAB5C18EA33B}"/>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3A5E665-AA50-724E-81FC-519B8138C8DF}"/>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1280887-B6D6-3640-A715-8953F48308F2}"/>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E4A8AC8-7215-AB40-A1DF-5693831BFFEC}"/>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sp>
        <p:nvSpPr>
          <p:cNvPr id="107" name="Freeform 106">
            <a:extLst>
              <a:ext uri="{FF2B5EF4-FFF2-40B4-BE49-F238E27FC236}">
                <a16:creationId xmlns:a16="http://schemas.microsoft.com/office/drawing/2014/main" id="{5DD7D58C-D045-C54E-BCA4-B0E2B4B60EEF}"/>
              </a:ext>
            </a:extLst>
          </p:cNvPr>
          <p:cNvSpPr/>
          <p:nvPr/>
        </p:nvSpPr>
        <p:spPr>
          <a:xfrm>
            <a:off x="4819106" y="7140286"/>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id="{2E6F130E-5045-4742-ACE2-170A98ED428A}"/>
              </a:ext>
            </a:extLst>
          </p:cNvPr>
          <p:cNvGrpSpPr/>
          <p:nvPr/>
        </p:nvGrpSpPr>
        <p:grpSpPr>
          <a:xfrm>
            <a:off x="5279859" y="8537133"/>
            <a:ext cx="531330" cy="473635"/>
            <a:chOff x="4422991" y="1951890"/>
            <a:chExt cx="1086135" cy="968195"/>
          </a:xfrm>
          <a:solidFill>
            <a:schemeClr val="tx1"/>
          </a:solidFill>
        </p:grpSpPr>
        <p:sp>
          <p:nvSpPr>
            <p:cNvPr id="109" name="Freeform 108">
              <a:extLst>
                <a:ext uri="{FF2B5EF4-FFF2-40B4-BE49-F238E27FC236}">
                  <a16:creationId xmlns:a16="http://schemas.microsoft.com/office/drawing/2014/main" id="{9921A873-944C-D440-A285-9704841B492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110" name="Graphic 3">
              <a:extLst>
                <a:ext uri="{FF2B5EF4-FFF2-40B4-BE49-F238E27FC236}">
                  <a16:creationId xmlns:a16="http://schemas.microsoft.com/office/drawing/2014/main" id="{9C1B7978-84AE-664B-B5F9-05BE81E4C2D3}"/>
                </a:ext>
              </a:extLst>
            </p:cNvPr>
            <p:cNvGrpSpPr/>
            <p:nvPr/>
          </p:nvGrpSpPr>
          <p:grpSpPr>
            <a:xfrm>
              <a:off x="4738409" y="2001259"/>
              <a:ext cx="466270" cy="416899"/>
              <a:chOff x="4738409" y="2001259"/>
              <a:chExt cx="466270" cy="416899"/>
            </a:xfrm>
            <a:grpFill/>
          </p:grpSpPr>
          <p:sp>
            <p:nvSpPr>
              <p:cNvPr id="111" name="Freeform 110">
                <a:extLst>
                  <a:ext uri="{FF2B5EF4-FFF2-40B4-BE49-F238E27FC236}">
                    <a16:creationId xmlns:a16="http://schemas.microsoft.com/office/drawing/2014/main" id="{4F8E7A6C-9F52-1F48-B1FA-20A4C4ECACD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3CB26019-A70C-204C-B2A2-153832578CE3}"/>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585D650-243A-A346-A6A8-E2814A8770B7}"/>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grpSp>
        <p:nvGrpSpPr>
          <p:cNvPr id="185" name="Group 184">
            <a:extLst>
              <a:ext uri="{FF2B5EF4-FFF2-40B4-BE49-F238E27FC236}">
                <a16:creationId xmlns:a16="http://schemas.microsoft.com/office/drawing/2014/main" id="{44D36A86-ADD8-7241-9685-2BF92B4F8F90}"/>
              </a:ext>
            </a:extLst>
          </p:cNvPr>
          <p:cNvGrpSpPr/>
          <p:nvPr/>
        </p:nvGrpSpPr>
        <p:grpSpPr>
          <a:xfrm>
            <a:off x="500077" y="1180035"/>
            <a:ext cx="1184510" cy="689488"/>
            <a:chOff x="412835" y="2823585"/>
            <a:chExt cx="1220055" cy="710178"/>
          </a:xfrm>
        </p:grpSpPr>
        <p:sp>
          <p:nvSpPr>
            <p:cNvPr id="183" name="Freeform 182">
              <a:extLst>
                <a:ext uri="{FF2B5EF4-FFF2-40B4-BE49-F238E27FC236}">
                  <a16:creationId xmlns:a16="http://schemas.microsoft.com/office/drawing/2014/main" id="{BC669797-C6E6-4A49-850E-4C06C6E7615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4" name="Freeform 183">
              <a:extLst>
                <a:ext uri="{FF2B5EF4-FFF2-40B4-BE49-F238E27FC236}">
                  <a16:creationId xmlns:a16="http://schemas.microsoft.com/office/drawing/2014/main" id="{49943E2F-E7A2-7A4D-B6E6-8CA4BDB5B13B}"/>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86" name="Graphic 2">
            <a:extLst>
              <a:ext uri="{FF2B5EF4-FFF2-40B4-BE49-F238E27FC236}">
                <a16:creationId xmlns:a16="http://schemas.microsoft.com/office/drawing/2014/main" id="{4ED72A89-C098-3B4A-B358-325D096EB023}"/>
              </a:ext>
            </a:extLst>
          </p:cNvPr>
          <p:cNvGrpSpPr/>
          <p:nvPr/>
        </p:nvGrpSpPr>
        <p:grpSpPr>
          <a:xfrm>
            <a:off x="472733" y="1288856"/>
            <a:ext cx="505224" cy="505568"/>
            <a:chOff x="7211530" y="2382809"/>
            <a:chExt cx="823268" cy="823829"/>
          </a:xfrm>
          <a:solidFill>
            <a:srgbClr val="010101"/>
          </a:solidFill>
        </p:grpSpPr>
        <p:sp>
          <p:nvSpPr>
            <p:cNvPr id="187" name="Freeform 186">
              <a:extLst>
                <a:ext uri="{FF2B5EF4-FFF2-40B4-BE49-F238E27FC236}">
                  <a16:creationId xmlns:a16="http://schemas.microsoft.com/office/drawing/2014/main" id="{C80E600F-7418-0E4F-BCCC-45E8FFA6EE81}"/>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188" name="Graphic 2">
              <a:extLst>
                <a:ext uri="{FF2B5EF4-FFF2-40B4-BE49-F238E27FC236}">
                  <a16:creationId xmlns:a16="http://schemas.microsoft.com/office/drawing/2014/main" id="{A79D91CE-68A2-8B4E-A0AD-C9820A92796E}"/>
                </a:ext>
              </a:extLst>
            </p:cNvPr>
            <p:cNvGrpSpPr/>
            <p:nvPr/>
          </p:nvGrpSpPr>
          <p:grpSpPr>
            <a:xfrm>
              <a:off x="7211530" y="2382809"/>
              <a:ext cx="823268" cy="823829"/>
              <a:chOff x="7211530" y="2382809"/>
              <a:chExt cx="823268" cy="823829"/>
            </a:xfrm>
            <a:solidFill>
              <a:srgbClr val="010101"/>
            </a:solidFill>
          </p:grpSpPr>
          <p:sp>
            <p:nvSpPr>
              <p:cNvPr id="189" name="Freeform 188">
                <a:extLst>
                  <a:ext uri="{FF2B5EF4-FFF2-40B4-BE49-F238E27FC236}">
                    <a16:creationId xmlns:a16="http://schemas.microsoft.com/office/drawing/2014/main" id="{494AA493-216A-DE49-9463-3D4439608FDB}"/>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93E5C07-E918-CB4A-BC15-2D02CDE6300C}"/>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1F0A065-C83B-FE47-9556-24D89B56495C}"/>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1BA8298-1B8C-BC4C-AC5B-CB0429C8030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32DBF8A7-9793-EA40-9011-09500E4D76B6}"/>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grpSp>
        <p:nvGrpSpPr>
          <p:cNvPr id="194" name="Group 193">
            <a:extLst>
              <a:ext uri="{FF2B5EF4-FFF2-40B4-BE49-F238E27FC236}">
                <a16:creationId xmlns:a16="http://schemas.microsoft.com/office/drawing/2014/main" id="{75FED348-7C89-4E4B-B7B7-CAFE87712D82}"/>
              </a:ext>
            </a:extLst>
          </p:cNvPr>
          <p:cNvGrpSpPr/>
          <p:nvPr/>
        </p:nvGrpSpPr>
        <p:grpSpPr>
          <a:xfrm>
            <a:off x="500077" y="2056937"/>
            <a:ext cx="1184510" cy="689488"/>
            <a:chOff x="412835" y="2823585"/>
            <a:chExt cx="1220055" cy="710178"/>
          </a:xfrm>
        </p:grpSpPr>
        <p:sp>
          <p:nvSpPr>
            <p:cNvPr id="195" name="Freeform 194">
              <a:extLst>
                <a:ext uri="{FF2B5EF4-FFF2-40B4-BE49-F238E27FC236}">
                  <a16:creationId xmlns:a16="http://schemas.microsoft.com/office/drawing/2014/main" id="{99B2F03B-9D7E-4F40-9D38-EF1CC5E90439}"/>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6" name="Freeform 195">
              <a:extLst>
                <a:ext uri="{FF2B5EF4-FFF2-40B4-BE49-F238E27FC236}">
                  <a16:creationId xmlns:a16="http://schemas.microsoft.com/office/drawing/2014/main" id="{8DC1C676-51C8-1E4A-B7D0-5DBC829071E0}"/>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97" name="Group 196">
            <a:extLst>
              <a:ext uri="{FF2B5EF4-FFF2-40B4-BE49-F238E27FC236}">
                <a16:creationId xmlns:a16="http://schemas.microsoft.com/office/drawing/2014/main" id="{6F96B389-CBCC-794A-AE61-19A8512C883F}"/>
              </a:ext>
            </a:extLst>
          </p:cNvPr>
          <p:cNvGrpSpPr/>
          <p:nvPr/>
        </p:nvGrpSpPr>
        <p:grpSpPr>
          <a:xfrm>
            <a:off x="500077" y="2834157"/>
            <a:ext cx="1184510" cy="689488"/>
            <a:chOff x="412835" y="2823585"/>
            <a:chExt cx="1220055" cy="710178"/>
          </a:xfrm>
        </p:grpSpPr>
        <p:sp>
          <p:nvSpPr>
            <p:cNvPr id="198" name="Freeform 197">
              <a:extLst>
                <a:ext uri="{FF2B5EF4-FFF2-40B4-BE49-F238E27FC236}">
                  <a16:creationId xmlns:a16="http://schemas.microsoft.com/office/drawing/2014/main" id="{B2581518-34D6-164E-9985-4BC818BE442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Freeform 198">
              <a:extLst>
                <a:ext uri="{FF2B5EF4-FFF2-40B4-BE49-F238E27FC236}">
                  <a16:creationId xmlns:a16="http://schemas.microsoft.com/office/drawing/2014/main" id="{ED3399C5-21E8-AB47-8709-79B4BA9CC747}"/>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0" name="Group 199">
            <a:extLst>
              <a:ext uri="{FF2B5EF4-FFF2-40B4-BE49-F238E27FC236}">
                <a16:creationId xmlns:a16="http://schemas.microsoft.com/office/drawing/2014/main" id="{DF1C45A4-E35A-264C-8EF9-625D0888DFA5}"/>
              </a:ext>
            </a:extLst>
          </p:cNvPr>
          <p:cNvGrpSpPr/>
          <p:nvPr/>
        </p:nvGrpSpPr>
        <p:grpSpPr>
          <a:xfrm>
            <a:off x="500077" y="3603563"/>
            <a:ext cx="1184510" cy="689488"/>
            <a:chOff x="412835" y="2823585"/>
            <a:chExt cx="1220055" cy="710178"/>
          </a:xfrm>
        </p:grpSpPr>
        <p:sp>
          <p:nvSpPr>
            <p:cNvPr id="201" name="Freeform 200">
              <a:extLst>
                <a:ext uri="{FF2B5EF4-FFF2-40B4-BE49-F238E27FC236}">
                  <a16:creationId xmlns:a16="http://schemas.microsoft.com/office/drawing/2014/main" id="{3186FA55-2C30-AD4A-B589-E8575249F0E4}"/>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2" name="Freeform 201">
              <a:extLst>
                <a:ext uri="{FF2B5EF4-FFF2-40B4-BE49-F238E27FC236}">
                  <a16:creationId xmlns:a16="http://schemas.microsoft.com/office/drawing/2014/main" id="{4DC0F350-3FFB-E845-91EF-B522760974DC}"/>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3" name="Group 202">
            <a:extLst>
              <a:ext uri="{FF2B5EF4-FFF2-40B4-BE49-F238E27FC236}">
                <a16:creationId xmlns:a16="http://schemas.microsoft.com/office/drawing/2014/main" id="{8F836CE4-775D-A940-9186-4FE2F2F5AD27}"/>
              </a:ext>
            </a:extLst>
          </p:cNvPr>
          <p:cNvGrpSpPr/>
          <p:nvPr/>
        </p:nvGrpSpPr>
        <p:grpSpPr>
          <a:xfrm>
            <a:off x="500077" y="4530612"/>
            <a:ext cx="1184510" cy="689488"/>
            <a:chOff x="412835" y="2823585"/>
            <a:chExt cx="1220055" cy="710178"/>
          </a:xfrm>
        </p:grpSpPr>
        <p:sp>
          <p:nvSpPr>
            <p:cNvPr id="204" name="Freeform 203">
              <a:extLst>
                <a:ext uri="{FF2B5EF4-FFF2-40B4-BE49-F238E27FC236}">
                  <a16:creationId xmlns:a16="http://schemas.microsoft.com/office/drawing/2014/main" id="{20768805-E185-D348-9767-9304F40CBEDB}"/>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5" name="Freeform 204">
              <a:extLst>
                <a:ext uri="{FF2B5EF4-FFF2-40B4-BE49-F238E27FC236}">
                  <a16:creationId xmlns:a16="http://schemas.microsoft.com/office/drawing/2014/main" id="{9D6F2162-C16C-6140-BA22-5494AFECB4E5}"/>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6" name="Graphic 2">
            <a:extLst>
              <a:ext uri="{FF2B5EF4-FFF2-40B4-BE49-F238E27FC236}">
                <a16:creationId xmlns:a16="http://schemas.microsoft.com/office/drawing/2014/main" id="{4B939B9A-FD03-AF4A-84B4-D82F507CFD81}"/>
              </a:ext>
            </a:extLst>
          </p:cNvPr>
          <p:cNvGrpSpPr/>
          <p:nvPr/>
        </p:nvGrpSpPr>
        <p:grpSpPr>
          <a:xfrm>
            <a:off x="475864" y="2198359"/>
            <a:ext cx="498196" cy="399637"/>
            <a:chOff x="5591874" y="2460359"/>
            <a:chExt cx="948345" cy="760732"/>
          </a:xfrm>
          <a:solidFill>
            <a:srgbClr val="010101"/>
          </a:solidFill>
        </p:grpSpPr>
        <p:sp>
          <p:nvSpPr>
            <p:cNvPr id="207" name="Freeform 206">
              <a:extLst>
                <a:ext uri="{FF2B5EF4-FFF2-40B4-BE49-F238E27FC236}">
                  <a16:creationId xmlns:a16="http://schemas.microsoft.com/office/drawing/2014/main" id="{D208DF16-39CA-4F48-9D50-8B56718E060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7C75F5D-4E92-0645-88FE-C603859B55E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209" name="Graphic 3">
            <a:extLst>
              <a:ext uri="{FF2B5EF4-FFF2-40B4-BE49-F238E27FC236}">
                <a16:creationId xmlns:a16="http://schemas.microsoft.com/office/drawing/2014/main" id="{99F8D3D7-832A-4A4C-99AA-16E11364F496}"/>
              </a:ext>
            </a:extLst>
          </p:cNvPr>
          <p:cNvGrpSpPr/>
          <p:nvPr/>
        </p:nvGrpSpPr>
        <p:grpSpPr>
          <a:xfrm>
            <a:off x="448208" y="2989703"/>
            <a:ext cx="533551" cy="425936"/>
            <a:chOff x="8644553" y="4585071"/>
            <a:chExt cx="945720" cy="754973"/>
          </a:xfrm>
          <a:solidFill>
            <a:srgbClr val="000000"/>
          </a:solidFill>
        </p:grpSpPr>
        <p:sp>
          <p:nvSpPr>
            <p:cNvPr id="210" name="Freeform 209">
              <a:extLst>
                <a:ext uri="{FF2B5EF4-FFF2-40B4-BE49-F238E27FC236}">
                  <a16:creationId xmlns:a16="http://schemas.microsoft.com/office/drawing/2014/main" id="{90F6086D-8FBC-6D49-B265-56EEAD19E8D7}"/>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30B5B171-F346-D64B-841C-17461E1BA89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F31DD96-DAFC-D540-82D6-7B738E9553C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5B0006-CAAB-4941-B21E-4D28DC02DC33}"/>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31B5800F-55A7-6147-ADC4-18715FBD43DA}"/>
              </a:ext>
            </a:extLst>
          </p:cNvPr>
          <p:cNvSpPr/>
          <p:nvPr/>
        </p:nvSpPr>
        <p:spPr>
          <a:xfrm>
            <a:off x="511323" y="3802230"/>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215" name="Group 214">
            <a:extLst>
              <a:ext uri="{FF2B5EF4-FFF2-40B4-BE49-F238E27FC236}">
                <a16:creationId xmlns:a16="http://schemas.microsoft.com/office/drawing/2014/main" id="{E61C2509-1FF1-264D-BAAC-98049708BC63}"/>
              </a:ext>
            </a:extLst>
          </p:cNvPr>
          <p:cNvGrpSpPr/>
          <p:nvPr/>
        </p:nvGrpSpPr>
        <p:grpSpPr>
          <a:xfrm>
            <a:off x="546331" y="4660562"/>
            <a:ext cx="531330" cy="473635"/>
            <a:chOff x="4422991" y="1951890"/>
            <a:chExt cx="1086135" cy="968195"/>
          </a:xfrm>
          <a:solidFill>
            <a:schemeClr val="tx1"/>
          </a:solidFill>
        </p:grpSpPr>
        <p:sp>
          <p:nvSpPr>
            <p:cNvPr id="216" name="Freeform 215">
              <a:extLst>
                <a:ext uri="{FF2B5EF4-FFF2-40B4-BE49-F238E27FC236}">
                  <a16:creationId xmlns:a16="http://schemas.microsoft.com/office/drawing/2014/main" id="{4C92F042-8E97-CA48-B619-60BB7610C34F}"/>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217" name="Graphic 3">
              <a:extLst>
                <a:ext uri="{FF2B5EF4-FFF2-40B4-BE49-F238E27FC236}">
                  <a16:creationId xmlns:a16="http://schemas.microsoft.com/office/drawing/2014/main" id="{E674CA02-15A1-9644-9F64-392C5615E9CA}"/>
                </a:ext>
              </a:extLst>
            </p:cNvPr>
            <p:cNvGrpSpPr/>
            <p:nvPr/>
          </p:nvGrpSpPr>
          <p:grpSpPr>
            <a:xfrm>
              <a:off x="4738409" y="2001259"/>
              <a:ext cx="466270" cy="416899"/>
              <a:chOff x="4738409" y="2001259"/>
              <a:chExt cx="466270" cy="416899"/>
            </a:xfrm>
            <a:grpFill/>
          </p:grpSpPr>
          <p:sp>
            <p:nvSpPr>
              <p:cNvPr id="218" name="Freeform 217">
                <a:extLst>
                  <a:ext uri="{FF2B5EF4-FFF2-40B4-BE49-F238E27FC236}">
                    <a16:creationId xmlns:a16="http://schemas.microsoft.com/office/drawing/2014/main" id="{3C4D5287-E429-D243-88D0-8249B165E3F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2A03BF03-0141-6A4B-8A23-4B4534BFFE40}"/>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EF0CBB8-C720-3247-96D4-CFD12DAF149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sp>
        <p:nvSpPr>
          <p:cNvPr id="221" name="Text Placeholder 36">
            <a:extLst>
              <a:ext uri="{FF2B5EF4-FFF2-40B4-BE49-F238E27FC236}">
                <a16:creationId xmlns:a16="http://schemas.microsoft.com/office/drawing/2014/main" id="{B3953B4D-4D1C-2148-A7B6-36FE8EBBC0C0}"/>
              </a:ext>
            </a:extLst>
          </p:cNvPr>
          <p:cNvSpPr txBox="1">
            <a:spLocks/>
          </p:cNvSpPr>
          <p:nvPr/>
        </p:nvSpPr>
        <p:spPr>
          <a:xfrm>
            <a:off x="1646471" y="1369628"/>
            <a:ext cx="5497545" cy="171084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r>
              <a:rPr lang="en-GB" sz="1200" b="1" dirty="0">
                <a:latin typeface="Calibri" panose="020F0502020204030204" pitchFamily="34" charset="0"/>
              </a:rPr>
              <a:t>SPORTS D'ÉQUIPE</a:t>
            </a:r>
            <a:endParaRPr lang="en-IE" sz="1200" b="1" dirty="0">
              <a:latin typeface="Calibri" panose="020F0502020204030204" pitchFamily="34" charset="0"/>
            </a:endParaRPr>
          </a:p>
          <a:p>
            <a:pPr algn="l"/>
            <a:r>
              <a:rPr lang="es-ES" dirty="0">
                <a:latin typeface="Calibri" panose="020F0502020204030204" pitchFamily="34" charset="0"/>
              </a:rPr>
              <a:t>Rejoindre une équipe sportive est un excellent moyen de combiner interaction sociale et activité physique. Être membre d'une équipe procure un sentiment d'appartenance. Beaucoup de bonnes amitiés naissent dans des équipes</a:t>
            </a:r>
            <a:r>
              <a:rPr lang="en-GB" dirty="0">
                <a:latin typeface="Calibri" panose="020F0502020204030204" pitchFamily="34" charset="0"/>
              </a:rPr>
              <a:t>.</a:t>
            </a: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JARDINAGE COMMUNAUTAIRE</a:t>
            </a:r>
            <a:endParaRPr lang="en-IE" sz="1200" b="1" dirty="0">
              <a:latin typeface="Calibri" panose="020F0502020204030204" pitchFamily="34" charset="0"/>
            </a:endParaRPr>
          </a:p>
          <a:p>
            <a:pPr algn="l"/>
            <a:r>
              <a:rPr lang="fr-FR" dirty="0">
                <a:latin typeface="Calibri" panose="020F0502020204030204" pitchFamily="34" charset="0"/>
              </a:rPr>
              <a:t>Le jardinage est une activité fantastique pour rencontrer de nouvelles personnes, passer du temps dans la nature, faire de l’exercice et apporter une contribution positive à la communauté</a:t>
            </a:r>
            <a:endParaRPr lang="en-IE" dirty="0">
              <a:latin typeface="Calibri" panose="020F0502020204030204" pitchFamily="34" charset="0"/>
            </a:endParaRPr>
          </a:p>
          <a:p>
            <a:pPr algn="l"/>
            <a:r>
              <a:rPr lang="en-GB" sz="1200" b="1" dirty="0">
                <a:latin typeface="Calibri" panose="020F0502020204030204" pitchFamily="34" charset="0"/>
              </a:rPr>
              <a:t> GROUPES DE MARCHE</a:t>
            </a:r>
            <a:endParaRPr lang="en-IE" sz="1200" b="1" dirty="0">
              <a:latin typeface="Calibri" panose="020F0502020204030204" pitchFamily="34" charset="0"/>
            </a:endParaRPr>
          </a:p>
          <a:p>
            <a:pPr algn="l"/>
            <a:r>
              <a:rPr lang="es-ES" dirty="0">
                <a:latin typeface="Calibri" panose="020F0502020204030204" pitchFamily="34" charset="0"/>
              </a:rPr>
              <a:t>Marcher et parler est une merveilleuse façon d'être actif et social. Il existe différents types de groupes en fonction des besoins des marcheurs</a:t>
            </a:r>
            <a:r>
              <a:rPr lang="en-GB" dirty="0">
                <a:latin typeface="Calibri" panose="020F0502020204030204" pitchFamily="34" charset="0"/>
              </a:rPr>
              <a:t>.</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n-GB" sz="1200" b="1" dirty="0">
                <a:latin typeface="Calibri" panose="020F0502020204030204" pitchFamily="34" charset="0"/>
              </a:rPr>
              <a:t>“CABANES POUR HOMMES” (MEN’S SHEDS)</a:t>
            </a:r>
            <a:endParaRPr lang="en-IE" sz="1200" b="1" dirty="0">
              <a:latin typeface="Calibri" panose="020F0502020204030204" pitchFamily="34" charset="0"/>
            </a:endParaRPr>
          </a:p>
          <a:p>
            <a:pPr algn="l"/>
            <a:r>
              <a:rPr lang="es-ES" dirty="0">
                <a:latin typeface="Calibri" panose="020F0502020204030204" pitchFamily="34" charset="0"/>
              </a:rPr>
              <a:t>Les cabanes pour hommes sont devenues très populaires en Irlande ces dernières années. Ils offrent aux hommes un espace précieux pour se rencontrer, participer à diverses </a:t>
            </a:r>
            <a:r>
              <a:rPr lang="es-ES" dirty="0" err="1">
                <a:latin typeface="Calibri" panose="020F0502020204030204" pitchFamily="34" charset="0"/>
              </a:rPr>
              <a:t>activités</a:t>
            </a:r>
            <a:r>
              <a:rPr lang="es-ES" dirty="0">
                <a:latin typeface="Calibri" panose="020F0502020204030204" pitchFamily="34" charset="0"/>
              </a:rPr>
              <a:t> artesanales et se socialiser</a:t>
            </a:r>
            <a:r>
              <a:rPr lang="en-GB" dirty="0">
                <a:latin typeface="Calibri" panose="020F0502020204030204" pitchFamily="34" charset="0"/>
              </a:rPr>
              <a:t>.</a:t>
            </a:r>
            <a:endParaRPr lang="en-IE" dirty="0">
              <a:latin typeface="Calibri" panose="020F0502020204030204" pitchFamily="34" charset="0"/>
            </a:endParaRPr>
          </a:p>
          <a:p>
            <a:pPr algn="l"/>
            <a:r>
              <a:rPr lang="en-GB" sz="1600" dirty="0">
                <a:latin typeface="Calibri" panose="020F0502020204030204" pitchFamily="34" charset="0"/>
              </a:rPr>
              <a:t> </a:t>
            </a:r>
            <a:endParaRPr lang="en-IE" sz="1600" dirty="0">
              <a:latin typeface="Calibri" panose="020F0502020204030204" pitchFamily="34" charset="0"/>
            </a:endParaRPr>
          </a:p>
          <a:p>
            <a:pPr lvl="0" algn="l"/>
            <a:r>
              <a:rPr lang="es-ES" sz="1200" b="1" dirty="0">
                <a:latin typeface="Calibri" panose="020F0502020204030204" pitchFamily="34" charset="0"/>
              </a:rPr>
              <a:t>GROUPES DE GYMNASTIQUE EN PLEIN AIR</a:t>
            </a:r>
            <a:endParaRPr lang="en-IE" sz="1200" b="1" dirty="0">
              <a:latin typeface="Calibri" panose="020F0502020204030204" pitchFamily="34" charset="0"/>
            </a:endParaRPr>
          </a:p>
          <a:p>
            <a:pPr algn="l"/>
            <a:r>
              <a:rPr lang="es-ES" dirty="0">
                <a:latin typeface="Calibri" panose="020F0502020204030204" pitchFamily="34" charset="0"/>
              </a:rPr>
              <a:t>La </a:t>
            </a:r>
            <a:r>
              <a:rPr lang="es-ES" dirty="0" err="1">
                <a:latin typeface="Calibri" panose="020F0502020204030204" pitchFamily="34" charset="0"/>
              </a:rPr>
              <a:t>gymnastique</a:t>
            </a:r>
            <a:r>
              <a:rPr lang="es-ES" dirty="0">
                <a:latin typeface="Calibri" panose="020F0502020204030204" pitchFamily="34" charset="0"/>
              </a:rPr>
              <a:t> en plein air </a:t>
            </a:r>
            <a:r>
              <a:rPr lang="es-ES" dirty="0" err="1">
                <a:latin typeface="Calibri" panose="020F0502020204030204" pitchFamily="34" charset="0"/>
              </a:rPr>
              <a:t>est</a:t>
            </a:r>
            <a:r>
              <a:rPr lang="es-ES" dirty="0">
                <a:latin typeface="Calibri" panose="020F0502020204030204" pitchFamily="34" charset="0"/>
              </a:rPr>
              <a:t> </a:t>
            </a:r>
            <a:r>
              <a:rPr lang="es-ES" dirty="0" err="1">
                <a:latin typeface="Calibri" panose="020F0502020204030204" pitchFamily="34" charset="0"/>
              </a:rPr>
              <a:t>excellente</a:t>
            </a:r>
            <a:r>
              <a:rPr lang="es-ES" dirty="0">
                <a:latin typeface="Calibri" panose="020F0502020204030204" pitchFamily="34" charset="0"/>
              </a:rPr>
              <a:t> pour développer la force physique et la forme. Rejoignez un groupe pour bénéficier d'un maximum d'avantages sociaux</a:t>
            </a:r>
            <a:r>
              <a:rPr lang="en-GB" dirty="0">
                <a:latin typeface="Calibri" panose="020F0502020204030204" pitchFamily="34" charset="0"/>
              </a:rPr>
              <a:t>.</a:t>
            </a:r>
          </a:p>
          <a:p>
            <a:pPr algn="l"/>
            <a:endParaRPr lang="en-IE" dirty="0">
              <a:latin typeface="Calibri" panose="020F0502020204030204" pitchFamily="34" charset="0"/>
            </a:endParaRPr>
          </a:p>
          <a:p>
            <a:pPr algn="l"/>
            <a:r>
              <a:rPr lang="es-ES" dirty="0">
                <a:solidFill>
                  <a:srgbClr val="221F1F"/>
                </a:solidFill>
                <a:latin typeface="Calibri" panose="020F0502020204030204" pitchFamily="34" charset="0"/>
              </a:rPr>
              <a:t> Ce ne sont que quelques exemples, il y en a beaucoup, beaucoup d'autres </a:t>
            </a:r>
            <a:r>
              <a:rPr lang="en-GB" dirty="0">
                <a:solidFill>
                  <a:srgbClr val="221F1F"/>
                </a:solidFill>
                <a:latin typeface="Calibri" panose="020F0502020204030204" pitchFamily="34" charset="0"/>
              </a:rPr>
              <a:t>!</a:t>
            </a:r>
            <a:endParaRPr lang="en-IE" dirty="0">
              <a:solidFill>
                <a:srgbClr val="221F1F"/>
              </a:solidFill>
              <a:latin typeface="Calibri" panose="020F0502020204030204" pitchFamily="34" charset="0"/>
            </a:endParaRPr>
          </a:p>
        </p:txBody>
      </p:sp>
      <p:sp>
        <p:nvSpPr>
          <p:cNvPr id="222" name="Slide Number Placeholder 5">
            <a:extLst>
              <a:ext uri="{FF2B5EF4-FFF2-40B4-BE49-F238E27FC236}">
                <a16:creationId xmlns:a16="http://schemas.microsoft.com/office/drawing/2014/main" id="{528BAC9B-441B-6942-842A-52D327E318D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16</a:t>
            </a:fld>
            <a:endParaRPr lang="en-US" dirty="0">
              <a:latin typeface="Calibri" panose="020F0502020204030204" pitchFamily="34" charset="0"/>
            </a:endParaRPr>
          </a:p>
        </p:txBody>
      </p:sp>
      <p:sp>
        <p:nvSpPr>
          <p:cNvPr id="223" name="Text Placeholder 36">
            <a:extLst>
              <a:ext uri="{FF2B5EF4-FFF2-40B4-BE49-F238E27FC236}">
                <a16:creationId xmlns:a16="http://schemas.microsoft.com/office/drawing/2014/main" id="{0F0EFA26-7119-0441-89CC-5FD68A6F54DE}"/>
              </a:ext>
            </a:extLst>
          </p:cNvPr>
          <p:cNvSpPr txBox="1">
            <a:spLocks/>
          </p:cNvSpPr>
          <p:nvPr/>
        </p:nvSpPr>
        <p:spPr>
          <a:xfrm>
            <a:off x="0" y="492382"/>
            <a:ext cx="6190320"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VOICI QUELQUES EXEMPLES DE TYPES D'ACTIVITÉS QUI COMBINENT ACTIVITÉ PHYSIQUE ET INTERACTION SOCIALE.</a:t>
            </a:r>
          </a:p>
        </p:txBody>
      </p:sp>
    </p:spTree>
    <p:extLst>
      <p:ext uri="{BB962C8B-B14F-4D97-AF65-F5344CB8AC3E}">
        <p14:creationId xmlns:p14="http://schemas.microsoft.com/office/powerpoint/2010/main" val="144385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1" y="519992"/>
            <a:ext cx="5500915" cy="799727"/>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DE QUOI AI-JE BESOIN POUR RESTER ACTIF ET EN BONNE SANTÉ ? </a:t>
            </a:r>
            <a:endParaRPr lang="en-US" dirty="0">
              <a:solidFill>
                <a:schemeClr val="bg1"/>
              </a:solidFill>
              <a:latin typeface="Calibri" panose="020F0502020204030204" pitchFamily="34" charset="0"/>
            </a:endParaRP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464503"/>
            <a:ext cx="6687338" cy="1089432"/>
          </a:xfrm>
          <a:prstGeom prst="rect">
            <a:avLst/>
          </a:prstGeom>
        </p:spPr>
        <p:txBody>
          <a:bodyPr numCol="2"/>
          <a:lstStyle/>
          <a:p>
            <a:pPr>
              <a:buClr>
                <a:srgbClr val="FFC652"/>
              </a:buClr>
            </a:pPr>
            <a:r>
              <a:rPr lang="es-ES" sz="1100" dirty="0">
                <a:latin typeface="Calibri" panose="020F0502020204030204" pitchFamily="34" charset="0"/>
              </a:rPr>
              <a:t>Nous n'avons pas besoin de beaucoup pour être actifs dans la communauté. Une attitude positive est toujours utile pour nouer des relations lorsqu'on rencontre de nouvelles personnes et qu'on rejoint des groupes.  </a:t>
            </a:r>
          </a:p>
          <a:p>
            <a:pPr>
              <a:buClr>
                <a:srgbClr val="FFC652"/>
              </a:buClr>
            </a:pPr>
            <a:r>
              <a:rPr lang="es-ES" sz="1100" dirty="0">
                <a:latin typeface="Calibri" panose="020F0502020204030204" pitchFamily="34" charset="0"/>
              </a:rPr>
              <a:t>Vous pouvez également vous renseigner auprès du centre communautaire le plus proche pour savoir quels groupes et/ou associations sont actifs dans votre région. Ce guide vous aidera à ouvrir votre esprit et à acquérir des compétences qui </a:t>
            </a:r>
            <a:r>
              <a:rPr lang="es-ES" sz="1100" dirty="0" err="1">
                <a:latin typeface="Calibri" panose="020F0502020204030204" pitchFamily="34" charset="0"/>
              </a:rPr>
              <a:t>vous</a:t>
            </a:r>
            <a:r>
              <a:rPr lang="es-ES" sz="1100" dirty="0">
                <a:latin typeface="Calibri" panose="020F0502020204030204" pitchFamily="34" charset="0"/>
              </a:rPr>
              <a:t> </a:t>
            </a:r>
            <a:r>
              <a:rPr lang="es-ES" sz="1100" dirty="0" err="1">
                <a:latin typeface="Calibri" panose="020F0502020204030204" pitchFamily="34" charset="0"/>
              </a:rPr>
              <a:t>faciliteront</a:t>
            </a:r>
            <a:r>
              <a:rPr lang="es-ES" sz="1100" dirty="0">
                <a:latin typeface="Calibri" panose="020F0502020204030204" pitchFamily="34" charset="0"/>
              </a:rPr>
              <a:t> les </a:t>
            </a:r>
            <a:r>
              <a:rPr lang="es-ES" sz="1100" dirty="0" err="1">
                <a:latin typeface="Calibri" panose="020F0502020204030204" pitchFamily="34" charset="0"/>
              </a:rPr>
              <a:t>choses</a:t>
            </a:r>
            <a:r>
              <a:rPr lang="es-ES" sz="1100" dirty="0">
                <a:latin typeface="Calibri" panose="020F0502020204030204" pitchFamily="34" charset="0"/>
              </a:rPr>
              <a:t>.</a:t>
            </a:r>
          </a:p>
        </p:txBody>
      </p:sp>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0" y="3934482"/>
            <a:ext cx="6687338" cy="179094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s-ES" dirty="0">
                <a:latin typeface="Calibri" panose="020F0502020204030204" pitchFamily="34" charset="0"/>
              </a:rPr>
              <a:t>Combinez l'activité physique et l'interaction sociale pour bénéficier doublement des avantages de se sentir bien et en bonne santé.</a:t>
            </a:r>
          </a:p>
          <a:p>
            <a:pPr marL="171450" indent="-171450" algn="l">
              <a:buClr>
                <a:srgbClr val="FFC652"/>
              </a:buClr>
              <a:buFont typeface="Arial" panose="020B0604020202020204" pitchFamily="34" charset="0"/>
              <a:buChar char="•"/>
            </a:pPr>
            <a:r>
              <a:rPr lang="es-ES" dirty="0">
                <a:latin typeface="Calibri" panose="020F0502020204030204" pitchFamily="34" charset="0"/>
              </a:rPr>
              <a:t>Contactez votre coordinateur local de la </a:t>
            </a:r>
            <a:r>
              <a:rPr lang="es-ES" dirty="0" err="1">
                <a:latin typeface="Calibri" panose="020F0502020204030204" pitchFamily="34" charset="0"/>
              </a:rPr>
              <a:t>prescription</a:t>
            </a:r>
            <a:r>
              <a:rPr lang="es-ES" dirty="0">
                <a:latin typeface="Calibri" panose="020F0502020204030204" pitchFamily="34" charset="0"/>
              </a:rPr>
              <a:t> </a:t>
            </a:r>
            <a:r>
              <a:rPr lang="es-ES" dirty="0" err="1">
                <a:latin typeface="Calibri" panose="020F0502020204030204" pitchFamily="34" charset="0"/>
              </a:rPr>
              <a:t>sociale</a:t>
            </a:r>
            <a:r>
              <a:rPr lang="es-ES" dirty="0">
                <a:latin typeface="Calibri" panose="020F0502020204030204" pitchFamily="34" charset="0"/>
              </a:rPr>
              <a:t> - cela pourrait transformer votre vie ! </a:t>
            </a:r>
          </a:p>
          <a:p>
            <a:pPr marL="171450" indent="-171450" algn="l">
              <a:buClr>
                <a:srgbClr val="FFC652"/>
              </a:buClr>
              <a:buFont typeface="Arial" panose="020B0604020202020204" pitchFamily="34" charset="0"/>
              <a:buChar char="•"/>
            </a:pPr>
            <a:r>
              <a:rPr lang="es-ES" dirty="0">
                <a:latin typeface="Calibri" panose="020F0502020204030204" pitchFamily="34" charset="0"/>
              </a:rPr>
              <a:t>Il est bon de se renseigner sur les objectifs de tout groupe que vous envisagez de rejoindre pour savoir s'il est sociable ou non. Vous pourrez alors prendre une décision plus éclairée.</a:t>
            </a:r>
          </a:p>
          <a:p>
            <a:pPr marL="171450" indent="-171450" algn="l">
              <a:buClr>
                <a:srgbClr val="FFC652"/>
              </a:buClr>
              <a:buFont typeface="Arial" panose="020B0604020202020204" pitchFamily="34" charset="0"/>
              <a:buChar char="•"/>
            </a:pPr>
            <a:r>
              <a:rPr lang="es-ES" dirty="0">
                <a:latin typeface="Calibri" panose="020F0502020204030204" pitchFamily="34" charset="0"/>
              </a:rPr>
              <a:t>Si vous êtes inactif depuis longtemps ou si vous êtes préoccupé par les effets de l'exercice sur votre santé, il serait bon d'en parler à votre médecin traitant.</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3279427"/>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RECOMMANDATIONS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6340983"/>
            <a:ext cx="5238750" cy="715964"/>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s-ES" b="0" dirty="0">
                <a:solidFill>
                  <a:schemeClr val="bg1"/>
                </a:solidFill>
                <a:latin typeface="Calibri" panose="020F0502020204030204" pitchFamily="34" charset="0"/>
              </a:rPr>
              <a:t>MYTHES ET FAUSSES CROYANCES</a:t>
            </a:r>
            <a:endParaRPr lang="en-US" b="0" dirty="0">
              <a:solidFill>
                <a:schemeClr val="bg1"/>
              </a:solidFill>
              <a:latin typeface="Calibri" panose="020F0502020204030204" pitchFamily="34" charset="0"/>
            </a:endParaRP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302740" y="9018611"/>
            <a:ext cx="3547477"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VÉRITÉ : </a:t>
            </a:r>
          </a:p>
          <a:p>
            <a:pPr algn="ctr">
              <a:spcBef>
                <a:spcPts val="0"/>
              </a:spcBef>
            </a:pPr>
            <a:endParaRPr lang="en-US" sz="1200" dirty="0">
              <a:latin typeface="Calibri" panose="020F0502020204030204" pitchFamily="34" charset="0"/>
            </a:endParaRPr>
          </a:p>
          <a:p>
            <a:pPr algn="ctr">
              <a:spcBef>
                <a:spcPts val="0"/>
              </a:spcBef>
            </a:pPr>
            <a:r>
              <a:rPr lang="es-ES" sz="1200" dirty="0">
                <a:latin typeface="Calibri" panose="020F0502020204030204" pitchFamily="34" charset="0"/>
              </a:rPr>
              <a:t>Il existe de nombreuses activités physiques qui ne sont pas des sports, et la compétitivité n'est pas toujours positive.</a:t>
            </a:r>
            <a:endParaRPr lang="en-US" sz="1200" dirty="0">
              <a:latin typeface="Calibri" panose="020F0502020204030204" pitchFamily="34" charset="0"/>
            </a:endParaRP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298591" y="8308804"/>
            <a:ext cx="348087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Je dois faire du sport pour être une personne physiquement active.</a:t>
            </a:r>
            <a:endParaRPr lang="en-US" sz="1600" b="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8151942"/>
            <a:ext cx="0" cy="1955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3779465" y="9018611"/>
            <a:ext cx="3482270" cy="876281"/>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EN VÉRITÉ : </a:t>
            </a:r>
          </a:p>
          <a:p>
            <a:pPr algn="ctr">
              <a:spcBef>
                <a:spcPts val="0"/>
              </a:spcBef>
            </a:pPr>
            <a:endParaRPr lang="en-US" sz="1200" dirty="0">
              <a:latin typeface="Calibri" panose="020F0502020204030204" pitchFamily="34" charset="0"/>
            </a:endParaRPr>
          </a:p>
          <a:p>
            <a:pPr algn="ctr">
              <a:spcBef>
                <a:spcPts val="0"/>
              </a:spcBef>
            </a:pPr>
            <a:r>
              <a:rPr lang="en-US" sz="1200" dirty="0" err="1">
                <a:latin typeface="Calibri" panose="020F0502020204030204" pitchFamily="34" charset="0"/>
              </a:rPr>
              <a:t>Certains</a:t>
            </a:r>
            <a:r>
              <a:rPr lang="en-US" sz="1200" dirty="0">
                <a:latin typeface="Calibri" panose="020F0502020204030204" pitchFamily="34" charset="0"/>
              </a:rPr>
              <a:t> </a:t>
            </a:r>
            <a:r>
              <a:rPr lang="en-US" sz="1200" dirty="0" err="1">
                <a:latin typeface="Calibri" panose="020F0502020204030204" pitchFamily="34" charset="0"/>
              </a:rPr>
              <a:t>groupes</a:t>
            </a:r>
            <a:r>
              <a:rPr lang="en-US" sz="1200" dirty="0">
                <a:latin typeface="Calibri" panose="020F0502020204030204" pitchFamily="34" charset="0"/>
              </a:rPr>
              <a:t> ne </a:t>
            </a:r>
            <a:r>
              <a:rPr lang="en-US" sz="1200" dirty="0" err="1">
                <a:latin typeface="Calibri" panose="020F0502020204030204" pitchFamily="34" charset="0"/>
              </a:rPr>
              <a:t>sociabilisent</a:t>
            </a:r>
            <a:r>
              <a:rPr lang="en-US" sz="1200" dirty="0">
                <a:latin typeface="Calibri" panose="020F0502020204030204" pitchFamily="34" charset="0"/>
              </a:rPr>
              <a:t> pas.</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779464" y="8316095"/>
            <a:ext cx="348226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Tous les groupes sont sociables</a:t>
            </a:r>
            <a:endParaRPr lang="en-US" sz="1600" b="0" dirty="0">
              <a:latin typeface="Calibri" panose="020F0502020204030204" pitchFamily="34" charset="0"/>
            </a:endParaRP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07184" y="7204816"/>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38660" y="7197525"/>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8124722"/>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8" name="Slide Number Placeholder 5">
            <a:extLst>
              <a:ext uri="{FF2B5EF4-FFF2-40B4-BE49-F238E27FC236}">
                <a16:creationId xmlns:a16="http://schemas.microsoft.com/office/drawing/2014/main" id="{75150B9A-707A-2C42-BF5D-1C5C3ADDA500}"/>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17</a:t>
            </a:fld>
            <a:endParaRPr lang="en-US" dirty="0">
              <a:latin typeface="Calibri" panose="020F0502020204030204" pitchFamily="34" charset="0"/>
            </a:endParaRPr>
          </a:p>
        </p:txBody>
      </p:sp>
      <p:sp>
        <p:nvSpPr>
          <p:cNvPr id="3" name="ZoneTexte 2">
            <a:extLst>
              <a:ext uri="{FF2B5EF4-FFF2-40B4-BE49-F238E27FC236}">
                <a16:creationId xmlns:a16="http://schemas.microsoft.com/office/drawing/2014/main" id="{AC714DEC-D39C-7193-5D07-08E02B30D730}"/>
              </a:ext>
            </a:extLst>
          </p:cNvPr>
          <p:cNvSpPr txBox="1"/>
          <p:nvPr/>
        </p:nvSpPr>
        <p:spPr>
          <a:xfrm>
            <a:off x="1818215" y="7587158"/>
            <a:ext cx="3795130" cy="369332"/>
          </a:xfrm>
          <a:prstGeom prst="rect">
            <a:avLst/>
          </a:prstGeom>
          <a:noFill/>
        </p:spPr>
        <p:txBody>
          <a:bodyPr wrap="square">
            <a:spAutoFit/>
          </a:bodyPr>
          <a:lstStyle/>
          <a:p>
            <a:r>
              <a:rPr lang="en-US" sz="1800" b="0" dirty="0">
                <a:latin typeface="Calibri" panose="020F0502020204030204" pitchFamily="34" charset="0"/>
              </a:rPr>
              <a:t>01</a:t>
            </a:r>
            <a:endParaRPr lang="fr-FR" dirty="0"/>
          </a:p>
        </p:txBody>
      </p:sp>
      <p:sp>
        <p:nvSpPr>
          <p:cNvPr id="7" name="ZoneTexte 6">
            <a:extLst>
              <a:ext uri="{FF2B5EF4-FFF2-40B4-BE49-F238E27FC236}">
                <a16:creationId xmlns:a16="http://schemas.microsoft.com/office/drawing/2014/main" id="{D0CCDC30-60BE-7FBF-703A-6D34859435DE}"/>
              </a:ext>
            </a:extLst>
          </p:cNvPr>
          <p:cNvSpPr txBox="1"/>
          <p:nvPr/>
        </p:nvSpPr>
        <p:spPr>
          <a:xfrm>
            <a:off x="5307829" y="7641141"/>
            <a:ext cx="3795130" cy="369332"/>
          </a:xfrm>
          <a:prstGeom prst="rect">
            <a:avLst/>
          </a:prstGeom>
          <a:noFill/>
        </p:spPr>
        <p:txBody>
          <a:bodyPr wrap="square">
            <a:spAutoFit/>
          </a:bodyPr>
          <a:lstStyle/>
          <a:p>
            <a:r>
              <a:rPr lang="en-US" sz="1800" b="0" dirty="0">
                <a:latin typeface="Calibri" panose="020F0502020204030204" pitchFamily="34" charset="0"/>
              </a:rPr>
              <a:t>02</a:t>
            </a:r>
            <a:endParaRPr lang="fr-FR" dirty="0"/>
          </a:p>
        </p:txBody>
      </p:sp>
    </p:spTree>
    <p:extLst>
      <p:ext uri="{BB962C8B-B14F-4D97-AF65-F5344CB8AC3E}">
        <p14:creationId xmlns:p14="http://schemas.microsoft.com/office/powerpoint/2010/main" val="1720763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18</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DES RÉFÉRENCES À DES RESSOURCES DE BONNES PRATIQUES</a:t>
            </a:r>
            <a:endParaRPr lang="en-US" dirty="0">
              <a:solidFill>
                <a:schemeClr val="bg1"/>
              </a:solidFill>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3"/>
            <a:ext cx="6697918" cy="318709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600" b="0" dirty="0">
                <a:latin typeface="Calibri" panose="020F0502020204030204" pitchFamily="34" charset="0"/>
              </a:rPr>
              <a:t>Irish Men's Sheds Association | </a:t>
            </a:r>
            <a:r>
              <a:rPr lang="en-US" sz="1600" b="0" dirty="0" err="1">
                <a:latin typeface="Calibri" panose="020F0502020204030204" pitchFamily="34" charset="0"/>
              </a:rPr>
              <a:t>Mens </a:t>
            </a:r>
            <a:r>
              <a:rPr lang="en-US" sz="1600" b="0" dirty="0">
                <a:latin typeface="Calibri" panose="020F0502020204030204" pitchFamily="34" charset="0"/>
              </a:rPr>
              <a:t>Sheds Ireland : </a:t>
            </a:r>
          </a:p>
          <a:p>
            <a:pPr algn="l">
              <a:spcBef>
                <a:spcPts val="0"/>
              </a:spcBef>
            </a:pPr>
            <a:r>
              <a:rPr lang="en-US"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www.menssheds.ie</a:t>
            </a:r>
            <a:endParaRPr lang="en-US" sz="12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GAA : </a:t>
            </a:r>
            <a:r>
              <a:rPr lang="en-US"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www.gaaroscommon.ie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Accueil - Tidy Towns : </a:t>
            </a:r>
            <a:r>
              <a:rPr lang="en-US"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www.tidytowns.ie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Forum national du Centre de ressources familiales, Irlande : </a:t>
            </a:r>
            <a:r>
              <a:rPr lang="en-US"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www.familyresource.ie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Sports Partnership  |  </a:t>
            </a:r>
            <a:r>
              <a:rPr lang="es-ES" sz="1600" b="0" dirty="0">
                <a:latin typeface="Calibri" panose="020F0502020204030204" pitchFamily="34" charset="0"/>
              </a:rPr>
              <a:t>Création d'une structure nationale pour coordonner et promouvoir le développement du sport et de l'activité physique au niveau local </a:t>
            </a:r>
            <a:r>
              <a:rPr lang="en-US" sz="1600" b="0" dirty="0">
                <a:latin typeface="Calibri" panose="020F0502020204030204" pitchFamily="34" charset="0"/>
              </a:rPr>
              <a:t>: </a:t>
            </a:r>
            <a:r>
              <a:rPr lang="en-US"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www.rosactive.org</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Irlande | Prescription sociale : </a:t>
            </a:r>
            <a:r>
              <a:rPr lang="en-US"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www.socialprescribingnetwork.com</a:t>
            </a:r>
            <a:endParaRPr lang="en-US" sz="1200" b="0" dirty="0">
              <a:solidFill>
                <a:srgbClr val="FFC652"/>
              </a:solidFill>
              <a:latin typeface="Calibri" panose="020F0502020204030204" pitchFamily="34" charset="0"/>
            </a:endParaRPr>
          </a:p>
          <a:p>
            <a:pPr algn="l">
              <a:spcBef>
                <a:spcPts val="0"/>
              </a:spcBef>
            </a:pPr>
            <a:r>
              <a:rPr lang="en-US" sz="1200" b="0" dirty="0">
                <a:solidFill>
                  <a:srgbClr val="FFC652"/>
                </a:solidFill>
                <a:latin typeface="Calibri" panose="020F0502020204030204" pitchFamily="34" charset="0"/>
              </a:rPr>
              <a:t> </a:t>
            </a: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56663" y="7387951"/>
            <a:ext cx="6664222" cy="60107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6"/>
            </a:pPr>
            <a:r>
              <a:rPr lang="en-US" sz="800" dirty="0">
                <a:latin typeface="Calibri" panose="020F0502020204030204" pitchFamily="34" charset="0"/>
              </a:rPr>
              <a:t>Health Service Executive (2019). Pourquoi être actif est bon pour la santé. </a:t>
            </a:r>
            <a:r>
              <a:rPr lang="en-US" sz="800" dirty="0" err="1">
                <a:latin typeface="Calibri" panose="020F0502020204030204" pitchFamily="34" charset="0"/>
              </a:rPr>
              <a:t>HSE.ie </a:t>
            </a:r>
            <a:r>
              <a:rPr lang="en-US" sz="800" dirty="0">
                <a:latin typeface="Calibri" panose="020F0502020204030204" pitchFamily="34" charset="0"/>
              </a:rPr>
              <a:t>notre service de santé.</a:t>
            </a:r>
          </a:p>
          <a:p>
            <a:pPr marL="228600" indent="-228600">
              <a:spcBef>
                <a:spcPts val="0"/>
              </a:spcBef>
              <a:buFont typeface="+mj-lt"/>
              <a:buAutoNum type="arabicPeriod" startAt="6"/>
            </a:pPr>
            <a:r>
              <a:rPr lang="en-US" sz="800" dirty="0">
                <a:latin typeface="Calibri" panose="020F0502020204030204" pitchFamily="34" charset="0"/>
              </a:rPr>
              <a:t>Brody, E.J. (2017). L'interaction sociale est essentielle pour la santé mentale et physique. Le New York Times.</a:t>
            </a:r>
          </a:p>
          <a:p>
            <a:pPr marL="228600" indent="-228600">
              <a:spcBef>
                <a:spcPts val="0"/>
              </a:spcBef>
              <a:buFont typeface="+mj-lt"/>
              <a:buAutoNum type="arabicPeriod" startAt="6"/>
            </a:pPr>
            <a:r>
              <a:rPr lang="en-US" sz="800" dirty="0">
                <a:latin typeface="Calibri" panose="020F0502020204030204" pitchFamily="34" charset="0"/>
              </a:rPr>
              <a:t>École de médecine de Harvard (2010). Les avantages des relations solides pour la santé. Harvard Health Publishing.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D9FBE3D9-F561-FF45-A5BF-808358D8A09B}"/>
              </a:ext>
            </a:extLst>
          </p:cNvPr>
          <p:cNvSpPr txBox="1">
            <a:spLocks/>
          </p:cNvSpPr>
          <p:nvPr/>
        </p:nvSpPr>
        <p:spPr>
          <a:xfrm>
            <a:off x="422967" y="5516153"/>
            <a:ext cx="6687338" cy="17789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buClr>
                <a:srgbClr val="FFC652"/>
              </a:buClr>
              <a:tabLst>
                <a:tab pos="481013" algn="l"/>
              </a:tabLst>
            </a:pPr>
            <a:r>
              <a:rPr lang="en-US" dirty="0">
                <a:latin typeface="Calibri" panose="020F0502020204030204" pitchFamily="34" charset="0"/>
              </a:rPr>
              <a:t>Réf. 1 : Conversation avec Anthony Owens, coordinateur de la prescription sociale, Co. Roscommon, Irlande.</a:t>
            </a:r>
          </a:p>
          <a:p>
            <a:pPr algn="l">
              <a:buClr>
                <a:srgbClr val="FFC652"/>
              </a:buClr>
              <a:tabLst>
                <a:tab pos="481013" algn="l"/>
              </a:tabLst>
            </a:pPr>
            <a:r>
              <a:rPr lang="en-US" dirty="0">
                <a:latin typeface="Calibri" panose="020F0502020204030204" pitchFamily="34" charset="0"/>
              </a:rPr>
              <a:t>	20.08.21 </a:t>
            </a:r>
          </a:p>
          <a:p>
            <a:pPr algn="l">
              <a:buClr>
                <a:srgbClr val="FFC652"/>
              </a:buClr>
              <a:tabLst>
                <a:tab pos="481013" algn="l"/>
              </a:tabLst>
            </a:pPr>
            <a:endParaRPr lang="en-US" dirty="0">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 https://www2.hse.ie/wellbeing/why-being-active-helps-your-health.html</a:t>
            </a:r>
            <a:r>
              <a:rPr lang="en-US" baseline="30000" dirty="0">
                <a:solidFill>
                  <a:srgbClr val="221F1F"/>
                </a:solidFill>
                <a:latin typeface="Calibri" panose="020F0502020204030204" pitchFamily="34" charset="0"/>
              </a:rPr>
              <a:t>6</a:t>
            </a: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 https://www.nytimes.com/2017/06/12/well/live/having-friends-is-good-for-you.html</a:t>
            </a:r>
            <a:r>
              <a:rPr lang="en-US" baseline="30000" dirty="0">
                <a:solidFill>
                  <a:srgbClr val="221F1F"/>
                </a:solidFill>
                <a:latin typeface="Calibri" panose="020F0502020204030204" pitchFamily="34" charset="0"/>
              </a:rPr>
              <a:t>7</a:t>
            </a: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Réf. 3 </a:t>
            </a:r>
            <a:r>
              <a:rPr lang="en-US"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 https://www.health.harvard.edu/staying-healthy/the-health-benefits-of-strong-relationships</a:t>
            </a:r>
            <a:r>
              <a:rPr lang="en-US" baseline="30000" dirty="0">
                <a:solidFill>
                  <a:srgbClr val="221F1F"/>
                </a:solidFill>
                <a:latin typeface="Calibri" panose="020F0502020204030204" pitchFamily="34" charset="0"/>
              </a:rPr>
              <a:t>8</a:t>
            </a:r>
          </a:p>
          <a:p>
            <a:pPr algn="l">
              <a:buClr>
                <a:srgbClr val="FFC652"/>
              </a:buClr>
              <a:tabLst>
                <a:tab pos="481013" algn="l"/>
              </a:tabLst>
            </a:pP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p:txBody>
      </p:sp>
      <p:sp>
        <p:nvSpPr>
          <p:cNvPr id="71" name="Text Placeholder 36">
            <a:extLst>
              <a:ext uri="{FF2B5EF4-FFF2-40B4-BE49-F238E27FC236}">
                <a16:creationId xmlns:a16="http://schemas.microsoft.com/office/drawing/2014/main" id="{1ABD5E0F-C18B-4D42-AAEC-502DD81A70AC}"/>
              </a:ext>
            </a:extLst>
          </p:cNvPr>
          <p:cNvSpPr txBox="1">
            <a:spLocks/>
          </p:cNvSpPr>
          <p:nvPr/>
        </p:nvSpPr>
        <p:spPr>
          <a:xfrm>
            <a:off x="0" y="5022515"/>
            <a:ext cx="372618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RÉFÉRENCES POUR LA RECHERCHE</a:t>
            </a:r>
          </a:p>
        </p:txBody>
      </p:sp>
    </p:spTree>
    <p:extLst>
      <p:ext uri="{BB962C8B-B14F-4D97-AF65-F5344CB8AC3E}">
        <p14:creationId xmlns:p14="http://schemas.microsoft.com/office/powerpoint/2010/main" val="2401965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19</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s-ES" b="1" dirty="0"/>
              <a:t>Utiliser nos services de santé locaux</a:t>
            </a:r>
            <a:endParaRPr lang="en-US"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88023" y="4118064"/>
            <a:ext cx="4386054" cy="1236086"/>
          </a:xfrm>
          <a:prstGeom prst="rect">
            <a:avLst/>
          </a:prstGeom>
        </p:spPr>
        <p:txBody>
          <a:bodyPr/>
          <a:lstStyle/>
          <a:p>
            <a:pPr>
              <a:lnSpc>
                <a:spcPct val="100000"/>
              </a:lnSpc>
              <a:tabLst>
                <a:tab pos="3949700" algn="l"/>
              </a:tabLst>
            </a:pPr>
            <a:r>
              <a:rPr lang="en-US" sz="1400" dirty="0"/>
              <a:t>INFORMATIONS GÉNÉRALES...................................................................... </a:t>
            </a:r>
            <a:r>
              <a:rPr lang="en-US" sz="1400" dirty="0">
                <a:hlinkClick r:id="rId2" action="ppaction://hlinksldjump">
                  <a:extLst>
                    <a:ext uri="{A12FA001-AC4F-418D-AE19-62706E023703}">
                      <ahyp:hlinkClr xmlns:ahyp="http://schemas.microsoft.com/office/drawing/2018/hyperlinkcolor" val="tx"/>
                    </a:ext>
                  </a:extLst>
                </a:hlinkClick>
              </a:rPr>
              <a:t>20</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DE QUOI AI-JE BESOIN POUR UTILISER MES SERVICES LOCAUX ?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21</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PRECONISATIONS ……......................................................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MYTHES ET FAUSSES CROYANCES ...................................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REFERENCES DE BONNES PRATIQUES INNOVANTES.................................................................... </a:t>
            </a:r>
            <a:r>
              <a:rPr lang="en-US" sz="1400" dirty="0">
                <a:hlinkClick r:id="rId5" action="ppaction://hlinksldjump">
                  <a:extLst>
                    <a:ext uri="{A12FA001-AC4F-418D-AE19-62706E023703}">
                      <ahyp:hlinkClr xmlns:ahyp="http://schemas.microsoft.com/office/drawing/2018/hyperlinkcolor" val="tx"/>
                    </a:ext>
                  </a:extLst>
                </a:hlinkClick>
              </a:rPr>
              <a:t>23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04</a:t>
            </a:r>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3097203" y="686912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4" name="Graphic 4">
            <a:extLst>
              <a:ext uri="{FF2B5EF4-FFF2-40B4-BE49-F238E27FC236}">
                <a16:creationId xmlns:a16="http://schemas.microsoft.com/office/drawing/2014/main" id="{69FA89DB-81C9-644F-9F97-917E04DF3B9B}"/>
              </a:ext>
            </a:extLst>
          </p:cNvPr>
          <p:cNvGrpSpPr/>
          <p:nvPr/>
        </p:nvGrpSpPr>
        <p:grpSpPr>
          <a:xfrm>
            <a:off x="817425" y="7835203"/>
            <a:ext cx="3118662" cy="2210082"/>
            <a:chOff x="6044525" y="5232888"/>
            <a:chExt cx="1573130" cy="1114820"/>
          </a:xfrm>
        </p:grpSpPr>
        <p:sp>
          <p:nvSpPr>
            <p:cNvPr id="205" name="Freeform 204">
              <a:extLst>
                <a:ext uri="{FF2B5EF4-FFF2-40B4-BE49-F238E27FC236}">
                  <a16:creationId xmlns:a16="http://schemas.microsoft.com/office/drawing/2014/main" id="{8707A7B6-8F51-244B-96ED-4E7B3F1D0C0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59BB7147-1DA8-9B47-BDE6-BBD250786C1E}"/>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EC5FA07C-8ECE-E94D-B802-DAE3ED7D3477}"/>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B958B23-C4E6-4641-A0D8-F33145AABA25}"/>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222EAF13-42F8-3B4E-841C-C00DAAA7284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422C7F47-048E-6043-8837-53B14AFAF48D}"/>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1E05D6E9-55E1-844A-80D0-E006863F8AFE}"/>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731F13E-D93A-F144-90BE-6B549730708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5F4CF33D-3054-B443-8ED8-AF6B5E44FF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5249E952-DBFF-904D-A13B-C7546EA672B0}"/>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25169BB-9BE9-3E4E-9BDF-4B6FD960994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2CBC0F9-17FB-7B4D-B3C9-69CD1F08F9CF}"/>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751082A-56A1-2B4A-AA3D-ED96460F244F}"/>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806ADF8-F010-414B-92CA-0C4B7163552C}"/>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1E95663-A25B-BD47-8BA2-8B0BFF193E78}"/>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AC179CF-D878-BE44-9A01-C0839AE06FDE}"/>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A7D2D73A-AC90-8945-8469-84FA8DB4DC37}"/>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5D2F291-FE30-C042-892D-9204ED3E63B7}"/>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530B3B1-DE81-8E49-8FAD-227994626F26}"/>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652"/>
            </a:solidFill>
            <a:ln w="1804"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7A78A273-5902-4245-B2AA-5AF04D1F204F}"/>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962BC9D-7FBE-1644-BF43-51F3685EC010}"/>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FCE40D0-E0ED-3C4E-91AA-E077BFA7B4AF}"/>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98DB897-F8AE-CA4D-82EF-511173BB9277}"/>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ABFA5A92-C9B0-C849-80E9-0E3436C7F482}"/>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91609ED-6B24-1C41-9FF5-5696DB5DCE71}"/>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B0FAC2E1-A4D2-2E40-A25B-7A271CCF2F14}"/>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A626362F-64A1-804A-AD0F-3516B278721B}"/>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3B0B771-442A-084B-A09A-5BBD7406013B}"/>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A6F64FE2-5E73-A44D-9A3F-6D9E3A1E9BEF}"/>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45923DB-E2FE-CF42-8F04-9394BEC5FE6D}"/>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AC8C65B-4603-9347-A2ED-76B11CB49932}"/>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43C42022-8BEA-054C-B266-D27C55CF984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307F4D68-45E9-C94F-8CB3-C9C5C6666060}"/>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CA033C7-D6E6-3F41-A418-136016C5F660}"/>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D0C8A334-843B-DF4D-A689-19EA3828716E}"/>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816E8D8D-2506-2843-A112-246A431EABE4}"/>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FFCC5A8-6D93-F840-91CE-1D67BEED11A7}"/>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61B461DE-65D1-CB49-AF2B-F09B75FC90E9}"/>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62AF6C7E-5BF5-6643-8C1B-603D1D9D1095}"/>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FA669AD-0826-F44C-B79C-8FA54902CE6E}"/>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E1E0603-FF2D-6942-86F4-83A16E087105}"/>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DC39CD94-BA83-5C43-B41E-02872787337B}"/>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FD4E8697-197D-FF4B-88BE-278D7E02D6EB}"/>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04E35F10-A40F-F741-8EA1-F30F60632433}"/>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9AC486E6-0D07-884B-9C05-A2463A96D46B}"/>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FCEA3017-4025-C049-9766-480ED6A9AC51}"/>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1C1EC8D-7038-F44F-BACD-2AD915E8001B}"/>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BF92FAF0-9324-0649-9C08-6BBB37D3A01C}"/>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6CD52E0F-2653-FF40-A38E-44A9A36B54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04613F86-17D4-F14E-98FC-2D99B098C8F5}"/>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8C7F0DE-BF98-F84A-A19F-19F685B49484}"/>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44430FCE-1617-534E-A886-BD3A01E994EB}"/>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0C4E4E7E-FA61-1E40-8DEA-CFBC386EF605}"/>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E42D5BD-DB9B-D942-A150-59C988132920}"/>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55467E06-0D59-C24D-8825-594A70ECDCF3}"/>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2D4AFA6B-4D00-4A4A-86F2-030A632F7D15}"/>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4E652C3B-2F3C-1F4C-8525-45F2EDE0A17D}"/>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6AD88C3-DFF4-A84D-AF86-00B49FD9586F}"/>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6CB7FD5C-64B9-1747-AED9-FD90D9F61998}"/>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819CCCFE-8AA7-3247-8DC6-0BAF21F4E638}"/>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5D9AAE29-BF48-1945-81BA-A70026D2FD7B}"/>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DBBD1443-BB9F-934C-BD7E-75740540E95E}"/>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FBDA0BBB-7BF3-B24B-B571-8AE10E704DCF}"/>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DE18EE7A-3AAC-3B49-A9F2-5FEEA501472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B477DDAD-B553-294E-AF94-BF58AA5EE1DC}"/>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1E654CDF-E102-7E42-BFCD-FBACD2CCDD3A}"/>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97FAFF89-2AD3-3442-994D-6E4120AE1A84}"/>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02CC995C-F4A9-CB41-9172-77EB347981A0}"/>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0CEC6508-C6ED-134F-BFAC-356D268C1F84}"/>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51E852BC-B8A6-C44B-BBC5-96A4E56B1CE8}"/>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AF51F55E-9EC1-CD4A-BC46-C4FB44E10E36}"/>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34DB277D-E2EE-BA42-82C5-D2CF4111EBF3}"/>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723B8D80-59C0-F446-B1C0-E09B246649DE}"/>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2BB30DB-191E-E148-948A-B41910BB43D7}"/>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5630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553CBB-AAF4-B447-BF7E-F74B78F1E68F}"/>
              </a:ext>
            </a:extLst>
          </p:cNvPr>
          <p:cNvSpPr>
            <a:spLocks noGrp="1"/>
          </p:cNvSpPr>
          <p:nvPr>
            <p:ph type="body" sz="quarter" idx="46"/>
          </p:nvPr>
        </p:nvSpPr>
        <p:spPr/>
        <p:txBody>
          <a:bodyPr/>
          <a:lstStyle/>
          <a:p>
            <a:r>
              <a:rPr lang="en-US" dirty="0"/>
              <a:t>SOMMAIRE</a:t>
            </a:r>
          </a:p>
        </p:txBody>
      </p:sp>
      <p:sp>
        <p:nvSpPr>
          <p:cNvPr id="5" name="Text Placeholder 4">
            <a:extLst>
              <a:ext uri="{FF2B5EF4-FFF2-40B4-BE49-F238E27FC236}">
                <a16:creationId xmlns:a16="http://schemas.microsoft.com/office/drawing/2014/main" id="{A1B8DC25-9488-B94F-8B1C-1513F484E802}"/>
              </a:ext>
            </a:extLst>
          </p:cNvPr>
          <p:cNvSpPr>
            <a:spLocks noGrp="1"/>
          </p:cNvSpPr>
          <p:nvPr>
            <p:ph type="body" sz="quarter" idx="47"/>
          </p:nvPr>
        </p:nvSpPr>
        <p:spPr/>
        <p:txBody>
          <a:bodyPr/>
          <a:lstStyle/>
          <a:p>
            <a:endParaRPr dirty="0"/>
          </a:p>
        </p:txBody>
      </p:sp>
      <p:sp>
        <p:nvSpPr>
          <p:cNvPr id="6" name="Text Placeholder 5">
            <a:extLst>
              <a:ext uri="{FF2B5EF4-FFF2-40B4-BE49-F238E27FC236}">
                <a16:creationId xmlns:a16="http://schemas.microsoft.com/office/drawing/2014/main" id="{5413AD97-6FC6-CB4D-8DAF-1D80AF66D495}"/>
              </a:ext>
            </a:extLst>
          </p:cNvPr>
          <p:cNvSpPr>
            <a:spLocks noGrp="1"/>
          </p:cNvSpPr>
          <p:nvPr>
            <p:ph type="body" sz="quarter" idx="73"/>
          </p:nvPr>
        </p:nvSpPr>
        <p:spPr/>
        <p:txBody>
          <a:bodyPr/>
          <a:lstStyle/>
          <a:p>
            <a:pPr>
              <a:tabLst>
                <a:tab pos="4487863" algn="l"/>
              </a:tabLst>
            </a:pPr>
            <a:r>
              <a:rPr lang="en-US" dirty="0">
                <a:solidFill>
                  <a:srgbClr val="221F1F"/>
                </a:solidFill>
              </a:rPr>
              <a:t>INTRODUCTION 3</a:t>
            </a:r>
          </a:p>
        </p:txBody>
      </p:sp>
      <p:sp>
        <p:nvSpPr>
          <p:cNvPr id="7" name="Text Placeholder 6">
            <a:extLst>
              <a:ext uri="{FF2B5EF4-FFF2-40B4-BE49-F238E27FC236}">
                <a16:creationId xmlns:a16="http://schemas.microsoft.com/office/drawing/2014/main" id="{B7307084-5D67-E44B-9C12-49FBB6163006}"/>
              </a:ext>
            </a:extLst>
          </p:cNvPr>
          <p:cNvSpPr>
            <a:spLocks noGrp="1"/>
          </p:cNvSpPr>
          <p:nvPr>
            <p:ph type="body" sz="quarter" idx="74"/>
          </p:nvPr>
        </p:nvSpPr>
        <p:spPr/>
        <p:txBody>
          <a:bodyPr/>
          <a:lstStyle/>
          <a:p>
            <a:endParaRPr/>
          </a:p>
        </p:txBody>
      </p:sp>
      <p:sp>
        <p:nvSpPr>
          <p:cNvPr id="8" name="Text Placeholder 7">
            <a:extLst>
              <a:ext uri="{FF2B5EF4-FFF2-40B4-BE49-F238E27FC236}">
                <a16:creationId xmlns:a16="http://schemas.microsoft.com/office/drawing/2014/main" id="{748FE93D-78EC-D040-BF2B-725820C3A02F}"/>
              </a:ext>
            </a:extLst>
          </p:cNvPr>
          <p:cNvSpPr>
            <a:spLocks noGrp="1"/>
          </p:cNvSpPr>
          <p:nvPr>
            <p:ph type="body" sz="quarter" idx="75"/>
          </p:nvPr>
        </p:nvSpPr>
        <p:spPr/>
        <p:txBody>
          <a:bodyPr/>
          <a:lstStyle/>
          <a:p>
            <a:pPr>
              <a:tabLst>
                <a:tab pos="4530725" algn="l"/>
              </a:tabLst>
            </a:pPr>
            <a:r>
              <a:rPr lang="es-ES" dirty="0">
                <a:solidFill>
                  <a:srgbClr val="221F1F"/>
                </a:solidFill>
              </a:rPr>
              <a:t>PREMIERS PAS : MA SANTÉ ET MON BIEN-ÊTRE </a:t>
            </a:r>
            <a:r>
              <a:rPr lang="en-US" dirty="0">
                <a:solidFill>
                  <a:srgbClr val="221F1F"/>
                </a:solidFill>
              </a:rPr>
              <a:t>5</a:t>
            </a:r>
          </a:p>
        </p:txBody>
      </p:sp>
      <p:sp>
        <p:nvSpPr>
          <p:cNvPr id="9" name="Text Placeholder 8">
            <a:extLst>
              <a:ext uri="{FF2B5EF4-FFF2-40B4-BE49-F238E27FC236}">
                <a16:creationId xmlns:a16="http://schemas.microsoft.com/office/drawing/2014/main" id="{B1A7D15E-5E31-DB4D-9DAC-6733E2C229A8}"/>
              </a:ext>
            </a:extLst>
          </p:cNvPr>
          <p:cNvSpPr>
            <a:spLocks noGrp="1"/>
          </p:cNvSpPr>
          <p:nvPr>
            <p:ph type="body" sz="quarter" idx="76"/>
          </p:nvPr>
        </p:nvSpPr>
        <p:spPr/>
        <p:txBody>
          <a:bodyPr/>
          <a:lstStyle/>
          <a:p>
            <a:endParaRPr/>
          </a:p>
        </p:txBody>
      </p:sp>
      <p:sp>
        <p:nvSpPr>
          <p:cNvPr id="10" name="Text Placeholder 9">
            <a:extLst>
              <a:ext uri="{FF2B5EF4-FFF2-40B4-BE49-F238E27FC236}">
                <a16:creationId xmlns:a16="http://schemas.microsoft.com/office/drawing/2014/main" id="{96A0CECE-FCB7-6745-B998-599AC1C1DE54}"/>
              </a:ext>
            </a:extLst>
          </p:cNvPr>
          <p:cNvSpPr>
            <a:spLocks noGrp="1"/>
          </p:cNvSpPr>
          <p:nvPr>
            <p:ph type="body" sz="quarter" idx="77"/>
          </p:nvPr>
        </p:nvSpPr>
        <p:spPr/>
        <p:txBody>
          <a:bodyPr/>
          <a:lstStyle/>
          <a:p>
            <a:pPr>
              <a:lnSpc>
                <a:spcPts val="1500"/>
              </a:lnSpc>
              <a:tabLst>
                <a:tab pos="4487863" algn="l"/>
              </a:tabLst>
            </a:pPr>
            <a:r>
              <a:rPr lang="es-ES" dirty="0">
                <a:solidFill>
                  <a:srgbClr val="221F1F"/>
                </a:solidFill>
              </a:rPr>
              <a:t>ETRE ACTIF POUR RESTER EN BONNE SANTÉ :</a:t>
            </a:r>
          </a:p>
          <a:p>
            <a:pPr>
              <a:lnSpc>
                <a:spcPts val="1500"/>
              </a:lnSpc>
              <a:tabLst>
                <a:tab pos="4487863" algn="l"/>
              </a:tabLst>
            </a:pPr>
            <a:r>
              <a:rPr lang="es-ES" dirty="0">
                <a:solidFill>
                  <a:srgbClr val="221F1F"/>
                </a:solidFill>
              </a:rPr>
              <a:t>SE CONCENTRER SUR L'EXERCICE ET L'ENGAGEMENT SOCIAL ET COMMUNAUTAIRE </a:t>
            </a:r>
            <a:r>
              <a:rPr lang="en-US" dirty="0">
                <a:solidFill>
                  <a:srgbClr val="221F1F"/>
                </a:solidFill>
              </a:rPr>
              <a:t>14</a:t>
            </a:r>
          </a:p>
        </p:txBody>
      </p:sp>
      <p:sp>
        <p:nvSpPr>
          <p:cNvPr id="11" name="Text Placeholder 10">
            <a:extLst>
              <a:ext uri="{FF2B5EF4-FFF2-40B4-BE49-F238E27FC236}">
                <a16:creationId xmlns:a16="http://schemas.microsoft.com/office/drawing/2014/main" id="{3926C56F-53DF-0540-98B8-1D0CC9274A3D}"/>
              </a:ext>
            </a:extLst>
          </p:cNvPr>
          <p:cNvSpPr>
            <a:spLocks noGrp="1"/>
          </p:cNvSpPr>
          <p:nvPr>
            <p:ph type="body" sz="quarter" idx="78"/>
          </p:nvPr>
        </p:nvSpPr>
        <p:spPr/>
        <p:txBody>
          <a:bodyPr/>
          <a:lstStyle/>
          <a:p>
            <a:endParaRPr/>
          </a:p>
        </p:txBody>
      </p:sp>
      <p:sp>
        <p:nvSpPr>
          <p:cNvPr id="12" name="Text Placeholder 11">
            <a:extLst>
              <a:ext uri="{FF2B5EF4-FFF2-40B4-BE49-F238E27FC236}">
                <a16:creationId xmlns:a16="http://schemas.microsoft.com/office/drawing/2014/main" id="{81C0917F-6E55-A74F-BB86-43B605792A40}"/>
              </a:ext>
            </a:extLst>
          </p:cNvPr>
          <p:cNvSpPr>
            <a:spLocks noGrp="1"/>
          </p:cNvSpPr>
          <p:nvPr>
            <p:ph type="body" sz="quarter" idx="79"/>
          </p:nvPr>
        </p:nvSpPr>
        <p:spPr/>
        <p:txBody>
          <a:bodyPr/>
          <a:lstStyle/>
          <a:p>
            <a:pPr>
              <a:lnSpc>
                <a:spcPts val="1500"/>
              </a:lnSpc>
              <a:tabLst>
                <a:tab pos="4530725" algn="l"/>
              </a:tabLst>
            </a:pPr>
            <a:r>
              <a:rPr lang="es-ES" dirty="0">
                <a:solidFill>
                  <a:srgbClr val="221F1F"/>
                </a:solidFill>
              </a:rPr>
              <a:t>UTILISER NOS SERVICES DE SANTÉ LOCAUX </a:t>
            </a:r>
            <a:r>
              <a:rPr lang="en-US" dirty="0">
                <a:solidFill>
                  <a:srgbClr val="221F1F"/>
                </a:solidFill>
              </a:rPr>
              <a:t>19</a:t>
            </a:r>
          </a:p>
        </p:txBody>
      </p:sp>
      <p:sp>
        <p:nvSpPr>
          <p:cNvPr id="13" name="Text Placeholder 12">
            <a:extLst>
              <a:ext uri="{FF2B5EF4-FFF2-40B4-BE49-F238E27FC236}">
                <a16:creationId xmlns:a16="http://schemas.microsoft.com/office/drawing/2014/main" id="{DB17046E-5490-3649-8278-7F3EABA31C1D}"/>
              </a:ext>
            </a:extLst>
          </p:cNvPr>
          <p:cNvSpPr>
            <a:spLocks noGrp="1"/>
          </p:cNvSpPr>
          <p:nvPr>
            <p:ph type="body" sz="quarter" idx="80"/>
          </p:nvPr>
        </p:nvSpPr>
        <p:spPr/>
        <p:txBody>
          <a:bodyPr/>
          <a:lstStyle/>
          <a:p>
            <a:endParaRPr/>
          </a:p>
        </p:txBody>
      </p:sp>
      <p:sp>
        <p:nvSpPr>
          <p:cNvPr id="14" name="Text Placeholder 13">
            <a:extLst>
              <a:ext uri="{FF2B5EF4-FFF2-40B4-BE49-F238E27FC236}">
                <a16:creationId xmlns:a16="http://schemas.microsoft.com/office/drawing/2014/main" id="{478087BD-B5C6-DE49-9D43-819A92574BC9}"/>
              </a:ext>
            </a:extLst>
          </p:cNvPr>
          <p:cNvSpPr>
            <a:spLocks noGrp="1"/>
          </p:cNvSpPr>
          <p:nvPr>
            <p:ph type="body" sz="quarter" idx="81"/>
          </p:nvPr>
        </p:nvSpPr>
        <p:spPr/>
        <p:txBody>
          <a:bodyPr/>
          <a:lstStyle/>
          <a:p>
            <a:pPr>
              <a:lnSpc>
                <a:spcPts val="1500"/>
              </a:lnSpc>
              <a:tabLst>
                <a:tab pos="4487863" algn="l"/>
              </a:tabLst>
            </a:pPr>
            <a:r>
              <a:rPr lang="es-ES" dirty="0">
                <a:solidFill>
                  <a:srgbClr val="221F1F"/>
                </a:solidFill>
              </a:rPr>
              <a:t>BIEN MANGER : LE RÔLE DE LA NUTRITION DANS LA SANTÉ </a:t>
            </a:r>
          </a:p>
          <a:p>
            <a:pPr>
              <a:lnSpc>
                <a:spcPts val="1500"/>
              </a:lnSpc>
              <a:tabLst>
                <a:tab pos="4487863" algn="l"/>
              </a:tabLst>
            </a:pPr>
            <a:r>
              <a:rPr lang="es-ES" dirty="0">
                <a:solidFill>
                  <a:srgbClr val="221F1F"/>
                </a:solidFill>
              </a:rPr>
              <a:t>ET LE BIEN-ÊTRE </a:t>
            </a:r>
            <a:r>
              <a:rPr lang="en-US" dirty="0">
                <a:solidFill>
                  <a:srgbClr val="221F1F"/>
                </a:solidFill>
              </a:rPr>
              <a:t>27</a:t>
            </a:r>
          </a:p>
        </p:txBody>
      </p:sp>
      <p:sp>
        <p:nvSpPr>
          <p:cNvPr id="15" name="Text Placeholder 14">
            <a:extLst>
              <a:ext uri="{FF2B5EF4-FFF2-40B4-BE49-F238E27FC236}">
                <a16:creationId xmlns:a16="http://schemas.microsoft.com/office/drawing/2014/main" id="{CC80A75A-F60B-2248-A2EE-2A533E3114EF}"/>
              </a:ext>
            </a:extLst>
          </p:cNvPr>
          <p:cNvSpPr>
            <a:spLocks noGrp="1"/>
          </p:cNvSpPr>
          <p:nvPr>
            <p:ph type="body" sz="quarter" idx="82"/>
          </p:nvPr>
        </p:nvSpPr>
        <p:spPr/>
        <p:txBody>
          <a:bodyPr/>
          <a:lstStyle/>
          <a:p>
            <a:endParaRPr/>
          </a:p>
        </p:txBody>
      </p:sp>
      <p:sp>
        <p:nvSpPr>
          <p:cNvPr id="16" name="Text Placeholder 15">
            <a:extLst>
              <a:ext uri="{FF2B5EF4-FFF2-40B4-BE49-F238E27FC236}">
                <a16:creationId xmlns:a16="http://schemas.microsoft.com/office/drawing/2014/main" id="{43B503E6-4080-A440-97B1-7859F2C48EEB}"/>
              </a:ext>
            </a:extLst>
          </p:cNvPr>
          <p:cNvSpPr>
            <a:spLocks noGrp="1"/>
          </p:cNvSpPr>
          <p:nvPr>
            <p:ph type="body" sz="quarter" idx="83"/>
          </p:nvPr>
        </p:nvSpPr>
        <p:spPr/>
        <p:txBody>
          <a:bodyPr/>
          <a:lstStyle/>
          <a:p>
            <a:pPr>
              <a:lnSpc>
                <a:spcPts val="1500"/>
              </a:lnSpc>
              <a:tabLst>
                <a:tab pos="4487863" algn="l"/>
              </a:tabLst>
            </a:pPr>
            <a:r>
              <a:rPr lang="es-ES" dirty="0">
                <a:solidFill>
                  <a:srgbClr val="221F1F"/>
                </a:solidFill>
              </a:rPr>
              <a:t>COMMUNIQUER DANS LE DOMAINE DE LA SANTÉ : COMMENT PARLER ET COMPRENDRE L’AUTRE </a:t>
            </a:r>
            <a:r>
              <a:rPr lang="en-US" dirty="0">
                <a:solidFill>
                  <a:srgbClr val="221F1F"/>
                </a:solidFill>
              </a:rPr>
              <a:t>33</a:t>
            </a:r>
          </a:p>
        </p:txBody>
      </p:sp>
      <p:sp>
        <p:nvSpPr>
          <p:cNvPr id="17" name="Text Placeholder 16">
            <a:extLst>
              <a:ext uri="{FF2B5EF4-FFF2-40B4-BE49-F238E27FC236}">
                <a16:creationId xmlns:a16="http://schemas.microsoft.com/office/drawing/2014/main" id="{5D66FB70-DD6C-9C45-B080-39975A58E941}"/>
              </a:ext>
            </a:extLst>
          </p:cNvPr>
          <p:cNvSpPr>
            <a:spLocks noGrp="1"/>
          </p:cNvSpPr>
          <p:nvPr>
            <p:ph type="body" sz="quarter" idx="84"/>
          </p:nvPr>
        </p:nvSpPr>
        <p:spPr/>
        <p:txBody>
          <a:bodyPr/>
          <a:lstStyle/>
          <a:p>
            <a:endParaRPr/>
          </a:p>
        </p:txBody>
      </p:sp>
      <p:sp>
        <p:nvSpPr>
          <p:cNvPr id="18" name="Text Placeholder 17">
            <a:extLst>
              <a:ext uri="{FF2B5EF4-FFF2-40B4-BE49-F238E27FC236}">
                <a16:creationId xmlns:a16="http://schemas.microsoft.com/office/drawing/2014/main" id="{D2B1CAF9-23FB-0D4D-8185-669030754994}"/>
              </a:ext>
            </a:extLst>
          </p:cNvPr>
          <p:cNvSpPr>
            <a:spLocks noGrp="1"/>
          </p:cNvSpPr>
          <p:nvPr>
            <p:ph type="body" sz="quarter" idx="85"/>
          </p:nvPr>
        </p:nvSpPr>
        <p:spPr/>
        <p:txBody>
          <a:bodyPr/>
          <a:lstStyle/>
          <a:p>
            <a:pPr>
              <a:lnSpc>
                <a:spcPts val="1500"/>
              </a:lnSpc>
              <a:tabLst>
                <a:tab pos="4487863" algn="l"/>
              </a:tabLst>
            </a:pPr>
            <a:r>
              <a:rPr lang="es-ES" dirty="0">
                <a:solidFill>
                  <a:srgbClr val="221F1F"/>
                </a:solidFill>
              </a:rPr>
              <a:t>GARDER SON ESPRIT ACTIFS ET SAIN : </a:t>
            </a:r>
          </a:p>
          <a:p>
            <a:pPr>
              <a:lnSpc>
                <a:spcPts val="1500"/>
              </a:lnSpc>
              <a:tabLst>
                <a:tab pos="4487863" algn="l"/>
              </a:tabLst>
            </a:pPr>
            <a:r>
              <a:rPr lang="es-ES" dirty="0">
                <a:solidFill>
                  <a:srgbClr val="221F1F"/>
                </a:solidFill>
              </a:rPr>
              <a:t>LA PLEINE CONSCIENCE </a:t>
            </a:r>
            <a:r>
              <a:rPr lang="en-US" dirty="0">
                <a:solidFill>
                  <a:srgbClr val="221F1F"/>
                </a:solidFill>
              </a:rPr>
              <a:t>40</a:t>
            </a:r>
          </a:p>
        </p:txBody>
      </p:sp>
      <p:sp>
        <p:nvSpPr>
          <p:cNvPr id="19" name="Text Placeholder 18">
            <a:extLst>
              <a:ext uri="{FF2B5EF4-FFF2-40B4-BE49-F238E27FC236}">
                <a16:creationId xmlns:a16="http://schemas.microsoft.com/office/drawing/2014/main" id="{4DB7A24B-7DF6-344D-93E8-A804B43458CF}"/>
              </a:ext>
            </a:extLst>
          </p:cNvPr>
          <p:cNvSpPr>
            <a:spLocks noGrp="1"/>
          </p:cNvSpPr>
          <p:nvPr>
            <p:ph type="body" sz="quarter" idx="86"/>
          </p:nvPr>
        </p:nvSpPr>
        <p:spPr/>
        <p:txBody>
          <a:bodyPr/>
          <a:lstStyle/>
          <a:p>
            <a:endParaRPr/>
          </a:p>
        </p:txBody>
      </p:sp>
      <p:sp>
        <p:nvSpPr>
          <p:cNvPr id="20" name="Text Placeholder 19">
            <a:extLst>
              <a:ext uri="{FF2B5EF4-FFF2-40B4-BE49-F238E27FC236}">
                <a16:creationId xmlns:a16="http://schemas.microsoft.com/office/drawing/2014/main" id="{CAE6A024-A726-654E-8A73-3A6098D5A328}"/>
              </a:ext>
            </a:extLst>
          </p:cNvPr>
          <p:cNvSpPr>
            <a:spLocks noGrp="1"/>
          </p:cNvSpPr>
          <p:nvPr>
            <p:ph type="body" sz="quarter" idx="87"/>
          </p:nvPr>
        </p:nvSpPr>
        <p:spPr/>
        <p:txBody>
          <a:bodyPr/>
          <a:lstStyle/>
          <a:p>
            <a:pPr>
              <a:lnSpc>
                <a:spcPts val="1500"/>
              </a:lnSpc>
              <a:tabLst>
                <a:tab pos="4530725" algn="l"/>
              </a:tabLst>
            </a:pPr>
            <a:r>
              <a:rPr lang="es-ES" dirty="0">
                <a:solidFill>
                  <a:srgbClr val="221F1F"/>
                </a:solidFill>
              </a:rPr>
              <a:t>DES RELATIONS SOCIALES FORTES, UNE SANTÉ SOLIDE </a:t>
            </a:r>
            <a:r>
              <a:rPr lang="en-GB" dirty="0">
                <a:solidFill>
                  <a:srgbClr val="221F1F"/>
                </a:solidFill>
              </a:rPr>
              <a:t>46</a:t>
            </a:r>
            <a:endParaRPr lang="en-US" dirty="0">
              <a:solidFill>
                <a:srgbClr val="221F1F"/>
              </a:solidFill>
            </a:endParaRPr>
          </a:p>
        </p:txBody>
      </p:sp>
      <p:sp>
        <p:nvSpPr>
          <p:cNvPr id="21" name="Text Placeholder 20">
            <a:extLst>
              <a:ext uri="{FF2B5EF4-FFF2-40B4-BE49-F238E27FC236}">
                <a16:creationId xmlns:a16="http://schemas.microsoft.com/office/drawing/2014/main" id="{683C55AF-48C4-E34E-8775-4CA8722E7248}"/>
              </a:ext>
            </a:extLst>
          </p:cNvPr>
          <p:cNvSpPr>
            <a:spLocks noGrp="1"/>
          </p:cNvSpPr>
          <p:nvPr>
            <p:ph type="body" sz="quarter" idx="88"/>
          </p:nvPr>
        </p:nvSpPr>
        <p:spPr/>
        <p:txBody>
          <a:bodyPr/>
          <a:lstStyle/>
          <a:p>
            <a:endParaRPr/>
          </a:p>
        </p:txBody>
      </p:sp>
      <p:sp>
        <p:nvSpPr>
          <p:cNvPr id="22" name="Text Placeholder 21">
            <a:extLst>
              <a:ext uri="{FF2B5EF4-FFF2-40B4-BE49-F238E27FC236}">
                <a16:creationId xmlns:a16="http://schemas.microsoft.com/office/drawing/2014/main" id="{AF3471E4-D68A-C948-A1A7-99D09350B455}"/>
              </a:ext>
            </a:extLst>
          </p:cNvPr>
          <p:cNvSpPr>
            <a:spLocks noGrp="1"/>
          </p:cNvSpPr>
          <p:nvPr>
            <p:ph type="body" sz="quarter" idx="89"/>
          </p:nvPr>
        </p:nvSpPr>
        <p:spPr/>
        <p:txBody>
          <a:bodyPr/>
          <a:lstStyle/>
          <a:p>
            <a:pPr>
              <a:lnSpc>
                <a:spcPts val="1500"/>
              </a:lnSpc>
              <a:tabLst>
                <a:tab pos="4487863" algn="l"/>
              </a:tabLst>
            </a:pPr>
            <a:r>
              <a:rPr lang="es-ES" dirty="0">
                <a:solidFill>
                  <a:srgbClr val="221F1F"/>
                </a:solidFill>
              </a:rPr>
              <a:t>UTILISER LA TECHNOLOGIE POUR COMMUNIQUER ET</a:t>
            </a:r>
          </a:p>
          <a:p>
            <a:pPr>
              <a:lnSpc>
                <a:spcPts val="1500"/>
              </a:lnSpc>
              <a:tabLst>
                <a:tab pos="4487863" algn="l"/>
              </a:tabLst>
            </a:pPr>
            <a:r>
              <a:rPr lang="es-ES" dirty="0">
                <a:solidFill>
                  <a:srgbClr val="221F1F"/>
                </a:solidFill>
              </a:rPr>
              <a:t> APPRENDRE SUR LA SANTÉ </a:t>
            </a:r>
            <a:r>
              <a:rPr lang="en-US" dirty="0">
                <a:solidFill>
                  <a:srgbClr val="221F1F"/>
                </a:solidFill>
              </a:rPr>
              <a:t>50</a:t>
            </a:r>
          </a:p>
        </p:txBody>
      </p:sp>
      <p:sp>
        <p:nvSpPr>
          <p:cNvPr id="23" name="Text Placeholder 22">
            <a:extLst>
              <a:ext uri="{FF2B5EF4-FFF2-40B4-BE49-F238E27FC236}">
                <a16:creationId xmlns:a16="http://schemas.microsoft.com/office/drawing/2014/main" id="{B2D93FEC-6E49-D94E-8E82-BFC6B42D8B67}"/>
              </a:ext>
            </a:extLst>
          </p:cNvPr>
          <p:cNvSpPr>
            <a:spLocks noGrp="1"/>
          </p:cNvSpPr>
          <p:nvPr>
            <p:ph type="body" sz="quarter" idx="90"/>
          </p:nvPr>
        </p:nvSpPr>
        <p:spPr/>
        <p:txBody>
          <a:bodyPr/>
          <a:lstStyle/>
          <a:p>
            <a:endParaRPr/>
          </a:p>
        </p:txBody>
      </p:sp>
      <p:sp>
        <p:nvSpPr>
          <p:cNvPr id="25" name="Text Placeholder 24">
            <a:extLst>
              <a:ext uri="{FF2B5EF4-FFF2-40B4-BE49-F238E27FC236}">
                <a16:creationId xmlns:a16="http://schemas.microsoft.com/office/drawing/2014/main" id="{134ED112-6878-4F43-AEC4-DC0962423FD1}"/>
              </a:ext>
            </a:extLst>
          </p:cNvPr>
          <p:cNvSpPr>
            <a:spLocks noGrp="1"/>
          </p:cNvSpPr>
          <p:nvPr>
            <p:ph type="body" sz="quarter" idx="92"/>
          </p:nvPr>
        </p:nvSpPr>
        <p:spPr/>
        <p:txBody>
          <a:bodyPr/>
          <a:lstStyle/>
          <a:p>
            <a:endParaRPr/>
          </a:p>
        </p:txBody>
      </p:sp>
      <p:sp>
        <p:nvSpPr>
          <p:cNvPr id="65" name="Text Placeholder 64">
            <a:extLst>
              <a:ext uri="{FF2B5EF4-FFF2-40B4-BE49-F238E27FC236}">
                <a16:creationId xmlns:a16="http://schemas.microsoft.com/office/drawing/2014/main" id="{DC22B6B9-1C3C-FB4B-814E-683BB9180E01}"/>
              </a:ext>
            </a:extLst>
          </p:cNvPr>
          <p:cNvSpPr>
            <a:spLocks noGrp="1"/>
          </p:cNvSpPr>
          <p:nvPr>
            <p:ph type="body" sz="quarter" idx="91"/>
          </p:nvPr>
        </p:nvSpPr>
        <p:spPr/>
        <p:txBody>
          <a:bodyPr/>
          <a:lstStyle/>
          <a:p>
            <a:pPr>
              <a:lnSpc>
                <a:spcPts val="1500"/>
              </a:lnSpc>
              <a:tabLst>
                <a:tab pos="4487863" algn="l"/>
              </a:tabLst>
            </a:pPr>
            <a:r>
              <a:rPr lang="es-ES" dirty="0">
                <a:solidFill>
                  <a:srgbClr val="221F1F"/>
                </a:solidFill>
              </a:rPr>
              <a:t>UTILISER LES RESSOURCES DE NOTRE COMMUNAUTÉ LOCALE POUR LE BIEN-ÊTRE </a:t>
            </a:r>
            <a:r>
              <a:rPr lang="en-US" dirty="0">
                <a:solidFill>
                  <a:srgbClr val="221F1F"/>
                </a:solidFill>
              </a:rPr>
              <a:t>55</a:t>
            </a:r>
          </a:p>
        </p:txBody>
      </p:sp>
      <p:sp>
        <p:nvSpPr>
          <p:cNvPr id="67" name="Text Placeholder 66">
            <a:extLst>
              <a:ext uri="{FF2B5EF4-FFF2-40B4-BE49-F238E27FC236}">
                <a16:creationId xmlns:a16="http://schemas.microsoft.com/office/drawing/2014/main" id="{0B82855C-0E40-1F44-8D73-9706E5977E26}"/>
              </a:ext>
            </a:extLst>
          </p:cNvPr>
          <p:cNvSpPr>
            <a:spLocks noGrp="1"/>
          </p:cNvSpPr>
          <p:nvPr>
            <p:ph type="body" sz="quarter" idx="93"/>
          </p:nvPr>
        </p:nvSpPr>
        <p:spPr/>
        <p:txBody>
          <a:bodyPr/>
          <a:lstStyle/>
          <a:p>
            <a:pPr>
              <a:lnSpc>
                <a:spcPts val="1500"/>
              </a:lnSpc>
              <a:tabLst>
                <a:tab pos="4487863" algn="l"/>
              </a:tabLst>
            </a:pPr>
            <a:r>
              <a:rPr lang="es-ES" dirty="0">
                <a:solidFill>
                  <a:srgbClr val="221F1F"/>
                </a:solidFill>
              </a:rPr>
              <a:t>RESTER EN BONNE SANTÉ. CRÉER SON PROPRE BIEN-ÊTRE </a:t>
            </a:r>
            <a:r>
              <a:rPr lang="en-US" dirty="0">
                <a:solidFill>
                  <a:srgbClr val="221F1F"/>
                </a:solidFill>
              </a:rPr>
              <a:t>59</a:t>
            </a:r>
          </a:p>
        </p:txBody>
      </p:sp>
      <p:sp>
        <p:nvSpPr>
          <p:cNvPr id="2" name="TextBox 1">
            <a:extLst>
              <a:ext uri="{FF2B5EF4-FFF2-40B4-BE49-F238E27FC236}">
                <a16:creationId xmlns:a16="http://schemas.microsoft.com/office/drawing/2014/main" id="{1E11D7C9-7D47-46F0-9640-CACCDC59DF77}"/>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Le soutien de la Commission européenne à la production de cette publication ne constitue pas une approbation de son contenu, qui n'engage que ses auteurs, et la Commission ne peut être tenue responsable de l'usage qui pourrait être fait des informations qu'elle contient.</a:t>
            </a:r>
            <a:endParaRPr lang="en-IE" sz="900" dirty="0"/>
          </a:p>
        </p:txBody>
      </p:sp>
      <p:grpSp>
        <p:nvGrpSpPr>
          <p:cNvPr id="26" name="Group 25">
            <a:extLst>
              <a:ext uri="{FF2B5EF4-FFF2-40B4-BE49-F238E27FC236}">
                <a16:creationId xmlns:a16="http://schemas.microsoft.com/office/drawing/2014/main" id="{08D8A908-6C9F-4C34-981C-2957CA021E0D}"/>
              </a:ext>
            </a:extLst>
          </p:cNvPr>
          <p:cNvGrpSpPr/>
          <p:nvPr/>
        </p:nvGrpSpPr>
        <p:grpSpPr>
          <a:xfrm>
            <a:off x="636768" y="9689432"/>
            <a:ext cx="1437765" cy="456750"/>
            <a:chOff x="5423331" y="9058898"/>
            <a:chExt cx="2158773" cy="685800"/>
          </a:xfrm>
        </p:grpSpPr>
        <p:sp>
          <p:nvSpPr>
            <p:cNvPr id="27" name="Rectangle 26">
              <a:extLst>
                <a:ext uri="{FF2B5EF4-FFF2-40B4-BE49-F238E27FC236}">
                  <a16:creationId xmlns:a16="http://schemas.microsoft.com/office/drawing/2014/main" id="{FEAA06B6-8261-462B-9C5B-9B8C4DFCD95B}"/>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6C3A9A-E225-4778-811F-4161B07C05BC}"/>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9376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INFORMATIONS GÉNÉRALES </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4902814"/>
          </a:xfrm>
          <a:prstGeom prst="rect">
            <a:avLst/>
          </a:prstGeom>
        </p:spPr>
        <p:txBody>
          <a:bodyPr numCol="2" spcCol="216000"/>
          <a:lstStyle/>
          <a:p>
            <a:pPr marL="0" indent="0" algn="just">
              <a:buNone/>
            </a:pPr>
            <a:r>
              <a:rPr lang="es-ES" sz="1100" dirty="0">
                <a:latin typeface="Calibri" panose="020F0502020204030204" pitchFamily="34" charset="0"/>
              </a:rPr>
              <a:t>L'objectif du </a:t>
            </a:r>
            <a:r>
              <a:rPr lang="es-ES" sz="1100" dirty="0" err="1">
                <a:latin typeface="Calibri" panose="020F0502020204030204" pitchFamily="34" charset="0"/>
              </a:rPr>
              <a:t>projet</a:t>
            </a:r>
            <a:r>
              <a:rPr lang="es-ES" sz="1100" dirty="0">
                <a:latin typeface="Calibri" panose="020F0502020204030204" pitchFamily="34" charset="0"/>
              </a:rPr>
              <a:t> ACTIVATE est d'explorer la possibilité pour les patients et les professionnels d'évoluer vers des pratiques alternatives dans le traitement des problèmes médicaux et émotionnels. Il vise à informer et à motiver les gens pour qu'ils réalisent qu'il existe plus d'une approche pour résoudre les problèmes de santé, ce qui diffère de la pratique habituelle qui consiste à consulter un médecin et à se voir prescrire des médicaments. Par ailleurs, nous explorons les approches non médicamenteuses, qui peuvent aider à développer des solutions holistiques, basées sur la communauté, intégrant les services de santé publique et tirant parti de tous les atouts et ressources disponibles dans la zone locale</a:t>
            </a:r>
            <a:r>
              <a:rPr lang="en-GB" sz="1100" dirty="0">
                <a:latin typeface="Calibri" panose="020F0502020204030204" pitchFamily="34" charset="0"/>
              </a:rPr>
              <a:t>.</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Le patient n'est pas </a:t>
            </a:r>
            <a:r>
              <a:rPr lang="es-ES" sz="1100" dirty="0" err="1">
                <a:latin typeface="Calibri" panose="020F0502020204030204" pitchFamily="34" charset="0"/>
              </a:rPr>
              <a:t>seulement</a:t>
            </a:r>
            <a:r>
              <a:rPr lang="es-ES" sz="1100" dirty="0">
                <a:latin typeface="Calibri" panose="020F0502020204030204" pitchFamily="34" charset="0"/>
              </a:rPr>
              <a:t> un ensemble de symptômes, et c'est souvent une personne inquiète ou effrayée qui se rend chez le médecin et cherche une forme de soulagement, d'aide et de réconfort. Les médecins n'ont pas toujours le temps d'écouter et de développer une relation - c'est la réalité des cabinets médicaux en sous-effectif. Des recherches ont suggéré que la prescription de pilules et de médicaments serait le signe de problèmes plus larges concernant le manque de soins personnels et d'attention individuelle dans le cadre des soins de santé. C'est pourquoi les options communautaires et les choix d'un mode de vie plus sain offriraient un plus grand potentiel d'amélioration de la santé et du bien-être, et offriraient une solution à la situation où un patient se sent rejeté par son médecin généraliste, ce qui augmente souvent les plaintes médicales. Avec un avantage supplémentaire : cela évite également de gaspiller des ressources déjà limitées au sein du système national de santé</a:t>
            </a: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Cependant, la médecine scientifique a </a:t>
            </a:r>
            <a:r>
              <a:rPr lang="es-ES" sz="1100" dirty="0" err="1">
                <a:latin typeface="Calibri" panose="020F0502020204030204" pitchFamily="34" charset="0"/>
              </a:rPr>
              <a:t>évidemment</a:t>
            </a:r>
            <a:r>
              <a:rPr lang="es-ES" sz="1100" dirty="0">
                <a:latin typeface="Calibri" panose="020F0502020204030204" pitchFamily="34" charset="0"/>
              </a:rPr>
              <a:t> </a:t>
            </a:r>
            <a:r>
              <a:rPr lang="es-ES" sz="1100" dirty="0" err="1">
                <a:latin typeface="Calibri" panose="020F0502020204030204" pitchFamily="34" charset="0"/>
              </a:rPr>
              <a:t>toute</a:t>
            </a:r>
            <a:r>
              <a:rPr lang="es-ES" sz="1100" dirty="0">
                <a:latin typeface="Calibri" panose="020F0502020204030204" pitchFamily="34" charset="0"/>
              </a:rPr>
              <a:t> sa place, il est important de ne pas confondre une situation médicale qui nécessite l'expertise de professionnels. L'objet de cette étude est distinct de ces circonstances ; ACTIVATE étudie ceux qui fréquentent fréquemment l'école et qui bénéficieraient de l'utilisation d'options et de ressources alternatives. Les recherches indiquent que ce groupe est plus susceptible d'être </a:t>
            </a:r>
            <a:r>
              <a:rPr lang="es-ES" sz="1100" dirty="0">
                <a:latin typeface="Calibri" panose="020F0502020204030204" pitchFamily="34" charset="0"/>
                <a:hlinkClick r:id="rId2"/>
              </a:rPr>
              <a:t>isolé socialement</a:t>
            </a:r>
            <a:r>
              <a:rPr lang="es-ES" sz="1100" dirty="0">
                <a:latin typeface="Calibri" panose="020F0502020204030204" pitchFamily="34" charset="0"/>
              </a:rPr>
              <a:t>, de vivre seul, d'être divorcé, d'être endeuillé ou de faire partie de peu de groupes sociaux. La solitude est fortement associée à une </a:t>
            </a:r>
            <a:r>
              <a:rPr lang="es-ES" sz="1100" dirty="0">
                <a:latin typeface="Calibri" panose="020F0502020204030204" pitchFamily="34" charset="0"/>
                <a:hlinkClick r:id="rId3"/>
              </a:rPr>
              <a:t>mauvaise santé</a:t>
            </a:r>
            <a:r>
              <a:rPr lang="es-ES" sz="1100" dirty="0">
                <a:latin typeface="Calibri" panose="020F0502020204030204" pitchFamily="34" charset="0"/>
              </a:rPr>
              <a:t>. Un changement d'attitudes comportementales à l'égard des interventions/programmes/activités/possibilités de bénévolat sociaux et locaux, dans la mesure où il s'agit de former des habitudes plus saines qui peuvent contribuer à développer la résilience et l'autodétermination chez l'individu et, par conséquent, améliorer la santé et le bien-être en général.</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Elle nécessite également une remise en question de la part des professionnels de la santé et aura des répercussions sur la pratique professionnelle. Le développement d'agences collaboratives et multidisciplinaires qui peuvent soutenir un individu en le mettant en relation avec des groupes locaux et des services de soutien communautaire, afin de fournir un mécanisme d'organisation et de coordination des services de santé et de soins pour répondre aux besoins des individus. Cette collaboration doit être souple et adaptable pour fournir des soins et un soutien holistiques, compatissants et coordonnés. </a:t>
            </a:r>
          </a:p>
          <a:p>
            <a:pPr marL="0" indent="0" algn="just">
              <a:buNone/>
            </a:pPr>
            <a:r>
              <a:rPr lang="es-ES" sz="1100" dirty="0">
                <a:latin typeface="Calibri" panose="020F0502020204030204" pitchFamily="34" charset="0"/>
              </a:rPr>
              <a:t>Cela concerne également les attentes des patients, qui devront modifier sensiblement leur attitude à l'égard du système médical. La confiance est un élément essentiel des soins de santé, c'est pourquoi une relation ouverte et respectueuse est vitale, construite autour du continuum complexe des besoins individuels, des forces personnelles, des compétences décisionnelles et des résultats souhaitables. Les prestataires de services doivent travailler en collaboration et avoir une vision commune des soins centrés sur la personne et des objectifs clairs pour générer une plus grande continuité entre les différents cadres de soins</a:t>
            </a:r>
            <a:r>
              <a:rPr lang="en-GB" sz="1100" dirty="0">
                <a:latin typeface="Calibri" panose="020F0502020204030204" pitchFamily="34" charset="0"/>
              </a:rPr>
              <a:t>. </a:t>
            </a:r>
            <a:endParaRPr lang="en-IE" sz="1100" dirty="0">
              <a:latin typeface="Calibri" panose="020F0502020204030204" pitchFamily="34" charset="0"/>
            </a:endParaRPr>
          </a:p>
          <a:p>
            <a:pPr marL="0" indent="0" algn="just" fontAlgn="base">
              <a:buNone/>
            </a:pPr>
            <a:r>
              <a:rPr lang="es-ES" sz="1100" dirty="0">
                <a:latin typeface="Calibri" panose="020F0502020204030204" pitchFamily="34" charset="0"/>
              </a:rPr>
              <a:t>Récemment, la </a:t>
            </a:r>
            <a:r>
              <a:rPr lang="es-ES" sz="1100" dirty="0" err="1">
                <a:latin typeface="Calibri" panose="020F0502020204030204" pitchFamily="34" charset="0"/>
              </a:rPr>
              <a:t>Health </a:t>
            </a:r>
            <a:r>
              <a:rPr lang="es-ES" sz="1100" dirty="0">
                <a:latin typeface="Calibri" panose="020F0502020204030204" pitchFamily="34" charset="0"/>
              </a:rPr>
              <a:t>Home </a:t>
            </a:r>
            <a:r>
              <a:rPr lang="es-ES" sz="1100" dirty="0" err="1">
                <a:latin typeface="Calibri" panose="020F0502020204030204" pitchFamily="34" charset="0"/>
              </a:rPr>
              <a:t>Healthy </a:t>
            </a:r>
            <a:r>
              <a:rPr lang="es-ES" sz="1100" dirty="0">
                <a:latin typeface="Calibri" panose="020F0502020204030204" pitchFamily="34" charset="0"/>
              </a:rPr>
              <a:t>Agency (GB) a collaboré à cette nouvelle approche en fournissant des travailleurs de liaison qui aident à mettre les gens en contact avec les groupes communautaires et les services publics pour un soutien pratique et émotionnel. Les travailleurs de liaison en matière de défense et de soutien, qui peuvent créer des plans de soutien personnalisés, aident à mettre en évidence ces personnes et à les orienter si nécessaire. Ils aident également les groupes communautaires existants à être accessibles et durables, et encouragent même les gens à créer de nouveaux groupes</a:t>
            </a:r>
            <a:r>
              <a:rPr lang="en-GB" sz="1100" dirty="0">
                <a:latin typeface="Calibri" panose="020F0502020204030204" pitchFamily="34" charset="0"/>
              </a:rPr>
              <a:t>.</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20</a:t>
            </a:fld>
            <a:endParaRPr lang="en-US" dirty="0">
              <a:latin typeface="Calibri" panose="020F0502020204030204" pitchFamily="34" charset="0"/>
            </a:endParaRPr>
          </a:p>
        </p:txBody>
      </p:sp>
    </p:spTree>
    <p:extLst>
      <p:ext uri="{BB962C8B-B14F-4D97-AF65-F5344CB8AC3E}">
        <p14:creationId xmlns:p14="http://schemas.microsoft.com/office/powerpoint/2010/main" val="354671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768592"/>
            <a:ext cx="6687338" cy="2344056"/>
          </a:xfrm>
          <a:prstGeom prst="rect">
            <a:avLst/>
          </a:prstGeom>
        </p:spPr>
        <p:txBody>
          <a:bodyPr numCol="2" spcCol="288000"/>
          <a:lstStyle/>
          <a:p>
            <a:pPr marL="0" indent="0" algn="just" fontAlgn="base">
              <a:buNone/>
            </a:pPr>
            <a:r>
              <a:rPr lang="es-ES" sz="1100" dirty="0">
                <a:latin typeface="Calibri" panose="020F0502020204030204" pitchFamily="34" charset="0"/>
              </a:rPr>
              <a:t>Cet </a:t>
            </a:r>
            <a:r>
              <a:rPr lang="es-ES" sz="1100" dirty="0" err="1">
                <a:latin typeface="Calibri" panose="020F0502020204030204" pitchFamily="34" charset="0"/>
              </a:rPr>
              <a:t>engagement</a:t>
            </a:r>
            <a:r>
              <a:rPr lang="es-ES" sz="1100" dirty="0">
                <a:latin typeface="Calibri" panose="020F0502020204030204" pitchFamily="34" charset="0"/>
              </a:rPr>
              <a:t> du </a:t>
            </a:r>
            <a:r>
              <a:rPr lang="es-ES" sz="1100" dirty="0" err="1">
                <a:latin typeface="Calibri" panose="020F0502020204030204" pitchFamily="34" charset="0"/>
              </a:rPr>
              <a:t>Service</a:t>
            </a:r>
            <a:r>
              <a:rPr lang="es-ES" sz="1100" dirty="0">
                <a:latin typeface="Calibri" panose="020F0502020204030204" pitchFamily="34" charset="0"/>
              </a:rPr>
              <a:t> </a:t>
            </a:r>
            <a:r>
              <a:rPr lang="es-ES" sz="1100" dirty="0" err="1">
                <a:latin typeface="Calibri" panose="020F0502020204030204" pitchFamily="34" charset="0"/>
              </a:rPr>
              <a:t>National</a:t>
            </a:r>
            <a:r>
              <a:rPr lang="es-ES" sz="1100" dirty="0">
                <a:latin typeface="Calibri" panose="020F0502020204030204" pitchFamily="34" charset="0"/>
              </a:rPr>
              <a:t> de </a:t>
            </a:r>
            <a:r>
              <a:rPr lang="es-ES" sz="1100" dirty="0" err="1">
                <a:latin typeface="Calibri" panose="020F0502020204030204" pitchFamily="34" charset="0"/>
              </a:rPr>
              <a:t>Santé</a:t>
            </a:r>
            <a:r>
              <a:rPr lang="es-ES" sz="1100" dirty="0">
                <a:latin typeface="Calibri" panose="020F0502020204030204" pitchFamily="34" charset="0"/>
              </a:rPr>
              <a:t> dans des approches communautaires permet de s'appuyer sur ce qui est fourni par les réseaux et les services de santé locaux, ce qui présente l'avantage de pouvoir se connecter à d'autres équipes et projets locaux, de partager les connaissances et de mettre en place des systèmes. Cela peut s'avérer constructif et précieux pour l'individu et la communauté, </a:t>
            </a:r>
            <a:r>
              <a:rPr lang="es-ES" sz="1100" dirty="0" err="1">
                <a:latin typeface="Calibri" panose="020F0502020204030204" pitchFamily="34" charset="0"/>
              </a:rPr>
              <a:t>grâce</a:t>
            </a:r>
            <a:r>
              <a:rPr lang="es-ES" sz="1100" dirty="0">
                <a:latin typeface="Calibri" panose="020F0502020204030204" pitchFamily="34" charset="0"/>
              </a:rPr>
              <a:t> </a:t>
            </a:r>
            <a:r>
              <a:rPr lang="es-ES" sz="1100" dirty="0" err="1">
                <a:latin typeface="Calibri" panose="020F0502020204030204" pitchFamily="34" charset="0"/>
              </a:rPr>
              <a:t>au</a:t>
            </a:r>
            <a:r>
              <a:rPr lang="es-ES" sz="1100" dirty="0">
                <a:latin typeface="Calibri" panose="020F0502020204030204" pitchFamily="34" charset="0"/>
              </a:rPr>
              <a:t> </a:t>
            </a:r>
            <a:r>
              <a:rPr lang="es-ES" sz="1100" dirty="0" err="1">
                <a:latin typeface="Calibri" panose="020F0502020204030204" pitchFamily="34" charset="0"/>
              </a:rPr>
              <a:t>soutien</a:t>
            </a:r>
            <a:r>
              <a:rPr lang="es-ES" sz="1100" dirty="0">
                <a:latin typeface="Calibri" panose="020F0502020204030204" pitchFamily="34" charset="0"/>
              </a:rPr>
              <a:t> indispensable de la part des réseaux et des équipes qui travaillent à améliorer la vie des individus et des communautés. Cela permet également d'établir ou de renforcer des réseaux et des communautés dynamiques, d'améliorer la qualité des services et de promouvoir le partage des connaissances, des compétences et des expériences, et placera les communautés au cœur du secteur des soins.</a:t>
            </a:r>
            <a:endParaRPr lang="en-IE" sz="1100" dirty="0">
              <a:latin typeface="Calibri" panose="020F0502020204030204" pitchFamily="34" charset="0"/>
            </a:endParaRPr>
          </a:p>
          <a:p>
            <a:pPr marL="0" indent="0" algn="just" fontAlgn="base">
              <a:buNone/>
            </a:pPr>
            <a:r>
              <a:rPr lang="es-ES" sz="1100" dirty="0">
                <a:latin typeface="Calibri" panose="020F0502020204030204" pitchFamily="34" charset="0"/>
              </a:rPr>
              <a:t>Cela pourrait être un grand atout pour la santé nationale, en créant les conditions permettant aux services et aux ressources de travailler avec les personnes et les communautés de manière significative, en les responsabilisant et en les engageant, et en ayant un impact positif sur la santé et le bien-être à long terme des personnes. En outre, les médicaments ne seront plus considérés comme une réponse automatique à la maladie ou aux problèmes de santé.</a:t>
            </a:r>
            <a:endParaRPr lang="en-IE" sz="1100" dirty="0">
              <a:latin typeface="Calibri" panose="020F0502020204030204" pitchFamily="34" charset="0"/>
            </a:endParaRPr>
          </a:p>
        </p:txBody>
      </p:sp>
      <p:sp>
        <p:nvSpPr>
          <p:cNvPr id="7" name="Text Placeholder 36">
            <a:extLst>
              <a:ext uri="{FF2B5EF4-FFF2-40B4-BE49-F238E27FC236}">
                <a16:creationId xmlns:a16="http://schemas.microsoft.com/office/drawing/2014/main" id="{48D55F1F-B36E-A645-BD0F-00241620B921}"/>
              </a:ext>
            </a:extLst>
          </p:cNvPr>
          <p:cNvSpPr txBox="1">
            <a:spLocks/>
          </p:cNvSpPr>
          <p:nvPr/>
        </p:nvSpPr>
        <p:spPr>
          <a:xfrm>
            <a:off x="3772447" y="3808826"/>
            <a:ext cx="1993396" cy="130689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s-ES" sz="1400" dirty="0">
                <a:latin typeface="Calibri" panose="020F0502020204030204" pitchFamily="34" charset="0"/>
              </a:rPr>
              <a:t>IL EXISTE ÉGALEMENT UN REFUS GÉNÉRALISÉ DE PRESCRIRE UNE PILULE POUR CHAQUE MALADIE.</a:t>
            </a:r>
            <a:endParaRPr lang="en-US" sz="1400" dirty="0">
              <a:latin typeface="Calibri" panose="020F0502020204030204" pitchFamily="34" charset="0"/>
            </a:endParaRPr>
          </a:p>
        </p:txBody>
      </p:sp>
      <p:grpSp>
        <p:nvGrpSpPr>
          <p:cNvPr id="6" name="Graphic 4">
            <a:extLst>
              <a:ext uri="{FF2B5EF4-FFF2-40B4-BE49-F238E27FC236}">
                <a16:creationId xmlns:a16="http://schemas.microsoft.com/office/drawing/2014/main" id="{3176B70F-4318-FE42-8A38-EC73F8124A1A}"/>
              </a:ext>
            </a:extLst>
          </p:cNvPr>
          <p:cNvGrpSpPr/>
          <p:nvPr/>
        </p:nvGrpSpPr>
        <p:grpSpPr>
          <a:xfrm>
            <a:off x="2727850" y="3357424"/>
            <a:ext cx="3972513" cy="2344057"/>
            <a:chOff x="5894740" y="2893571"/>
            <a:chExt cx="2069715" cy="1221275"/>
          </a:xfrm>
        </p:grpSpPr>
        <p:sp>
          <p:nvSpPr>
            <p:cNvPr id="9" name="Freeform 8">
              <a:extLst>
                <a:ext uri="{FF2B5EF4-FFF2-40B4-BE49-F238E27FC236}">
                  <a16:creationId xmlns:a16="http://schemas.microsoft.com/office/drawing/2014/main" id="{446C95FC-3AEA-7849-9554-C7D9FDEE95E2}"/>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CA6654-1E80-D94B-AEC0-6558721A0E9D}"/>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0EE2C22-2EA0-7B48-891B-A3A3CB970ACA}"/>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A1417C-8A0E-D54C-908F-47C9C85E84AD}"/>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ED3F50D-04B5-D94B-9C91-7FED95BB48F5}"/>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54B52AA-B40D-B543-8FB2-5654B9AAC493}"/>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0A5D4A8-9074-CE44-A2CA-0C2E5B390706}"/>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E4D8-B5AF-3542-A3D0-5A8713DA5EC4}"/>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2188E0E-B5DA-CD4A-A797-7F83931694C9}"/>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D252E29-BE70-E14C-B732-2EA2D1540504}"/>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C7AC24-8529-B24F-A483-FD3E29B4D33D}"/>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731F29F-952E-114B-92DC-81527F831503}"/>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705FD0-0C11-6D45-81C8-5D7F609FB232}"/>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5E91F3-1B7F-F446-B429-D390DC513CC0}"/>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23" name="Text Placeholder 36">
            <a:extLst>
              <a:ext uri="{FF2B5EF4-FFF2-40B4-BE49-F238E27FC236}">
                <a16:creationId xmlns:a16="http://schemas.microsoft.com/office/drawing/2014/main" id="{80555C0F-BA3E-384A-9C79-BDDBA74CCC6E}"/>
              </a:ext>
            </a:extLst>
          </p:cNvPr>
          <p:cNvSpPr txBox="1">
            <a:spLocks/>
          </p:cNvSpPr>
          <p:nvPr/>
        </p:nvSpPr>
        <p:spPr>
          <a:xfrm>
            <a:off x="4330967" y="4738729"/>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4" name="Text Placeholder 36">
            <a:extLst>
              <a:ext uri="{FF2B5EF4-FFF2-40B4-BE49-F238E27FC236}">
                <a16:creationId xmlns:a16="http://schemas.microsoft.com/office/drawing/2014/main" id="{BC67A9AF-B6D3-5142-9DED-834C417BB81B}"/>
              </a:ext>
            </a:extLst>
          </p:cNvPr>
          <p:cNvSpPr txBox="1">
            <a:spLocks/>
          </p:cNvSpPr>
          <p:nvPr/>
        </p:nvSpPr>
        <p:spPr>
          <a:xfrm rot="10800000">
            <a:off x="4390551" y="3543613"/>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6" name="Text Placeholder 35">
            <a:extLst>
              <a:ext uri="{FF2B5EF4-FFF2-40B4-BE49-F238E27FC236}">
                <a16:creationId xmlns:a16="http://schemas.microsoft.com/office/drawing/2014/main" id="{0AB43807-D306-7049-A0EF-EBA5CEC0C38C}"/>
              </a:ext>
            </a:extLst>
          </p:cNvPr>
          <p:cNvSpPr>
            <a:spLocks noGrp="1"/>
          </p:cNvSpPr>
          <p:nvPr>
            <p:ph type="body" sz="quarter" idx="4294967295"/>
          </p:nvPr>
        </p:nvSpPr>
        <p:spPr>
          <a:xfrm>
            <a:off x="0" y="6560441"/>
            <a:ext cx="4984222" cy="799727"/>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DE QUOI AI-JE BESOIN POUR ACCÉDER À MES SERVICES LOCAUX ?</a:t>
            </a:r>
            <a:endParaRPr lang="en-US" dirty="0">
              <a:solidFill>
                <a:schemeClr val="bg1"/>
              </a:solidFill>
              <a:latin typeface="Calibri" panose="020F0502020204030204" pitchFamily="34" charset="0"/>
            </a:endParaRPr>
          </a:p>
        </p:txBody>
      </p:sp>
      <p:sp>
        <p:nvSpPr>
          <p:cNvPr id="27" name="Text Placeholder 36">
            <a:extLst>
              <a:ext uri="{FF2B5EF4-FFF2-40B4-BE49-F238E27FC236}">
                <a16:creationId xmlns:a16="http://schemas.microsoft.com/office/drawing/2014/main" id="{D1E52EFD-7FDD-E647-8FE5-7A0812E9E95D}"/>
              </a:ext>
            </a:extLst>
          </p:cNvPr>
          <p:cNvSpPr txBox="1">
            <a:spLocks/>
          </p:cNvSpPr>
          <p:nvPr/>
        </p:nvSpPr>
        <p:spPr>
          <a:xfrm>
            <a:off x="436168" y="750495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La plupart du temps, il est très difficile de se tenir au courant des ressources sanitaires dont nous disposons, surtout si l'on inclut d'autres initiatives, telles que les initiatives communautaires, comme mentionné ci-dessus. Comme dans le cas de la </a:t>
            </a:r>
            <a:r>
              <a:rPr lang="es-ES" dirty="0" err="1">
                <a:latin typeface="Calibri" panose="020F0502020204030204" pitchFamily="34" charset="0"/>
              </a:rPr>
              <a:t>Health </a:t>
            </a:r>
            <a:r>
              <a:rPr lang="es-ES" dirty="0">
                <a:latin typeface="Calibri" panose="020F0502020204030204" pitchFamily="34" charset="0"/>
              </a:rPr>
              <a:t>Home </a:t>
            </a:r>
            <a:r>
              <a:rPr lang="es-ES" dirty="0" err="1">
                <a:latin typeface="Calibri" panose="020F0502020204030204" pitchFamily="34" charset="0"/>
              </a:rPr>
              <a:t>Health </a:t>
            </a:r>
            <a:r>
              <a:rPr lang="es-ES" dirty="0">
                <a:latin typeface="Calibri" panose="020F0502020204030204" pitchFamily="34" charset="0"/>
              </a:rPr>
              <a:t>Agency (Royaume-Uni), les </a:t>
            </a:r>
            <a:r>
              <a:rPr lang="es-ES" dirty="0" err="1">
                <a:latin typeface="Calibri" panose="020F0502020204030204" pitchFamily="34" charset="0"/>
              </a:rPr>
              <a:t>travailleurs de </a:t>
            </a:r>
            <a:r>
              <a:rPr lang="es-ES" dirty="0">
                <a:latin typeface="Calibri" panose="020F0502020204030204" pitchFamily="34" charset="0"/>
              </a:rPr>
              <a:t>liaison peuvent être un outil puissant pour informer et faciliter l'accès à ces ressources.</a:t>
            </a:r>
          </a:p>
          <a:p>
            <a:pPr fontAlgn="base"/>
            <a:endParaRPr lang="en-IE" dirty="0">
              <a:latin typeface="Calibri" panose="020F0502020204030204" pitchFamily="34" charset="0"/>
            </a:endParaRPr>
          </a:p>
          <a:p>
            <a:pPr fontAlgn="base"/>
            <a:r>
              <a:rPr lang="es-ES" dirty="0">
                <a:latin typeface="Calibri" panose="020F0502020204030204" pitchFamily="34" charset="0"/>
              </a:rPr>
              <a:t>Le </a:t>
            </a:r>
            <a:r>
              <a:rPr lang="es-ES" dirty="0" err="1">
                <a:latin typeface="Calibri" panose="020F0502020204030204" pitchFamily="34" charset="0"/>
              </a:rPr>
              <a:t>Pôle</a:t>
            </a:r>
            <a:r>
              <a:rPr lang="es-ES" dirty="0">
                <a:latin typeface="Calibri" panose="020F0502020204030204" pitchFamily="34" charset="0"/>
              </a:rPr>
              <a:t> Culture &amp; </a:t>
            </a:r>
            <a:r>
              <a:rPr lang="es-ES" dirty="0" err="1">
                <a:latin typeface="Calibri" panose="020F0502020204030204" pitchFamily="34" charset="0"/>
              </a:rPr>
              <a:t>Santé</a:t>
            </a:r>
            <a:r>
              <a:rPr lang="es-ES" dirty="0">
                <a:latin typeface="Calibri" panose="020F0502020204030204" pitchFamily="34" charset="0"/>
              </a:rPr>
              <a:t> propose une autre approche de cette question. Se basant sur la grande quantité d'informations pertinentes qui peuvent être à notre disposition, afin de connaître les services locaux, cette organisation propose la création d'une "boîte à outils" pour nous aider à gérer les informations sur les activités, les projets, les innovations, ... dans notre environnement.</a:t>
            </a:r>
          </a:p>
          <a:p>
            <a:pPr fontAlgn="base"/>
            <a:endParaRPr lang="en-IE" dirty="0">
              <a:latin typeface="Calibri" panose="020F0502020204030204" pitchFamily="34" charset="0"/>
            </a:endParaRPr>
          </a:p>
          <a:p>
            <a:pPr fontAlgn="base"/>
            <a:r>
              <a:rPr lang="es-ES" dirty="0">
                <a:latin typeface="Calibri" panose="020F0502020204030204" pitchFamily="34" charset="0"/>
              </a:rPr>
              <a:t>A titre d'exemple de cette initiative, le </a:t>
            </a:r>
            <a:r>
              <a:rPr lang="es-ES" dirty="0" err="1">
                <a:latin typeface="Calibri" panose="020F0502020204030204" pitchFamily="34" charset="0"/>
              </a:rPr>
              <a:t>Pôle</a:t>
            </a:r>
            <a:r>
              <a:rPr lang="es-ES" dirty="0">
                <a:latin typeface="Calibri" panose="020F0502020204030204" pitchFamily="34" charset="0"/>
              </a:rPr>
              <a:t> Culture &amp; </a:t>
            </a:r>
            <a:r>
              <a:rPr lang="es-ES" dirty="0" err="1">
                <a:latin typeface="Calibri" panose="020F0502020204030204" pitchFamily="34" charset="0"/>
              </a:rPr>
              <a:t>Santeéa</a:t>
            </a:r>
            <a:r>
              <a:rPr lang="es-ES" dirty="0">
                <a:latin typeface="Calibri" panose="020F0502020204030204" pitchFamily="34" charset="0"/>
              </a:rPr>
              <a:t> développé une "boîte à outils" qui est tenue à jour sur les projets pertinents, les contacts professionnels, les activités saines, les services de santé, les partenaires financiers possibles, les politiciens, les financements privés disponibles, etc. Ils n'ont pas oublié d'inclure une bibliographie avec les lois sur la diversité culturelle, l'accès aux arts et à la culture, ...</a:t>
            </a:r>
            <a:endParaRPr lang="en-IE" dirty="0">
              <a:latin typeface="Calibri" panose="020F0502020204030204" pitchFamily="34" charset="0"/>
            </a:endParaRPr>
          </a:p>
        </p:txBody>
      </p:sp>
      <p:sp>
        <p:nvSpPr>
          <p:cNvPr id="28" name="Slide Number Placeholder 5">
            <a:extLst>
              <a:ext uri="{FF2B5EF4-FFF2-40B4-BE49-F238E27FC236}">
                <a16:creationId xmlns:a16="http://schemas.microsoft.com/office/drawing/2014/main" id="{8C5C3B42-72B7-9741-BACD-FCEF11C15B97}"/>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21</a:t>
            </a:fld>
            <a:endParaRPr lang="en-US" dirty="0">
              <a:latin typeface="Calibri" panose="020F0502020204030204" pitchFamily="34" charset="0"/>
            </a:endParaRPr>
          </a:p>
        </p:txBody>
      </p:sp>
      <p:cxnSp>
        <p:nvCxnSpPr>
          <p:cNvPr id="29" name="Straight Connector 28">
            <a:extLst>
              <a:ext uri="{FF2B5EF4-FFF2-40B4-BE49-F238E27FC236}">
                <a16:creationId xmlns:a16="http://schemas.microsoft.com/office/drawing/2014/main" id="{28CFB2AB-CE03-2C40-8AF1-BE0011DFD36B}"/>
              </a:ext>
            </a:extLst>
          </p:cNvPr>
          <p:cNvCxnSpPr>
            <a:cxnSpLocks/>
          </p:cNvCxnSpPr>
          <p:nvPr/>
        </p:nvCxnSpPr>
        <p:spPr>
          <a:xfrm flipH="1">
            <a:off x="1" y="5660860"/>
            <a:ext cx="2727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5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1" y="127660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Du côté des organisations, publiques et privées, un point essentiel est de maintenir l'accessibilité des ressources d'information. Un grand effort doit être fait pour maintenir ces outils communautaires à jour pour les personnes qui, dans le contexte de la section dont nous parlons, sont principalement des patients.</a:t>
            </a:r>
          </a:p>
          <a:p>
            <a:pPr fontAlgn="base"/>
            <a:endParaRPr lang="es-ES" dirty="0">
              <a:latin typeface="Calibri" panose="020F0502020204030204" pitchFamily="34" charset="0"/>
            </a:endParaRPr>
          </a:p>
          <a:p>
            <a:pPr fontAlgn="base"/>
            <a:r>
              <a:rPr lang="es-ES" dirty="0">
                <a:latin typeface="Calibri" panose="020F0502020204030204" pitchFamily="34" charset="0"/>
              </a:rPr>
              <a:t>Compte tenu des différents types d'utilisateurs, mais surtout de ceux sur lesquels porte le présent document, les outils mis à leur disposition doivent être conçus et mis en œuvre en fonction de leurs caractéristiques sociales, culturelles, économiques et physiques. Et, bien sûr, les informations doivent être tenues à jour. Sinon, ces outils n'ont aucun sens.</a:t>
            </a:r>
          </a:p>
          <a:p>
            <a:pPr fontAlgn="base"/>
            <a:endParaRPr lang="en-IE" dirty="0">
              <a:latin typeface="Calibri" panose="020F0502020204030204" pitchFamily="34" charset="0"/>
            </a:endParaRPr>
          </a:p>
          <a:p>
            <a:pPr fontAlgn="base"/>
            <a:r>
              <a:rPr lang="es-ES" dirty="0">
                <a:latin typeface="Calibri" panose="020F0502020204030204" pitchFamily="34" charset="0"/>
              </a:rPr>
              <a:t>Une utilisation bien gérée des médias sociaux devrait inciter la population cible à utiliser des ressources telles que celles décrites ci-dessus. Cette question nous permet de nous connecter au point de vue des utilisateurs. Il est évident que les gens doivent être capables d'utiliser les réseaux sociaux (cela implique l'utilisation de smartphones, de tablettes ou d'ordinateurs), il est donc important que les services communautaires ou les associations promeuvent ces compétences. Et, d'autre part, les utilisateurs doivent être sensibilisés à leur utilisation et prendre conscience de la puissance de cet outil.</a:t>
            </a:r>
          </a:p>
          <a:p>
            <a:pPr fontAlgn="base"/>
            <a:endParaRPr lang="es-ES" dirty="0">
              <a:latin typeface="Calibri" panose="020F0502020204030204" pitchFamily="34" charset="0"/>
            </a:endParaRPr>
          </a:p>
          <a:p>
            <a:pPr fontAlgn="base"/>
            <a:r>
              <a:rPr lang="es-ES" dirty="0">
                <a:latin typeface="Calibri" panose="020F0502020204030204" pitchFamily="34" charset="0"/>
              </a:rPr>
              <a:t>Il existe évidemment des structures différentes au niveau local ou régional selon les pays, voire au sein d'un même pays. Dans tous les cas, pour connaître les ressources à votre disposition, vous devez contacter les services et associations communautaires de votre municipalité.</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0" y="621546"/>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RECOMMANDATIONS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4910372"/>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MYTHES ET FAUSSES CROYANCES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534812" y="8457064"/>
            <a:ext cx="3054204"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Il est vrai que les services de santé sont structurés avec un haut niveau de standardisation, mais ils prennent en compte de nombreuses situations et besoins différents. Demandez des informations, expliquez votre cas !</a:t>
            </a:r>
            <a:endParaRPr lang="en-US" sz="1200" dirty="0">
              <a:latin typeface="Calibri" panose="020F0502020204030204" pitchFamily="34" charset="0"/>
            </a:endParaRP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572910" y="6878193"/>
            <a:ext cx="2978008"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Tous les services sont standardisés et ne sont pas adaptés à mes besoins.</a:t>
            </a:r>
            <a:endParaRPr lang="en-US" sz="1600" b="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6721331"/>
            <a:ext cx="0" cy="34208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4047652" y="8457064"/>
            <a:ext cx="3043265" cy="1508916"/>
          </a:xfrm>
          <a:prstGeom prst="rect">
            <a:avLst/>
          </a:prstGeom>
        </p:spPr>
        <p:txBody>
          <a:bodyPr anchor="t">
            <a:normAutofit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Certains outils, tels que ceux mentionnés ci-dessus, sont abandonnés, mais la raison en est souvent qu'un nouvel outil les a remplacés. Les personnes qui servent le public dans ces types de services sont tenues au courant des informations pertinentes en fonction de leurs fonctions. N'ayez pas peur, demandez des informations, expliquez votre cas.</a:t>
            </a:r>
            <a:endParaRPr lang="en-US" sz="1200" dirty="0">
              <a:latin typeface="Calibri" panose="020F0502020204030204" pitchFamily="34" charset="0"/>
            </a:endParaRP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930833" y="6918030"/>
            <a:ext cx="327690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Les ressources ne sont valables que lorsqu'elles sont lancées, après un court laps de temps, elles deviennent obsolètes. Peu importe qu'ils soient gérés par des particuliers ou qu'il s'agisse d'outils disponibles sur l'internet, d'applications ou d'autres formats.</a:t>
            </a:r>
          </a:p>
          <a:p>
            <a:pPr>
              <a:spcBef>
                <a:spcPts val="0"/>
              </a:spcBef>
            </a:pPr>
            <a:r>
              <a:rPr lang="en-US" sz="1600" b="0" dirty="0">
                <a:latin typeface="Calibri" panose="020F0502020204030204" pitchFamily="34" charset="0"/>
              </a:rPr>
              <a:t>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83340" y="5774205"/>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75970" y="5766914"/>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669411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22</a:t>
            </a:fld>
            <a:endParaRPr lang="en-US" dirty="0">
              <a:latin typeface="Calibri" panose="020F0502020204030204" pitchFamily="34" charset="0"/>
            </a:endParaRPr>
          </a:p>
        </p:txBody>
      </p:sp>
    </p:spTree>
    <p:extLst>
      <p:ext uri="{BB962C8B-B14F-4D97-AF65-F5344CB8AC3E}">
        <p14:creationId xmlns:p14="http://schemas.microsoft.com/office/powerpoint/2010/main" val="196239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23</a:t>
            </a:fld>
            <a:endParaRPr lang="en-US" dirty="0">
              <a:latin typeface="Calibri" panose="020F0502020204030204" pitchFamily="34" charset="0"/>
            </a:endParaRPr>
          </a:p>
        </p:txBody>
      </p:sp>
      <p:sp>
        <p:nvSpPr>
          <p:cNvPr id="74" name="Graphic 54">
            <a:extLst>
              <a:ext uri="{FF2B5EF4-FFF2-40B4-BE49-F238E27FC236}">
                <a16:creationId xmlns:a16="http://schemas.microsoft.com/office/drawing/2014/main" id="{FE12B763-EF42-C845-8B24-74034E8441C0}"/>
              </a:ext>
            </a:extLst>
          </p:cNvPr>
          <p:cNvSpPr/>
          <p:nvPr/>
        </p:nvSpPr>
        <p:spPr>
          <a:xfrm>
            <a:off x="1567873" y="3336443"/>
            <a:ext cx="4968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75" name="Text Placeholder 36">
            <a:extLst>
              <a:ext uri="{FF2B5EF4-FFF2-40B4-BE49-F238E27FC236}">
                <a16:creationId xmlns:a16="http://schemas.microsoft.com/office/drawing/2014/main" id="{E7BE1182-675D-1343-9FE1-236FF2C4E0AE}"/>
              </a:ext>
            </a:extLst>
          </p:cNvPr>
          <p:cNvSpPr txBox="1">
            <a:spLocks/>
          </p:cNvSpPr>
          <p:nvPr/>
        </p:nvSpPr>
        <p:spPr>
          <a:xfrm>
            <a:off x="-1" y="3176011"/>
            <a:ext cx="261736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IRLANDE DU NORD </a:t>
            </a:r>
          </a:p>
        </p:txBody>
      </p:sp>
      <p:sp>
        <p:nvSpPr>
          <p:cNvPr id="76" name="Text Placeholder 23">
            <a:extLst>
              <a:ext uri="{FF2B5EF4-FFF2-40B4-BE49-F238E27FC236}">
                <a16:creationId xmlns:a16="http://schemas.microsoft.com/office/drawing/2014/main" id="{87AC6C85-3AFF-C54A-A086-DCE8AD7014AD}"/>
              </a:ext>
            </a:extLst>
          </p:cNvPr>
          <p:cNvSpPr txBox="1">
            <a:spLocks/>
          </p:cNvSpPr>
          <p:nvPr/>
        </p:nvSpPr>
        <p:spPr>
          <a:xfrm>
            <a:off x="430878" y="3763175"/>
            <a:ext cx="6697918" cy="19686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https://www.nidirect.gov.uk/services/gp-practices </a:t>
            </a:r>
          </a:p>
          <a:p>
            <a:pPr algn="l">
              <a:lnSpc>
                <a:spcPts val="1920"/>
              </a:lnSpc>
              <a:spcBef>
                <a:spcPts val="0"/>
              </a:spcBef>
            </a:pPr>
            <a:r>
              <a:rPr lang="en-US" sz="1100" b="0" dirty="0">
                <a:solidFill>
                  <a:srgbClr val="FFC652"/>
                </a:solidFill>
                <a:latin typeface="Calibri" panose="020F0502020204030204" pitchFamily="34" charset="0"/>
              </a:rPr>
              <a:t>https://www.publichealth.hscni.net/directorate-nursing-and-allied-health-professions/allied-health-professions-and-personal-and-publi-6 </a:t>
            </a:r>
          </a:p>
          <a:p>
            <a:pPr algn="l">
              <a:lnSpc>
                <a:spcPts val="1920"/>
              </a:lnSpc>
              <a:spcBef>
                <a:spcPts val="0"/>
              </a:spcBef>
            </a:pPr>
            <a:r>
              <a:rPr lang="en-US" sz="1100" b="0" dirty="0">
                <a:solidFill>
                  <a:srgbClr val="FFC652"/>
                </a:solidFill>
                <a:latin typeface="Calibri" panose="020F0502020204030204" pitchFamily="34" charset="0"/>
              </a:rPr>
              <a:t>https://belfasttrust.hscni.net/about/facilities/wellbeing-centres/carlisle-centre/ </a:t>
            </a:r>
          </a:p>
          <a:p>
            <a:pPr algn="l">
              <a:lnSpc>
                <a:spcPts val="1920"/>
              </a:lnSpc>
              <a:spcBef>
                <a:spcPts val="0"/>
              </a:spcBef>
            </a:pPr>
            <a:r>
              <a:rPr lang="en-US" sz="1100" b="0" dirty="0">
                <a:solidFill>
                  <a:srgbClr val="FFC652"/>
                </a:solidFill>
                <a:latin typeface="Calibri" panose="020F0502020204030204" pitchFamily="34" charset="0"/>
              </a:rPr>
              <a:t>https://belfasttrust.hscni.net/about/facilities/specialist-centres/old-see-house/ </a:t>
            </a:r>
          </a:p>
          <a:p>
            <a:pPr algn="l">
              <a:lnSpc>
                <a:spcPts val="1920"/>
              </a:lnSpc>
              <a:spcBef>
                <a:spcPts val="0"/>
              </a:spcBef>
            </a:pPr>
            <a:r>
              <a:rPr lang="en-US" sz="1100" b="0" dirty="0">
                <a:solidFill>
                  <a:srgbClr val="FFC652"/>
                </a:solidFill>
                <a:latin typeface="Calibri" panose="020F0502020204030204" pitchFamily="34" charset="0"/>
              </a:rPr>
              <a:t>https://belfasttrust.hscni.net/service/occupational-therapy/ </a:t>
            </a:r>
          </a:p>
          <a:p>
            <a:pPr algn="l">
              <a:lnSpc>
                <a:spcPts val="1920"/>
              </a:lnSpc>
              <a:spcBef>
                <a:spcPts val="0"/>
              </a:spcBef>
            </a:pPr>
            <a:r>
              <a:rPr lang="en-US" sz="1100" b="0" dirty="0">
                <a:solidFill>
                  <a:srgbClr val="FFC652"/>
                </a:solidFill>
                <a:latin typeface="Calibri" panose="020F0502020204030204" pitchFamily="34" charset="0"/>
              </a:rPr>
              <a:t>https://belfasttrust.hscni.net/service/speech-and-language-therapy/ </a:t>
            </a:r>
          </a:p>
          <a:p>
            <a:pPr algn="l">
              <a:lnSpc>
                <a:spcPts val="1920"/>
              </a:lnSpc>
              <a:spcBef>
                <a:spcPts val="0"/>
              </a:spcBef>
            </a:pPr>
            <a:r>
              <a:rPr lang="en-US" sz="1100" b="0" dirty="0">
                <a:solidFill>
                  <a:srgbClr val="FFC652"/>
                </a:solidFill>
                <a:latin typeface="Calibri" panose="020F0502020204030204" pitchFamily="34" charset="0"/>
              </a:rPr>
              <a:t>https://www.familysupportni.gov.uk/Service/335/health-and-wellbeing/speech-and-language-therapy--children-north-and-west-belfastbelfast-trust </a:t>
            </a:r>
          </a:p>
          <a:p>
            <a:pPr algn="l">
              <a:lnSpc>
                <a:spcPts val="1920"/>
              </a:lnSpc>
              <a:spcBef>
                <a:spcPts val="0"/>
              </a:spcBef>
            </a:pPr>
            <a:r>
              <a:rPr lang="en-US" sz="1100" b="0" dirty="0">
                <a:solidFill>
                  <a:srgbClr val="FFC652"/>
                </a:solidFill>
                <a:latin typeface="Calibri" panose="020F0502020204030204" pitchFamily="34" charset="0"/>
              </a:rPr>
              <a:t>https://belfasttrust.hscni.net/service/community-rehabilitation-team-physical-health/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https://fitforlifeni.co.uk/rehabilitation/ </a:t>
            </a:r>
          </a:p>
          <a:p>
            <a:pPr algn="l">
              <a:lnSpc>
                <a:spcPts val="1920"/>
              </a:lnSpc>
              <a:spcBef>
                <a:spcPts val="0"/>
              </a:spcBef>
            </a:pPr>
            <a:r>
              <a:rPr lang="en-US" sz="1100" b="0" dirty="0">
                <a:solidFill>
                  <a:srgbClr val="FFC652"/>
                </a:solidFill>
                <a:latin typeface="Calibri" panose="020F0502020204030204" pitchFamily="34" charset="0"/>
              </a:rPr>
              <a:t>https://belfasttrust.hscni.net/service/community-rehabilitation-team-mental-health/ </a:t>
            </a:r>
          </a:p>
          <a:p>
            <a:pPr algn="l">
              <a:lnSpc>
                <a:spcPts val="1920"/>
              </a:lnSpc>
              <a:spcBef>
                <a:spcPts val="0"/>
              </a:spcBef>
            </a:pPr>
            <a:r>
              <a:rPr lang="en-US" sz="1100" b="0" dirty="0">
                <a:solidFill>
                  <a:srgbClr val="FFC652"/>
                </a:solidFill>
                <a:latin typeface="Calibri" panose="020F0502020204030204" pitchFamily="34" charset="0"/>
              </a:rPr>
              <a:t>https://belfasttrust.hscni.net/service/community-rehabilitation-team-physical-health/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https://belfasttrust.hscni.net/service/homecare-home-help/ </a:t>
            </a:r>
          </a:p>
          <a:p>
            <a:pPr algn="l">
              <a:lnSpc>
                <a:spcPts val="1920"/>
              </a:lnSpc>
              <a:spcBef>
                <a:spcPts val="0"/>
              </a:spcBef>
            </a:pPr>
            <a:r>
              <a:rPr lang="en-US" sz="1100" b="0" dirty="0">
                <a:solidFill>
                  <a:srgbClr val="FFC652"/>
                </a:solidFill>
                <a:latin typeface="Calibri" panose="020F0502020204030204" pitchFamily="34" charset="0"/>
              </a:rPr>
              <a:t>https://www.nidirect.gov.uk/articles/support-stay-your-own-home </a:t>
            </a:r>
          </a:p>
          <a:p>
            <a:pPr algn="l">
              <a:lnSpc>
                <a:spcPts val="1920"/>
              </a:lnSpc>
              <a:spcBef>
                <a:spcPts val="0"/>
              </a:spcBef>
            </a:pPr>
            <a:r>
              <a:rPr lang="en-US" sz="1100" b="0" dirty="0">
                <a:solidFill>
                  <a:srgbClr val="FFC652"/>
                </a:solidFill>
                <a:latin typeface="Calibri" panose="020F0502020204030204" pitchFamily="34" charset="0"/>
              </a:rPr>
              <a:t>https://www.ageni.org/pages/category/mobility </a:t>
            </a:r>
          </a:p>
          <a:p>
            <a:pPr algn="l">
              <a:lnSpc>
                <a:spcPts val="1920"/>
              </a:lnSpc>
              <a:spcBef>
                <a:spcPts val="0"/>
              </a:spcBef>
            </a:pPr>
            <a:r>
              <a:rPr lang="en-US" sz="1100" b="0" dirty="0">
                <a:solidFill>
                  <a:srgbClr val="FFC652"/>
                </a:solidFill>
                <a:latin typeface="Calibri" panose="020F0502020204030204" pitchFamily="34" charset="0"/>
              </a:rPr>
              <a:t>https://www.familysupportni.gov.uk/Service/2912/disability--physical-sensory/british-red-cross-mobility-aids-service-belfast </a:t>
            </a:r>
          </a:p>
          <a:p>
            <a:pPr algn="l">
              <a:lnSpc>
                <a:spcPts val="1920"/>
              </a:lnSpc>
              <a:spcBef>
                <a:spcPts val="0"/>
              </a:spcBef>
            </a:pPr>
            <a:r>
              <a:rPr lang="en-US" sz="1100" b="0" dirty="0">
                <a:solidFill>
                  <a:srgbClr val="FFC652"/>
                </a:solidFill>
                <a:latin typeface="Calibri" panose="020F0502020204030204" pitchFamily="34" charset="0"/>
              </a:rPr>
              <a:t>https://focusondisability.co.uk/northern-ireland-disability-related-contacts-and-links/</a:t>
            </a:r>
          </a:p>
        </p:txBody>
      </p:sp>
      <p:grpSp>
        <p:nvGrpSpPr>
          <p:cNvPr id="94" name="Group 93">
            <a:extLst>
              <a:ext uri="{FF2B5EF4-FFF2-40B4-BE49-F238E27FC236}">
                <a16:creationId xmlns:a16="http://schemas.microsoft.com/office/drawing/2014/main" id="{EDF1A1DA-9826-0648-B1A0-2F8B19E44E5F}"/>
              </a:ext>
            </a:extLst>
          </p:cNvPr>
          <p:cNvGrpSpPr>
            <a:grpSpLocks noChangeAspect="1"/>
          </p:cNvGrpSpPr>
          <p:nvPr/>
        </p:nvGrpSpPr>
        <p:grpSpPr>
          <a:xfrm>
            <a:off x="6493150" y="2047361"/>
            <a:ext cx="391535" cy="375323"/>
            <a:chOff x="417428" y="8809544"/>
            <a:chExt cx="828103" cy="793813"/>
          </a:xfrm>
        </p:grpSpPr>
        <p:sp>
          <p:nvSpPr>
            <p:cNvPr id="95" name="Oval 94">
              <a:extLst>
                <a:ext uri="{FF2B5EF4-FFF2-40B4-BE49-F238E27FC236}">
                  <a16:creationId xmlns:a16="http://schemas.microsoft.com/office/drawing/2014/main" id="{6D1DB90B-2BB1-264C-BB5B-B6F3B88222C6}"/>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D31292AB-E1FA-B144-8E6C-3680DF04352C}"/>
                </a:ext>
              </a:extLst>
            </p:cNvPr>
            <p:cNvGrpSpPr/>
            <p:nvPr/>
          </p:nvGrpSpPr>
          <p:grpSpPr>
            <a:xfrm>
              <a:off x="417428" y="8809544"/>
              <a:ext cx="828103" cy="793813"/>
              <a:chOff x="8003381" y="1447895"/>
              <a:chExt cx="828103" cy="793813"/>
            </a:xfrm>
          </p:grpSpPr>
          <p:sp>
            <p:nvSpPr>
              <p:cNvPr id="97" name="Freeform 96">
                <a:extLst>
                  <a:ext uri="{FF2B5EF4-FFF2-40B4-BE49-F238E27FC236}">
                    <a16:creationId xmlns:a16="http://schemas.microsoft.com/office/drawing/2014/main" id="{AE52C5E5-E26E-9747-B73D-89DE2B48F912}"/>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FE11EF3-04D5-F445-9DA8-19D6BA51C72F}"/>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24A233AD-3920-1048-96C8-8C92E2D781FF}"/>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44A26698-8F41-8E42-A318-112AC0CA9AEA}"/>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0BC43EA-4395-5742-AF8A-47F7B14DB882}"/>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C996D1AE-A14D-CA42-BE30-104047AA774B}"/>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C715472-900B-6E42-B0F6-B67F18BE8F1F}"/>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4BA61C-9005-1D48-9C91-B5A465FD6506}"/>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ECE87BC-DEF5-5342-8DBA-7885CD699BD3}"/>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F704A3E-1E47-0A4D-935B-0A6429835194}"/>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A0115B7F-F1E0-FD43-A29B-3998BEB52328}"/>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4DCACD9-E941-F144-B670-3864C84A7443}"/>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8AA62278-F836-6E4A-9F9F-7F51C64B7B69}"/>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10E5A01B-2E90-4C44-AA9E-FBC34BFD567C}"/>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33B3FF2-5440-8B49-B162-280AD5A2E538}"/>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1578130-32A9-DA44-9F23-7FA9E77015CA}"/>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8A67B8B9-9A39-AA41-AC7C-71BF70138C3E}"/>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grpSp>
      </p:grpSp>
      <p:grpSp>
        <p:nvGrpSpPr>
          <p:cNvPr id="134" name="Graphic 3">
            <a:extLst>
              <a:ext uri="{FF2B5EF4-FFF2-40B4-BE49-F238E27FC236}">
                <a16:creationId xmlns:a16="http://schemas.microsoft.com/office/drawing/2014/main" id="{3B04179D-9CBE-9B46-AA93-4EAF46A3CAF3}"/>
              </a:ext>
            </a:extLst>
          </p:cNvPr>
          <p:cNvGrpSpPr/>
          <p:nvPr/>
        </p:nvGrpSpPr>
        <p:grpSpPr>
          <a:xfrm>
            <a:off x="6465825" y="1995860"/>
            <a:ext cx="542438" cy="1364767"/>
            <a:chOff x="4086011" y="4714841"/>
            <a:chExt cx="586962" cy="1476789"/>
          </a:xfrm>
        </p:grpSpPr>
        <p:grpSp>
          <p:nvGrpSpPr>
            <p:cNvPr id="135" name="Graphic 3">
              <a:extLst>
                <a:ext uri="{FF2B5EF4-FFF2-40B4-BE49-F238E27FC236}">
                  <a16:creationId xmlns:a16="http://schemas.microsoft.com/office/drawing/2014/main" id="{15571E0D-F0C5-FF45-9049-A22DBEEEF928}"/>
                </a:ext>
              </a:extLst>
            </p:cNvPr>
            <p:cNvGrpSpPr/>
            <p:nvPr/>
          </p:nvGrpSpPr>
          <p:grpSpPr>
            <a:xfrm>
              <a:off x="4211090" y="5409353"/>
              <a:ext cx="461883" cy="782277"/>
              <a:chOff x="4211090" y="5409353"/>
              <a:chExt cx="461883" cy="782277"/>
            </a:xfrm>
          </p:grpSpPr>
          <p:sp>
            <p:nvSpPr>
              <p:cNvPr id="144" name="Freeform 143">
                <a:extLst>
                  <a:ext uri="{FF2B5EF4-FFF2-40B4-BE49-F238E27FC236}">
                    <a16:creationId xmlns:a16="http://schemas.microsoft.com/office/drawing/2014/main" id="{328FA37D-C8F6-8E46-9572-85D547960B09}"/>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1F2D4FC-BF27-2243-BB1E-49D6EC41373A}"/>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97CCD6D4-2B42-DF4A-9721-72858DEE8451}"/>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30D4ADE-2A60-4B4D-A6C7-59FB86DC9224}"/>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C6BBDFA-40C8-834B-8AB1-63F85D92EFAF}"/>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648A6E1B-339D-8747-9970-DD1EE4558CD2}"/>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7B158311-B2F3-0D41-9F2D-ADBBB222697B}"/>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36" name="Freeform 135">
              <a:extLst>
                <a:ext uri="{FF2B5EF4-FFF2-40B4-BE49-F238E27FC236}">
                  <a16:creationId xmlns:a16="http://schemas.microsoft.com/office/drawing/2014/main" id="{54FF5A57-96A5-704A-99D9-913C75C86CB4}"/>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37" name="Graphic 3">
              <a:extLst>
                <a:ext uri="{FF2B5EF4-FFF2-40B4-BE49-F238E27FC236}">
                  <a16:creationId xmlns:a16="http://schemas.microsoft.com/office/drawing/2014/main" id="{4146CD14-6C59-4F4F-B5F4-B529B6A0EE81}"/>
                </a:ext>
              </a:extLst>
            </p:cNvPr>
            <p:cNvGrpSpPr/>
            <p:nvPr/>
          </p:nvGrpSpPr>
          <p:grpSpPr>
            <a:xfrm>
              <a:off x="4086011" y="4714841"/>
              <a:ext cx="450714" cy="467232"/>
              <a:chOff x="4086011" y="4714841"/>
              <a:chExt cx="450714" cy="467232"/>
            </a:xfrm>
          </p:grpSpPr>
          <p:sp>
            <p:nvSpPr>
              <p:cNvPr id="138" name="Freeform 137">
                <a:extLst>
                  <a:ext uri="{FF2B5EF4-FFF2-40B4-BE49-F238E27FC236}">
                    <a16:creationId xmlns:a16="http://schemas.microsoft.com/office/drawing/2014/main" id="{4C42C6B1-E46B-C24A-B65F-D70CB3C855BE}"/>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A0E6B006-468A-5C4F-A3E2-1D0F51285824}"/>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4F1E920-4CC4-8A47-BDBA-7E5689E12F5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2F89A91-7B0F-BE4B-B5E7-E2B20A8864A6}"/>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8ECB0C4-70BD-C94C-95F7-FF84091C711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625854EA-E01B-0145-8E81-ACE6C44B9270}"/>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
        <p:nvSpPr>
          <p:cNvPr id="67" name="Text Placeholder 23">
            <a:extLst>
              <a:ext uri="{FF2B5EF4-FFF2-40B4-BE49-F238E27FC236}">
                <a16:creationId xmlns:a16="http://schemas.microsoft.com/office/drawing/2014/main" id="{7989E175-12C8-4594-AC9E-D8FE13CAC28C}"/>
              </a:ext>
            </a:extLst>
          </p:cNvPr>
          <p:cNvSpPr txBox="1">
            <a:spLocks/>
          </p:cNvSpPr>
          <p:nvPr/>
        </p:nvSpPr>
        <p:spPr>
          <a:xfrm>
            <a:off x="430878" y="1868941"/>
            <a:ext cx="3721672" cy="10970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s-ES" sz="1400" b="0" dirty="0">
                <a:latin typeface="Calibri" panose="020F0502020204030204" pitchFamily="34" charset="0"/>
              </a:rPr>
              <a:t>Les liens suivants présentent quelques ressources locales dans votre région et, comme vous le verrez, ils couvrent une multitude d'informations et de soutien.</a:t>
            </a:r>
            <a:endParaRPr lang="en-US" sz="1400" b="0" dirty="0">
              <a:latin typeface="Calibri" panose="020F0502020204030204" pitchFamily="34" charset="0"/>
            </a:endParaRPr>
          </a:p>
        </p:txBody>
      </p:sp>
      <p:sp>
        <p:nvSpPr>
          <p:cNvPr id="70" name="Text Placeholder 35">
            <a:extLst>
              <a:ext uri="{FF2B5EF4-FFF2-40B4-BE49-F238E27FC236}">
                <a16:creationId xmlns:a16="http://schemas.microsoft.com/office/drawing/2014/main" id="{9AC207E2-B940-4152-8B1A-32482CF98844}"/>
              </a:ext>
            </a:extLst>
          </p:cNvPr>
          <p:cNvSpPr txBox="1">
            <a:spLocks/>
          </p:cNvSpPr>
          <p:nvPr/>
        </p:nvSpPr>
        <p:spPr>
          <a:xfrm>
            <a:off x="0" y="864910"/>
            <a:ext cx="6226629" cy="765701"/>
          </a:xfrm>
          <a:prstGeom prst="rect">
            <a:avLst/>
          </a:prstGeom>
          <a:solidFill>
            <a:schemeClr val="tx1"/>
          </a:solidFill>
        </p:spPr>
        <p:txBody>
          <a:bodyPr anchor="ct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Font typeface="Arial" panose="020B0604020202020204" pitchFamily="34" charset="0"/>
              <a:buNone/>
            </a:pPr>
            <a:endParaRPr lang="en-US" sz="100" dirty="0">
              <a:latin typeface="Calibri" panose="020F0502020204030204" pitchFamily="34" charset="0"/>
            </a:endParaRPr>
          </a:p>
          <a:p>
            <a:pPr marL="212654" indent="0">
              <a:buFont typeface="Arial" panose="020B0604020202020204" pitchFamily="34" charset="0"/>
              <a:buNone/>
            </a:pPr>
            <a:r>
              <a:rPr lang="es-ES" dirty="0">
                <a:solidFill>
                  <a:schemeClr val="bg1"/>
                </a:solidFill>
                <a:latin typeface="Calibri" panose="020F0502020204030204" pitchFamily="34" charset="0"/>
              </a:rPr>
              <a:t>DES RÉFÉRENCES À DES RESSOURCES DE BONNES PRATIQUES</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3928473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309285"/>
            <a:ext cx="4110699" cy="1365250"/>
          </a:xfrm>
          <a:prstGeom prst="rect">
            <a:avLst/>
          </a:prstGeom>
        </p:spPr>
        <p:txBody>
          <a:bodyPr anchor="b"/>
          <a:lstStyle/>
          <a:p>
            <a:r>
              <a:rPr lang="es-ES" b="1" dirty="0"/>
              <a:t>Bien manger : </a:t>
            </a:r>
            <a:r>
              <a:rPr lang="es-ES" dirty="0"/>
              <a:t>le rôle de la nutrition dans la santé et le bien-être</a:t>
            </a:r>
            <a:endParaRPr lang="en-IE"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5240" y="4658262"/>
            <a:ext cx="4389365" cy="1210417"/>
          </a:xfrm>
          <a:prstGeom prst="rect">
            <a:avLst/>
          </a:prstGeom>
        </p:spPr>
        <p:txBody>
          <a:bodyPr/>
          <a:lstStyle/>
          <a:p>
            <a:pPr>
              <a:lnSpc>
                <a:spcPct val="100000"/>
              </a:lnSpc>
              <a:tabLst>
                <a:tab pos="3949700" algn="l"/>
              </a:tabLst>
            </a:pPr>
            <a:endParaRPr lang="en-US" sz="1400" dirty="0"/>
          </a:p>
          <a:p>
            <a:pPr>
              <a:lnSpc>
                <a:spcPct val="100000"/>
              </a:lnSpc>
              <a:tabLst>
                <a:tab pos="3949700" algn="l"/>
              </a:tabLst>
            </a:pPr>
            <a:endParaRPr lang="en-US" sz="1400" dirty="0"/>
          </a:p>
          <a:p>
            <a:pPr>
              <a:lnSpc>
                <a:spcPct val="100000"/>
              </a:lnSpc>
              <a:tabLst>
                <a:tab pos="3949700" algn="l"/>
              </a:tabLst>
            </a:pPr>
            <a:r>
              <a:rPr lang="es-ES" sz="1400" dirty="0"/>
              <a:t>DE QUOI AI-JE BESOIN POUR AMÉLIORER MES HABITUDES ALIMENTAIRES ? </a:t>
            </a:r>
            <a:r>
              <a:rPr lang="en-US" sz="1400" dirty="0"/>
              <a:t>.............................................................. </a:t>
            </a:r>
            <a:r>
              <a:rPr lang="en-US" sz="1400" dirty="0">
                <a:hlinkClick r:id="rId2" action="ppaction://hlinksldjump">
                  <a:extLst>
                    <a:ext uri="{A12FA001-AC4F-418D-AE19-62706E023703}">
                      <ahyp:hlinkClr xmlns:ahyp="http://schemas.microsoft.com/office/drawing/2018/hyperlinkcolor" val="tx"/>
                    </a:ext>
                  </a:extLst>
                </a:hlinkClick>
              </a:rPr>
              <a:t>2</a:t>
            </a:r>
            <a:r>
              <a:rPr lang="en-US" sz="1400" u="sng" dirty="0"/>
              <a:t>6</a:t>
            </a:r>
          </a:p>
          <a:p>
            <a:pPr>
              <a:lnSpc>
                <a:spcPct val="100000"/>
              </a:lnSpc>
              <a:tabLst>
                <a:tab pos="3949700" algn="l"/>
              </a:tabLst>
            </a:pPr>
            <a:endParaRPr lang="en-US" sz="1400" dirty="0"/>
          </a:p>
          <a:p>
            <a:pPr>
              <a:lnSpc>
                <a:spcPct val="100000"/>
              </a:lnSpc>
              <a:tabLst>
                <a:tab pos="3949700" algn="l"/>
              </a:tabLst>
            </a:pPr>
            <a:r>
              <a:rPr lang="en-US" sz="1400" dirty="0"/>
              <a:t>PRECONISATIONS............................................................. </a:t>
            </a:r>
            <a:r>
              <a:rPr lang="en-US" sz="1400" dirty="0">
                <a:hlinkClick r:id="rId2" action="ppaction://hlinksldjump">
                  <a:extLst>
                    <a:ext uri="{A12FA001-AC4F-418D-AE19-62706E023703}">
                      <ahyp:hlinkClr xmlns:ahyp="http://schemas.microsoft.com/office/drawing/2018/hyperlinkcolor" val="tx"/>
                    </a:ext>
                  </a:extLst>
                </a:hlinkClick>
              </a:rPr>
              <a:t>2</a:t>
            </a:r>
            <a:r>
              <a:rPr lang="en-US" sz="1400" u="sng" dirty="0"/>
              <a:t>6</a:t>
            </a:r>
          </a:p>
          <a:p>
            <a:pPr>
              <a:lnSpc>
                <a:spcPct val="100000"/>
              </a:lnSpc>
              <a:tabLst>
                <a:tab pos="3949700" algn="l"/>
              </a:tabLst>
            </a:pPr>
            <a:endParaRPr lang="en-US" sz="1400" dirty="0"/>
          </a:p>
          <a:p>
            <a:pPr>
              <a:lnSpc>
                <a:spcPct val="100000"/>
              </a:lnSpc>
              <a:tabLst>
                <a:tab pos="3949700" algn="l"/>
              </a:tabLst>
            </a:pPr>
            <a:r>
              <a:rPr lang="en-US" sz="1400" dirty="0"/>
              <a:t>MYTHES ET FAUSSES CROYANCES...................................................................... </a:t>
            </a:r>
            <a:r>
              <a:rPr lang="en-US" sz="1400" u="sng" dirty="0"/>
              <a:t>27</a:t>
            </a:r>
          </a:p>
          <a:p>
            <a:pPr>
              <a:lnSpc>
                <a:spcPct val="100000"/>
              </a:lnSpc>
              <a:tabLst>
                <a:tab pos="3949700" algn="l"/>
              </a:tabLst>
            </a:pPr>
            <a:endParaRPr lang="en-US" sz="1400" dirty="0"/>
          </a:p>
          <a:p>
            <a:pPr>
              <a:lnSpc>
                <a:spcPct val="100000"/>
              </a:lnSpc>
              <a:tabLst>
                <a:tab pos="3949700" algn="l"/>
              </a:tabLst>
            </a:pPr>
            <a:r>
              <a:rPr lang="en-US" sz="1400" dirty="0"/>
              <a:t>REFERENCES DE BONNES PRATIQUES INNOVANTES ......................................................................................... </a:t>
            </a:r>
            <a:r>
              <a:rPr lang="en-US" sz="1400" dirty="0">
                <a:hlinkClick r:id="rId3" action="ppaction://hlinksldjump">
                  <a:extLst>
                    <a:ext uri="{A12FA001-AC4F-418D-AE19-62706E023703}">
                      <ahyp:hlinkClr xmlns:ahyp="http://schemas.microsoft.com/office/drawing/2018/hyperlinkcolor" val="tx"/>
                    </a:ext>
                  </a:extLst>
                </a:hlinkClick>
              </a:rPr>
              <a:t>32</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05</a:t>
            </a:r>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740648" y="675581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11" name="Graphic 2">
            <a:extLst>
              <a:ext uri="{FF2B5EF4-FFF2-40B4-BE49-F238E27FC236}">
                <a16:creationId xmlns:a16="http://schemas.microsoft.com/office/drawing/2014/main" id="{12F89126-0C90-0945-A32A-E26C3E9D791E}"/>
              </a:ext>
            </a:extLst>
          </p:cNvPr>
          <p:cNvGrpSpPr/>
          <p:nvPr/>
        </p:nvGrpSpPr>
        <p:grpSpPr>
          <a:xfrm>
            <a:off x="487824" y="8042246"/>
            <a:ext cx="2507416" cy="1894391"/>
            <a:chOff x="5041047" y="3162183"/>
            <a:chExt cx="960669" cy="725800"/>
          </a:xfrm>
        </p:grpSpPr>
        <p:sp>
          <p:nvSpPr>
            <p:cNvPr id="112" name="Freeform 111">
              <a:extLst>
                <a:ext uri="{FF2B5EF4-FFF2-40B4-BE49-F238E27FC236}">
                  <a16:creationId xmlns:a16="http://schemas.microsoft.com/office/drawing/2014/main" id="{3595436E-A3A7-984D-BD47-794F30741B26}"/>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0A44702-D6FE-194D-BEA9-33C98D0B939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CE50C52C-58BD-9E43-8CE0-608D352D847C}"/>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B34CAB9-76C1-7E49-A39E-D649FD87E499}"/>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C37FD72-DF03-524B-9B8C-0C08B283B919}"/>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E10D818-92A4-C347-B8E5-1D2FD32DFA96}"/>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B239030E-BBA9-2A47-A4C1-16E9824D1FF5}"/>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E9DA26B-5B3E-9449-A2E2-64A24FC6A487}"/>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952B418-4056-8E46-9053-C5F70B783EDA}"/>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A5D7D85-338C-4F4B-98B3-A9918F18FF10}"/>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C369B43-ABAB-1E4D-9956-79EEE7AA55D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C3C0298-C281-A647-B9C9-8B8C04E16D68}"/>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8DF6313-803C-2D48-BF5B-480BF20C5800}"/>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FFC652"/>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37A84CF-6C64-DD49-98FA-DC281C92DF2A}"/>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598457-9372-8F4E-9D34-632611CE871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E3B64890-9155-5C4B-AB79-3372A19AF37E}"/>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AE9C1E6-D28C-6C42-87A5-E2AAF6531B4E}"/>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35197DA-319A-0440-8525-4E98E91919C0}"/>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50CEACF-F5C6-E14E-A902-9320F21D4098}"/>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933F105-691B-D447-BEA6-8DCB4CEFEB40}"/>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9E8A777F-BAC1-404F-8DEA-D2CF48B7907D}"/>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A5629D5-7432-7846-B82C-27506F750D2E}"/>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BB23FB3F-6185-644E-B003-64C721ABEEB0}"/>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94B0D69-7C4B-0745-B3CD-3E8491876396}"/>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4102D573-2694-8B45-ABDF-16CB15B8A29A}"/>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842A26E-24A4-8043-BC4D-28143176DBDC}"/>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614A4B-D1A0-2243-9281-CB8AA73346EA}"/>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7AF1171-AA4E-2F41-8883-FA165D2E023E}"/>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DA1DC9D-5EBC-9D4B-8557-5C589A3C2785}"/>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8991709-921A-C048-8BB7-7075B8945289}"/>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188042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Un domaine de recherche en plein essor explore la relation entre l'alimentation et la santé mentale. Les neurosciences nutritionnelles sont une discipline émergente qui met en lumière le fait que les facteurs alimentaires sont intimement liés à la cognition, au comportement et aux émotions de l'homme. Des études récentes ont clairement indiqué que les habitudes nutritionnelles peuvent jouer un rôle clé dans l'apparition, ainsi que dans la gravité et la durée des troubles mentaux tels que la dépression, l'anxiété, l'insomnie chronique et les troubles de la santé mentale. Il peut s'agir d'un manque d'appétit, du fait de sauter des repas et d'une envie envahissante d'aliments sucrés ou de malbouffe.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439818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INFORMATIONS GÉNÉRALES. MODÈLES NUTRITIONNELS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25</a:t>
            </a:fld>
            <a:endParaRPr lang="en-US" dirty="0">
              <a:latin typeface="Calibri" panose="020F0502020204030204" pitchFamily="34" charset="0"/>
            </a:endParaRPr>
          </a:p>
        </p:txBody>
      </p:sp>
      <p:sp>
        <p:nvSpPr>
          <p:cNvPr id="73" name="Text Placeholder 36">
            <a:extLst>
              <a:ext uri="{FF2B5EF4-FFF2-40B4-BE49-F238E27FC236}">
                <a16:creationId xmlns:a16="http://schemas.microsoft.com/office/drawing/2014/main" id="{800AF085-3F64-1D4C-974E-5A174530E0E4}"/>
              </a:ext>
            </a:extLst>
          </p:cNvPr>
          <p:cNvSpPr txBox="1">
            <a:spLocks/>
          </p:cNvSpPr>
          <p:nvPr/>
        </p:nvSpPr>
        <p:spPr>
          <a:xfrm>
            <a:off x="418371" y="476940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Certains traits de personnalité et troubles psychologiques tels que l'impulsivité, le manque de concentration et l'hyperactivité, notamment chez les enfants et les adolescents, sont déclenchés par certaines substances contenues dans les aliments malsains. À l'inverse, les choix alimentaires sains peuvent être efficaces dans la prévention et le traitement des troubles de la santé mentale. </a:t>
            </a:r>
            <a:endParaRPr lang="en-IE" dirty="0">
              <a:latin typeface="Calibri" panose="020F0502020204030204" pitchFamily="34" charset="0"/>
            </a:endParaRPr>
          </a:p>
        </p:txBody>
      </p:sp>
      <p:sp>
        <p:nvSpPr>
          <p:cNvPr id="75" name="Text Placeholder 36">
            <a:extLst>
              <a:ext uri="{FF2B5EF4-FFF2-40B4-BE49-F238E27FC236}">
                <a16:creationId xmlns:a16="http://schemas.microsoft.com/office/drawing/2014/main" id="{2CB79A0C-6D71-354B-934E-EFA85306FDC9}"/>
              </a:ext>
            </a:extLst>
          </p:cNvPr>
          <p:cNvSpPr txBox="1">
            <a:spLocks/>
          </p:cNvSpPr>
          <p:nvPr/>
        </p:nvSpPr>
        <p:spPr>
          <a:xfrm>
            <a:off x="-17797" y="4426903"/>
            <a:ext cx="329687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a:solidFill>
                  <a:schemeClr val="bg1"/>
                </a:solidFill>
                <a:latin typeface="Calibri" panose="020F0502020204030204" pitchFamily="34" charset="0"/>
              </a:rPr>
              <a:t>LES TROUBLES DE LA SANTÉ MENTALE</a:t>
            </a:r>
            <a:endParaRPr lang="es-ES" sz="1400" dirty="0">
              <a:solidFill>
                <a:schemeClr val="bg1"/>
              </a:solidFill>
              <a:latin typeface="Calibri" panose="020F0502020204030204" pitchFamily="34" charset="0"/>
            </a:endParaRPr>
          </a:p>
        </p:txBody>
      </p:sp>
      <p:sp>
        <p:nvSpPr>
          <p:cNvPr id="76" name="Text Placeholder 36">
            <a:extLst>
              <a:ext uri="{FF2B5EF4-FFF2-40B4-BE49-F238E27FC236}">
                <a16:creationId xmlns:a16="http://schemas.microsoft.com/office/drawing/2014/main" id="{EBDD7A47-3664-4A4B-9881-6436E2261315}"/>
              </a:ext>
            </a:extLst>
          </p:cNvPr>
          <p:cNvSpPr txBox="1">
            <a:spLocks/>
          </p:cNvSpPr>
          <p:nvPr/>
        </p:nvSpPr>
        <p:spPr>
          <a:xfrm>
            <a:off x="436168" y="6246223"/>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Il est donc difficile de rompre avec les habitudes alimentaires que la société a longtemps entretenues. L'envie de malbouffe crée une dépendance, et beaucoup pensent qu'ils n'ont pas la discipline ou la volonté nécessaires pour faire face à la puissante réaction physiologique qu'ils ont face aux aliments sucrés et à la </a:t>
            </a:r>
            <a:r>
              <a:rPr lang="es-ES" dirty="0" err="1">
                <a:latin typeface="Calibri" panose="020F0502020204030204" pitchFamily="34" charset="0"/>
              </a:rPr>
              <a:t>malbouffe</a:t>
            </a:r>
            <a:r>
              <a:rPr lang="es-ES" dirty="0">
                <a:latin typeface="Calibri" panose="020F0502020204030204" pitchFamily="34" charset="0"/>
              </a:rPr>
              <a:t>, qui sont élaborés de manière complexe par les fabricants et les détaillants de produits alimentaires. La malbouffe est savoureuse, pratique, souvent moins chère et plus accessible. Cela se traduit par des progrès limités dans certains secteurs de la société en matière d'adoption de comportements alimentaires plus sains.</a:t>
            </a:r>
            <a:endParaRPr lang="en-IE" dirty="0">
              <a:latin typeface="Calibri" panose="020F0502020204030204" pitchFamily="34" charset="0"/>
            </a:endParaRPr>
          </a:p>
        </p:txBody>
      </p:sp>
      <p:sp>
        <p:nvSpPr>
          <p:cNvPr id="78" name="Text Placeholder 36">
            <a:extLst>
              <a:ext uri="{FF2B5EF4-FFF2-40B4-BE49-F238E27FC236}">
                <a16:creationId xmlns:a16="http://schemas.microsoft.com/office/drawing/2014/main" id="{16C8DC36-4876-234B-B467-5C65D2817B0D}"/>
              </a:ext>
            </a:extLst>
          </p:cNvPr>
          <p:cNvSpPr txBox="1">
            <a:spLocks/>
          </p:cNvSpPr>
          <p:nvPr/>
        </p:nvSpPr>
        <p:spPr>
          <a:xfrm>
            <a:off x="1" y="5896161"/>
            <a:ext cx="197206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ENJEUX</a:t>
            </a:r>
          </a:p>
        </p:txBody>
      </p:sp>
      <p:sp>
        <p:nvSpPr>
          <p:cNvPr id="79" name="Text Placeholder 36">
            <a:extLst>
              <a:ext uri="{FF2B5EF4-FFF2-40B4-BE49-F238E27FC236}">
                <a16:creationId xmlns:a16="http://schemas.microsoft.com/office/drawing/2014/main" id="{3F745906-3F4B-1B48-869B-CBBE6670489A}"/>
              </a:ext>
            </a:extLst>
          </p:cNvPr>
          <p:cNvSpPr txBox="1">
            <a:spLocks/>
          </p:cNvSpPr>
          <p:nvPr/>
        </p:nvSpPr>
        <p:spPr>
          <a:xfrm>
            <a:off x="436168" y="8077290"/>
            <a:ext cx="6687338" cy="189212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Toutefois, cela commence à changer. Les individus, les professionnels et les décideurs doivent comprendre la relation entre la santé mentale et l'alimentation, afin de pouvoir faire des choix éclairés, non seulement en favorisant et en maintenant une bonne santé mentale, mais aussi en agissant pour prévenir le développement d'autres troubles de la santé mentale.</a:t>
            </a:r>
          </a:p>
          <a:p>
            <a:r>
              <a:rPr lang="es-ES" dirty="0">
                <a:latin typeface="Calibri" panose="020F0502020204030204" pitchFamily="34" charset="0"/>
              </a:rPr>
              <a:t>Le rôle de l'alimentation dans la santé nationale n'est pas encore totalement compris ou accepté. Cependant, les prestataires de soins et les politiques nationales/locales peuvent avoir un impact plus large, bien au-delà des actions individuelles. Comment la société peut-elle aider à guider les gens pour qu'ils prennent une nouvelle habitude qui perdure dans le temps ? C'est l'objet de cette section de </a:t>
            </a:r>
            <a:r>
              <a:rPr lang="es-ES" dirty="0" err="1">
                <a:latin typeface="Calibri" panose="020F0502020204030204" pitchFamily="34" charset="0"/>
              </a:rPr>
              <a:t>l'étude</a:t>
            </a:r>
            <a:r>
              <a:rPr lang="es-ES" dirty="0">
                <a:latin typeface="Calibri" panose="020F0502020204030204" pitchFamily="34" charset="0"/>
              </a:rPr>
              <a:t> ACTIVATE et elle sera explorée et étudiée </a:t>
            </a:r>
            <a:r>
              <a:rPr lang="es-ES" dirty="0" err="1">
                <a:latin typeface="Calibri" panose="020F0502020204030204" pitchFamily="34" charset="0"/>
              </a:rPr>
              <a:t>dans</a:t>
            </a:r>
            <a:r>
              <a:rPr lang="es-ES" dirty="0">
                <a:latin typeface="Calibri" panose="020F0502020204030204" pitchFamily="34" charset="0"/>
              </a:rPr>
              <a:t> </a:t>
            </a:r>
            <a:r>
              <a:rPr lang="es-ES" dirty="0" err="1">
                <a:latin typeface="Calibri" panose="020F0502020204030204" pitchFamily="34" charset="0"/>
              </a:rPr>
              <a:t>cette</a:t>
            </a:r>
            <a:r>
              <a:rPr lang="es-ES" dirty="0">
                <a:latin typeface="Calibri" panose="020F0502020204030204" pitchFamily="34" charset="0"/>
              </a:rPr>
              <a:t> </a:t>
            </a:r>
            <a:r>
              <a:rPr lang="es-ES" dirty="0" err="1">
                <a:latin typeface="Calibri" panose="020F0502020204030204" pitchFamily="34" charset="0"/>
              </a:rPr>
              <a:t>partie</a:t>
            </a:r>
            <a:r>
              <a:rPr lang="es-ES" dirty="0">
                <a:latin typeface="Calibri" panose="020F0502020204030204" pitchFamily="34" charset="0"/>
              </a:rPr>
              <a:t>. L'objectif est d'aider les décideurs politiques, les prestataires de soins de santé et les individus à modifier leurs comportements de base et à accroître la sensibilisation, l'engagement et l'adoption de choix alimentaires plus sains.</a:t>
            </a:r>
          </a:p>
        </p:txBody>
      </p:sp>
      <p:sp>
        <p:nvSpPr>
          <p:cNvPr id="81" name="Text Placeholder 36">
            <a:extLst>
              <a:ext uri="{FF2B5EF4-FFF2-40B4-BE49-F238E27FC236}">
                <a16:creationId xmlns:a16="http://schemas.microsoft.com/office/drawing/2014/main" id="{883E44A8-8B8A-D243-8593-3316D9DA4824}"/>
              </a:ext>
            </a:extLst>
          </p:cNvPr>
          <p:cNvSpPr txBox="1">
            <a:spLocks/>
          </p:cNvSpPr>
          <p:nvPr/>
        </p:nvSpPr>
        <p:spPr>
          <a:xfrm>
            <a:off x="0" y="7554096"/>
            <a:ext cx="2526753" cy="438958"/>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DES CHOIX ÉCLAIRÉS</a:t>
            </a:r>
          </a:p>
        </p:txBody>
      </p:sp>
      <p:sp>
        <p:nvSpPr>
          <p:cNvPr id="102" name="Graphic 54">
            <a:extLst>
              <a:ext uri="{FF2B5EF4-FFF2-40B4-BE49-F238E27FC236}">
                <a16:creationId xmlns:a16="http://schemas.microsoft.com/office/drawing/2014/main" id="{9649CC25-C1F3-CB44-883C-27EA206BBA8B}"/>
              </a:ext>
            </a:extLst>
          </p:cNvPr>
          <p:cNvSpPr/>
          <p:nvPr/>
        </p:nvSpPr>
        <p:spPr>
          <a:xfrm>
            <a:off x="2184550" y="3518759"/>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3" name="Text Placeholder 23">
            <a:extLst>
              <a:ext uri="{FF2B5EF4-FFF2-40B4-BE49-F238E27FC236}">
                <a16:creationId xmlns:a16="http://schemas.microsoft.com/office/drawing/2014/main" id="{AF977726-B22C-8B4F-B410-C4438199FBB6}"/>
              </a:ext>
            </a:extLst>
          </p:cNvPr>
          <p:cNvSpPr txBox="1">
            <a:spLocks/>
          </p:cNvSpPr>
          <p:nvPr/>
        </p:nvSpPr>
        <p:spPr>
          <a:xfrm>
            <a:off x="3419629" y="3343362"/>
            <a:ext cx="2960893" cy="40422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ENJEUX</a:t>
            </a:r>
          </a:p>
        </p:txBody>
      </p:sp>
      <p:grpSp>
        <p:nvGrpSpPr>
          <p:cNvPr id="104" name="Group 103">
            <a:extLst>
              <a:ext uri="{FF2B5EF4-FFF2-40B4-BE49-F238E27FC236}">
                <a16:creationId xmlns:a16="http://schemas.microsoft.com/office/drawing/2014/main" id="{DD5A3AED-6063-2548-8204-A74CF2B20722}"/>
              </a:ext>
            </a:extLst>
          </p:cNvPr>
          <p:cNvGrpSpPr/>
          <p:nvPr/>
        </p:nvGrpSpPr>
        <p:grpSpPr>
          <a:xfrm>
            <a:off x="2738189" y="3183581"/>
            <a:ext cx="667672" cy="717635"/>
            <a:chOff x="414033" y="5765459"/>
            <a:chExt cx="867196" cy="932088"/>
          </a:xfrm>
        </p:grpSpPr>
        <p:sp>
          <p:nvSpPr>
            <p:cNvPr id="105" name="Freeform 30">
              <a:extLst>
                <a:ext uri="{FF2B5EF4-FFF2-40B4-BE49-F238E27FC236}">
                  <a16:creationId xmlns:a16="http://schemas.microsoft.com/office/drawing/2014/main" id="{A3159DDD-156E-A74E-8034-9914F9B7F16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6" name="Freeform 31">
              <a:extLst>
                <a:ext uri="{FF2B5EF4-FFF2-40B4-BE49-F238E27FC236}">
                  <a16:creationId xmlns:a16="http://schemas.microsoft.com/office/drawing/2014/main" id="{C5C0B661-D935-C740-B909-C2335205B47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Text Placeholder 23">
              <a:extLst>
                <a:ext uri="{FF2B5EF4-FFF2-40B4-BE49-F238E27FC236}">
                  <a16:creationId xmlns:a16="http://schemas.microsoft.com/office/drawing/2014/main" id="{113186F7-AFFD-F64E-BFE0-9464CF8B3DF8}"/>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108" name="Graphic 54">
            <a:extLst>
              <a:ext uri="{FF2B5EF4-FFF2-40B4-BE49-F238E27FC236}">
                <a16:creationId xmlns:a16="http://schemas.microsoft.com/office/drawing/2014/main" id="{8ABCA51A-7815-2642-96FF-8045C856097C}"/>
              </a:ext>
            </a:extLst>
          </p:cNvPr>
          <p:cNvSpPr/>
          <p:nvPr/>
        </p:nvSpPr>
        <p:spPr>
          <a:xfrm>
            <a:off x="-10831" y="3511317"/>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9" name="Text Placeholder 23">
            <a:extLst>
              <a:ext uri="{FF2B5EF4-FFF2-40B4-BE49-F238E27FC236}">
                <a16:creationId xmlns:a16="http://schemas.microsoft.com/office/drawing/2014/main" id="{920822E5-3D25-B044-98B0-0FF42DAED0AD}"/>
              </a:ext>
            </a:extLst>
          </p:cNvPr>
          <p:cNvSpPr txBox="1">
            <a:spLocks/>
          </p:cNvSpPr>
          <p:nvPr/>
        </p:nvSpPr>
        <p:spPr>
          <a:xfrm>
            <a:off x="1179770" y="3343362"/>
            <a:ext cx="1057923" cy="43174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LES TROUBLES DE LA SANTÉ MENTALE</a:t>
            </a:r>
          </a:p>
        </p:txBody>
      </p:sp>
      <p:grpSp>
        <p:nvGrpSpPr>
          <p:cNvPr id="110" name="Group 109">
            <a:extLst>
              <a:ext uri="{FF2B5EF4-FFF2-40B4-BE49-F238E27FC236}">
                <a16:creationId xmlns:a16="http://schemas.microsoft.com/office/drawing/2014/main" id="{8B5D9C3F-FC00-BB47-BB74-AA58592217F1}"/>
              </a:ext>
            </a:extLst>
          </p:cNvPr>
          <p:cNvGrpSpPr/>
          <p:nvPr/>
        </p:nvGrpSpPr>
        <p:grpSpPr>
          <a:xfrm>
            <a:off x="498329" y="3207321"/>
            <a:ext cx="667672" cy="717635"/>
            <a:chOff x="414033" y="5765459"/>
            <a:chExt cx="867196" cy="932088"/>
          </a:xfrm>
        </p:grpSpPr>
        <p:sp>
          <p:nvSpPr>
            <p:cNvPr id="111" name="Freeform 30">
              <a:extLst>
                <a:ext uri="{FF2B5EF4-FFF2-40B4-BE49-F238E27FC236}">
                  <a16:creationId xmlns:a16="http://schemas.microsoft.com/office/drawing/2014/main" id="{89AA5E52-A63E-1A49-A8A7-AE5672B82A40}"/>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Freeform 31">
              <a:extLst>
                <a:ext uri="{FF2B5EF4-FFF2-40B4-BE49-F238E27FC236}">
                  <a16:creationId xmlns:a16="http://schemas.microsoft.com/office/drawing/2014/main" id="{C1A4BAB6-4396-2442-AF1C-F4B691C9502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3" name="Text Placeholder 23">
              <a:extLst>
                <a:ext uri="{FF2B5EF4-FFF2-40B4-BE49-F238E27FC236}">
                  <a16:creationId xmlns:a16="http://schemas.microsoft.com/office/drawing/2014/main" id="{0FD4ABDB-3483-374F-B944-910CA3C1B48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114" name="Graphic 54">
            <a:extLst>
              <a:ext uri="{FF2B5EF4-FFF2-40B4-BE49-F238E27FC236}">
                <a16:creationId xmlns:a16="http://schemas.microsoft.com/office/drawing/2014/main" id="{BA63BA97-1769-4D4D-A357-06295E3A0D97}"/>
              </a:ext>
            </a:extLst>
          </p:cNvPr>
          <p:cNvSpPr/>
          <p:nvPr/>
        </p:nvSpPr>
        <p:spPr>
          <a:xfrm>
            <a:off x="4659174" y="3537940"/>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15" name="Text Placeholder 23">
            <a:extLst>
              <a:ext uri="{FF2B5EF4-FFF2-40B4-BE49-F238E27FC236}">
                <a16:creationId xmlns:a16="http://schemas.microsoft.com/office/drawing/2014/main" id="{6E90BF09-C29C-1549-AB88-8FFDE915D59F}"/>
              </a:ext>
            </a:extLst>
          </p:cNvPr>
          <p:cNvSpPr txBox="1">
            <a:spLocks/>
          </p:cNvSpPr>
          <p:nvPr/>
        </p:nvSpPr>
        <p:spPr>
          <a:xfrm>
            <a:off x="5885128" y="3331045"/>
            <a:ext cx="1220581" cy="418938"/>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DES CHOIX ÉCLAIRÉS</a:t>
            </a:r>
          </a:p>
        </p:txBody>
      </p:sp>
      <p:grpSp>
        <p:nvGrpSpPr>
          <p:cNvPr id="116" name="Group 115">
            <a:extLst>
              <a:ext uri="{FF2B5EF4-FFF2-40B4-BE49-F238E27FC236}">
                <a16:creationId xmlns:a16="http://schemas.microsoft.com/office/drawing/2014/main" id="{37983A2F-3052-3444-AC2C-39ABA27E0F20}"/>
              </a:ext>
            </a:extLst>
          </p:cNvPr>
          <p:cNvGrpSpPr/>
          <p:nvPr/>
        </p:nvGrpSpPr>
        <p:grpSpPr>
          <a:xfrm>
            <a:off x="5203689" y="3171264"/>
            <a:ext cx="667673" cy="717635"/>
            <a:chOff x="414034" y="4847053"/>
            <a:chExt cx="867197" cy="932088"/>
          </a:xfrm>
        </p:grpSpPr>
        <p:sp>
          <p:nvSpPr>
            <p:cNvPr id="117" name="Freeform 30">
              <a:extLst>
                <a:ext uri="{FF2B5EF4-FFF2-40B4-BE49-F238E27FC236}">
                  <a16:creationId xmlns:a16="http://schemas.microsoft.com/office/drawing/2014/main" id="{087CEFBB-7453-214C-90E2-BED92D35E3D7}"/>
                </a:ext>
              </a:extLst>
            </p:cNvPr>
            <p:cNvSpPr>
              <a:spLocks/>
            </p:cNvSpPr>
            <p:nvPr/>
          </p:nvSpPr>
          <p:spPr bwMode="auto">
            <a:xfrm>
              <a:off x="431918" y="4929829"/>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1">
              <a:extLst>
                <a:ext uri="{FF2B5EF4-FFF2-40B4-BE49-F238E27FC236}">
                  <a16:creationId xmlns:a16="http://schemas.microsoft.com/office/drawing/2014/main" id="{780D2A2C-1357-B64F-95CE-140029205CB4}"/>
                </a:ext>
              </a:extLst>
            </p:cNvPr>
            <p:cNvSpPr>
              <a:spLocks/>
            </p:cNvSpPr>
            <p:nvPr/>
          </p:nvSpPr>
          <p:spPr bwMode="auto">
            <a:xfrm>
              <a:off x="414034" y="4847053"/>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9" name="Text Placeholder 23">
              <a:extLst>
                <a:ext uri="{FF2B5EF4-FFF2-40B4-BE49-F238E27FC236}">
                  <a16:creationId xmlns:a16="http://schemas.microsoft.com/office/drawing/2014/main" id="{9F1EDC6C-5A4F-DE43-872D-DD73882C1C71}"/>
                </a:ext>
              </a:extLst>
            </p:cNvPr>
            <p:cNvSpPr txBox="1">
              <a:spLocks/>
            </p:cNvSpPr>
            <p:nvPr/>
          </p:nvSpPr>
          <p:spPr>
            <a:xfrm>
              <a:off x="425287" y="5054582"/>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120" name="Graphic 54">
            <a:extLst>
              <a:ext uri="{FF2B5EF4-FFF2-40B4-BE49-F238E27FC236}">
                <a16:creationId xmlns:a16="http://schemas.microsoft.com/office/drawing/2014/main" id="{59945222-1C82-2545-9792-42791F382D59}"/>
              </a:ext>
            </a:extLst>
          </p:cNvPr>
          <p:cNvSpPr/>
          <p:nvPr/>
        </p:nvSpPr>
        <p:spPr>
          <a:xfrm>
            <a:off x="6911318" y="3534599"/>
            <a:ext cx="612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3" name="ZoneTexte 2">
            <a:extLst>
              <a:ext uri="{FF2B5EF4-FFF2-40B4-BE49-F238E27FC236}">
                <a16:creationId xmlns:a16="http://schemas.microsoft.com/office/drawing/2014/main" id="{22083962-F437-AB10-8B86-DEA7E143A0AF}"/>
              </a:ext>
            </a:extLst>
          </p:cNvPr>
          <p:cNvSpPr txBox="1"/>
          <p:nvPr/>
        </p:nvSpPr>
        <p:spPr>
          <a:xfrm>
            <a:off x="595503" y="3384627"/>
            <a:ext cx="3791414" cy="369332"/>
          </a:xfrm>
          <a:prstGeom prst="rect">
            <a:avLst/>
          </a:prstGeom>
          <a:noFill/>
        </p:spPr>
        <p:txBody>
          <a:bodyPr wrap="square">
            <a:spAutoFit/>
          </a:bodyPr>
          <a:lstStyle/>
          <a:p>
            <a:r>
              <a:rPr lang="en-US" sz="1800" b="0" dirty="0">
                <a:latin typeface="Calibri" panose="020F0502020204030204" pitchFamily="34" charset="0"/>
              </a:rPr>
              <a:t>01</a:t>
            </a:r>
          </a:p>
        </p:txBody>
      </p:sp>
      <p:sp>
        <p:nvSpPr>
          <p:cNvPr id="5" name="ZoneTexte 4">
            <a:extLst>
              <a:ext uri="{FF2B5EF4-FFF2-40B4-BE49-F238E27FC236}">
                <a16:creationId xmlns:a16="http://schemas.microsoft.com/office/drawing/2014/main" id="{A58116A3-3EC1-E1ED-5FA3-52A749E181D8}"/>
              </a:ext>
            </a:extLst>
          </p:cNvPr>
          <p:cNvSpPr txBox="1"/>
          <p:nvPr/>
        </p:nvSpPr>
        <p:spPr>
          <a:xfrm>
            <a:off x="2854506" y="3362382"/>
            <a:ext cx="3791414" cy="369332"/>
          </a:xfrm>
          <a:prstGeom prst="rect">
            <a:avLst/>
          </a:prstGeom>
          <a:noFill/>
        </p:spPr>
        <p:txBody>
          <a:bodyPr wrap="square">
            <a:spAutoFit/>
          </a:bodyPr>
          <a:lstStyle/>
          <a:p>
            <a:r>
              <a:rPr lang="en-US" sz="1800" b="0" dirty="0">
                <a:latin typeface="Calibri" panose="020F0502020204030204" pitchFamily="34" charset="0"/>
              </a:rPr>
              <a:t>02</a:t>
            </a:r>
            <a:endParaRPr lang="fr-FR" dirty="0"/>
          </a:p>
        </p:txBody>
      </p:sp>
      <p:sp>
        <p:nvSpPr>
          <p:cNvPr id="7" name="ZoneTexte 6">
            <a:extLst>
              <a:ext uri="{FF2B5EF4-FFF2-40B4-BE49-F238E27FC236}">
                <a16:creationId xmlns:a16="http://schemas.microsoft.com/office/drawing/2014/main" id="{51D8355D-4B73-40EC-AE5B-FD31B5A4EF3C}"/>
              </a:ext>
            </a:extLst>
          </p:cNvPr>
          <p:cNvSpPr txBox="1"/>
          <p:nvPr/>
        </p:nvSpPr>
        <p:spPr>
          <a:xfrm>
            <a:off x="5321611" y="3324713"/>
            <a:ext cx="3791414" cy="369332"/>
          </a:xfrm>
          <a:prstGeom prst="rect">
            <a:avLst/>
          </a:prstGeom>
          <a:noFill/>
        </p:spPr>
        <p:txBody>
          <a:bodyPr wrap="square">
            <a:spAutoFit/>
          </a:bodyPr>
          <a:lstStyle/>
          <a:p>
            <a:r>
              <a:rPr lang="en-US" sz="1800" b="0" dirty="0">
                <a:latin typeface="Calibri" panose="020F0502020204030204" pitchFamily="34" charset="0"/>
              </a:rPr>
              <a:t>03</a:t>
            </a:r>
            <a:endParaRPr lang="fr-FR" dirty="0"/>
          </a:p>
        </p:txBody>
      </p:sp>
    </p:spTree>
    <p:extLst>
      <p:ext uri="{BB962C8B-B14F-4D97-AF65-F5344CB8AC3E}">
        <p14:creationId xmlns:p14="http://schemas.microsoft.com/office/powerpoint/2010/main" val="3512314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5824746" cy="659451"/>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DE QUOI AI-JE BESOIN POUR AMÉLIORER MES HABITUDES ALIMENTAIRES ?</a:t>
            </a:r>
            <a:endParaRPr lang="en-US" dirty="0">
              <a:solidFill>
                <a:schemeClr val="bg1"/>
              </a:solidFill>
              <a:latin typeface="Calibri" panose="020F0502020204030204" pitchFamily="34" charset="0"/>
            </a:endParaRP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2289612"/>
          </a:xfrm>
          <a:prstGeom prst="rect">
            <a:avLst/>
          </a:prstGeom>
        </p:spPr>
        <p:txBody>
          <a:bodyPr numCol="2" spcCol="288000"/>
          <a:lstStyle/>
          <a:p>
            <a:pPr marL="0" indent="0">
              <a:buNone/>
            </a:pPr>
            <a:r>
              <a:rPr lang="es-ES" sz="1100" dirty="0">
                <a:latin typeface="Calibri" panose="020F0502020204030204" pitchFamily="34" charset="0"/>
              </a:rPr>
              <a:t>Le message clé qui ressort de ces recherches est que sans une source constante de carburant provenant des aliments que nous mangeons, notre esprit et notre corps ne fonctionnent pas bien. Malgré les recherches, un certain scepticisme s'est installé quant à l'influence de l'alimentation sur nos capacités psychologiques et notre bien-être - tout le monde n'accepte pas l'importance de la relation entre l'alimentation et l'humeur. Une mauvaise alimentation peut être la voie vers un risque accru de mauvaise santé mentale. Savoir ce qu'il faut manger et ce qu'il ne faut pas manger peut être déroutant. Les informations et les conseils nutritionnels peuvent suggérer qu'un groupe d'aliments est sain, alors que d'autres recherches peuvent remettre en question cette affirmation. </a:t>
            </a:r>
          </a:p>
          <a:p>
            <a:pPr marL="0" indent="0">
              <a:buNone/>
            </a:pPr>
            <a:r>
              <a:rPr lang="es-ES" sz="1100" dirty="0">
                <a:latin typeface="Calibri" panose="020F0502020204030204" pitchFamily="34" charset="0"/>
              </a:rPr>
              <a:t>Par exemple, les céréales sont souvent étiquetées comme faisant partie d'un petit-déjeuner sain et équilibré. Mais beaucoup des marques les plus populaires sont pleines d'ingrédients malsains et ne sont donc pas recommandées. Un autre exemple serait celui des aliments transformés étiquetés comme biologiques, mais qui ne sont pas nécessairement sains. Par exemple, les régimes végétaliens gagnent souvent en popularité pour des raisons environnementales et de santé ; cependant, le bacon végétalien est un produit hautement transformé dont il a été démontré qu'il avait une faible </a:t>
            </a:r>
            <a:r>
              <a:rPr lang="es-ES" sz="1100" dirty="0" err="1">
                <a:latin typeface="Calibri" panose="020F0502020204030204" pitchFamily="34" charset="0"/>
              </a:rPr>
              <a:t>valeur</a:t>
            </a:r>
            <a:r>
              <a:rPr lang="es-ES" sz="1100" dirty="0">
                <a:latin typeface="Calibri" panose="020F0502020204030204" pitchFamily="34" charset="0"/>
              </a:rPr>
              <a:t> </a:t>
            </a:r>
            <a:r>
              <a:rPr lang="es-ES" sz="1100" dirty="0" err="1">
                <a:latin typeface="Calibri" panose="020F0502020204030204" pitchFamily="34" charset="0"/>
              </a:rPr>
              <a:t>nutritionnelle</a:t>
            </a:r>
            <a:r>
              <a:rPr lang="es-ES" sz="1100" dirty="0">
                <a:latin typeface="Calibri" panose="020F0502020204030204" pitchFamily="34" charset="0"/>
              </a:rPr>
              <a:t>, </a:t>
            </a:r>
            <a:r>
              <a:rPr lang="es-ES" sz="1100" dirty="0" err="1">
                <a:latin typeface="Calibri" panose="020F0502020204030204" pitchFamily="34" charset="0"/>
              </a:rPr>
              <a:t>comme</a:t>
            </a:r>
            <a:r>
              <a:rPr lang="es-ES" sz="1100" dirty="0">
                <a:latin typeface="Calibri" panose="020F0502020204030204" pitchFamily="34" charset="0"/>
              </a:rPr>
              <a:t> le bacon transformé, mais qui est vendu au détail comme un </a:t>
            </a:r>
            <a:r>
              <a:rPr lang="en-GB" sz="1100" dirty="0">
                <a:latin typeface="Calibri" panose="020F0502020204030204" pitchFamily="34" charset="0"/>
              </a:rPr>
              <a:t>produit </a:t>
            </a:r>
            <a:r>
              <a:rPr lang="es-ES" sz="1100" dirty="0">
                <a:latin typeface="Calibri" panose="020F0502020204030204" pitchFamily="34" charset="0"/>
              </a:rPr>
              <a:t>sain. </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26</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562302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Une approche intégrée qui reflète également l'interaction des facteurs biologiques, ainsi que des conceptions psychologiques, émotionnelles et sociales plus larges de la santé mentale, est essentielle pour réduire la prévalence et la détresse causées par les problèmes de santé mentale. Le régime alimentaire est la pierre angulaire de cette approche intégrée. Avec une politique publique alignée sur des conseils de style de vie intrinsèques pour encourager le changement de comportement, offrant des programmes de promotion de la santé et de soins de santé, des normes alimentaires et des programmes d'alimentation saine tels que "Cook It !" et "Eat Better, Feel Better". Développer de nouvelles plateformes technologiques, des conseils clairs et des incitations pour une alimentation plus saine qui soit comprise, disponible et abordable pour tous. </a:t>
            </a:r>
            <a:endParaRPr lang="en-GB"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4886960"/>
            <a:ext cx="2702560" cy="62329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DES PROGRAMMES D'ALIMENTATION SAINE</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4278211"/>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PRECONISATIONS</a:t>
            </a:r>
          </a:p>
        </p:txBody>
      </p:sp>
      <p:grpSp>
        <p:nvGrpSpPr>
          <p:cNvPr id="9" name="Graphic 4">
            <a:extLst>
              <a:ext uri="{FF2B5EF4-FFF2-40B4-BE49-F238E27FC236}">
                <a16:creationId xmlns:a16="http://schemas.microsoft.com/office/drawing/2014/main" id="{72F3FE0E-429A-354D-B198-DD051AA87C3F}"/>
              </a:ext>
            </a:extLst>
          </p:cNvPr>
          <p:cNvGrpSpPr/>
          <p:nvPr/>
        </p:nvGrpSpPr>
        <p:grpSpPr>
          <a:xfrm>
            <a:off x="4212847" y="7608447"/>
            <a:ext cx="2047910" cy="1746920"/>
            <a:chOff x="4292330" y="4001047"/>
            <a:chExt cx="2203982" cy="1880053"/>
          </a:xfrm>
        </p:grpSpPr>
        <p:grpSp>
          <p:nvGrpSpPr>
            <p:cNvPr id="11" name="Graphic 4">
              <a:extLst>
                <a:ext uri="{FF2B5EF4-FFF2-40B4-BE49-F238E27FC236}">
                  <a16:creationId xmlns:a16="http://schemas.microsoft.com/office/drawing/2014/main" id="{53C36A7A-7EBD-6C47-9B9B-571C022DE34D}"/>
                </a:ext>
              </a:extLst>
            </p:cNvPr>
            <p:cNvGrpSpPr/>
            <p:nvPr/>
          </p:nvGrpSpPr>
          <p:grpSpPr>
            <a:xfrm>
              <a:off x="5630700" y="4110084"/>
              <a:ext cx="865612" cy="1771016"/>
              <a:chOff x="5630700" y="4110084"/>
              <a:chExt cx="865612" cy="1771016"/>
            </a:xfrm>
          </p:grpSpPr>
          <p:sp>
            <p:nvSpPr>
              <p:cNvPr id="43" name="Freeform 42">
                <a:extLst>
                  <a:ext uri="{FF2B5EF4-FFF2-40B4-BE49-F238E27FC236}">
                    <a16:creationId xmlns:a16="http://schemas.microsoft.com/office/drawing/2014/main" id="{BC8012ED-410C-8146-A3C2-DB9EB99CD93B}"/>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9224DD-0B21-5A46-AED9-4692E6376C90}"/>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CC5C37-F940-F24A-9704-55BF83735C97}"/>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CADD763-69DD-C742-B05B-2165E739FBA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CFBAC7A-0141-4C42-99F1-DC3C25032306}"/>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2C7DFA-682D-BC41-B3E3-5D039BCBAFBF}"/>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EF1E6E1-476D-6D4B-9398-CFDC29DBCEE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A2941D6-CA49-7A44-BD77-128DBFFD12A1}"/>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C8C387-424E-664F-B721-8D3E9FC5E45C}"/>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17821E9-CEBB-EB47-8E52-F755F0863CC2}"/>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5C1415F-D883-7244-BE03-33AD5BC304D9}"/>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D29DBBD-8638-584F-B014-046C030E6B99}"/>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A80631C-4E7D-5049-9557-57B0FAEC8311}"/>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8B287E2-1DAB-FF43-9B56-87018F040D54}"/>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9DBD8C8-772B-124C-82BB-C1BBB9E324A0}"/>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AF9342-7A13-6C4C-ADA9-354AD793447A}"/>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5DDC209-14C0-5E4E-914E-0068DA506615}"/>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13C325-E3CA-6A40-B9D7-E49F38B2EBE6}"/>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88BBCA8-ECA0-C140-93BD-839F38069852}"/>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34EA26F-5B11-2348-93EE-3A546656BF97}"/>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61CCC89-4B6F-9B4F-ADD0-C162D951FE86}"/>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541A349-2E8C-BB4A-84A6-FD02D15C3A35}"/>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AC2D2EC-FB73-7144-89AD-2B96CA155F11}"/>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FFC652"/>
              </a:solidFill>
              <a:ln w="360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EBDF476-B0C4-F54B-B4E3-C50BCCB7231A}"/>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28F1FE-8A8A-C847-8994-5CCFF869A9F4}"/>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6E1BB59-BFD4-EF4E-AB3B-6420DA5035AF}"/>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D9A2565-4E94-DE45-BB15-60A8B6D09C61}"/>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E8987666-B1DA-354E-8762-E914285B1D74}"/>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1A1629D6-7F1D-D948-8C8A-5BA9EE14DDCF}"/>
                </a:ext>
              </a:extLst>
            </p:cNvPr>
            <p:cNvGrpSpPr/>
            <p:nvPr/>
          </p:nvGrpSpPr>
          <p:grpSpPr>
            <a:xfrm>
              <a:off x="4292330" y="4001047"/>
              <a:ext cx="1504443" cy="1860051"/>
              <a:chOff x="4292330" y="4001047"/>
              <a:chExt cx="1504443" cy="1860051"/>
            </a:xfrm>
          </p:grpSpPr>
          <p:sp>
            <p:nvSpPr>
              <p:cNvPr id="14" name="Freeform 13">
                <a:extLst>
                  <a:ext uri="{FF2B5EF4-FFF2-40B4-BE49-F238E27FC236}">
                    <a16:creationId xmlns:a16="http://schemas.microsoft.com/office/drawing/2014/main" id="{F2FD01AA-51E7-2F48-AFE2-4C7F0311CFFA}"/>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9D7968E-4137-EF42-9FFF-CBF838E8C501}"/>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DA3FA4E-DA26-A447-93EB-E8E02FC4CA69}"/>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3415C4D-9085-1046-858D-A05972B868B5}"/>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FFFFFF"/>
              </a:solidFill>
              <a:ln w="360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36F350-801A-2549-A0FA-A4CC4FFB84E9}"/>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6EA35BA-52C5-E342-A39F-FF97A921C522}"/>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7BA20C6-7E3F-0C48-99D6-C6E5BFBB97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01EE68F-5696-0445-976A-855F756FF95B}"/>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384A9A-113C-784F-94DA-C73E70453FF2}"/>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2B4869-1949-BF4C-8091-399E13A2EA1B}"/>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E56DE05-C391-4246-937D-4CC7A3ECBB7F}"/>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C652"/>
              </a:solidFill>
              <a:ln w="360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06B77EE-308A-FE40-B9FD-C9F42A3666A3}"/>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4C25FBB-A261-0649-B631-DCF1DC6ACEF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9E141BD-E3FD-2048-8E36-FD90C7BC4792}"/>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4D082BF-387A-BC4E-BA2C-0BEA5435EE1C}"/>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0E14DF1-F803-1E48-8E78-63B8A45A30D2}"/>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6300D2-492B-EE40-B1C1-F46CACBA4E02}"/>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16F8199-DE76-D248-8B05-D83ECF68843B}"/>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251C69C-282A-4D4C-879F-E2138D0DA962}"/>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01D9512-F42F-9C45-AC5A-EF2CABAF2BA0}"/>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5D31AF6-3520-0749-9840-7788FB9AE2E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DA9B806-58EE-534F-894D-F1DB2260DC4C}"/>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344D51E-60CC-5245-BA21-7068ED98EC97}"/>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0875FEE-BCBB-C64D-9542-EB84FBE57713}"/>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44EFCDD-81BE-0A4A-9233-BFEDECD98BBF}"/>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DF49922-F83A-B249-9A42-86693D64ECD0}"/>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3CDB129-9151-3941-A0C0-38C0CC2EC474}"/>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1F26E31-9F35-D44D-9C6E-55F76E16284D}"/>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914723-E898-084A-BB15-86A0B169F410}"/>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17A03F28-1C88-6E4D-BC22-608B7FAB8B80}"/>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FFFFFF"/>
            </a:solidFill>
            <a:ln w="3607" cap="flat">
              <a:noFill/>
              <a:prstDash val="solid"/>
              <a:miter/>
            </a:ln>
          </p:spPr>
          <p:txBody>
            <a:bodyPr rtlCol="0" anchor="ctr"/>
            <a:lstStyle/>
            <a:p>
              <a:endParaRPr lang="en-US"/>
            </a:p>
          </p:txBody>
        </p:sp>
      </p:grpSp>
      <p:sp>
        <p:nvSpPr>
          <p:cNvPr id="72" name="Graphic 54">
            <a:extLst>
              <a:ext uri="{FF2B5EF4-FFF2-40B4-BE49-F238E27FC236}">
                <a16:creationId xmlns:a16="http://schemas.microsoft.com/office/drawing/2014/main" id="{506C2C19-9427-5843-AB20-D977D48D55B4}"/>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50391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27</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276638"/>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Un peu de graisse dans notre alimentation est en fait bon pour les gens. En </a:t>
            </a:r>
            <a:r>
              <a:rPr lang="es-ES" sz="1200" dirty="0" err="1">
                <a:latin typeface="Calibri" panose="020F0502020204030204" pitchFamily="34" charset="0"/>
              </a:rPr>
              <a:t>réalité</a:t>
            </a:r>
            <a:r>
              <a:rPr lang="es-ES" sz="1200" dirty="0">
                <a:latin typeface="Calibri" panose="020F0502020204030204" pitchFamily="34" charset="0"/>
              </a:rPr>
              <a:t>, les régimes pauvres en graisses très stricts peuvent entraîner l'anxiété, la dépression et d'autres problèmes de santé mentale. Un régime alimentaire pauvre en graisses saturées et en </a:t>
            </a:r>
            <a:r>
              <a:rPr lang="es-ES" sz="1200" dirty="0" err="1">
                <a:latin typeface="Calibri" panose="020F0502020204030204" pitchFamily="34" charset="0"/>
              </a:rPr>
              <a:t>graisses</a:t>
            </a:r>
            <a:r>
              <a:rPr lang="es-ES" sz="1200" dirty="0">
                <a:latin typeface="Calibri" panose="020F0502020204030204" pitchFamily="34" charset="0"/>
              </a:rPr>
              <a:t> trans mais comprenant également des quantités modérées de graisses insaturées, est conseillé</a:t>
            </a:r>
            <a:r>
              <a:rPr lang="en-US" sz="1200" dirty="0">
                <a:latin typeface="Calibri" panose="020F0502020204030204" pitchFamily="34" charset="0"/>
              </a:rPr>
              <a:t>.</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u="sng" dirty="0">
                <a:solidFill>
                  <a:schemeClr val="tx1"/>
                </a:solidFill>
                <a:latin typeface="Calibri" panose="020F0502020204030204" pitchFamily="34" charset="0"/>
              </a:rPr>
              <a:t>Les </a:t>
            </a:r>
            <a:r>
              <a:rPr lang="en-US" sz="1600" b="0" u="sng" dirty="0" err="1">
                <a:solidFill>
                  <a:schemeClr val="tx1"/>
                </a:solidFill>
                <a:latin typeface="Calibri" panose="020F0502020204030204" pitchFamily="34" charset="0"/>
              </a:rPr>
              <a:t>graisses </a:t>
            </a:r>
            <a:r>
              <a:rPr lang="en-US" sz="1600" b="0" u="sng" dirty="0">
                <a:solidFill>
                  <a:schemeClr val="tx1"/>
                </a:solidFill>
                <a:latin typeface="Calibri" panose="020F0502020204030204" pitchFamily="34" charset="0"/>
              </a:rPr>
              <a:t>sont mauvaises</a:t>
            </a:r>
            <a:r>
              <a:rPr lang="en-US" sz="1600" b="0" u="sng" baseline="30000" dirty="0">
                <a:solidFill>
                  <a:schemeClr val="tx1"/>
                </a:solidFill>
                <a:latin typeface="Calibri" panose="020F0502020204030204" pitchFamily="34" charset="0"/>
              </a:rPr>
              <a:t>10</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3632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364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7" y="6274749"/>
            <a:ext cx="2444831"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Il existe très peu de réglementation sur l'utilisation du mot "naturel" lorsqu'il est appliqué à l'emballage ou à la commercialisation d'un produit. Par exemple, le lait cru peut contenir des </a:t>
            </a:r>
            <a:r>
              <a:rPr lang="es-ES" sz="1200" dirty="0">
                <a:latin typeface="Calibri" panose="020F0502020204030204" pitchFamily="34" charset="0"/>
                <a:hlinkClick r:id="rId2"/>
              </a:rPr>
              <a:t>bactéries dangereuses</a:t>
            </a:r>
            <a:r>
              <a:rPr lang="es-ES" sz="1200" dirty="0">
                <a:latin typeface="Calibri" panose="020F0502020204030204" pitchFamily="34" charset="0"/>
              </a:rPr>
              <a:t>, mais il est présenté comme naturel. Les aliments contenant des œufs crus peuvent être potentiellement dangereux pour les enfants, les femmes enceintes et les personnes âgées. Les professionnels de la </a:t>
            </a:r>
            <a:r>
              <a:rPr lang="es-ES" sz="1200" dirty="0" err="1">
                <a:latin typeface="Calibri" panose="020F0502020204030204" pitchFamily="34" charset="0"/>
              </a:rPr>
              <a:t>santé</a:t>
            </a:r>
            <a:r>
              <a:rPr lang="es-ES" sz="1200" dirty="0">
                <a:latin typeface="Calibri" panose="020F0502020204030204" pitchFamily="34" charset="0"/>
              </a:rPr>
              <a:t> </a:t>
            </a:r>
            <a:r>
              <a:rPr lang="es-ES" sz="1200" dirty="0" err="1">
                <a:latin typeface="Calibri" panose="020F0502020204030204" pitchFamily="34" charset="0"/>
              </a:rPr>
              <a:t>recommandent</a:t>
            </a:r>
            <a:r>
              <a:rPr lang="es-ES" sz="1200" dirty="0">
                <a:latin typeface="Calibri" panose="020F0502020204030204" pitchFamily="34" charset="0"/>
              </a:rPr>
              <a:t> </a:t>
            </a:r>
            <a:r>
              <a:rPr lang="es-ES" sz="1200" dirty="0" err="1">
                <a:latin typeface="Calibri" panose="020F0502020204030204" pitchFamily="34" charset="0"/>
              </a:rPr>
              <a:t>donc</a:t>
            </a:r>
            <a:r>
              <a:rPr lang="es-ES" sz="1200" dirty="0">
                <a:latin typeface="Calibri" panose="020F0502020204030204" pitchFamily="34" charset="0"/>
              </a:rPr>
              <a:t> la prudence. </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u="sng" dirty="0">
                <a:solidFill>
                  <a:schemeClr val="tx1"/>
                </a:solidFill>
                <a:latin typeface="Calibri" panose="020F0502020204030204" pitchFamily="34" charset="0"/>
              </a:rPr>
              <a:t>Les aliments étiquetés comme naturels ou crus sont plus sains</a:t>
            </a:r>
            <a:r>
              <a:rPr lang="en-US" sz="1600" b="0" baseline="30000" dirty="0">
                <a:solidFill>
                  <a:schemeClr val="tx1"/>
                </a:solidFill>
                <a:latin typeface="Calibri" panose="020F0502020204030204" pitchFamily="34" charset="0"/>
              </a:rPr>
              <a:t>11</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274749"/>
            <a:ext cx="2302395"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Les produits sans gluten ne contiennent pas de blé, d'épeautre, de seigle ou d'orge, mais certains peuvent être hautement transformés et chargés de graisses malsaines et de sucre, ce qui ne constitue pas toujours une alternative saine. Il convient donc de faire preuve de prudence lorsque des personnes passent inutilement à un régime sans gluten sans nécessité médicale.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u="sng" dirty="0">
                <a:solidFill>
                  <a:schemeClr val="tx1"/>
                </a:solidFill>
                <a:latin typeface="Calibri" panose="020F0502020204030204" pitchFamily="34" charset="0"/>
              </a:rPr>
              <a:t>Le sans gluten est plus sain</a:t>
            </a:r>
            <a:r>
              <a:rPr lang="es-ES" sz="1600" b="0" u="sng" baseline="30000" dirty="0">
                <a:solidFill>
                  <a:schemeClr val="tx1"/>
                </a:solidFill>
                <a:latin typeface="Calibri" panose="020F0502020204030204" pitchFamily="34" charset="0"/>
              </a:rPr>
              <a:t>12</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891527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01876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recherche nous a toujours appris que notre intestin et notre digestion sont étroitement liés à notre cerveau et à notre humeur, mais la promotion et l'image de marque des produits alimentaires peuvent être trompeuses. La question est complexe - le but principal du marketing est de faire de l'argent, pas d'améliorer la santé des gens. Des expressions telles que "détoxifier, revitaliser et purifier l'esprit et le corps" peuvent souvent être trompeuses. Malgré la popularité actuelle, le </a:t>
            </a:r>
            <a:r>
              <a:rPr lang="es-ES" dirty="0" err="1">
                <a:latin typeface="Calibri" panose="020F0502020204030204" pitchFamily="34" charset="0"/>
              </a:rPr>
              <a:t>Food </a:t>
            </a:r>
            <a:r>
              <a:rPr lang="es-ES" dirty="0">
                <a:latin typeface="Calibri" panose="020F0502020204030204" pitchFamily="34" charset="0"/>
              </a:rPr>
              <a:t>and </a:t>
            </a:r>
            <a:r>
              <a:rPr lang="es-ES" dirty="0" err="1">
                <a:latin typeface="Calibri" panose="020F0502020204030204" pitchFamily="34" charset="0"/>
              </a:rPr>
              <a:t>Mood </a:t>
            </a:r>
            <a:r>
              <a:rPr lang="es-ES" dirty="0">
                <a:latin typeface="Calibri" panose="020F0502020204030204" pitchFamily="34" charset="0"/>
              </a:rPr>
              <a:t>Project a mis en garde contre le fait que certains régimes de désintoxication et produits naturels recommandés pour lutter contre le stress ne sont pas nécessairement sans danger. Dans certains cas, des rapports ont fait état de risques potentiels liés aux options plus saines, comme des lésions rénales dues à la consommation de trop de </a:t>
            </a:r>
            <a:r>
              <a:rPr lang="es-ES" dirty="0" err="1">
                <a:latin typeface="Calibri" panose="020F0502020204030204" pitchFamily="34" charset="0"/>
              </a:rPr>
              <a:t>jus</a:t>
            </a:r>
            <a:r>
              <a:rPr lang="es-ES" dirty="0">
                <a:latin typeface="Calibri" panose="020F0502020204030204" pitchFamily="34" charset="0"/>
              </a:rPr>
              <a:t> verts ou des problèmes de foie dus à la consommation de trop de thés détox.</a:t>
            </a:r>
            <a:endParaRPr lang="en-IE" dirty="0">
              <a:latin typeface="Calibri" panose="020F0502020204030204" pitchFamily="34" charset="0"/>
            </a:endParaRPr>
          </a:p>
        </p:txBody>
      </p:sp>
      <p:sp>
        <p:nvSpPr>
          <p:cNvPr id="48" name="Text Placeholder 36">
            <a:extLst>
              <a:ext uri="{FF2B5EF4-FFF2-40B4-BE49-F238E27FC236}">
                <a16:creationId xmlns:a16="http://schemas.microsoft.com/office/drawing/2014/main" id="{2E5E0235-197E-B844-B4F9-2ED8A286A66B}"/>
              </a:ext>
            </a:extLst>
          </p:cNvPr>
          <p:cNvSpPr txBox="1">
            <a:spLocks/>
          </p:cNvSpPr>
          <p:nvPr/>
        </p:nvSpPr>
        <p:spPr>
          <a:xfrm>
            <a:off x="0" y="1449058"/>
            <a:ext cx="4542263" cy="418271"/>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DES INFORMATIONS ERRONÉES SUR LES PRODUITS.</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D'AUTRES MYTHES ALIMENTAIRES :</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6525" indent="-136525">
              <a:spcBef>
                <a:spcPts val="0"/>
              </a:spcBef>
              <a:buFont typeface="+mj-lt"/>
              <a:buAutoNum type="arabicPeriod" startAt="10"/>
            </a:pPr>
            <a:r>
              <a:rPr lang="en-US" sz="800" dirty="0" err="1">
                <a:latin typeface="Calibri" panose="020F0502020204030204" pitchFamily="34" charset="0"/>
              </a:rPr>
              <a:t>Examin</a:t>
            </a:r>
            <a:r>
              <a:rPr lang="en-US" sz="800" dirty="0">
                <a:latin typeface="Calibri" panose="020F0502020204030204" pitchFamily="34" charset="0"/>
              </a:rPr>
              <a:t> (2021). Les 21 principaux mythes nutritionnels de 2021. </a:t>
            </a:r>
            <a:r>
              <a:rPr lang="en-US" sz="800" dirty="0" err="1">
                <a:latin typeface="Calibri" panose="020F0502020204030204" pitchFamily="34" charset="0"/>
              </a:rPr>
              <a:t>Examin.com. </a:t>
            </a:r>
            <a:r>
              <a:rPr lang="en-US" sz="800" dirty="0">
                <a:latin typeface="Calibri" panose="020F0502020204030204" pitchFamily="34" charset="0"/>
                <a:hlinkClick r:id="rId3"/>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err="1">
                <a:latin typeface="Calibri" panose="020F0502020204030204" pitchFamily="34" charset="0"/>
              </a:rPr>
              <a:t>Examin</a:t>
            </a:r>
            <a:r>
              <a:rPr lang="en-US" sz="800" dirty="0">
                <a:latin typeface="Calibri" panose="020F0502020204030204" pitchFamily="34" charset="0"/>
              </a:rPr>
              <a:t> (2021). Les 21 principaux mythes nutritionnels de 2021. </a:t>
            </a:r>
            <a:r>
              <a:rPr lang="en-US" sz="800" dirty="0" err="1">
                <a:latin typeface="Calibri" panose="020F0502020204030204" pitchFamily="34" charset="0"/>
              </a:rPr>
              <a:t>Examin.com. </a:t>
            </a:r>
            <a:r>
              <a:rPr lang="en-US" sz="800" dirty="0">
                <a:latin typeface="Calibri" panose="020F0502020204030204" pitchFamily="34" charset="0"/>
                <a:hlinkClick r:id="rId3"/>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err="1">
                <a:latin typeface="Calibri" panose="020F0502020204030204" pitchFamily="34" charset="0"/>
              </a:rPr>
              <a:t>Kubala</a:t>
            </a:r>
            <a:r>
              <a:rPr lang="en-US" sz="800" dirty="0">
                <a:latin typeface="Calibri" panose="020F0502020204030204" pitchFamily="34" charset="0"/>
              </a:rPr>
              <a:t>, J (2020). 8 aliments à éviter en cas d'intolérance au gluten (et 7 à manger). </a:t>
            </a:r>
            <a:r>
              <a:rPr lang="en-US" sz="800" dirty="0" err="1">
                <a:latin typeface="Calibri" panose="020F0502020204030204" pitchFamily="34" charset="0"/>
              </a:rPr>
              <a:t>Healthline.com. </a:t>
            </a:r>
            <a:r>
              <a:rPr lang="en-US" sz="800" dirty="0">
                <a:latin typeface="Calibri" panose="020F0502020204030204" pitchFamily="34" charset="0"/>
                <a:hlinkClick r:id="rId4"/>
              </a:rPr>
              <a:t>https://www.healthline.com/nutrition/gluten-free</a:t>
            </a:r>
            <a:endParaRPr lang="en-US" sz="800" dirty="0">
              <a:latin typeface="Calibri" panose="020F0502020204030204" pitchFamily="34" charset="0"/>
            </a:endParaRPr>
          </a:p>
        </p:txBody>
      </p:sp>
      <p:sp>
        <p:nvSpPr>
          <p:cNvPr id="3" name="ZoneTexte 2">
            <a:extLst>
              <a:ext uri="{FF2B5EF4-FFF2-40B4-BE49-F238E27FC236}">
                <a16:creationId xmlns:a16="http://schemas.microsoft.com/office/drawing/2014/main" id="{734EA531-C431-1AB2-2240-0377706425F5}"/>
              </a:ext>
            </a:extLst>
          </p:cNvPr>
          <p:cNvSpPr txBox="1"/>
          <p:nvPr/>
        </p:nvSpPr>
        <p:spPr>
          <a:xfrm>
            <a:off x="1195540" y="4760388"/>
            <a:ext cx="3795130" cy="369332"/>
          </a:xfrm>
          <a:prstGeom prst="rect">
            <a:avLst/>
          </a:prstGeom>
          <a:noFill/>
        </p:spPr>
        <p:txBody>
          <a:bodyPr wrap="square">
            <a:spAutoFit/>
          </a:bodyPr>
          <a:lstStyle/>
          <a:p>
            <a:r>
              <a:rPr lang="en-US" sz="1800" b="0" dirty="0">
                <a:latin typeface="Calibri" panose="020F0502020204030204" pitchFamily="34" charset="0"/>
              </a:rPr>
              <a:t>01</a:t>
            </a:r>
            <a:endParaRPr lang="fr-FR" dirty="0"/>
          </a:p>
        </p:txBody>
      </p:sp>
      <p:sp>
        <p:nvSpPr>
          <p:cNvPr id="6" name="ZoneTexte 5">
            <a:extLst>
              <a:ext uri="{FF2B5EF4-FFF2-40B4-BE49-F238E27FC236}">
                <a16:creationId xmlns:a16="http://schemas.microsoft.com/office/drawing/2014/main" id="{7F18456C-EA6A-0A60-F0F7-61E22D8AFA0B}"/>
              </a:ext>
            </a:extLst>
          </p:cNvPr>
          <p:cNvSpPr txBox="1"/>
          <p:nvPr/>
        </p:nvSpPr>
        <p:spPr>
          <a:xfrm>
            <a:off x="3564826" y="4767547"/>
            <a:ext cx="3795130" cy="369332"/>
          </a:xfrm>
          <a:prstGeom prst="rect">
            <a:avLst/>
          </a:prstGeom>
          <a:noFill/>
        </p:spPr>
        <p:txBody>
          <a:bodyPr wrap="square">
            <a:spAutoFit/>
          </a:bodyPr>
          <a:lstStyle/>
          <a:p>
            <a:r>
              <a:rPr lang="en-US" sz="1800" b="0" dirty="0">
                <a:latin typeface="Calibri" panose="020F0502020204030204" pitchFamily="34" charset="0"/>
              </a:rPr>
              <a:t>02</a:t>
            </a:r>
            <a:endParaRPr lang="fr-FR" dirty="0"/>
          </a:p>
        </p:txBody>
      </p:sp>
      <p:sp>
        <p:nvSpPr>
          <p:cNvPr id="8" name="ZoneTexte 7">
            <a:extLst>
              <a:ext uri="{FF2B5EF4-FFF2-40B4-BE49-F238E27FC236}">
                <a16:creationId xmlns:a16="http://schemas.microsoft.com/office/drawing/2014/main" id="{BDB33F79-FD77-41A8-92DE-EF8882A246ED}"/>
              </a:ext>
            </a:extLst>
          </p:cNvPr>
          <p:cNvSpPr txBox="1"/>
          <p:nvPr/>
        </p:nvSpPr>
        <p:spPr>
          <a:xfrm>
            <a:off x="5978912" y="4796149"/>
            <a:ext cx="3795130" cy="369332"/>
          </a:xfrm>
          <a:prstGeom prst="rect">
            <a:avLst/>
          </a:prstGeom>
          <a:noFill/>
        </p:spPr>
        <p:txBody>
          <a:bodyPr wrap="square">
            <a:spAutoFit/>
          </a:bodyPr>
          <a:lstStyle/>
          <a:p>
            <a:r>
              <a:rPr lang="en-US" sz="1800" b="0" dirty="0">
                <a:latin typeface="Calibri" panose="020F0502020204030204" pitchFamily="34" charset="0"/>
              </a:rPr>
              <a:t>03</a:t>
            </a:r>
            <a:endParaRPr lang="fr-FR" dirty="0"/>
          </a:p>
        </p:txBody>
      </p:sp>
    </p:spTree>
    <p:extLst>
      <p:ext uri="{BB962C8B-B14F-4D97-AF65-F5344CB8AC3E}">
        <p14:creationId xmlns:p14="http://schemas.microsoft.com/office/powerpoint/2010/main" val="3016703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28</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2" y="3222897"/>
            <a:ext cx="1870380" cy="31736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En </a:t>
            </a:r>
            <a:r>
              <a:rPr lang="es-ES" sz="1200" dirty="0" err="1">
                <a:latin typeface="Calibri" panose="020F0502020204030204" pitchFamily="34" charset="0"/>
              </a:rPr>
              <a:t>vérité</a:t>
            </a:r>
            <a:r>
              <a:rPr lang="es-ES" sz="1200" dirty="0">
                <a:latin typeface="Calibri" panose="020F0502020204030204" pitchFamily="34" charset="0"/>
              </a:rPr>
              <a:t> : </a:t>
            </a:r>
          </a:p>
          <a:p>
            <a:pPr algn="ctr">
              <a:spcBef>
                <a:spcPts val="0"/>
              </a:spcBef>
            </a:pPr>
            <a:r>
              <a:rPr lang="es-ES" sz="1200" dirty="0">
                <a:latin typeface="Calibri" panose="020F0502020204030204" pitchFamily="34" charset="0"/>
              </a:rPr>
              <a:t>Si vous avez faim avant de vous coucher, ne vous affamez pas ! Tant que cela correspond à votre apport calorique quotidien, manger quelque chose juste avant de vous coucher n'entravera pas vos objectifs de perte de graisse.</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2" y="2264964"/>
            <a:ext cx="1870380"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Manger avant de </a:t>
            </a:r>
            <a:r>
              <a:rPr lang="en-US" sz="1600" b="0" dirty="0" err="1">
                <a:latin typeface="Calibri" panose="020F0502020204030204" pitchFamily="34" charset="0"/>
              </a:rPr>
              <a:t>se coucher entraîne une </a:t>
            </a:r>
            <a:r>
              <a:rPr lang="en-US" sz="1600" b="0" dirty="0">
                <a:latin typeface="Calibri" panose="020F0502020204030204" pitchFamily="34" charset="0"/>
              </a:rPr>
              <a:t>surcharge pondérale </a:t>
            </a:r>
            <a:r>
              <a:rPr lang="en-US" sz="1600" b="0" baseline="30000" dirty="0">
                <a:latin typeface="Calibri" panose="020F0502020204030204" pitchFamily="34" charset="0"/>
              </a:rPr>
              <a:t>13</a:t>
            </a:r>
          </a:p>
        </p:txBody>
      </p:sp>
      <p:cxnSp>
        <p:nvCxnSpPr>
          <p:cNvPr id="5" name="Straight Connector 4">
            <a:extLst>
              <a:ext uri="{FF2B5EF4-FFF2-40B4-BE49-F238E27FC236}">
                <a16:creationId xmlns:a16="http://schemas.microsoft.com/office/drawing/2014/main" id="{75A81DBD-C143-4640-AA68-1A0B3F572548}"/>
              </a:ext>
            </a:extLst>
          </p:cNvPr>
          <p:cNvCxnSpPr>
            <a:cxnSpLocks/>
            <a:stCxn id="79" idx="2"/>
            <a:endCxn id="44" idx="2"/>
          </p:cNvCxnSpPr>
          <p:nvPr/>
        </p:nvCxnSpPr>
        <p:spPr>
          <a:xfrm flipH="1">
            <a:off x="2101662" y="2088247"/>
            <a:ext cx="650" cy="69068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flipH="1">
            <a:off x="4069515" y="2107639"/>
            <a:ext cx="36394" cy="68625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178601" y="3222897"/>
            <a:ext cx="1827352" cy="48501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En </a:t>
            </a:r>
            <a:r>
              <a:rPr lang="es-ES" sz="1200" dirty="0" err="1">
                <a:latin typeface="Calibri" panose="020F0502020204030204" pitchFamily="34" charset="0"/>
              </a:rPr>
              <a:t>vérité</a:t>
            </a:r>
            <a:r>
              <a:rPr lang="es-ES" sz="1200" dirty="0">
                <a:latin typeface="Calibri" panose="020F0502020204030204" pitchFamily="34" charset="0"/>
              </a:rPr>
              <a:t> : </a:t>
            </a:r>
          </a:p>
          <a:p>
            <a:pPr algn="ctr">
              <a:spcBef>
                <a:spcPts val="0"/>
              </a:spcBef>
            </a:pPr>
            <a:r>
              <a:rPr lang="es-ES" sz="1200" dirty="0" err="1">
                <a:latin typeface="Calibri" panose="020F0502020204030204" pitchFamily="34" charset="0"/>
              </a:rPr>
              <a:t>Réduire</a:t>
            </a:r>
            <a:r>
              <a:rPr lang="es-ES" sz="1200" dirty="0">
                <a:latin typeface="Calibri" panose="020F0502020204030204" pitchFamily="34" charset="0"/>
              </a:rPr>
              <a:t> considérablement la quantité de calories que vous consommez dans une journée peut sembler être une stratégie efficace pour perdre rapidement beaucoup de kilos. Mais en fait, un changement radical dans votre régime alimentaire peut conduire au résultat inverse. Manger trop peu ou se priver de nourriture est une très mauvaise idée et entraîne en fait une prise de poids (effet rebond). Adoptez un régime équilibré et hypocalorique, qui vous aidera à perdre du poids</a:t>
            </a:r>
            <a:r>
              <a:rPr lang="en-US" sz="1200" dirty="0">
                <a:latin typeface="Calibri" panose="020F0502020204030204" pitchFamily="34" charset="0"/>
              </a:rPr>
              <a: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149143" y="2264964"/>
            <a:ext cx="187847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latin typeface="Calibri" panose="020F0502020204030204" pitchFamily="34" charset="0"/>
              </a:rPr>
              <a:t>La privation de </a:t>
            </a:r>
            <a:r>
              <a:rPr lang="en-US" sz="1600" b="0" dirty="0">
                <a:latin typeface="Calibri" panose="020F0502020204030204" pitchFamily="34" charset="0"/>
              </a:rPr>
              <a:t>nourriture </a:t>
            </a:r>
            <a:r>
              <a:rPr lang="en-US" sz="1600" b="0" dirty="0" err="1">
                <a:latin typeface="Calibri" panose="020F0502020204030204" pitchFamily="34" charset="0"/>
              </a:rPr>
              <a:t>peut </a:t>
            </a:r>
            <a:r>
              <a:rPr lang="en-US" sz="1600" b="0" dirty="0">
                <a:latin typeface="Calibri" panose="020F0502020204030204" pitchFamily="34" charset="0"/>
              </a:rPr>
              <a:t>être </a:t>
            </a:r>
            <a:r>
              <a:rPr lang="en-US" sz="1600" b="0" dirty="0" err="1">
                <a:latin typeface="Calibri" panose="020F0502020204030204" pitchFamily="34" charset="0"/>
              </a:rPr>
              <a:t>efficace </a:t>
            </a:r>
            <a:r>
              <a:rPr lang="en-US" sz="1600" b="0" dirty="0">
                <a:latin typeface="Calibri" panose="020F0502020204030204" pitchFamily="34" charset="0"/>
              </a:rPr>
              <a:t>pour la </a:t>
            </a:r>
            <a:r>
              <a:rPr lang="en-US" sz="1600" b="0" dirty="0" err="1">
                <a:latin typeface="Calibri" panose="020F0502020204030204" pitchFamily="34" charset="0"/>
              </a:rPr>
              <a:t>perte de </a:t>
            </a:r>
            <a:r>
              <a:rPr lang="en-US" sz="1600" b="0" dirty="0">
                <a:latin typeface="Calibri" panose="020F0502020204030204" pitchFamily="34" charset="0"/>
              </a:rPr>
              <a:t>poids</a:t>
            </a:r>
            <a:r>
              <a:rPr lang="en-US" sz="1600" b="0" baseline="30000" dirty="0">
                <a:latin typeface="Calibri" panose="020F0502020204030204" pitchFamily="34" charset="0"/>
              </a:rPr>
              <a:t>14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4152677" y="2627717"/>
            <a:ext cx="3117555" cy="6207124"/>
          </a:xfrm>
          <a:prstGeom prst="rect">
            <a:avLst/>
          </a:prstGeom>
          <a:ln>
            <a:noFill/>
          </a:ln>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En </a:t>
            </a:r>
            <a:r>
              <a:rPr lang="es-ES" sz="1200" dirty="0" err="1">
                <a:latin typeface="Calibri" panose="020F0502020204030204" pitchFamily="34" charset="0"/>
              </a:rPr>
              <a:t>vérité</a:t>
            </a:r>
            <a:r>
              <a:rPr lang="es-ES" sz="1200" dirty="0">
                <a:latin typeface="Calibri" panose="020F0502020204030204" pitchFamily="34" charset="0"/>
              </a:rPr>
              <a:t> : </a:t>
            </a: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Un autre problème concernant la santé mentale et les comportements liés à l'alimentation et à la consommation de nourriture est l'issue négative possible pour de nombreuses personnes qui tentent de persister dans leurs efforts d'auto-changement. Il est important de réfléchir aux conséquences psychologiques liées à la facilité, à la rapidité, au degré probable de changement et aux avantages supposés du changement. Le fait est que de nombreuses personnes peuvent échouer, les attentes doivent donc être réalistes. Des recherches ont montré qu'un cycle potentiel d'échec connu sous le nom de "syndrome des faux espoirs", caractérisé par des attentes irréalistes, constitue à l'inverse une menace pour la santé mentale. C'est pourquoi les thérapeutes, les diététiciens et les professionnels ont conseillé de faire preuve de réalisme dans les attentes des personnes qui adoptent un programme alimentaire plus sain. Malgré cela, la recherche sur la santé mentale a incontestablement montré que les personnes qui adoptent des habitudes alimentaires saines ont un effet positif sur leur vie. Cependant, les personnes ayant un bon régime alimentaire n'ont pas nécessairement le monopole de la bonne santé mentale ; certaines personnes, notamment celles qui suivent un régime très strict, peuvent souffrir de dépression et d'anxiété. En conclusion, un sens de l'équilibre et de la cohérence est nécessaire pour mettre en œuvre un mode de vie nutritionnel plus sain.</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4005953" y="2264964"/>
            <a:ext cx="3295839" cy="604365"/>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latin typeface="Calibri" panose="020F0502020204030204" pitchFamily="34" charset="0"/>
              </a:rPr>
              <a:t>Le syndrome des </a:t>
            </a:r>
            <a:r>
              <a:rPr lang="en-US" sz="1600" b="0" dirty="0">
                <a:latin typeface="Calibri" panose="020F0502020204030204" pitchFamily="34" charset="0"/>
              </a:rPr>
              <a:t>faux </a:t>
            </a:r>
            <a:r>
              <a:rPr lang="en-US" sz="1600" b="0" dirty="0" err="1">
                <a:latin typeface="Calibri" panose="020F0502020204030204" pitchFamily="34" charset="0"/>
              </a:rPr>
              <a:t>espoirs</a:t>
            </a:r>
            <a:endParaRPr lang="en-US" sz="1600" b="0" dirty="0">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167928" y="1153685"/>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602438" y="1153685"/>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705228" y="1155574"/>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075480"/>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982348"/>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612620"/>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D'AUTRES MYTHES ALIMENTAIRES :</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3"/>
            </a:pPr>
            <a:r>
              <a:rPr lang="en-US" sz="800" dirty="0" err="1">
                <a:latin typeface="Calibri" panose="020F0502020204030204" pitchFamily="34" charset="0"/>
              </a:rPr>
              <a:t>Examin</a:t>
            </a:r>
            <a:r>
              <a:rPr lang="en-US" sz="800" dirty="0">
                <a:latin typeface="Calibri" panose="020F0502020204030204" pitchFamily="34" charset="0"/>
              </a:rPr>
              <a:t> (2021). Les 21 principaux mythes nutritionnels de 2021. </a:t>
            </a:r>
            <a:r>
              <a:rPr lang="en-US" sz="800" dirty="0" err="1">
                <a:latin typeface="Calibri" panose="020F0502020204030204" pitchFamily="34" charset="0"/>
              </a:rPr>
              <a:t>Examin.com.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228600" indent="-228600">
              <a:spcBef>
                <a:spcPts val="0"/>
              </a:spcBef>
              <a:buFont typeface="+mj-lt"/>
              <a:buAutoNum type="arabicPeriod" startAt="13"/>
            </a:pPr>
            <a:endParaRPr lang="en-US" sz="800" dirty="0">
              <a:latin typeface="Calibri" panose="020F0502020204030204" pitchFamily="34" charset="0"/>
            </a:endParaRPr>
          </a:p>
          <a:p>
            <a:pPr marL="228600" indent="-228600">
              <a:spcBef>
                <a:spcPts val="0"/>
              </a:spcBef>
              <a:buFont typeface="+mj-lt"/>
              <a:buAutoNum type="arabicPeriod" startAt="13"/>
            </a:pPr>
            <a:r>
              <a:rPr lang="en-US" sz="800" dirty="0" err="1">
                <a:latin typeface="Calibri" panose="020F0502020204030204" pitchFamily="34" charset="0"/>
              </a:rPr>
              <a:t>Examin</a:t>
            </a:r>
            <a:r>
              <a:rPr lang="en-US" sz="800" dirty="0">
                <a:latin typeface="Calibri" panose="020F0502020204030204" pitchFamily="34" charset="0"/>
              </a:rPr>
              <a:t> (2021). Les 21 principaux mythes nutritionnels de 2021. </a:t>
            </a:r>
            <a:r>
              <a:rPr lang="en-US" sz="800" dirty="0" err="1">
                <a:latin typeface="Calibri" panose="020F0502020204030204" pitchFamily="34" charset="0"/>
              </a:rPr>
              <a:t>Examin.com.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p:txBody>
      </p:sp>
      <p:sp>
        <p:nvSpPr>
          <p:cNvPr id="3" name="ZoneTexte 2">
            <a:extLst>
              <a:ext uri="{FF2B5EF4-FFF2-40B4-BE49-F238E27FC236}">
                <a16:creationId xmlns:a16="http://schemas.microsoft.com/office/drawing/2014/main" id="{BF2C1428-8FE5-E22D-58DA-F1B8A3ECBEC3}"/>
              </a:ext>
            </a:extLst>
          </p:cNvPr>
          <p:cNvSpPr txBox="1"/>
          <p:nvPr/>
        </p:nvSpPr>
        <p:spPr>
          <a:xfrm>
            <a:off x="952151" y="1571837"/>
            <a:ext cx="3795130" cy="369332"/>
          </a:xfrm>
          <a:prstGeom prst="rect">
            <a:avLst/>
          </a:prstGeom>
          <a:noFill/>
        </p:spPr>
        <p:txBody>
          <a:bodyPr wrap="square">
            <a:spAutoFit/>
          </a:bodyPr>
          <a:lstStyle/>
          <a:p>
            <a:r>
              <a:rPr lang="en-US" sz="1800" b="0" dirty="0">
                <a:latin typeface="Calibri" panose="020F0502020204030204" pitchFamily="34" charset="0"/>
              </a:rPr>
              <a:t>04</a:t>
            </a:r>
            <a:endParaRPr lang="fr-FR" dirty="0"/>
          </a:p>
        </p:txBody>
      </p:sp>
      <p:sp>
        <p:nvSpPr>
          <p:cNvPr id="6" name="ZoneTexte 5">
            <a:extLst>
              <a:ext uri="{FF2B5EF4-FFF2-40B4-BE49-F238E27FC236}">
                <a16:creationId xmlns:a16="http://schemas.microsoft.com/office/drawing/2014/main" id="{751418E0-8D21-6BAA-45EE-8F0F50BE4BAC}"/>
              </a:ext>
            </a:extLst>
          </p:cNvPr>
          <p:cNvSpPr txBox="1"/>
          <p:nvPr/>
        </p:nvSpPr>
        <p:spPr>
          <a:xfrm>
            <a:off x="2857392" y="1584174"/>
            <a:ext cx="3795130" cy="369332"/>
          </a:xfrm>
          <a:prstGeom prst="rect">
            <a:avLst/>
          </a:prstGeom>
          <a:noFill/>
        </p:spPr>
        <p:txBody>
          <a:bodyPr wrap="square">
            <a:spAutoFit/>
          </a:bodyPr>
          <a:lstStyle/>
          <a:p>
            <a:r>
              <a:rPr lang="en-US" sz="1800" b="0" dirty="0">
                <a:latin typeface="Calibri" panose="020F0502020204030204" pitchFamily="34" charset="0"/>
              </a:rPr>
              <a:t>05</a:t>
            </a:r>
            <a:endParaRPr lang="fr-FR" dirty="0"/>
          </a:p>
        </p:txBody>
      </p:sp>
      <p:sp>
        <p:nvSpPr>
          <p:cNvPr id="8" name="ZoneTexte 7">
            <a:extLst>
              <a:ext uri="{FF2B5EF4-FFF2-40B4-BE49-F238E27FC236}">
                <a16:creationId xmlns:a16="http://schemas.microsoft.com/office/drawing/2014/main" id="{43BCA946-7582-BFAA-3153-BBE506567F24}"/>
              </a:ext>
            </a:extLst>
          </p:cNvPr>
          <p:cNvSpPr txBox="1"/>
          <p:nvPr/>
        </p:nvSpPr>
        <p:spPr>
          <a:xfrm>
            <a:off x="5441141" y="1623653"/>
            <a:ext cx="3795130" cy="369332"/>
          </a:xfrm>
          <a:prstGeom prst="rect">
            <a:avLst/>
          </a:prstGeom>
          <a:noFill/>
        </p:spPr>
        <p:txBody>
          <a:bodyPr wrap="square">
            <a:spAutoFit/>
          </a:bodyPr>
          <a:lstStyle/>
          <a:p>
            <a:r>
              <a:rPr lang="en-US" sz="1800" b="0" dirty="0">
                <a:latin typeface="Calibri" panose="020F0502020204030204" pitchFamily="34" charset="0"/>
              </a:rPr>
              <a:t>06</a:t>
            </a:r>
            <a:endParaRPr lang="fr-FR" dirty="0"/>
          </a:p>
        </p:txBody>
      </p:sp>
    </p:spTree>
    <p:extLst>
      <p:ext uri="{BB962C8B-B14F-4D97-AF65-F5344CB8AC3E}">
        <p14:creationId xmlns:p14="http://schemas.microsoft.com/office/powerpoint/2010/main" val="425335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29</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RESSOURCES DE RÉFÉRENCES DE BONNES PRATIQUES INNOVANTES</a:t>
            </a:r>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7766445"/>
            <a:ext cx="7200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DES AGENTS DE RÉFÉRENCE POUR LES PROGRAMMES DE NUTRITION COMMUNAUTAIRES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581901"/>
            <a:ext cx="6697918" cy="592588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https://www.foodirelanddirectory.com/directory/safefood/</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Ministère de la </a:t>
            </a:r>
            <a:r>
              <a:rPr lang="en-US" sz="1100" b="0" dirty="0" err="1">
                <a:latin typeface="Calibri" panose="020F0502020204030204" pitchFamily="34" charset="0"/>
              </a:rPr>
              <a:t>santé</a:t>
            </a:r>
            <a:r>
              <a:rPr lang="en-US" sz="1100" b="0" dirty="0">
                <a:latin typeface="Calibri" panose="020F0502020204030204" pitchFamily="34" charset="0"/>
              </a:rPr>
              <a:t> </a:t>
            </a:r>
            <a:r>
              <a:rPr lang="en-US" sz="1100" b="0" dirty="0" err="1">
                <a:latin typeface="Calibri" panose="020F0502020204030204" pitchFamily="34" charset="0"/>
              </a:rPr>
              <a:t>d’Irlande</a:t>
            </a:r>
            <a:r>
              <a:rPr lang="en-US" sz="1100" b="0" dirty="0">
                <a:latin typeface="Calibri" panose="020F0502020204030204" pitchFamily="34" charset="0"/>
              </a:rPr>
              <a:t> du Nord</a:t>
            </a:r>
          </a:p>
          <a:p>
            <a:pPr algn="just">
              <a:spcBef>
                <a:spcPts val="0"/>
              </a:spcBef>
            </a:pPr>
            <a:r>
              <a:rPr lang="en-US"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https://www.health-ni.gov.uk/publications/promoting-good-nutrition-strategy-and-guidance</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Département de </a:t>
            </a:r>
            <a:r>
              <a:rPr lang="en-US" sz="1100" b="0" dirty="0" err="1">
                <a:latin typeface="Calibri" panose="020F0502020204030204" pitchFamily="34" charset="0"/>
              </a:rPr>
              <a:t>l'éducation</a:t>
            </a:r>
            <a:r>
              <a:rPr lang="en-US" sz="1100" b="0" dirty="0">
                <a:latin typeface="Calibri" panose="020F0502020204030204" pitchFamily="34" charset="0"/>
              </a:rPr>
              <a:t> </a:t>
            </a:r>
            <a:r>
              <a:rPr lang="en-US" sz="1100" b="0" dirty="0" err="1">
                <a:latin typeface="Calibri" panose="020F0502020204030204" pitchFamily="34" charset="0"/>
              </a:rPr>
              <a:t>d’Irlande</a:t>
            </a:r>
            <a:r>
              <a:rPr lang="en-US" sz="1100" b="0" dirty="0">
                <a:latin typeface="Calibri" panose="020F0502020204030204" pitchFamily="34" charset="0"/>
              </a:rPr>
              <a:t> du Nord</a:t>
            </a:r>
          </a:p>
          <a:p>
            <a:pPr algn="just">
              <a:spcBef>
                <a:spcPts val="0"/>
              </a:spcBef>
            </a:pPr>
            <a:r>
              <a:rPr lang="en-US"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https://www.eani.org.uk/parents/school-meals/healthy-eating</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err="1">
                <a:latin typeface="Calibri" panose="020F0502020204030204" pitchFamily="34" charset="0"/>
              </a:rPr>
              <a:t>Safefood </a:t>
            </a:r>
            <a:r>
              <a:rPr lang="en-US" sz="1100" b="0" dirty="0">
                <a:latin typeface="Calibri" panose="020F0502020204030204" pitchFamily="34" charset="0"/>
              </a:rPr>
              <a:t>Irlande</a:t>
            </a:r>
          </a:p>
          <a:p>
            <a:pPr algn="just">
              <a:spcBef>
                <a:spcPts val="0"/>
              </a:spcBef>
            </a:pPr>
            <a:r>
              <a:rPr lang="en-US"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https://www.buzzsprout.com/988342 </a:t>
            </a:r>
          </a:p>
          <a:p>
            <a:pPr algn="just">
              <a:spcBef>
                <a:spcPts val="0"/>
              </a:spcBef>
            </a:pPr>
            <a:r>
              <a:rPr lang="en-US"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https://www.facebook.com/safefood.net</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Agence des normes alimentaires</a:t>
            </a:r>
          </a:p>
          <a:p>
            <a:pPr algn="just">
              <a:spcBef>
                <a:spcPts val="0"/>
              </a:spcBef>
            </a:pPr>
            <a:r>
              <a:rPr lang="en-US"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https://www.food.gov.uk/business-guidanceindustry-specific-advice/nutrition-in-northern-ireland</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https://www.facebook.com/FSAInNI/</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Agence de santé publique du Royaume-Uni</a:t>
            </a:r>
          </a:p>
          <a:p>
            <a:pPr algn="just">
              <a:spcBef>
                <a:spcPts val="0"/>
              </a:spcBef>
            </a:pPr>
            <a:r>
              <a:rPr lang="en-US"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https://www.publichealth.hscni.net/publications/enjoy-healthy-eating-0</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Réseau de prescription sociale de toute l'Irlande</a:t>
            </a:r>
          </a:p>
          <a:p>
            <a:pPr algn="just">
              <a:spcBef>
                <a:spcPts val="0"/>
              </a:spcBef>
            </a:pPr>
            <a:r>
              <a:rPr lang="en-US"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https://www.socialprescribingnetwork.com/ireland</a:t>
            </a:r>
            <a:endParaRPr lang="en-US" sz="1100" b="0" dirty="0">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Services diététiques des Health Trusts</a:t>
            </a:r>
          </a:p>
          <a:p>
            <a:pPr algn="just">
              <a:spcBef>
                <a:spcPts val="0"/>
              </a:spcBef>
            </a:pPr>
            <a:r>
              <a:rPr lang="en-US"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https://belfasttrust.hscni.net/service/nutrition-and-dietetics/</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http://www.northerntrust.hscni.net/services/nutrition-dietetic-services/</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Services communautaires</a:t>
            </a:r>
          </a:p>
          <a:p>
            <a:pPr algn="just">
              <a:spcBef>
                <a:spcPts val="0"/>
              </a:spcBef>
            </a:pPr>
            <a:r>
              <a:rPr lang="en-US"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https://www.communityni.org/help/nutrition-and-dietetics-belfast</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https://www.makinglifebettertogether.com/active-belfast/active-belfast-nutrition/</a:t>
            </a:r>
            <a:endParaRPr lang="en-US" sz="1100" b="0" dirty="0">
              <a:solidFill>
                <a:srgbClr val="FFC652"/>
              </a:solidFill>
              <a:latin typeface="Calibri" panose="020F0502020204030204" pitchFamily="34" charset="0"/>
            </a:endParaRPr>
          </a:p>
          <a:p>
            <a:pPr algn="just">
              <a:spcBef>
                <a:spcPts val="0"/>
              </a:spcBef>
            </a:pPr>
            <a:r>
              <a:rPr lang="en-US" sz="16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Lien </a:t>
            </a:r>
            <a:r>
              <a:rPr lang="en-US" sz="1100" b="0" dirty="0" err="1">
                <a:latin typeface="Calibri" panose="020F0502020204030204" pitchFamily="34" charset="0"/>
              </a:rPr>
              <a:t>environnemental</a:t>
            </a:r>
            <a:r>
              <a:rPr lang="en-US" sz="1100" b="0" dirty="0">
                <a:latin typeface="Calibri" panose="020F0502020204030204" pitchFamily="34" charset="0"/>
              </a:rPr>
              <a:t> </a:t>
            </a:r>
            <a:r>
              <a:rPr lang="en-US" sz="1100" b="0" dirty="0" err="1">
                <a:latin typeface="Calibri" panose="020F0502020204030204" pitchFamily="34" charset="0"/>
              </a:rPr>
              <a:t>d’Irlande</a:t>
            </a:r>
            <a:r>
              <a:rPr lang="en-US" sz="1100" b="0" dirty="0">
                <a:latin typeface="Calibri" panose="020F0502020204030204" pitchFamily="34" charset="0"/>
              </a:rPr>
              <a:t> du Nord</a:t>
            </a:r>
          </a:p>
          <a:p>
            <a:pPr algn="just">
              <a:spcBef>
                <a:spcPts val="0"/>
              </a:spcBef>
            </a:pPr>
            <a:r>
              <a:rPr lang="en-US"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https://www.nienvironmentlink.org/cmsfiles/files/Publications/Food-in-NI.pdf</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Age UK Des choix alimentaires sains pour les personnes âgées</a:t>
            </a:r>
          </a:p>
          <a:p>
            <a:pPr algn="just">
              <a:spcBef>
                <a:spcPts val="0"/>
              </a:spcBef>
            </a:pPr>
            <a:r>
              <a:rPr lang="en-US"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https://www.ageuk.org.uk/information-advice/health-wellbeing/healthy-eating/</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Une alimentation saine pour les adolescents</a:t>
            </a:r>
          </a:p>
          <a:p>
            <a:pPr algn="just">
              <a:spcBef>
                <a:spcPts val="0"/>
              </a:spcBef>
            </a:pPr>
            <a:r>
              <a:rPr lang="en-US"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https://www.nhs.uk/live-well/eat-well/healthy-eating-for-teens/</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Ressources nutritionnelles spécifiques au genre</a:t>
            </a:r>
          </a:p>
          <a:p>
            <a:pPr algn="just">
              <a:spcBef>
                <a:spcPts val="0"/>
              </a:spcBef>
            </a:pPr>
            <a:r>
              <a:rPr lang="en-US" sz="1100" b="0" dirty="0">
                <a:solidFill>
                  <a:srgbClr val="FFC652"/>
                </a:solidFill>
                <a:latin typeface="Calibri" panose="020F0502020204030204" pitchFamily="34" charset="0"/>
              </a:rPr>
              <a:t>https://www.nutrition.org.uk/index.php?option=com_content&amp;view=category&amp;id=63&amp;Itemid=21402</a:t>
            </a:r>
          </a:p>
          <a:p>
            <a:pPr algn="just">
              <a:spcBef>
                <a:spcPts val="0"/>
              </a:spcBef>
            </a:pPr>
            <a:r>
              <a:rPr lang="en-US" sz="1100" b="0" dirty="0">
                <a:solidFill>
                  <a:srgbClr val="FFC652"/>
                </a:solidFill>
                <a:latin typeface="Calibri" panose="020F0502020204030204" pitchFamily="34" charset="0"/>
              </a:rPr>
              <a:t>5</a:t>
            </a: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Une alimentation saine pour tous</a:t>
            </a:r>
          </a:p>
          <a:p>
            <a:pPr algn="just">
              <a:spcBef>
                <a:spcPts val="0"/>
              </a:spcBef>
            </a:pPr>
            <a:r>
              <a:rPr lang="en-US"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https://www.safefood.net/healthy-eating?gclid=EAIaIQobChMI6tLqycaK8AIVie_tCh0KQQyTEAMYASAAEgKiPfD_BwE</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397182" y="8354614"/>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100" b="0" dirty="0">
                <a:latin typeface="Calibri" panose="020F0502020204030204" pitchFamily="34" charset="0"/>
              </a:rPr>
              <a:t>Centre de soins communautaires connectés</a:t>
            </a:r>
          </a:p>
          <a:p>
            <a:pPr algn="l">
              <a:spcBef>
                <a:spcPts val="0"/>
              </a:spcBef>
            </a:pPr>
            <a:r>
              <a:rPr lang="en-US"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https://www.facebook.com/CCCHUB/</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Projet de prescription sociale de printemps</a:t>
            </a:r>
          </a:p>
          <a:p>
            <a:pPr algn="l">
              <a:spcBef>
                <a:spcPts val="0"/>
              </a:spcBef>
            </a:pPr>
            <a:r>
              <a:rPr lang="en-US"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https://www.springsp.org/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err="1">
                <a:latin typeface="Calibri" panose="020F0502020204030204" pitchFamily="34" charset="0"/>
              </a:rPr>
              <a:t>Surestart </a:t>
            </a:r>
            <a:r>
              <a:rPr lang="en-US" sz="1100" b="0" dirty="0">
                <a:latin typeface="Calibri" panose="020F0502020204030204" pitchFamily="34" charset="0"/>
              </a:rPr>
              <a:t>pour les familles et les enfants de 0 à 4 ans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Soutien aux familles de Belfast Nord</a:t>
            </a:r>
          </a:p>
          <a:p>
            <a:pPr algn="l">
              <a:spcBef>
                <a:spcPts val="0"/>
              </a:spcBef>
            </a:pPr>
            <a:r>
              <a:rPr lang="en-US"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https://www.facebook.com/supportingfamilies/</a:t>
            </a:r>
            <a:endParaRPr lang="en-US" sz="1100" b="0" dirty="0">
              <a:solidFill>
                <a:srgbClr val="FFC652"/>
              </a:solidFill>
              <a:latin typeface="Calibri" panose="020F0502020204030204" pitchFamily="34" charset="0"/>
            </a:endParaRPr>
          </a:p>
          <a:p>
            <a:pPr algn="l">
              <a:spcBef>
                <a:spcPts val="0"/>
              </a:spcBef>
            </a:pPr>
            <a:r>
              <a:rPr lang="en-US" sz="1100" b="0" dirty="0">
                <a:solidFill>
                  <a:srgbClr val="FFC652"/>
                </a:solidFill>
                <a:latin typeface="Calibri" panose="020F0502020204030204" pitchFamily="34" charset="0"/>
              </a:rPr>
              <a:t> </a:t>
            </a:r>
          </a:p>
          <a:p>
            <a:pPr algn="l">
              <a:spcBef>
                <a:spcPts val="0"/>
              </a:spcBef>
            </a:pPr>
            <a:r>
              <a:rPr lang="en-US" sz="1100" b="0" dirty="0">
                <a:latin typeface="Calibri" panose="020F0502020204030204" pitchFamily="34" charset="0"/>
              </a:rPr>
              <a:t>Groundworks </a:t>
            </a:r>
            <a:r>
              <a:rPr lang="en-US" sz="1100" b="0" dirty="0" err="1">
                <a:latin typeface="Calibri" panose="020F0502020204030204" pitchFamily="34" charset="0"/>
              </a:rPr>
              <a:t>d’Irlande</a:t>
            </a:r>
            <a:r>
              <a:rPr lang="en-US" sz="1100" b="0" dirty="0">
                <a:latin typeface="Calibri" panose="020F0502020204030204" pitchFamily="34" charset="0"/>
              </a:rPr>
              <a:t> du Nord</a:t>
            </a:r>
          </a:p>
          <a:p>
            <a:pPr algn="l">
              <a:spcBef>
                <a:spcPts val="0"/>
              </a:spcBef>
            </a:pPr>
            <a:r>
              <a:rPr lang="en-US"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https://www.groundwork.org.uk/services/health-and-wellbeing/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HUBs de soutien aux familles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latin typeface="Calibri" panose="020F0502020204030204" pitchFamily="34" charset="0"/>
            </a:endParaRPr>
          </a:p>
        </p:txBody>
      </p:sp>
    </p:spTree>
    <p:extLst>
      <p:ext uri="{BB962C8B-B14F-4D97-AF65-F5344CB8AC3E}">
        <p14:creationId xmlns:p14="http://schemas.microsoft.com/office/powerpoint/2010/main" val="92978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0D3FB1B-FF7C-5E41-837B-33D8A1C015B8}"/>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INTRODUCTION</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84989"/>
            <a:ext cx="4341926" cy="844355"/>
          </a:xfrm>
          <a:prstGeom prst="rect">
            <a:avLst/>
          </a:prstGeom>
        </p:spPr>
        <p:txBody>
          <a:bodyPr/>
          <a:lstStyle/>
          <a:p>
            <a:pPr>
              <a:tabLst>
                <a:tab pos="3902075" algn="l"/>
              </a:tabLst>
            </a:pPr>
            <a:r>
              <a:rPr lang="en-US" sz="1400" dirty="0"/>
              <a:t>QU'EST-CE QUE LA PRESCRIPTION SOCIALE ? …............... </a:t>
            </a:r>
            <a:r>
              <a:rPr lang="en-US" sz="1400" dirty="0">
                <a:hlinkClick r:id="rId2" action="ppaction://hlinksldjump">
                  <a:extLst>
                    <a:ext uri="{A12FA001-AC4F-418D-AE19-62706E023703}">
                      <ahyp:hlinkClr xmlns:ahyp="http://schemas.microsoft.com/office/drawing/2018/hyperlinkcolor" val="tx"/>
                    </a:ext>
                  </a:extLst>
                </a:hlinkClick>
              </a:rPr>
              <a:t>4</a:t>
            </a:r>
            <a:endParaRPr lang="en-US" sz="1400" dirty="0"/>
          </a:p>
          <a:p>
            <a:pPr>
              <a:tabLst>
                <a:tab pos="3722688" algn="l"/>
              </a:tabLst>
            </a:pPr>
            <a:endParaRPr lang="en-US"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endParaRPr/>
          </a:p>
        </p:txBody>
      </p:sp>
      <p:grpSp>
        <p:nvGrpSpPr>
          <p:cNvPr id="226" name="Group 225">
            <a:extLst>
              <a:ext uri="{FF2B5EF4-FFF2-40B4-BE49-F238E27FC236}">
                <a16:creationId xmlns:a16="http://schemas.microsoft.com/office/drawing/2014/main" id="{3DDABF04-D14D-F346-9CC9-9AD41A0B4435}"/>
              </a:ext>
            </a:extLst>
          </p:cNvPr>
          <p:cNvGrpSpPr/>
          <p:nvPr/>
        </p:nvGrpSpPr>
        <p:grpSpPr>
          <a:xfrm>
            <a:off x="461961" y="7676357"/>
            <a:ext cx="2621394" cy="2232188"/>
            <a:chOff x="461962" y="7569677"/>
            <a:chExt cx="2621394" cy="2232188"/>
          </a:xfrm>
        </p:grpSpPr>
        <p:grpSp>
          <p:nvGrpSpPr>
            <p:cNvPr id="194" name="Graphic 4">
              <a:extLst>
                <a:ext uri="{FF2B5EF4-FFF2-40B4-BE49-F238E27FC236}">
                  <a16:creationId xmlns:a16="http://schemas.microsoft.com/office/drawing/2014/main" id="{8F8B4FEC-E45B-A34F-B880-A92921B0324E}"/>
                </a:ext>
              </a:extLst>
            </p:cNvPr>
            <p:cNvGrpSpPr/>
            <p:nvPr/>
          </p:nvGrpSpPr>
          <p:grpSpPr>
            <a:xfrm rot="424267">
              <a:off x="2089780" y="7569677"/>
              <a:ext cx="993576" cy="2145186"/>
              <a:chOff x="5950654" y="602932"/>
              <a:chExt cx="861626" cy="1860298"/>
            </a:xfrm>
          </p:grpSpPr>
          <p:sp>
            <p:nvSpPr>
              <p:cNvPr id="195" name="Freeform 194">
                <a:extLst>
                  <a:ext uri="{FF2B5EF4-FFF2-40B4-BE49-F238E27FC236}">
                    <a16:creationId xmlns:a16="http://schemas.microsoft.com/office/drawing/2014/main" id="{31FFCE86-E458-584E-8C05-471B0D972DA0}"/>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5E5043A5-DF03-4B46-A7D8-C44528AB134D}"/>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A044ABA-FA54-4A46-A537-85CA71F6388C}"/>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5AC9664F-144B-0C4C-8E09-D2FB5C8C9B4A}"/>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70D0C824-3738-3F49-B5F4-D430E949ECD9}"/>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240EA36-91AC-1E41-8132-F8FB4BD3D621}"/>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758887C-9525-5547-A304-E93DEC2EF403}"/>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9A50619-F9C2-EB49-AD9A-3311F97CAE2A}"/>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0946424-8A5F-9942-B49D-A160CB11854F}"/>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53BA6B79-7C70-7A44-9E1B-5E482B2CE684}"/>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48B7F4F-5BB3-DA40-89E7-61A642B9AD34}"/>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C3673CB0-5A73-7A49-8FBB-F53DA1E46BE2}"/>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2E194B3-51BD-7D40-A6CD-110E01B92C26}"/>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AF5D17F-6E43-BB47-8265-1CC6753337EF}"/>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FB1E641-0104-A746-A17D-338EFCE3F06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2CE34EB3-2077-FE46-8162-3AD2D368B87E}"/>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9A056B84-5D8E-E54C-9207-9AC756AFD1B3}"/>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C461CA8-A5F4-7841-87E0-E7DE53673537}"/>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90030589-9CB8-B640-9EAA-7C4FC0F42FE5}"/>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FF829F2-EDB7-7A43-9DDB-855AAEE95C95}"/>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18A10024-4DF8-B442-8AFF-22AE8F0FDC9E}"/>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7E5CB02-A93C-444B-ABE2-DC5BCB40F579}"/>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FA62CFF-46A3-CD48-B9F3-5413C0177D60}"/>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2BA9C4E-158D-1644-8374-EF16153FCC5A}"/>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5841D0D3-E2EF-BF4A-91E6-B01E9F0CF20D}"/>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48A5F43-1FE7-D84F-A99D-3F688506A88B}"/>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F5D6FED-252B-6A40-8187-0DAA0343158B}"/>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1AEA1071-F74F-8E4B-90CD-4F2E9A928F12}"/>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E8B5060-24F7-7F42-BFF8-475750F55BE4}"/>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096CF1C-9F0C-9A45-B761-36C7C4F7467E}"/>
                </a:ext>
              </a:extLst>
            </p:cNvPr>
            <p:cNvGrpSpPr/>
            <p:nvPr/>
          </p:nvGrpSpPr>
          <p:grpSpPr>
            <a:xfrm>
              <a:off x="461962" y="8569288"/>
              <a:ext cx="2534820" cy="1232577"/>
              <a:chOff x="3897443" y="424280"/>
              <a:chExt cx="1469450" cy="714532"/>
            </a:xfrm>
          </p:grpSpPr>
          <p:sp>
            <p:nvSpPr>
              <p:cNvPr id="9" name="Freeform 8">
                <a:extLst>
                  <a:ext uri="{FF2B5EF4-FFF2-40B4-BE49-F238E27FC236}">
                    <a16:creationId xmlns:a16="http://schemas.microsoft.com/office/drawing/2014/main" id="{F2724F69-1903-CF40-9979-9AAED7DB3FBB}"/>
                  </a:ext>
                </a:extLst>
              </p:cNvPr>
              <p:cNvSpPr/>
              <p:nvPr/>
            </p:nvSpPr>
            <p:spPr>
              <a:xfrm>
                <a:off x="4323564" y="1018413"/>
                <a:ext cx="18288" cy="7772"/>
              </a:xfrm>
              <a:custGeom>
                <a:avLst/>
                <a:gdLst>
                  <a:gd name="connsiteX0" fmla="*/ 18288 w 18288"/>
                  <a:gd name="connsiteY0" fmla="*/ 0 h 7772"/>
                  <a:gd name="connsiteX1" fmla="*/ 0 w 18288"/>
                  <a:gd name="connsiteY1" fmla="*/ 7772 h 7772"/>
                  <a:gd name="connsiteX2" fmla="*/ 18288 w 18288"/>
                  <a:gd name="connsiteY2" fmla="*/ 0 h 7772"/>
                </a:gdLst>
                <a:ahLst/>
                <a:cxnLst>
                  <a:cxn ang="0">
                    <a:pos x="connsiteX0" y="connsiteY0"/>
                  </a:cxn>
                  <a:cxn ang="0">
                    <a:pos x="connsiteX1" y="connsiteY1"/>
                  </a:cxn>
                  <a:cxn ang="0">
                    <a:pos x="connsiteX2" y="connsiteY2"/>
                  </a:cxn>
                </a:cxnLst>
                <a:rect l="l" t="t" r="r" b="b"/>
                <a:pathLst>
                  <a:path w="18288" h="7772">
                    <a:moveTo>
                      <a:pt x="18288" y="0"/>
                    </a:moveTo>
                    <a:cubicBezTo>
                      <a:pt x="12116" y="2515"/>
                      <a:pt x="5944" y="5029"/>
                      <a:pt x="0" y="7772"/>
                    </a:cubicBezTo>
                    <a:cubicBezTo>
                      <a:pt x="5944" y="5029"/>
                      <a:pt x="12116" y="2286"/>
                      <a:pt x="18288" y="0"/>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8A6C7D-4BB8-E141-A140-C6DB3BCB1D56}"/>
                  </a:ext>
                </a:extLst>
              </p:cNvPr>
              <p:cNvSpPr/>
              <p:nvPr/>
            </p:nvSpPr>
            <p:spPr>
              <a:xfrm>
                <a:off x="4023183" y="838504"/>
                <a:ext cx="368731" cy="213649"/>
              </a:xfrm>
              <a:custGeom>
                <a:avLst/>
                <a:gdLst>
                  <a:gd name="connsiteX0" fmla="*/ 7544 w 368731"/>
                  <a:gd name="connsiteY0" fmla="*/ 210998 h 213649"/>
                  <a:gd name="connsiteX1" fmla="*/ 65151 w 368731"/>
                  <a:gd name="connsiteY1" fmla="*/ 210541 h 213649"/>
                  <a:gd name="connsiteX2" fmla="*/ 129845 w 368731"/>
                  <a:gd name="connsiteY2" fmla="*/ 192938 h 213649"/>
                  <a:gd name="connsiteX3" fmla="*/ 352273 w 368731"/>
                  <a:gd name="connsiteY3" fmla="*/ 105385 h 213649"/>
                  <a:gd name="connsiteX4" fmla="*/ 368732 w 368731"/>
                  <a:gd name="connsiteY4" fmla="*/ 97384 h 213649"/>
                  <a:gd name="connsiteX5" fmla="*/ 368732 w 368731"/>
                  <a:gd name="connsiteY5" fmla="*/ 97384 h 213649"/>
                  <a:gd name="connsiteX6" fmla="*/ 332156 w 368731"/>
                  <a:gd name="connsiteY6" fmla="*/ 0 h 213649"/>
                  <a:gd name="connsiteX7" fmla="*/ 316154 w 368731"/>
                  <a:gd name="connsiteY7" fmla="*/ 15316 h 213649"/>
                  <a:gd name="connsiteX8" fmla="*/ 233858 w 368731"/>
                  <a:gd name="connsiteY8" fmla="*/ 74524 h 213649"/>
                  <a:gd name="connsiteX9" fmla="*/ 24917 w 368731"/>
                  <a:gd name="connsiteY9" fmla="*/ 174650 h 213649"/>
                  <a:gd name="connsiteX10" fmla="*/ 0 w 368731"/>
                  <a:gd name="connsiteY10" fmla="*/ 211912 h 213649"/>
                  <a:gd name="connsiteX11" fmla="*/ 229 w 368731"/>
                  <a:gd name="connsiteY11" fmla="*/ 209398 h 213649"/>
                  <a:gd name="connsiteX12" fmla="*/ 7544 w 368731"/>
                  <a:gd name="connsiteY12" fmla="*/ 210998 h 213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731" h="213649">
                    <a:moveTo>
                      <a:pt x="7544" y="210998"/>
                    </a:moveTo>
                    <a:cubicBezTo>
                      <a:pt x="27889" y="215341"/>
                      <a:pt x="44577" y="213741"/>
                      <a:pt x="65151" y="210541"/>
                    </a:cubicBezTo>
                    <a:cubicBezTo>
                      <a:pt x="87097" y="206883"/>
                      <a:pt x="108585" y="199111"/>
                      <a:pt x="129845" y="192938"/>
                    </a:cubicBezTo>
                    <a:cubicBezTo>
                      <a:pt x="157048" y="184937"/>
                      <a:pt x="331699" y="114986"/>
                      <a:pt x="352273" y="105385"/>
                    </a:cubicBezTo>
                    <a:cubicBezTo>
                      <a:pt x="357759" y="102870"/>
                      <a:pt x="363245" y="100127"/>
                      <a:pt x="368732" y="97384"/>
                    </a:cubicBezTo>
                    <a:lnTo>
                      <a:pt x="368732" y="97384"/>
                    </a:lnTo>
                    <a:cubicBezTo>
                      <a:pt x="352501" y="66980"/>
                      <a:pt x="338785" y="35204"/>
                      <a:pt x="332156" y="0"/>
                    </a:cubicBezTo>
                    <a:cubicBezTo>
                      <a:pt x="323469" y="5029"/>
                      <a:pt x="319354" y="10058"/>
                      <a:pt x="316154" y="15316"/>
                    </a:cubicBezTo>
                    <a:cubicBezTo>
                      <a:pt x="297180" y="47092"/>
                      <a:pt x="265633" y="61036"/>
                      <a:pt x="233858" y="74524"/>
                    </a:cubicBezTo>
                    <a:cubicBezTo>
                      <a:pt x="222199" y="79324"/>
                      <a:pt x="58750" y="158877"/>
                      <a:pt x="24917" y="174650"/>
                    </a:cubicBezTo>
                    <a:cubicBezTo>
                      <a:pt x="7772" y="182651"/>
                      <a:pt x="914" y="195910"/>
                      <a:pt x="0" y="211912"/>
                    </a:cubicBezTo>
                    <a:cubicBezTo>
                      <a:pt x="0" y="210998"/>
                      <a:pt x="229" y="210312"/>
                      <a:pt x="229" y="209398"/>
                    </a:cubicBezTo>
                    <a:cubicBezTo>
                      <a:pt x="2515" y="209855"/>
                      <a:pt x="5029" y="210541"/>
                      <a:pt x="7544" y="210998"/>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F962ADF-C51F-1049-AF32-EE790BD983BE}"/>
                  </a:ext>
                </a:extLst>
              </p:cNvPr>
              <p:cNvSpPr/>
              <p:nvPr/>
            </p:nvSpPr>
            <p:spPr>
              <a:xfrm>
                <a:off x="4287216" y="1036701"/>
                <a:ext cx="12115" cy="5486"/>
              </a:xfrm>
              <a:custGeom>
                <a:avLst/>
                <a:gdLst>
                  <a:gd name="connsiteX0" fmla="*/ 12116 w 12115"/>
                  <a:gd name="connsiteY0" fmla="*/ 0 h 5486"/>
                  <a:gd name="connsiteX1" fmla="*/ 0 w 12115"/>
                  <a:gd name="connsiteY1" fmla="*/ 5486 h 5486"/>
                  <a:gd name="connsiteX2" fmla="*/ 12116 w 12115"/>
                  <a:gd name="connsiteY2" fmla="*/ 0 h 5486"/>
                </a:gdLst>
                <a:ahLst/>
                <a:cxnLst>
                  <a:cxn ang="0">
                    <a:pos x="connsiteX0" y="connsiteY0"/>
                  </a:cxn>
                  <a:cxn ang="0">
                    <a:pos x="connsiteX1" y="connsiteY1"/>
                  </a:cxn>
                  <a:cxn ang="0">
                    <a:pos x="connsiteX2" y="connsiteY2"/>
                  </a:cxn>
                </a:cxnLst>
                <a:rect l="l" t="t" r="r" b="b"/>
                <a:pathLst>
                  <a:path w="12115" h="5486">
                    <a:moveTo>
                      <a:pt x="12116" y="0"/>
                    </a:moveTo>
                    <a:cubicBezTo>
                      <a:pt x="8001" y="1829"/>
                      <a:pt x="4115" y="3658"/>
                      <a:pt x="0" y="5486"/>
                    </a:cubicBezTo>
                    <a:cubicBezTo>
                      <a:pt x="4115" y="3658"/>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D68FA3-639D-9B4A-A622-86EA77C4EDA5}"/>
                  </a:ext>
                </a:extLst>
              </p:cNvPr>
              <p:cNvSpPr/>
              <p:nvPr/>
            </p:nvSpPr>
            <p:spPr>
              <a:xfrm>
                <a:off x="4239210" y="1056360"/>
                <a:ext cx="18059" cy="8458"/>
              </a:xfrm>
              <a:custGeom>
                <a:avLst/>
                <a:gdLst>
                  <a:gd name="connsiteX0" fmla="*/ 18059 w 18059"/>
                  <a:gd name="connsiteY0" fmla="*/ 0 h 8458"/>
                  <a:gd name="connsiteX1" fmla="*/ 0 w 18059"/>
                  <a:gd name="connsiteY1" fmla="*/ 8458 h 8458"/>
                  <a:gd name="connsiteX2" fmla="*/ 18059 w 18059"/>
                  <a:gd name="connsiteY2" fmla="*/ 0 h 8458"/>
                </a:gdLst>
                <a:ahLst/>
                <a:cxnLst>
                  <a:cxn ang="0">
                    <a:pos x="connsiteX0" y="connsiteY0"/>
                  </a:cxn>
                  <a:cxn ang="0">
                    <a:pos x="connsiteX1" y="connsiteY1"/>
                  </a:cxn>
                  <a:cxn ang="0">
                    <a:pos x="connsiteX2" y="connsiteY2"/>
                  </a:cxn>
                </a:cxnLst>
                <a:rect l="l" t="t" r="r" b="b"/>
                <a:pathLst>
                  <a:path w="18059" h="8458">
                    <a:moveTo>
                      <a:pt x="18059" y="0"/>
                    </a:moveTo>
                    <a:cubicBezTo>
                      <a:pt x="12116" y="2743"/>
                      <a:pt x="5944" y="5715"/>
                      <a:pt x="0" y="8458"/>
                    </a:cubicBezTo>
                    <a:cubicBezTo>
                      <a:pt x="5944" y="5715"/>
                      <a:pt x="11887" y="2743"/>
                      <a:pt x="18059"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D5453FD-DB9B-C24A-B1D4-7A4522F3E874}"/>
                  </a:ext>
                </a:extLst>
              </p:cNvPr>
              <p:cNvSpPr/>
              <p:nvPr/>
            </p:nvSpPr>
            <p:spPr>
              <a:xfrm>
                <a:off x="4022726" y="1054531"/>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457"/>
                      <a:pt x="0" y="914"/>
                      <a:pt x="0" y="160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FB98F16-FD17-3B45-BC8C-71532E5CFF69}"/>
                  </a:ext>
                </a:extLst>
              </p:cNvPr>
              <p:cNvSpPr/>
              <p:nvPr/>
            </p:nvSpPr>
            <p:spPr>
              <a:xfrm>
                <a:off x="4418890" y="991895"/>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914"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3D0449-8F1A-CB4F-B729-9D62E48BBE26}"/>
                  </a:ext>
                </a:extLst>
              </p:cNvPr>
              <p:cNvSpPr/>
              <p:nvPr/>
            </p:nvSpPr>
            <p:spPr>
              <a:xfrm>
                <a:off x="4311448" y="1025956"/>
                <a:ext cx="12115" cy="5257"/>
              </a:xfrm>
              <a:custGeom>
                <a:avLst/>
                <a:gdLst>
                  <a:gd name="connsiteX0" fmla="*/ 12116 w 12115"/>
                  <a:gd name="connsiteY0" fmla="*/ 0 h 5257"/>
                  <a:gd name="connsiteX1" fmla="*/ 0 w 12115"/>
                  <a:gd name="connsiteY1" fmla="*/ 5258 h 5257"/>
                  <a:gd name="connsiteX2" fmla="*/ 12116 w 12115"/>
                  <a:gd name="connsiteY2" fmla="*/ 0 h 5257"/>
                </a:gdLst>
                <a:ahLst/>
                <a:cxnLst>
                  <a:cxn ang="0">
                    <a:pos x="connsiteX0" y="connsiteY0"/>
                  </a:cxn>
                  <a:cxn ang="0">
                    <a:pos x="connsiteX1" y="connsiteY1"/>
                  </a:cxn>
                  <a:cxn ang="0">
                    <a:pos x="connsiteX2" y="connsiteY2"/>
                  </a:cxn>
                </a:cxnLst>
                <a:rect l="l" t="t" r="r" b="b"/>
                <a:pathLst>
                  <a:path w="12115" h="5257">
                    <a:moveTo>
                      <a:pt x="12116" y="0"/>
                    </a:moveTo>
                    <a:cubicBezTo>
                      <a:pt x="8001" y="1829"/>
                      <a:pt x="4115" y="3429"/>
                      <a:pt x="0" y="5258"/>
                    </a:cubicBezTo>
                    <a:cubicBezTo>
                      <a:pt x="3886" y="3429"/>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10EF9A-7253-3B43-8BB5-C1FD4EE5AFA5}"/>
                  </a:ext>
                </a:extLst>
              </p:cNvPr>
              <p:cNvSpPr/>
              <p:nvPr/>
            </p:nvSpPr>
            <p:spPr>
              <a:xfrm>
                <a:off x="4085362" y="1121740"/>
                <a:ext cx="3657" cy="101"/>
              </a:xfrm>
              <a:custGeom>
                <a:avLst/>
                <a:gdLst>
                  <a:gd name="connsiteX0" fmla="*/ 3658 w 3657"/>
                  <a:gd name="connsiteY0" fmla="*/ 0 h 101"/>
                  <a:gd name="connsiteX1" fmla="*/ 0 w 3657"/>
                  <a:gd name="connsiteY1" fmla="*/ 0 h 101"/>
                  <a:gd name="connsiteX2" fmla="*/ 3658 w 3657"/>
                  <a:gd name="connsiteY2" fmla="*/ 0 h 101"/>
                </a:gdLst>
                <a:ahLst/>
                <a:cxnLst>
                  <a:cxn ang="0">
                    <a:pos x="connsiteX0" y="connsiteY0"/>
                  </a:cxn>
                  <a:cxn ang="0">
                    <a:pos x="connsiteX1" y="connsiteY1"/>
                  </a:cxn>
                  <a:cxn ang="0">
                    <a:pos x="connsiteX2" y="connsiteY2"/>
                  </a:cxn>
                </a:cxnLst>
                <a:rect l="l" t="t" r="r" b="b"/>
                <a:pathLst>
                  <a:path w="3657" h="101">
                    <a:moveTo>
                      <a:pt x="3658" y="0"/>
                    </a:moveTo>
                    <a:cubicBezTo>
                      <a:pt x="2515" y="0"/>
                      <a:pt x="1143" y="0"/>
                      <a:pt x="0" y="0"/>
                    </a:cubicBezTo>
                    <a:cubicBezTo>
                      <a:pt x="1143" y="0"/>
                      <a:pt x="2286" y="229"/>
                      <a:pt x="3658" y="0"/>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7B718B-D3D1-F54A-B263-84C94E50950C}"/>
                  </a:ext>
                </a:extLst>
              </p:cNvPr>
              <p:cNvSpPr/>
              <p:nvPr/>
            </p:nvSpPr>
            <p:spPr>
              <a:xfrm>
                <a:off x="4022726" y="1050645"/>
                <a:ext cx="101" cy="2286"/>
              </a:xfrm>
              <a:custGeom>
                <a:avLst/>
                <a:gdLst>
                  <a:gd name="connsiteX0" fmla="*/ 0 w 101"/>
                  <a:gd name="connsiteY0" fmla="*/ 2286 h 2286"/>
                  <a:gd name="connsiteX1" fmla="*/ 0 w 101"/>
                  <a:gd name="connsiteY1" fmla="*/ 0 h 2286"/>
                  <a:gd name="connsiteX2" fmla="*/ 0 w 101"/>
                  <a:gd name="connsiteY2" fmla="*/ 2286 h 2286"/>
                </a:gdLst>
                <a:ahLst/>
                <a:cxnLst>
                  <a:cxn ang="0">
                    <a:pos x="connsiteX0" y="connsiteY0"/>
                  </a:cxn>
                  <a:cxn ang="0">
                    <a:pos x="connsiteX1" y="connsiteY1"/>
                  </a:cxn>
                  <a:cxn ang="0">
                    <a:pos x="connsiteX2" y="connsiteY2"/>
                  </a:cxn>
                </a:cxnLst>
                <a:rect l="l" t="t" r="r" b="b"/>
                <a:pathLst>
                  <a:path w="101" h="2286">
                    <a:moveTo>
                      <a:pt x="0" y="2286"/>
                    </a:moveTo>
                    <a:cubicBezTo>
                      <a:pt x="0" y="1600"/>
                      <a:pt x="0" y="914"/>
                      <a:pt x="0" y="0"/>
                    </a:cubicBezTo>
                    <a:cubicBezTo>
                      <a:pt x="229" y="686"/>
                      <a:pt x="0" y="1600"/>
                      <a:pt x="0" y="2286"/>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4C1E0B3-678E-F044-B8D4-6CCD848386D5}"/>
                  </a:ext>
                </a:extLst>
              </p:cNvPr>
              <p:cNvSpPr/>
              <p:nvPr/>
            </p:nvSpPr>
            <p:spPr>
              <a:xfrm>
                <a:off x="4419347" y="983665"/>
                <a:ext cx="3886" cy="6629"/>
              </a:xfrm>
              <a:custGeom>
                <a:avLst/>
                <a:gdLst>
                  <a:gd name="connsiteX0" fmla="*/ 3886 w 3886"/>
                  <a:gd name="connsiteY0" fmla="*/ 6629 h 6629"/>
                  <a:gd name="connsiteX1" fmla="*/ 0 w 3886"/>
                  <a:gd name="connsiteY1" fmla="*/ 0 h 6629"/>
                  <a:gd name="connsiteX2" fmla="*/ 3886 w 3886"/>
                  <a:gd name="connsiteY2" fmla="*/ 6629 h 6629"/>
                  <a:gd name="connsiteX3" fmla="*/ 3886 w 3886"/>
                  <a:gd name="connsiteY3" fmla="*/ 6629 h 6629"/>
                </a:gdLst>
                <a:ahLst/>
                <a:cxnLst>
                  <a:cxn ang="0">
                    <a:pos x="connsiteX0" y="connsiteY0"/>
                  </a:cxn>
                  <a:cxn ang="0">
                    <a:pos x="connsiteX1" y="connsiteY1"/>
                  </a:cxn>
                  <a:cxn ang="0">
                    <a:pos x="connsiteX2" y="connsiteY2"/>
                  </a:cxn>
                  <a:cxn ang="0">
                    <a:pos x="connsiteX3" y="connsiteY3"/>
                  </a:cxn>
                </a:cxnLst>
                <a:rect l="l" t="t" r="r" b="b"/>
                <a:pathLst>
                  <a:path w="3886" h="6629">
                    <a:moveTo>
                      <a:pt x="3886" y="6629"/>
                    </a:moveTo>
                    <a:cubicBezTo>
                      <a:pt x="2515" y="4343"/>
                      <a:pt x="1372" y="2286"/>
                      <a:pt x="0" y="0"/>
                    </a:cubicBezTo>
                    <a:cubicBezTo>
                      <a:pt x="1143" y="2286"/>
                      <a:pt x="2515" y="4572"/>
                      <a:pt x="3886" y="6629"/>
                    </a:cubicBezTo>
                    <a:lnTo>
                      <a:pt x="3886" y="6629"/>
                    </a:ln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4BF79F-0FEE-4940-97F8-FBA6D91C90B8}"/>
                  </a:ext>
                </a:extLst>
              </p:cNvPr>
              <p:cNvSpPr/>
              <p:nvPr/>
            </p:nvSpPr>
            <p:spPr>
              <a:xfrm>
                <a:off x="4432606" y="968578"/>
                <a:ext cx="8915" cy="10058"/>
              </a:xfrm>
              <a:custGeom>
                <a:avLst/>
                <a:gdLst>
                  <a:gd name="connsiteX0" fmla="*/ 8915 w 8915"/>
                  <a:gd name="connsiteY0" fmla="*/ 10058 h 10058"/>
                  <a:gd name="connsiteX1" fmla="*/ 0 w 8915"/>
                  <a:gd name="connsiteY1" fmla="*/ 0 h 10058"/>
                  <a:gd name="connsiteX2" fmla="*/ 8915 w 8915"/>
                  <a:gd name="connsiteY2" fmla="*/ 10058 h 10058"/>
                </a:gdLst>
                <a:ahLst/>
                <a:cxnLst>
                  <a:cxn ang="0">
                    <a:pos x="connsiteX0" y="connsiteY0"/>
                  </a:cxn>
                  <a:cxn ang="0">
                    <a:pos x="connsiteX1" y="connsiteY1"/>
                  </a:cxn>
                  <a:cxn ang="0">
                    <a:pos x="connsiteX2" y="connsiteY2"/>
                  </a:cxn>
                </a:cxnLst>
                <a:rect l="l" t="t" r="r" b="b"/>
                <a:pathLst>
                  <a:path w="8915" h="10058">
                    <a:moveTo>
                      <a:pt x="8915" y="10058"/>
                    </a:moveTo>
                    <a:cubicBezTo>
                      <a:pt x="5944" y="6858"/>
                      <a:pt x="2972" y="3429"/>
                      <a:pt x="0" y="0"/>
                    </a:cubicBezTo>
                    <a:cubicBezTo>
                      <a:pt x="2743" y="3429"/>
                      <a:pt x="5715" y="6629"/>
                      <a:pt x="8915" y="10058"/>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D484B5A-F899-EE4A-B1D0-1F6499ABF217}"/>
                  </a:ext>
                </a:extLst>
              </p:cNvPr>
              <p:cNvSpPr/>
              <p:nvPr/>
            </p:nvSpPr>
            <p:spPr>
              <a:xfrm>
                <a:off x="4379571" y="865251"/>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6B20CB-B514-F942-A653-B0BC9BEBC046}"/>
                  </a:ext>
                </a:extLst>
              </p:cNvPr>
              <p:cNvSpPr/>
              <p:nvPr/>
            </p:nvSpPr>
            <p:spPr>
              <a:xfrm>
                <a:off x="4377056" y="854506"/>
                <a:ext cx="685" cy="3429"/>
              </a:xfrm>
              <a:custGeom>
                <a:avLst/>
                <a:gdLst>
                  <a:gd name="connsiteX0" fmla="*/ 686 w 685"/>
                  <a:gd name="connsiteY0" fmla="*/ 3429 h 3429"/>
                  <a:gd name="connsiteX1" fmla="*/ 0 w 685"/>
                  <a:gd name="connsiteY1" fmla="*/ 0 h 3429"/>
                  <a:gd name="connsiteX2" fmla="*/ 686 w 685"/>
                  <a:gd name="connsiteY2" fmla="*/ 3429 h 3429"/>
                </a:gdLst>
                <a:ahLst/>
                <a:cxnLst>
                  <a:cxn ang="0">
                    <a:pos x="connsiteX0" y="connsiteY0"/>
                  </a:cxn>
                  <a:cxn ang="0">
                    <a:pos x="connsiteX1" y="connsiteY1"/>
                  </a:cxn>
                  <a:cxn ang="0">
                    <a:pos x="connsiteX2" y="connsiteY2"/>
                  </a:cxn>
                </a:cxnLst>
                <a:rect l="l" t="t" r="r" b="b"/>
                <a:pathLst>
                  <a:path w="685" h="3429">
                    <a:moveTo>
                      <a:pt x="686" y="3429"/>
                    </a:moveTo>
                    <a:cubicBezTo>
                      <a:pt x="457" y="2286"/>
                      <a:pt x="229" y="1143"/>
                      <a:pt x="0" y="0"/>
                    </a:cubicBezTo>
                    <a:cubicBezTo>
                      <a:pt x="229" y="1143"/>
                      <a:pt x="457" y="2286"/>
                      <a:pt x="686" y="3429"/>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7A0F99-E50A-BD41-9601-3965DB23B7CC}"/>
                  </a:ext>
                </a:extLst>
              </p:cNvPr>
              <p:cNvSpPr/>
              <p:nvPr/>
            </p:nvSpPr>
            <p:spPr>
              <a:xfrm>
                <a:off x="4374770" y="843305"/>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229" y="2057"/>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3717ED2-E127-E247-9FFE-8AB7A35E1171}"/>
                  </a:ext>
                </a:extLst>
              </p:cNvPr>
              <p:cNvSpPr/>
              <p:nvPr/>
            </p:nvSpPr>
            <p:spPr>
              <a:xfrm>
                <a:off x="4386886" y="889711"/>
                <a:ext cx="8229" cy="20345"/>
              </a:xfrm>
              <a:custGeom>
                <a:avLst/>
                <a:gdLst>
                  <a:gd name="connsiteX0" fmla="*/ 8230 w 8229"/>
                  <a:gd name="connsiteY0" fmla="*/ 20345 h 20345"/>
                  <a:gd name="connsiteX1" fmla="*/ 0 w 8229"/>
                  <a:gd name="connsiteY1" fmla="*/ 0 h 20345"/>
                  <a:gd name="connsiteX2" fmla="*/ 8230 w 8229"/>
                  <a:gd name="connsiteY2" fmla="*/ 20345 h 20345"/>
                </a:gdLst>
                <a:ahLst/>
                <a:cxnLst>
                  <a:cxn ang="0">
                    <a:pos x="connsiteX0" y="connsiteY0"/>
                  </a:cxn>
                  <a:cxn ang="0">
                    <a:pos x="connsiteX1" y="connsiteY1"/>
                  </a:cxn>
                  <a:cxn ang="0">
                    <a:pos x="connsiteX2" y="connsiteY2"/>
                  </a:cxn>
                </a:cxnLst>
                <a:rect l="l" t="t" r="r" b="b"/>
                <a:pathLst>
                  <a:path w="8229" h="20345">
                    <a:moveTo>
                      <a:pt x="8230" y="20345"/>
                    </a:moveTo>
                    <a:cubicBezTo>
                      <a:pt x="5258" y="13716"/>
                      <a:pt x="2515" y="7087"/>
                      <a:pt x="0" y="0"/>
                    </a:cubicBezTo>
                    <a:cubicBezTo>
                      <a:pt x="2515" y="7087"/>
                      <a:pt x="5258" y="13945"/>
                      <a:pt x="8230" y="20345"/>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90ECF1-F3E1-8F4C-9848-1AB383FCA277}"/>
                  </a:ext>
                </a:extLst>
              </p:cNvPr>
              <p:cNvSpPr/>
              <p:nvPr/>
            </p:nvSpPr>
            <p:spPr>
              <a:xfrm>
                <a:off x="4372941" y="831646"/>
                <a:ext cx="1600" cy="10058"/>
              </a:xfrm>
              <a:custGeom>
                <a:avLst/>
                <a:gdLst>
                  <a:gd name="connsiteX0" fmla="*/ 1600 w 1600"/>
                  <a:gd name="connsiteY0" fmla="*/ 10058 h 10058"/>
                  <a:gd name="connsiteX1" fmla="*/ 0 w 1600"/>
                  <a:gd name="connsiteY1" fmla="*/ 0 h 10058"/>
                  <a:gd name="connsiteX2" fmla="*/ 1600 w 1600"/>
                  <a:gd name="connsiteY2" fmla="*/ 10058 h 10058"/>
                </a:gdLst>
                <a:ahLst/>
                <a:cxnLst>
                  <a:cxn ang="0">
                    <a:pos x="connsiteX0" y="connsiteY0"/>
                  </a:cxn>
                  <a:cxn ang="0">
                    <a:pos x="connsiteX1" y="connsiteY1"/>
                  </a:cxn>
                  <a:cxn ang="0">
                    <a:pos x="connsiteX2" y="connsiteY2"/>
                  </a:cxn>
                </a:cxnLst>
                <a:rect l="l" t="t" r="r" b="b"/>
                <a:pathLst>
                  <a:path w="1600" h="10058">
                    <a:moveTo>
                      <a:pt x="1600" y="10058"/>
                    </a:moveTo>
                    <a:cubicBezTo>
                      <a:pt x="914" y="6629"/>
                      <a:pt x="457" y="3429"/>
                      <a:pt x="0" y="0"/>
                    </a:cubicBezTo>
                    <a:cubicBezTo>
                      <a:pt x="457" y="3200"/>
                      <a:pt x="914" y="6629"/>
                      <a:pt x="1600" y="10058"/>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31E290-07F1-BB45-899A-59A77408FB98}"/>
                  </a:ext>
                </a:extLst>
              </p:cNvPr>
              <p:cNvSpPr/>
              <p:nvPr/>
            </p:nvSpPr>
            <p:spPr>
              <a:xfrm>
                <a:off x="4395115" y="910056"/>
                <a:ext cx="9829" cy="18973"/>
              </a:xfrm>
              <a:custGeom>
                <a:avLst/>
                <a:gdLst>
                  <a:gd name="connsiteX0" fmla="*/ 9830 w 9829"/>
                  <a:gd name="connsiteY0" fmla="*/ 18974 h 18973"/>
                  <a:gd name="connsiteX1" fmla="*/ 0 w 9829"/>
                  <a:gd name="connsiteY1" fmla="*/ 0 h 18973"/>
                  <a:gd name="connsiteX2" fmla="*/ 9830 w 9829"/>
                  <a:gd name="connsiteY2" fmla="*/ 18974 h 18973"/>
                </a:gdLst>
                <a:ahLst/>
                <a:cxnLst>
                  <a:cxn ang="0">
                    <a:pos x="connsiteX0" y="connsiteY0"/>
                  </a:cxn>
                  <a:cxn ang="0">
                    <a:pos x="connsiteX1" y="connsiteY1"/>
                  </a:cxn>
                  <a:cxn ang="0">
                    <a:pos x="connsiteX2" y="connsiteY2"/>
                  </a:cxn>
                </a:cxnLst>
                <a:rect l="l" t="t" r="r" b="b"/>
                <a:pathLst>
                  <a:path w="9829" h="18973">
                    <a:moveTo>
                      <a:pt x="9830" y="18974"/>
                    </a:moveTo>
                    <a:cubicBezTo>
                      <a:pt x="6401" y="12802"/>
                      <a:pt x="2972" y="6629"/>
                      <a:pt x="0" y="0"/>
                    </a:cubicBezTo>
                    <a:cubicBezTo>
                      <a:pt x="2972" y="6629"/>
                      <a:pt x="6172" y="12802"/>
                      <a:pt x="9830" y="18974"/>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0A9EE59-5063-784A-9EB1-37C05A43E00A}"/>
                  </a:ext>
                </a:extLst>
              </p:cNvPr>
              <p:cNvSpPr/>
              <p:nvPr/>
            </p:nvSpPr>
            <p:spPr>
              <a:xfrm>
                <a:off x="4441293" y="978408"/>
                <a:ext cx="9372" cy="9601"/>
              </a:xfrm>
              <a:custGeom>
                <a:avLst/>
                <a:gdLst>
                  <a:gd name="connsiteX0" fmla="*/ 9373 w 9372"/>
                  <a:gd name="connsiteY0" fmla="*/ 9601 h 9601"/>
                  <a:gd name="connsiteX1" fmla="*/ 0 w 9372"/>
                  <a:gd name="connsiteY1" fmla="*/ 0 h 9601"/>
                  <a:gd name="connsiteX2" fmla="*/ 9373 w 9372"/>
                  <a:gd name="connsiteY2" fmla="*/ 9601 h 9601"/>
                </a:gdLst>
                <a:ahLst/>
                <a:cxnLst>
                  <a:cxn ang="0">
                    <a:pos x="connsiteX0" y="connsiteY0"/>
                  </a:cxn>
                  <a:cxn ang="0">
                    <a:pos x="connsiteX1" y="connsiteY1"/>
                  </a:cxn>
                  <a:cxn ang="0">
                    <a:pos x="connsiteX2" y="connsiteY2"/>
                  </a:cxn>
                </a:cxnLst>
                <a:rect l="l" t="t" r="r" b="b"/>
                <a:pathLst>
                  <a:path w="9372" h="9601">
                    <a:moveTo>
                      <a:pt x="9373" y="9601"/>
                    </a:moveTo>
                    <a:cubicBezTo>
                      <a:pt x="6172" y="6401"/>
                      <a:pt x="3200" y="3429"/>
                      <a:pt x="0" y="0"/>
                    </a:cubicBezTo>
                    <a:cubicBezTo>
                      <a:pt x="3200" y="3429"/>
                      <a:pt x="6401" y="6629"/>
                      <a:pt x="9373" y="9601"/>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BA43B0-6237-264D-AB33-4E09FF1118F7}"/>
                  </a:ext>
                </a:extLst>
              </p:cNvPr>
              <p:cNvSpPr/>
              <p:nvPr/>
            </p:nvSpPr>
            <p:spPr>
              <a:xfrm>
                <a:off x="4450665" y="988009"/>
                <a:ext cx="9601" cy="9144"/>
              </a:xfrm>
              <a:custGeom>
                <a:avLst/>
                <a:gdLst>
                  <a:gd name="connsiteX0" fmla="*/ 9601 w 9601"/>
                  <a:gd name="connsiteY0" fmla="*/ 9144 h 9144"/>
                  <a:gd name="connsiteX1" fmla="*/ 0 w 9601"/>
                  <a:gd name="connsiteY1" fmla="*/ 0 h 9144"/>
                  <a:gd name="connsiteX2" fmla="*/ 9601 w 9601"/>
                  <a:gd name="connsiteY2" fmla="*/ 9144 h 9144"/>
                </a:gdLst>
                <a:ahLst/>
                <a:cxnLst>
                  <a:cxn ang="0">
                    <a:pos x="connsiteX0" y="connsiteY0"/>
                  </a:cxn>
                  <a:cxn ang="0">
                    <a:pos x="connsiteX1" y="connsiteY1"/>
                  </a:cxn>
                  <a:cxn ang="0">
                    <a:pos x="connsiteX2" y="connsiteY2"/>
                  </a:cxn>
                </a:cxnLst>
                <a:rect l="l" t="t" r="r" b="b"/>
                <a:pathLst>
                  <a:path w="9601" h="9144">
                    <a:moveTo>
                      <a:pt x="9601" y="9144"/>
                    </a:moveTo>
                    <a:cubicBezTo>
                      <a:pt x="6401" y="6172"/>
                      <a:pt x="3200" y="3200"/>
                      <a:pt x="0" y="0"/>
                    </a:cubicBezTo>
                    <a:cubicBezTo>
                      <a:pt x="3200" y="3200"/>
                      <a:pt x="6401" y="6172"/>
                      <a:pt x="9601" y="9144"/>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E0C30B4-9741-9A49-B104-C92E715EA7C6}"/>
                  </a:ext>
                </a:extLst>
              </p:cNvPr>
              <p:cNvSpPr/>
              <p:nvPr/>
            </p:nvSpPr>
            <p:spPr>
              <a:xfrm>
                <a:off x="4369503" y="440921"/>
                <a:ext cx="674459" cy="599631"/>
              </a:xfrm>
              <a:custGeom>
                <a:avLst/>
                <a:gdLst>
                  <a:gd name="connsiteX0" fmla="*/ 273872 w 674459"/>
                  <a:gd name="connsiteY0" fmla="*/ 591665 h 599631"/>
                  <a:gd name="connsiteX1" fmla="*/ 455609 w 674459"/>
                  <a:gd name="connsiteY1" fmla="*/ 585950 h 599631"/>
                  <a:gd name="connsiteX2" fmla="*/ 536534 w 674459"/>
                  <a:gd name="connsiteY2" fmla="*/ 549603 h 599631"/>
                  <a:gd name="connsiteX3" fmla="*/ 670722 w 674459"/>
                  <a:gd name="connsiteY3" fmla="*/ 378381 h 599631"/>
                  <a:gd name="connsiteX4" fmla="*/ 674151 w 674459"/>
                  <a:gd name="connsiteY4" fmla="*/ 331747 h 599631"/>
                  <a:gd name="connsiteX5" fmla="*/ 668436 w 674459"/>
                  <a:gd name="connsiteY5" fmla="*/ 264538 h 599631"/>
                  <a:gd name="connsiteX6" fmla="*/ 648090 w 674459"/>
                  <a:gd name="connsiteY6" fmla="*/ 195958 h 599631"/>
                  <a:gd name="connsiteX7" fmla="*/ 624773 w 674459"/>
                  <a:gd name="connsiteY7" fmla="*/ 185671 h 599631"/>
                  <a:gd name="connsiteX8" fmla="*/ 608543 w 674459"/>
                  <a:gd name="connsiteY8" fmla="*/ 190015 h 599631"/>
                  <a:gd name="connsiteX9" fmla="*/ 582939 w 674459"/>
                  <a:gd name="connsiteY9" fmla="*/ 183614 h 599631"/>
                  <a:gd name="connsiteX10" fmla="*/ 557565 w 674459"/>
                  <a:gd name="connsiteY10" fmla="*/ 145209 h 599631"/>
                  <a:gd name="connsiteX11" fmla="*/ 571509 w 674459"/>
                  <a:gd name="connsiteY11" fmla="*/ 112519 h 599631"/>
                  <a:gd name="connsiteX12" fmla="*/ 598713 w 674459"/>
                  <a:gd name="connsiteY12" fmla="*/ 101318 h 599631"/>
                  <a:gd name="connsiteX13" fmla="*/ 593684 w 674459"/>
                  <a:gd name="connsiteY13" fmla="*/ 82801 h 599631"/>
                  <a:gd name="connsiteX14" fmla="*/ 74990 w 674459"/>
                  <a:gd name="connsiteY14" fmla="*/ 107719 h 599631"/>
                  <a:gd name="connsiteX15" fmla="*/ 4810 w 674459"/>
                  <a:gd name="connsiteY15" fmla="*/ 279626 h 599631"/>
                  <a:gd name="connsiteX16" fmla="*/ 3210 w 674459"/>
                  <a:gd name="connsiteY16" fmla="*/ 390040 h 599631"/>
                  <a:gd name="connsiteX17" fmla="*/ 273872 w 674459"/>
                  <a:gd name="connsiteY17" fmla="*/ 591665 h 599631"/>
                  <a:gd name="connsiteX18" fmla="*/ 98536 w 674459"/>
                  <a:gd name="connsiteY18" fmla="*/ 262710 h 599631"/>
                  <a:gd name="connsiteX19" fmla="*/ 99908 w 674459"/>
                  <a:gd name="connsiteY19" fmla="*/ 256080 h 599631"/>
                  <a:gd name="connsiteX20" fmla="*/ 103337 w 674459"/>
                  <a:gd name="connsiteY20" fmla="*/ 243050 h 599631"/>
                  <a:gd name="connsiteX21" fmla="*/ 110195 w 674459"/>
                  <a:gd name="connsiteY21" fmla="*/ 221790 h 599631"/>
                  <a:gd name="connsiteX22" fmla="*/ 112938 w 674459"/>
                  <a:gd name="connsiteY22" fmla="*/ 209903 h 599631"/>
                  <a:gd name="connsiteX23" fmla="*/ 257184 w 674459"/>
                  <a:gd name="connsiteY23" fmla="*/ 65885 h 599631"/>
                  <a:gd name="connsiteX24" fmla="*/ 454923 w 674459"/>
                  <a:gd name="connsiteY24" fmla="*/ 81887 h 599631"/>
                  <a:gd name="connsiteX25" fmla="*/ 571967 w 674459"/>
                  <a:gd name="connsiteY25" fmla="*/ 248765 h 599631"/>
                  <a:gd name="connsiteX26" fmla="*/ 573795 w 674459"/>
                  <a:gd name="connsiteY26" fmla="*/ 256537 h 599631"/>
                  <a:gd name="connsiteX27" fmla="*/ 575853 w 674459"/>
                  <a:gd name="connsiteY27" fmla="*/ 268653 h 599631"/>
                  <a:gd name="connsiteX28" fmla="*/ 578139 w 674459"/>
                  <a:gd name="connsiteY28" fmla="*/ 293799 h 599631"/>
                  <a:gd name="connsiteX29" fmla="*/ 578139 w 674459"/>
                  <a:gd name="connsiteY29" fmla="*/ 295628 h 599631"/>
                  <a:gd name="connsiteX30" fmla="*/ 578367 w 674459"/>
                  <a:gd name="connsiteY30" fmla="*/ 307972 h 599631"/>
                  <a:gd name="connsiteX31" fmla="*/ 578367 w 674459"/>
                  <a:gd name="connsiteY31" fmla="*/ 314830 h 599631"/>
                  <a:gd name="connsiteX32" fmla="*/ 578367 w 674459"/>
                  <a:gd name="connsiteY32" fmla="*/ 315288 h 599631"/>
                  <a:gd name="connsiteX33" fmla="*/ 578139 w 674459"/>
                  <a:gd name="connsiteY33" fmla="*/ 323517 h 599631"/>
                  <a:gd name="connsiteX34" fmla="*/ 575167 w 674459"/>
                  <a:gd name="connsiteY34" fmla="*/ 358722 h 599631"/>
                  <a:gd name="connsiteX35" fmla="*/ 543849 w 674459"/>
                  <a:gd name="connsiteY35" fmla="*/ 443532 h 599631"/>
                  <a:gd name="connsiteX36" fmla="*/ 536762 w 674459"/>
                  <a:gd name="connsiteY36" fmla="*/ 453591 h 599631"/>
                  <a:gd name="connsiteX37" fmla="*/ 505215 w 674459"/>
                  <a:gd name="connsiteY37" fmla="*/ 486509 h 599631"/>
                  <a:gd name="connsiteX38" fmla="*/ 502701 w 674459"/>
                  <a:gd name="connsiteY38" fmla="*/ 488795 h 599631"/>
                  <a:gd name="connsiteX39" fmla="*/ 497443 w 674459"/>
                  <a:gd name="connsiteY39" fmla="*/ 493367 h 599631"/>
                  <a:gd name="connsiteX40" fmla="*/ 486927 w 674459"/>
                  <a:gd name="connsiteY40" fmla="*/ 502511 h 599631"/>
                  <a:gd name="connsiteX41" fmla="*/ 470468 w 674459"/>
                  <a:gd name="connsiteY41" fmla="*/ 514627 h 599631"/>
                  <a:gd name="connsiteX42" fmla="*/ 467725 w 674459"/>
                  <a:gd name="connsiteY42" fmla="*/ 516227 h 599631"/>
                  <a:gd name="connsiteX43" fmla="*/ 462010 w 674459"/>
                  <a:gd name="connsiteY43" fmla="*/ 519199 h 599631"/>
                  <a:gd name="connsiteX44" fmla="*/ 403946 w 674459"/>
                  <a:gd name="connsiteY44" fmla="*/ 543430 h 599631"/>
                  <a:gd name="connsiteX45" fmla="*/ 382000 w 674459"/>
                  <a:gd name="connsiteY45" fmla="*/ 548917 h 599631"/>
                  <a:gd name="connsiteX46" fmla="*/ 376742 w 674459"/>
                  <a:gd name="connsiteY46" fmla="*/ 550060 h 599631"/>
                  <a:gd name="connsiteX47" fmla="*/ 368741 w 674459"/>
                  <a:gd name="connsiteY47" fmla="*/ 551660 h 599631"/>
                  <a:gd name="connsiteX48" fmla="*/ 363255 w 674459"/>
                  <a:gd name="connsiteY48" fmla="*/ 552574 h 599631"/>
                  <a:gd name="connsiteX49" fmla="*/ 360512 w 674459"/>
                  <a:gd name="connsiteY49" fmla="*/ 553032 h 599631"/>
                  <a:gd name="connsiteX50" fmla="*/ 337194 w 674459"/>
                  <a:gd name="connsiteY50" fmla="*/ 554632 h 599631"/>
                  <a:gd name="connsiteX51" fmla="*/ 333994 w 674459"/>
                  <a:gd name="connsiteY51" fmla="*/ 554632 h 599631"/>
                  <a:gd name="connsiteX52" fmla="*/ 324164 w 674459"/>
                  <a:gd name="connsiteY52" fmla="*/ 554175 h 599631"/>
                  <a:gd name="connsiteX53" fmla="*/ 309762 w 674459"/>
                  <a:gd name="connsiteY53" fmla="*/ 552803 h 599631"/>
                  <a:gd name="connsiteX54" fmla="*/ 268386 w 674459"/>
                  <a:gd name="connsiteY54" fmla="*/ 543430 h 599631"/>
                  <a:gd name="connsiteX55" fmla="*/ 207807 w 674459"/>
                  <a:gd name="connsiteY55" fmla="*/ 518742 h 599631"/>
                  <a:gd name="connsiteX56" fmla="*/ 200263 w 674459"/>
                  <a:gd name="connsiteY56" fmla="*/ 514398 h 599631"/>
                  <a:gd name="connsiteX57" fmla="*/ 186090 w 674459"/>
                  <a:gd name="connsiteY57" fmla="*/ 505254 h 599631"/>
                  <a:gd name="connsiteX58" fmla="*/ 161172 w 674459"/>
                  <a:gd name="connsiteY58" fmla="*/ 485137 h 599631"/>
                  <a:gd name="connsiteX59" fmla="*/ 145170 w 674459"/>
                  <a:gd name="connsiteY59" fmla="*/ 468678 h 599631"/>
                  <a:gd name="connsiteX60" fmla="*/ 140370 w 674459"/>
                  <a:gd name="connsiteY60" fmla="*/ 462963 h 599631"/>
                  <a:gd name="connsiteX61" fmla="*/ 95564 w 674459"/>
                  <a:gd name="connsiteY61" fmla="*/ 359179 h 599631"/>
                  <a:gd name="connsiteX62" fmla="*/ 94650 w 674459"/>
                  <a:gd name="connsiteY62" fmla="*/ 352321 h 599631"/>
                  <a:gd name="connsiteX63" fmla="*/ 92592 w 674459"/>
                  <a:gd name="connsiteY63" fmla="*/ 317116 h 599631"/>
                  <a:gd name="connsiteX64" fmla="*/ 92592 w 674459"/>
                  <a:gd name="connsiteY64" fmla="*/ 315745 h 599631"/>
                  <a:gd name="connsiteX65" fmla="*/ 97622 w 674459"/>
                  <a:gd name="connsiteY65" fmla="*/ 267053 h 599631"/>
                  <a:gd name="connsiteX66" fmla="*/ 98536 w 674459"/>
                  <a:gd name="connsiteY66" fmla="*/ 262710 h 5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74459" h="599631">
                    <a:moveTo>
                      <a:pt x="273872" y="591665"/>
                    </a:moveTo>
                    <a:cubicBezTo>
                      <a:pt x="333994" y="603095"/>
                      <a:pt x="396630" y="603095"/>
                      <a:pt x="455609" y="585950"/>
                    </a:cubicBezTo>
                    <a:cubicBezTo>
                      <a:pt x="483727" y="577720"/>
                      <a:pt x="511845" y="565605"/>
                      <a:pt x="536534" y="549603"/>
                    </a:cubicBezTo>
                    <a:cubicBezTo>
                      <a:pt x="565109" y="530857"/>
                      <a:pt x="636203" y="465021"/>
                      <a:pt x="670722" y="378381"/>
                    </a:cubicBezTo>
                    <a:cubicBezTo>
                      <a:pt x="672551" y="363065"/>
                      <a:pt x="673694" y="347520"/>
                      <a:pt x="674151" y="331747"/>
                    </a:cubicBezTo>
                    <a:cubicBezTo>
                      <a:pt x="675522" y="309115"/>
                      <a:pt x="672093" y="286713"/>
                      <a:pt x="668436" y="264538"/>
                    </a:cubicBezTo>
                    <a:cubicBezTo>
                      <a:pt x="664550" y="240993"/>
                      <a:pt x="659292" y="217447"/>
                      <a:pt x="648090" y="195958"/>
                    </a:cubicBezTo>
                    <a:cubicBezTo>
                      <a:pt x="641232" y="182928"/>
                      <a:pt x="639175" y="182014"/>
                      <a:pt x="624773" y="185671"/>
                    </a:cubicBezTo>
                    <a:cubicBezTo>
                      <a:pt x="619287" y="187043"/>
                      <a:pt x="614029" y="189558"/>
                      <a:pt x="608543" y="190015"/>
                    </a:cubicBezTo>
                    <a:cubicBezTo>
                      <a:pt x="599399" y="190701"/>
                      <a:pt x="590026" y="191158"/>
                      <a:pt x="582939" y="183614"/>
                    </a:cubicBezTo>
                    <a:cubicBezTo>
                      <a:pt x="572195" y="172413"/>
                      <a:pt x="562365" y="160525"/>
                      <a:pt x="557565" y="145209"/>
                    </a:cubicBezTo>
                    <a:cubicBezTo>
                      <a:pt x="552536" y="128979"/>
                      <a:pt x="556193" y="119835"/>
                      <a:pt x="571509" y="112519"/>
                    </a:cubicBezTo>
                    <a:cubicBezTo>
                      <a:pt x="580425" y="108176"/>
                      <a:pt x="589797" y="105204"/>
                      <a:pt x="598713" y="101318"/>
                    </a:cubicBezTo>
                    <a:cubicBezTo>
                      <a:pt x="612886" y="95603"/>
                      <a:pt x="605114" y="94231"/>
                      <a:pt x="593684" y="82801"/>
                    </a:cubicBezTo>
                    <a:cubicBezTo>
                      <a:pt x="496300" y="3706"/>
                      <a:pt x="242783" y="-65331"/>
                      <a:pt x="74990" y="107719"/>
                    </a:cubicBezTo>
                    <a:cubicBezTo>
                      <a:pt x="32928" y="155039"/>
                      <a:pt x="13954" y="216990"/>
                      <a:pt x="4810" y="279626"/>
                    </a:cubicBezTo>
                    <a:cubicBezTo>
                      <a:pt x="-676" y="316659"/>
                      <a:pt x="-1819" y="353464"/>
                      <a:pt x="3210" y="390040"/>
                    </a:cubicBezTo>
                    <a:cubicBezTo>
                      <a:pt x="103565" y="569034"/>
                      <a:pt x="243926" y="585950"/>
                      <a:pt x="273872" y="591665"/>
                    </a:cubicBezTo>
                    <a:close/>
                    <a:moveTo>
                      <a:pt x="98536" y="262710"/>
                    </a:moveTo>
                    <a:cubicBezTo>
                      <a:pt x="98993" y="260424"/>
                      <a:pt x="99450" y="258366"/>
                      <a:pt x="99908" y="256080"/>
                    </a:cubicBezTo>
                    <a:cubicBezTo>
                      <a:pt x="100822" y="251737"/>
                      <a:pt x="101965" y="247393"/>
                      <a:pt x="103337" y="243050"/>
                    </a:cubicBezTo>
                    <a:cubicBezTo>
                      <a:pt x="105394" y="235735"/>
                      <a:pt x="107680" y="228648"/>
                      <a:pt x="110195" y="221790"/>
                    </a:cubicBezTo>
                    <a:cubicBezTo>
                      <a:pt x="111109" y="217675"/>
                      <a:pt x="112023" y="213789"/>
                      <a:pt x="112938" y="209903"/>
                    </a:cubicBezTo>
                    <a:cubicBezTo>
                      <a:pt x="117281" y="191158"/>
                      <a:pt x="125054" y="113205"/>
                      <a:pt x="257184" y="65885"/>
                    </a:cubicBezTo>
                    <a:cubicBezTo>
                      <a:pt x="331708" y="39139"/>
                      <a:pt x="438007" y="75029"/>
                      <a:pt x="454923" y="81887"/>
                    </a:cubicBezTo>
                    <a:cubicBezTo>
                      <a:pt x="571738" y="142466"/>
                      <a:pt x="574024" y="247165"/>
                      <a:pt x="571967" y="248765"/>
                    </a:cubicBezTo>
                    <a:cubicBezTo>
                      <a:pt x="572652" y="251508"/>
                      <a:pt x="573110" y="254023"/>
                      <a:pt x="573795" y="256537"/>
                    </a:cubicBezTo>
                    <a:cubicBezTo>
                      <a:pt x="574710" y="260652"/>
                      <a:pt x="575396" y="264767"/>
                      <a:pt x="575853" y="268653"/>
                    </a:cubicBezTo>
                    <a:cubicBezTo>
                      <a:pt x="577224" y="278026"/>
                      <a:pt x="577682" y="286484"/>
                      <a:pt x="578139" y="293799"/>
                    </a:cubicBezTo>
                    <a:cubicBezTo>
                      <a:pt x="578139" y="294485"/>
                      <a:pt x="578139" y="294942"/>
                      <a:pt x="578139" y="295628"/>
                    </a:cubicBezTo>
                    <a:cubicBezTo>
                      <a:pt x="578367" y="300429"/>
                      <a:pt x="578367" y="304543"/>
                      <a:pt x="578367" y="307972"/>
                    </a:cubicBezTo>
                    <a:cubicBezTo>
                      <a:pt x="578367" y="310258"/>
                      <a:pt x="578367" y="312544"/>
                      <a:pt x="578367" y="314830"/>
                    </a:cubicBezTo>
                    <a:cubicBezTo>
                      <a:pt x="578367" y="315059"/>
                      <a:pt x="578367" y="315059"/>
                      <a:pt x="578367" y="315288"/>
                    </a:cubicBezTo>
                    <a:cubicBezTo>
                      <a:pt x="578367" y="318031"/>
                      <a:pt x="578367" y="320774"/>
                      <a:pt x="578139" y="323517"/>
                    </a:cubicBezTo>
                    <a:cubicBezTo>
                      <a:pt x="577682" y="335404"/>
                      <a:pt x="576767" y="347292"/>
                      <a:pt x="575167" y="358722"/>
                    </a:cubicBezTo>
                    <a:cubicBezTo>
                      <a:pt x="570595" y="389354"/>
                      <a:pt x="560765" y="417929"/>
                      <a:pt x="543849" y="443532"/>
                    </a:cubicBezTo>
                    <a:cubicBezTo>
                      <a:pt x="541563" y="446961"/>
                      <a:pt x="539277" y="450390"/>
                      <a:pt x="536762" y="453591"/>
                    </a:cubicBezTo>
                    <a:cubicBezTo>
                      <a:pt x="527847" y="465249"/>
                      <a:pt x="517560" y="476222"/>
                      <a:pt x="505215" y="486509"/>
                    </a:cubicBezTo>
                    <a:cubicBezTo>
                      <a:pt x="504301" y="487195"/>
                      <a:pt x="503387" y="487881"/>
                      <a:pt x="502701" y="488795"/>
                    </a:cubicBezTo>
                    <a:cubicBezTo>
                      <a:pt x="500872" y="490395"/>
                      <a:pt x="499272" y="491767"/>
                      <a:pt x="497443" y="493367"/>
                    </a:cubicBezTo>
                    <a:cubicBezTo>
                      <a:pt x="494014" y="496339"/>
                      <a:pt x="490356" y="499539"/>
                      <a:pt x="486927" y="502511"/>
                    </a:cubicBezTo>
                    <a:cubicBezTo>
                      <a:pt x="481670" y="506854"/>
                      <a:pt x="476183" y="511198"/>
                      <a:pt x="470468" y="514627"/>
                    </a:cubicBezTo>
                    <a:cubicBezTo>
                      <a:pt x="469554" y="515313"/>
                      <a:pt x="468639" y="515770"/>
                      <a:pt x="467725" y="516227"/>
                    </a:cubicBezTo>
                    <a:cubicBezTo>
                      <a:pt x="465896" y="517370"/>
                      <a:pt x="463839" y="518284"/>
                      <a:pt x="462010" y="519199"/>
                    </a:cubicBezTo>
                    <a:cubicBezTo>
                      <a:pt x="443265" y="528114"/>
                      <a:pt x="424520" y="538401"/>
                      <a:pt x="403946" y="543430"/>
                    </a:cubicBezTo>
                    <a:cubicBezTo>
                      <a:pt x="396173" y="545259"/>
                      <a:pt x="389087" y="547317"/>
                      <a:pt x="382000" y="548917"/>
                    </a:cubicBezTo>
                    <a:cubicBezTo>
                      <a:pt x="380171" y="549374"/>
                      <a:pt x="378342" y="549831"/>
                      <a:pt x="376742" y="550060"/>
                    </a:cubicBezTo>
                    <a:cubicBezTo>
                      <a:pt x="373999" y="550517"/>
                      <a:pt x="371484" y="551203"/>
                      <a:pt x="368741" y="551660"/>
                    </a:cubicBezTo>
                    <a:cubicBezTo>
                      <a:pt x="366912" y="551889"/>
                      <a:pt x="365084" y="552346"/>
                      <a:pt x="363255" y="552574"/>
                    </a:cubicBezTo>
                    <a:cubicBezTo>
                      <a:pt x="362340" y="552803"/>
                      <a:pt x="361426" y="552803"/>
                      <a:pt x="360512" y="553032"/>
                    </a:cubicBezTo>
                    <a:cubicBezTo>
                      <a:pt x="353196" y="553946"/>
                      <a:pt x="345653" y="554632"/>
                      <a:pt x="337194" y="554632"/>
                    </a:cubicBezTo>
                    <a:cubicBezTo>
                      <a:pt x="336051" y="554632"/>
                      <a:pt x="335137" y="554632"/>
                      <a:pt x="333994" y="554632"/>
                    </a:cubicBezTo>
                    <a:cubicBezTo>
                      <a:pt x="330794" y="554632"/>
                      <a:pt x="327593" y="554403"/>
                      <a:pt x="324164" y="554175"/>
                    </a:cubicBezTo>
                    <a:cubicBezTo>
                      <a:pt x="319592" y="553946"/>
                      <a:pt x="314792" y="553489"/>
                      <a:pt x="309762" y="552803"/>
                    </a:cubicBezTo>
                    <a:cubicBezTo>
                      <a:pt x="295132" y="550288"/>
                      <a:pt x="281416" y="547088"/>
                      <a:pt x="268386" y="543430"/>
                    </a:cubicBezTo>
                    <a:cubicBezTo>
                      <a:pt x="245754" y="536801"/>
                      <a:pt x="225638" y="528571"/>
                      <a:pt x="207807" y="518742"/>
                    </a:cubicBezTo>
                    <a:cubicBezTo>
                      <a:pt x="205292" y="517370"/>
                      <a:pt x="202778" y="515998"/>
                      <a:pt x="200263" y="514398"/>
                    </a:cubicBezTo>
                    <a:cubicBezTo>
                      <a:pt x="195462" y="511426"/>
                      <a:pt x="190662" y="508455"/>
                      <a:pt x="186090" y="505254"/>
                    </a:cubicBezTo>
                    <a:cubicBezTo>
                      <a:pt x="177174" y="498853"/>
                      <a:pt x="168716" y="492224"/>
                      <a:pt x="161172" y="485137"/>
                    </a:cubicBezTo>
                    <a:cubicBezTo>
                      <a:pt x="155457" y="479880"/>
                      <a:pt x="150200" y="474393"/>
                      <a:pt x="145170" y="468678"/>
                    </a:cubicBezTo>
                    <a:cubicBezTo>
                      <a:pt x="143570" y="466849"/>
                      <a:pt x="141970" y="464792"/>
                      <a:pt x="140370" y="462963"/>
                    </a:cubicBezTo>
                    <a:cubicBezTo>
                      <a:pt x="115452" y="431874"/>
                      <a:pt x="101279" y="395983"/>
                      <a:pt x="95564" y="359179"/>
                    </a:cubicBezTo>
                    <a:cubicBezTo>
                      <a:pt x="95107" y="356893"/>
                      <a:pt x="94878" y="354607"/>
                      <a:pt x="94650" y="352321"/>
                    </a:cubicBezTo>
                    <a:cubicBezTo>
                      <a:pt x="93050" y="340662"/>
                      <a:pt x="92592" y="328775"/>
                      <a:pt x="92592" y="317116"/>
                    </a:cubicBezTo>
                    <a:cubicBezTo>
                      <a:pt x="92592" y="316659"/>
                      <a:pt x="92592" y="316202"/>
                      <a:pt x="92592" y="315745"/>
                    </a:cubicBezTo>
                    <a:cubicBezTo>
                      <a:pt x="92592" y="299057"/>
                      <a:pt x="94421" y="282598"/>
                      <a:pt x="97622" y="267053"/>
                    </a:cubicBezTo>
                    <a:cubicBezTo>
                      <a:pt x="98079" y="265453"/>
                      <a:pt x="98307" y="264081"/>
                      <a:pt x="98536" y="262710"/>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4D6EE7-2AE8-3342-A3A9-BBAC880CE68C}"/>
                  </a:ext>
                </a:extLst>
              </p:cNvPr>
              <p:cNvSpPr/>
              <p:nvPr/>
            </p:nvSpPr>
            <p:spPr>
              <a:xfrm>
                <a:off x="4424148" y="958062"/>
                <a:ext cx="8458" cy="10515"/>
              </a:xfrm>
              <a:custGeom>
                <a:avLst/>
                <a:gdLst>
                  <a:gd name="connsiteX0" fmla="*/ 8458 w 8458"/>
                  <a:gd name="connsiteY0" fmla="*/ 10516 h 10515"/>
                  <a:gd name="connsiteX1" fmla="*/ 0 w 8458"/>
                  <a:gd name="connsiteY1" fmla="*/ 0 h 10515"/>
                  <a:gd name="connsiteX2" fmla="*/ 8458 w 8458"/>
                  <a:gd name="connsiteY2" fmla="*/ 10516 h 10515"/>
                </a:gdLst>
                <a:ahLst/>
                <a:cxnLst>
                  <a:cxn ang="0">
                    <a:pos x="connsiteX0" y="connsiteY0"/>
                  </a:cxn>
                  <a:cxn ang="0">
                    <a:pos x="connsiteX1" y="connsiteY1"/>
                  </a:cxn>
                  <a:cxn ang="0">
                    <a:pos x="connsiteX2" y="connsiteY2"/>
                  </a:cxn>
                </a:cxnLst>
                <a:rect l="l" t="t" r="r" b="b"/>
                <a:pathLst>
                  <a:path w="8458" h="10515">
                    <a:moveTo>
                      <a:pt x="8458" y="10516"/>
                    </a:moveTo>
                    <a:cubicBezTo>
                      <a:pt x="5486" y="7087"/>
                      <a:pt x="2743" y="3658"/>
                      <a:pt x="0" y="0"/>
                    </a:cubicBezTo>
                    <a:cubicBezTo>
                      <a:pt x="2743" y="3429"/>
                      <a:pt x="5486" y="7087"/>
                      <a:pt x="8458" y="1051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2FA820-6322-844B-9FD2-62A41D05F6BC}"/>
                  </a:ext>
                </a:extLst>
              </p:cNvPr>
              <p:cNvSpPr/>
              <p:nvPr/>
            </p:nvSpPr>
            <p:spPr>
              <a:xfrm>
                <a:off x="5016907" y="903884"/>
                <a:ext cx="2057" cy="4800"/>
              </a:xfrm>
              <a:custGeom>
                <a:avLst/>
                <a:gdLst>
                  <a:gd name="connsiteX0" fmla="*/ 2057 w 2057"/>
                  <a:gd name="connsiteY0" fmla="*/ 0 h 4800"/>
                  <a:gd name="connsiteX1" fmla="*/ 0 w 2057"/>
                  <a:gd name="connsiteY1" fmla="*/ 4801 h 4800"/>
                  <a:gd name="connsiteX2" fmla="*/ 2057 w 2057"/>
                  <a:gd name="connsiteY2" fmla="*/ 0 h 4800"/>
                </a:gdLst>
                <a:ahLst/>
                <a:cxnLst>
                  <a:cxn ang="0">
                    <a:pos x="connsiteX0" y="connsiteY0"/>
                  </a:cxn>
                  <a:cxn ang="0">
                    <a:pos x="connsiteX1" y="connsiteY1"/>
                  </a:cxn>
                  <a:cxn ang="0">
                    <a:pos x="connsiteX2" y="connsiteY2"/>
                  </a:cxn>
                </a:cxnLst>
                <a:rect l="l" t="t" r="r" b="b"/>
                <a:pathLst>
                  <a:path w="2057" h="4800">
                    <a:moveTo>
                      <a:pt x="2057" y="0"/>
                    </a:moveTo>
                    <a:cubicBezTo>
                      <a:pt x="1372" y="1600"/>
                      <a:pt x="686" y="3200"/>
                      <a:pt x="0" y="4801"/>
                    </a:cubicBezTo>
                    <a:cubicBezTo>
                      <a:pt x="686" y="3200"/>
                      <a:pt x="1372" y="1600"/>
                      <a:pt x="2057" y="0"/>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2BF04DD-E495-FA4B-8526-B67E6FF1936A}"/>
                  </a:ext>
                </a:extLst>
              </p:cNvPr>
              <p:cNvSpPr/>
              <p:nvPr/>
            </p:nvSpPr>
            <p:spPr>
              <a:xfrm>
                <a:off x="5030852" y="862279"/>
                <a:ext cx="1600" cy="6400"/>
              </a:xfrm>
              <a:custGeom>
                <a:avLst/>
                <a:gdLst>
                  <a:gd name="connsiteX0" fmla="*/ 1600 w 1600"/>
                  <a:gd name="connsiteY0" fmla="*/ 0 h 6400"/>
                  <a:gd name="connsiteX1" fmla="*/ 0 w 1600"/>
                  <a:gd name="connsiteY1" fmla="*/ 6401 h 6400"/>
                  <a:gd name="connsiteX2" fmla="*/ 1600 w 1600"/>
                  <a:gd name="connsiteY2" fmla="*/ 0 h 6400"/>
                </a:gdLst>
                <a:ahLst/>
                <a:cxnLst>
                  <a:cxn ang="0">
                    <a:pos x="connsiteX0" y="connsiteY0"/>
                  </a:cxn>
                  <a:cxn ang="0">
                    <a:pos x="connsiteX1" y="connsiteY1"/>
                  </a:cxn>
                  <a:cxn ang="0">
                    <a:pos x="connsiteX2" y="connsiteY2"/>
                  </a:cxn>
                </a:cxnLst>
                <a:rect l="l" t="t" r="r" b="b"/>
                <a:pathLst>
                  <a:path w="1600" h="6400">
                    <a:moveTo>
                      <a:pt x="1600" y="0"/>
                    </a:moveTo>
                    <a:cubicBezTo>
                      <a:pt x="1143" y="2057"/>
                      <a:pt x="457" y="4343"/>
                      <a:pt x="0" y="6401"/>
                    </a:cubicBezTo>
                    <a:cubicBezTo>
                      <a:pt x="457" y="4343"/>
                      <a:pt x="914" y="2057"/>
                      <a:pt x="1600" y="0"/>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448AD-9988-EA4F-88AB-AB5D46274427}"/>
                  </a:ext>
                </a:extLst>
              </p:cNvPr>
              <p:cNvSpPr/>
              <p:nvPr/>
            </p:nvSpPr>
            <p:spPr>
              <a:xfrm>
                <a:off x="5029023" y="869365"/>
                <a:ext cx="1600" cy="5715"/>
              </a:xfrm>
              <a:custGeom>
                <a:avLst/>
                <a:gdLst>
                  <a:gd name="connsiteX0" fmla="*/ 1600 w 1600"/>
                  <a:gd name="connsiteY0" fmla="*/ 0 h 5715"/>
                  <a:gd name="connsiteX1" fmla="*/ 0 w 1600"/>
                  <a:gd name="connsiteY1" fmla="*/ 5715 h 5715"/>
                  <a:gd name="connsiteX2" fmla="*/ 1600 w 1600"/>
                  <a:gd name="connsiteY2" fmla="*/ 0 h 5715"/>
                </a:gdLst>
                <a:ahLst/>
                <a:cxnLst>
                  <a:cxn ang="0">
                    <a:pos x="connsiteX0" y="connsiteY0"/>
                  </a:cxn>
                  <a:cxn ang="0">
                    <a:pos x="connsiteX1" y="connsiteY1"/>
                  </a:cxn>
                  <a:cxn ang="0">
                    <a:pos x="connsiteX2" y="connsiteY2"/>
                  </a:cxn>
                </a:cxnLst>
                <a:rect l="l" t="t" r="r" b="b"/>
                <a:pathLst>
                  <a:path w="1600" h="5715">
                    <a:moveTo>
                      <a:pt x="1600" y="0"/>
                    </a:moveTo>
                    <a:cubicBezTo>
                      <a:pt x="1143" y="1829"/>
                      <a:pt x="457" y="3886"/>
                      <a:pt x="0" y="5715"/>
                    </a:cubicBezTo>
                    <a:cubicBezTo>
                      <a:pt x="457" y="3886"/>
                      <a:pt x="914" y="1829"/>
                      <a:pt x="160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7EF145A-2EF5-F048-8D95-D0EE0C8693F0}"/>
                  </a:ext>
                </a:extLst>
              </p:cNvPr>
              <p:cNvSpPr/>
              <p:nvPr/>
            </p:nvSpPr>
            <p:spPr>
              <a:xfrm>
                <a:off x="5024680" y="876452"/>
                <a:ext cx="3886" cy="12344"/>
              </a:xfrm>
              <a:custGeom>
                <a:avLst/>
                <a:gdLst>
                  <a:gd name="connsiteX0" fmla="*/ 3886 w 3886"/>
                  <a:gd name="connsiteY0" fmla="*/ 0 h 12344"/>
                  <a:gd name="connsiteX1" fmla="*/ 0 w 3886"/>
                  <a:gd name="connsiteY1" fmla="*/ 12344 h 12344"/>
                  <a:gd name="connsiteX2" fmla="*/ 3886 w 3886"/>
                  <a:gd name="connsiteY2" fmla="*/ 0 h 12344"/>
                </a:gdLst>
                <a:ahLst/>
                <a:cxnLst>
                  <a:cxn ang="0">
                    <a:pos x="connsiteX0" y="connsiteY0"/>
                  </a:cxn>
                  <a:cxn ang="0">
                    <a:pos x="connsiteX1" y="connsiteY1"/>
                  </a:cxn>
                  <a:cxn ang="0">
                    <a:pos x="connsiteX2" y="connsiteY2"/>
                  </a:cxn>
                </a:cxnLst>
                <a:rect l="l" t="t" r="r" b="b"/>
                <a:pathLst>
                  <a:path w="3886" h="12344">
                    <a:moveTo>
                      <a:pt x="3886" y="0"/>
                    </a:moveTo>
                    <a:cubicBezTo>
                      <a:pt x="2743" y="4115"/>
                      <a:pt x="1372" y="8230"/>
                      <a:pt x="0" y="12344"/>
                    </a:cubicBezTo>
                    <a:cubicBezTo>
                      <a:pt x="1372" y="8230"/>
                      <a:pt x="2515" y="4115"/>
                      <a:pt x="3886" y="0"/>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7FCF4FA-02A0-6046-8C45-E591F9685492}"/>
                  </a:ext>
                </a:extLst>
              </p:cNvPr>
              <p:cNvSpPr/>
              <p:nvPr/>
            </p:nvSpPr>
            <p:spPr>
              <a:xfrm>
                <a:off x="5022165" y="890397"/>
                <a:ext cx="1828" cy="5257"/>
              </a:xfrm>
              <a:custGeom>
                <a:avLst/>
                <a:gdLst>
                  <a:gd name="connsiteX0" fmla="*/ 1829 w 1828"/>
                  <a:gd name="connsiteY0" fmla="*/ 0 h 5257"/>
                  <a:gd name="connsiteX1" fmla="*/ 0 w 1828"/>
                  <a:gd name="connsiteY1" fmla="*/ 5258 h 5257"/>
                  <a:gd name="connsiteX2" fmla="*/ 1829 w 1828"/>
                  <a:gd name="connsiteY2" fmla="*/ 0 h 5257"/>
                </a:gdLst>
                <a:ahLst/>
                <a:cxnLst>
                  <a:cxn ang="0">
                    <a:pos x="connsiteX0" y="connsiteY0"/>
                  </a:cxn>
                  <a:cxn ang="0">
                    <a:pos x="connsiteX1" y="connsiteY1"/>
                  </a:cxn>
                  <a:cxn ang="0">
                    <a:pos x="connsiteX2" y="connsiteY2"/>
                  </a:cxn>
                </a:cxnLst>
                <a:rect l="l" t="t" r="r" b="b"/>
                <a:pathLst>
                  <a:path w="1828" h="5257">
                    <a:moveTo>
                      <a:pt x="1829" y="0"/>
                    </a:moveTo>
                    <a:cubicBezTo>
                      <a:pt x="1143" y="1829"/>
                      <a:pt x="686" y="3429"/>
                      <a:pt x="0" y="5258"/>
                    </a:cubicBezTo>
                    <a:cubicBezTo>
                      <a:pt x="686" y="3429"/>
                      <a:pt x="1143" y="1600"/>
                      <a:pt x="1829"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A648A4-6753-064F-BC3C-772BABD4516F}"/>
                  </a:ext>
                </a:extLst>
              </p:cNvPr>
              <p:cNvSpPr/>
              <p:nvPr/>
            </p:nvSpPr>
            <p:spPr>
              <a:xfrm>
                <a:off x="5019422" y="896569"/>
                <a:ext cx="2286" cy="5943"/>
              </a:xfrm>
              <a:custGeom>
                <a:avLst/>
                <a:gdLst>
                  <a:gd name="connsiteX0" fmla="*/ 2286 w 2286"/>
                  <a:gd name="connsiteY0" fmla="*/ 0 h 5943"/>
                  <a:gd name="connsiteX1" fmla="*/ 0 w 2286"/>
                  <a:gd name="connsiteY1" fmla="*/ 5944 h 5943"/>
                  <a:gd name="connsiteX2" fmla="*/ 2286 w 2286"/>
                  <a:gd name="connsiteY2" fmla="*/ 0 h 5943"/>
                </a:gdLst>
                <a:ahLst/>
                <a:cxnLst>
                  <a:cxn ang="0">
                    <a:pos x="connsiteX0" y="connsiteY0"/>
                  </a:cxn>
                  <a:cxn ang="0">
                    <a:pos x="connsiteX1" y="connsiteY1"/>
                  </a:cxn>
                  <a:cxn ang="0">
                    <a:pos x="connsiteX2" y="connsiteY2"/>
                  </a:cxn>
                </a:cxnLst>
                <a:rect l="l" t="t" r="r" b="b"/>
                <a:pathLst>
                  <a:path w="2286" h="5943">
                    <a:moveTo>
                      <a:pt x="2286" y="0"/>
                    </a:moveTo>
                    <a:cubicBezTo>
                      <a:pt x="1600" y="2057"/>
                      <a:pt x="686" y="4115"/>
                      <a:pt x="0" y="5944"/>
                    </a:cubicBezTo>
                    <a:cubicBezTo>
                      <a:pt x="914" y="3886"/>
                      <a:pt x="1600" y="2057"/>
                      <a:pt x="2286" y="0"/>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217ED2-678E-C346-B282-6A488F8E1D19}"/>
                  </a:ext>
                </a:extLst>
              </p:cNvPr>
              <p:cNvSpPr/>
              <p:nvPr/>
            </p:nvSpPr>
            <p:spPr>
              <a:xfrm>
                <a:off x="4927296" y="64968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EEE940-5DDF-BB49-A87B-A28C32AF6288}"/>
                  </a:ext>
                </a:extLst>
              </p:cNvPr>
              <p:cNvSpPr/>
              <p:nvPr/>
            </p:nvSpPr>
            <p:spPr>
              <a:xfrm>
                <a:off x="5039310" y="819073"/>
                <a:ext cx="914" cy="6629"/>
              </a:xfrm>
              <a:custGeom>
                <a:avLst/>
                <a:gdLst>
                  <a:gd name="connsiteX0" fmla="*/ 914 w 914"/>
                  <a:gd name="connsiteY0" fmla="*/ 0 h 6629"/>
                  <a:gd name="connsiteX1" fmla="*/ 0 w 914"/>
                  <a:gd name="connsiteY1" fmla="*/ 6629 h 6629"/>
                  <a:gd name="connsiteX2" fmla="*/ 914 w 914"/>
                  <a:gd name="connsiteY2" fmla="*/ 0 h 6629"/>
                </a:gdLst>
                <a:ahLst/>
                <a:cxnLst>
                  <a:cxn ang="0">
                    <a:pos x="connsiteX0" y="connsiteY0"/>
                  </a:cxn>
                  <a:cxn ang="0">
                    <a:pos x="connsiteX1" y="connsiteY1"/>
                  </a:cxn>
                  <a:cxn ang="0">
                    <a:pos x="connsiteX2" y="connsiteY2"/>
                  </a:cxn>
                </a:cxnLst>
                <a:rect l="l" t="t" r="r" b="b"/>
                <a:pathLst>
                  <a:path w="914" h="6629">
                    <a:moveTo>
                      <a:pt x="914" y="0"/>
                    </a:moveTo>
                    <a:cubicBezTo>
                      <a:pt x="686" y="2286"/>
                      <a:pt x="229" y="4343"/>
                      <a:pt x="0" y="6629"/>
                    </a:cubicBezTo>
                    <a:cubicBezTo>
                      <a:pt x="457" y="4572"/>
                      <a:pt x="686" y="2286"/>
                      <a:pt x="914"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F351A9E-B677-6E44-BAD2-218D2E9C9885}"/>
                  </a:ext>
                </a:extLst>
              </p:cNvPr>
              <p:cNvSpPr/>
              <p:nvPr/>
            </p:nvSpPr>
            <p:spPr>
              <a:xfrm>
                <a:off x="5037253" y="826846"/>
                <a:ext cx="2057" cy="13258"/>
              </a:xfrm>
              <a:custGeom>
                <a:avLst/>
                <a:gdLst>
                  <a:gd name="connsiteX0" fmla="*/ 2057 w 2057"/>
                  <a:gd name="connsiteY0" fmla="*/ 0 h 13258"/>
                  <a:gd name="connsiteX1" fmla="*/ 0 w 2057"/>
                  <a:gd name="connsiteY1" fmla="*/ 13259 h 13258"/>
                  <a:gd name="connsiteX2" fmla="*/ 2057 w 2057"/>
                  <a:gd name="connsiteY2" fmla="*/ 0 h 13258"/>
                </a:gdLst>
                <a:ahLst/>
                <a:cxnLst>
                  <a:cxn ang="0">
                    <a:pos x="connsiteX0" y="connsiteY0"/>
                  </a:cxn>
                  <a:cxn ang="0">
                    <a:pos x="connsiteX1" y="connsiteY1"/>
                  </a:cxn>
                  <a:cxn ang="0">
                    <a:pos x="connsiteX2" y="connsiteY2"/>
                  </a:cxn>
                </a:cxnLst>
                <a:rect l="l" t="t" r="r" b="b"/>
                <a:pathLst>
                  <a:path w="2057" h="13258">
                    <a:moveTo>
                      <a:pt x="2057" y="0"/>
                    </a:moveTo>
                    <a:cubicBezTo>
                      <a:pt x="1372" y="4572"/>
                      <a:pt x="686" y="8915"/>
                      <a:pt x="0" y="13259"/>
                    </a:cubicBezTo>
                    <a:cubicBezTo>
                      <a:pt x="686" y="8915"/>
                      <a:pt x="1372" y="4343"/>
                      <a:pt x="2057"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2CE1B5-367C-2F44-AC1E-7A400AFDF380}"/>
                  </a:ext>
                </a:extLst>
              </p:cNvPr>
              <p:cNvSpPr/>
              <p:nvPr/>
            </p:nvSpPr>
            <p:spPr>
              <a:xfrm>
                <a:off x="5034281" y="847877"/>
                <a:ext cx="1371" cy="6629"/>
              </a:xfrm>
              <a:custGeom>
                <a:avLst/>
                <a:gdLst>
                  <a:gd name="connsiteX0" fmla="*/ 1372 w 1371"/>
                  <a:gd name="connsiteY0" fmla="*/ 0 h 6629"/>
                  <a:gd name="connsiteX1" fmla="*/ 0 w 1371"/>
                  <a:gd name="connsiteY1" fmla="*/ 6629 h 6629"/>
                  <a:gd name="connsiteX2" fmla="*/ 1372 w 1371"/>
                  <a:gd name="connsiteY2" fmla="*/ 0 h 6629"/>
                </a:gdLst>
                <a:ahLst/>
                <a:cxnLst>
                  <a:cxn ang="0">
                    <a:pos x="connsiteX0" y="connsiteY0"/>
                  </a:cxn>
                  <a:cxn ang="0">
                    <a:pos x="connsiteX1" y="connsiteY1"/>
                  </a:cxn>
                  <a:cxn ang="0">
                    <a:pos x="connsiteX2" y="connsiteY2"/>
                  </a:cxn>
                </a:cxnLst>
                <a:rect l="l" t="t" r="r" b="b"/>
                <a:pathLst>
                  <a:path w="1371" h="6629">
                    <a:moveTo>
                      <a:pt x="1372" y="0"/>
                    </a:moveTo>
                    <a:cubicBezTo>
                      <a:pt x="914" y="2286"/>
                      <a:pt x="457" y="4343"/>
                      <a:pt x="0" y="6629"/>
                    </a:cubicBezTo>
                    <a:cubicBezTo>
                      <a:pt x="457" y="4343"/>
                      <a:pt x="914" y="2286"/>
                      <a:pt x="13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B24BC62-7749-FF4F-A6AE-D8EE3BFA10F4}"/>
                  </a:ext>
                </a:extLst>
              </p:cNvPr>
              <p:cNvSpPr/>
              <p:nvPr/>
            </p:nvSpPr>
            <p:spPr>
              <a:xfrm>
                <a:off x="5035653" y="841248"/>
                <a:ext cx="1143" cy="6172"/>
              </a:xfrm>
              <a:custGeom>
                <a:avLst/>
                <a:gdLst>
                  <a:gd name="connsiteX0" fmla="*/ 1143 w 1143"/>
                  <a:gd name="connsiteY0" fmla="*/ 0 h 6172"/>
                  <a:gd name="connsiteX1" fmla="*/ 0 w 1143"/>
                  <a:gd name="connsiteY1" fmla="*/ 6172 h 6172"/>
                  <a:gd name="connsiteX2" fmla="*/ 1143 w 1143"/>
                  <a:gd name="connsiteY2" fmla="*/ 0 h 6172"/>
                </a:gdLst>
                <a:ahLst/>
                <a:cxnLst>
                  <a:cxn ang="0">
                    <a:pos x="connsiteX0" y="connsiteY0"/>
                  </a:cxn>
                  <a:cxn ang="0">
                    <a:pos x="connsiteX1" y="connsiteY1"/>
                  </a:cxn>
                  <a:cxn ang="0">
                    <a:pos x="connsiteX2" y="connsiteY2"/>
                  </a:cxn>
                </a:cxnLst>
                <a:rect l="l" t="t" r="r" b="b"/>
                <a:pathLst>
                  <a:path w="1143" h="6172">
                    <a:moveTo>
                      <a:pt x="1143" y="0"/>
                    </a:moveTo>
                    <a:cubicBezTo>
                      <a:pt x="686" y="2057"/>
                      <a:pt x="457" y="4115"/>
                      <a:pt x="0" y="6172"/>
                    </a:cubicBezTo>
                    <a:cubicBezTo>
                      <a:pt x="457" y="4115"/>
                      <a:pt x="914" y="2057"/>
                      <a:pt x="1143"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5B621AEF-F8AD-2A48-90A6-4C26DC2DF12C}"/>
                  </a:ext>
                </a:extLst>
              </p:cNvPr>
              <p:cNvSpPr/>
              <p:nvPr/>
            </p:nvSpPr>
            <p:spPr>
              <a:xfrm>
                <a:off x="5032681" y="855421"/>
                <a:ext cx="1371" cy="5715"/>
              </a:xfrm>
              <a:custGeom>
                <a:avLst/>
                <a:gdLst>
                  <a:gd name="connsiteX0" fmla="*/ 1372 w 1371"/>
                  <a:gd name="connsiteY0" fmla="*/ 0 h 5715"/>
                  <a:gd name="connsiteX1" fmla="*/ 0 w 1371"/>
                  <a:gd name="connsiteY1" fmla="*/ 5715 h 5715"/>
                  <a:gd name="connsiteX2" fmla="*/ 1372 w 1371"/>
                  <a:gd name="connsiteY2" fmla="*/ 0 h 5715"/>
                </a:gdLst>
                <a:ahLst/>
                <a:cxnLst>
                  <a:cxn ang="0">
                    <a:pos x="connsiteX0" y="connsiteY0"/>
                  </a:cxn>
                  <a:cxn ang="0">
                    <a:pos x="connsiteX1" y="connsiteY1"/>
                  </a:cxn>
                  <a:cxn ang="0">
                    <a:pos x="connsiteX2" y="connsiteY2"/>
                  </a:cxn>
                </a:cxnLst>
                <a:rect l="l" t="t" r="r" b="b"/>
                <a:pathLst>
                  <a:path w="1371" h="5715">
                    <a:moveTo>
                      <a:pt x="1372" y="0"/>
                    </a:moveTo>
                    <a:cubicBezTo>
                      <a:pt x="914" y="1829"/>
                      <a:pt x="457" y="3886"/>
                      <a:pt x="0" y="5715"/>
                    </a:cubicBezTo>
                    <a:cubicBezTo>
                      <a:pt x="457" y="3886"/>
                      <a:pt x="914" y="2057"/>
                      <a:pt x="1372"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4BB10DB-63DC-2346-93E0-3C765063F58D}"/>
                  </a:ext>
                </a:extLst>
              </p:cNvPr>
              <p:cNvSpPr/>
              <p:nvPr/>
            </p:nvSpPr>
            <p:spPr>
              <a:xfrm>
                <a:off x="5007078" y="923544"/>
                <a:ext cx="2971" cy="5715"/>
              </a:xfrm>
              <a:custGeom>
                <a:avLst/>
                <a:gdLst>
                  <a:gd name="connsiteX0" fmla="*/ 2972 w 2971"/>
                  <a:gd name="connsiteY0" fmla="*/ 0 h 5715"/>
                  <a:gd name="connsiteX1" fmla="*/ 0 w 2971"/>
                  <a:gd name="connsiteY1" fmla="*/ 5715 h 5715"/>
                  <a:gd name="connsiteX2" fmla="*/ 2972 w 2971"/>
                  <a:gd name="connsiteY2" fmla="*/ 0 h 5715"/>
                </a:gdLst>
                <a:ahLst/>
                <a:cxnLst>
                  <a:cxn ang="0">
                    <a:pos x="connsiteX0" y="connsiteY0"/>
                  </a:cxn>
                  <a:cxn ang="0">
                    <a:pos x="connsiteX1" y="connsiteY1"/>
                  </a:cxn>
                  <a:cxn ang="0">
                    <a:pos x="connsiteX2" y="connsiteY2"/>
                  </a:cxn>
                </a:cxnLst>
                <a:rect l="l" t="t" r="r" b="b"/>
                <a:pathLst>
                  <a:path w="2971" h="5715">
                    <a:moveTo>
                      <a:pt x="2972" y="0"/>
                    </a:moveTo>
                    <a:cubicBezTo>
                      <a:pt x="2057" y="1829"/>
                      <a:pt x="914" y="3886"/>
                      <a:pt x="0" y="5715"/>
                    </a:cubicBezTo>
                    <a:cubicBezTo>
                      <a:pt x="914" y="3886"/>
                      <a:pt x="1829" y="1829"/>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740CE78-6A41-2545-B051-B916F235320C}"/>
                  </a:ext>
                </a:extLst>
              </p:cNvPr>
              <p:cNvSpPr/>
              <p:nvPr/>
            </p:nvSpPr>
            <p:spPr>
              <a:xfrm>
                <a:off x="4511016" y="1035100"/>
                <a:ext cx="15544" cy="9144"/>
              </a:xfrm>
              <a:custGeom>
                <a:avLst/>
                <a:gdLst>
                  <a:gd name="connsiteX0" fmla="*/ 15545 w 15544"/>
                  <a:gd name="connsiteY0" fmla="*/ 9144 h 9144"/>
                  <a:gd name="connsiteX1" fmla="*/ 0 w 15544"/>
                  <a:gd name="connsiteY1" fmla="*/ 0 h 9144"/>
                  <a:gd name="connsiteX2" fmla="*/ 15545 w 15544"/>
                  <a:gd name="connsiteY2" fmla="*/ 9144 h 9144"/>
                </a:gdLst>
                <a:ahLst/>
                <a:cxnLst>
                  <a:cxn ang="0">
                    <a:pos x="connsiteX0" y="connsiteY0"/>
                  </a:cxn>
                  <a:cxn ang="0">
                    <a:pos x="connsiteX1" y="connsiteY1"/>
                  </a:cxn>
                  <a:cxn ang="0">
                    <a:pos x="connsiteX2" y="connsiteY2"/>
                  </a:cxn>
                </a:cxnLst>
                <a:rect l="l" t="t" r="r" b="b"/>
                <a:pathLst>
                  <a:path w="15544" h="9144">
                    <a:moveTo>
                      <a:pt x="15545" y="9144"/>
                    </a:moveTo>
                    <a:cubicBezTo>
                      <a:pt x="10516" y="6172"/>
                      <a:pt x="5258" y="3200"/>
                      <a:pt x="0" y="0"/>
                    </a:cubicBezTo>
                    <a:cubicBezTo>
                      <a:pt x="5258" y="3200"/>
                      <a:pt x="10516" y="6401"/>
                      <a:pt x="15545" y="9144"/>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896D12E-9B5D-9F46-88AE-D037FCE30B12}"/>
                  </a:ext>
                </a:extLst>
              </p:cNvPr>
              <p:cNvSpPr/>
              <p:nvPr/>
            </p:nvSpPr>
            <p:spPr>
              <a:xfrm>
                <a:off x="4526560" y="1044473"/>
                <a:ext cx="10287" cy="5486"/>
              </a:xfrm>
              <a:custGeom>
                <a:avLst/>
                <a:gdLst>
                  <a:gd name="connsiteX0" fmla="*/ 10287 w 10287"/>
                  <a:gd name="connsiteY0" fmla="*/ 5486 h 5486"/>
                  <a:gd name="connsiteX1" fmla="*/ 0 w 10287"/>
                  <a:gd name="connsiteY1" fmla="*/ 0 h 5486"/>
                  <a:gd name="connsiteX2" fmla="*/ 10287 w 10287"/>
                  <a:gd name="connsiteY2" fmla="*/ 5486 h 5486"/>
                </a:gdLst>
                <a:ahLst/>
                <a:cxnLst>
                  <a:cxn ang="0">
                    <a:pos x="connsiteX0" y="connsiteY0"/>
                  </a:cxn>
                  <a:cxn ang="0">
                    <a:pos x="connsiteX1" y="connsiteY1"/>
                  </a:cxn>
                  <a:cxn ang="0">
                    <a:pos x="connsiteX2" y="connsiteY2"/>
                  </a:cxn>
                </a:cxnLst>
                <a:rect l="l" t="t" r="r" b="b"/>
                <a:pathLst>
                  <a:path w="10287" h="5486">
                    <a:moveTo>
                      <a:pt x="10287" y="5486"/>
                    </a:moveTo>
                    <a:cubicBezTo>
                      <a:pt x="6858" y="3658"/>
                      <a:pt x="3429" y="1829"/>
                      <a:pt x="0" y="0"/>
                    </a:cubicBezTo>
                    <a:cubicBezTo>
                      <a:pt x="3429" y="1829"/>
                      <a:pt x="6858" y="3658"/>
                      <a:pt x="10287" y="548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18F9439-651E-364F-B65D-063AC6EB2E34}"/>
                  </a:ext>
                </a:extLst>
              </p:cNvPr>
              <p:cNvSpPr/>
              <p:nvPr/>
            </p:nvSpPr>
            <p:spPr>
              <a:xfrm>
                <a:off x="4485412" y="1017498"/>
                <a:ext cx="15316" cy="10972"/>
              </a:xfrm>
              <a:custGeom>
                <a:avLst/>
                <a:gdLst>
                  <a:gd name="connsiteX0" fmla="*/ 15316 w 15316"/>
                  <a:gd name="connsiteY0" fmla="*/ 10973 h 10972"/>
                  <a:gd name="connsiteX1" fmla="*/ 0 w 15316"/>
                  <a:gd name="connsiteY1" fmla="*/ 0 h 10972"/>
                  <a:gd name="connsiteX2" fmla="*/ 15316 w 15316"/>
                  <a:gd name="connsiteY2" fmla="*/ 10973 h 10972"/>
                </a:gdLst>
                <a:ahLst/>
                <a:cxnLst>
                  <a:cxn ang="0">
                    <a:pos x="connsiteX0" y="connsiteY0"/>
                  </a:cxn>
                  <a:cxn ang="0">
                    <a:pos x="connsiteX1" y="connsiteY1"/>
                  </a:cxn>
                  <a:cxn ang="0">
                    <a:pos x="connsiteX2" y="connsiteY2"/>
                  </a:cxn>
                </a:cxnLst>
                <a:rect l="l" t="t" r="r" b="b"/>
                <a:pathLst>
                  <a:path w="15316" h="10972">
                    <a:moveTo>
                      <a:pt x="15316" y="10973"/>
                    </a:moveTo>
                    <a:cubicBezTo>
                      <a:pt x="10058" y="7544"/>
                      <a:pt x="5029" y="3886"/>
                      <a:pt x="0" y="0"/>
                    </a:cubicBezTo>
                    <a:cubicBezTo>
                      <a:pt x="5029" y="3886"/>
                      <a:pt x="10287" y="7544"/>
                      <a:pt x="15316" y="10973"/>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AA73EB7-C93B-574C-B9EC-F0E0BB8B38FA}"/>
                  </a:ext>
                </a:extLst>
              </p:cNvPr>
              <p:cNvSpPr/>
              <p:nvPr/>
            </p:nvSpPr>
            <p:spPr>
              <a:xfrm>
                <a:off x="5013478" y="910285"/>
                <a:ext cx="2743" cy="5943"/>
              </a:xfrm>
              <a:custGeom>
                <a:avLst/>
                <a:gdLst>
                  <a:gd name="connsiteX0" fmla="*/ 2743 w 2743"/>
                  <a:gd name="connsiteY0" fmla="*/ 0 h 5943"/>
                  <a:gd name="connsiteX1" fmla="*/ 0 w 2743"/>
                  <a:gd name="connsiteY1" fmla="*/ 5944 h 5943"/>
                  <a:gd name="connsiteX2" fmla="*/ 2743 w 2743"/>
                  <a:gd name="connsiteY2" fmla="*/ 0 h 5943"/>
                </a:gdLst>
                <a:ahLst/>
                <a:cxnLst>
                  <a:cxn ang="0">
                    <a:pos x="connsiteX0" y="connsiteY0"/>
                  </a:cxn>
                  <a:cxn ang="0">
                    <a:pos x="connsiteX1" y="connsiteY1"/>
                  </a:cxn>
                  <a:cxn ang="0">
                    <a:pos x="connsiteX2" y="connsiteY2"/>
                  </a:cxn>
                </a:cxnLst>
                <a:rect l="l" t="t" r="r" b="b"/>
                <a:pathLst>
                  <a:path w="2743" h="5943">
                    <a:moveTo>
                      <a:pt x="2743" y="0"/>
                    </a:moveTo>
                    <a:cubicBezTo>
                      <a:pt x="1829" y="2057"/>
                      <a:pt x="914" y="3886"/>
                      <a:pt x="0" y="5944"/>
                    </a:cubicBezTo>
                    <a:cubicBezTo>
                      <a:pt x="914" y="3886"/>
                      <a:pt x="1829" y="1829"/>
                      <a:pt x="2743"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BE72C88-985E-004B-A8A2-06E992538C5C}"/>
                  </a:ext>
                </a:extLst>
              </p:cNvPr>
              <p:cNvSpPr/>
              <p:nvPr/>
            </p:nvSpPr>
            <p:spPr>
              <a:xfrm>
                <a:off x="4541877" y="1052703"/>
                <a:ext cx="8458" cy="4114"/>
              </a:xfrm>
              <a:custGeom>
                <a:avLst/>
                <a:gdLst>
                  <a:gd name="connsiteX0" fmla="*/ 8458 w 8458"/>
                  <a:gd name="connsiteY0" fmla="*/ 4115 h 4114"/>
                  <a:gd name="connsiteX1" fmla="*/ 0 w 8458"/>
                  <a:gd name="connsiteY1" fmla="*/ 0 h 4114"/>
                  <a:gd name="connsiteX2" fmla="*/ 8458 w 8458"/>
                  <a:gd name="connsiteY2" fmla="*/ 4115 h 4114"/>
                </a:gdLst>
                <a:ahLst/>
                <a:cxnLst>
                  <a:cxn ang="0">
                    <a:pos x="connsiteX0" y="connsiteY0"/>
                  </a:cxn>
                  <a:cxn ang="0">
                    <a:pos x="connsiteX1" y="connsiteY1"/>
                  </a:cxn>
                  <a:cxn ang="0">
                    <a:pos x="connsiteX2" y="connsiteY2"/>
                  </a:cxn>
                </a:cxnLst>
                <a:rect l="l" t="t" r="r" b="b"/>
                <a:pathLst>
                  <a:path w="8458" h="4114">
                    <a:moveTo>
                      <a:pt x="8458" y="4115"/>
                    </a:moveTo>
                    <a:cubicBezTo>
                      <a:pt x="5715" y="2743"/>
                      <a:pt x="2972" y="1372"/>
                      <a:pt x="0" y="0"/>
                    </a:cubicBezTo>
                    <a:cubicBezTo>
                      <a:pt x="2743" y="1372"/>
                      <a:pt x="5715" y="2743"/>
                      <a:pt x="8458" y="4115"/>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F8CD1-F1EC-BD45-A809-3CD9DA896EEB}"/>
                  </a:ext>
                </a:extLst>
              </p:cNvPr>
              <p:cNvSpPr/>
              <p:nvPr/>
            </p:nvSpPr>
            <p:spPr>
              <a:xfrm>
                <a:off x="4475354" y="1009726"/>
                <a:ext cx="10058" cy="7772"/>
              </a:xfrm>
              <a:custGeom>
                <a:avLst/>
                <a:gdLst>
                  <a:gd name="connsiteX0" fmla="*/ 10058 w 10058"/>
                  <a:gd name="connsiteY0" fmla="*/ 7772 h 7772"/>
                  <a:gd name="connsiteX1" fmla="*/ 0 w 10058"/>
                  <a:gd name="connsiteY1" fmla="*/ 0 h 7772"/>
                  <a:gd name="connsiteX2" fmla="*/ 10058 w 10058"/>
                  <a:gd name="connsiteY2" fmla="*/ 7772 h 7772"/>
                </a:gdLst>
                <a:ahLst/>
                <a:cxnLst>
                  <a:cxn ang="0">
                    <a:pos x="connsiteX0" y="connsiteY0"/>
                  </a:cxn>
                  <a:cxn ang="0">
                    <a:pos x="connsiteX1" y="connsiteY1"/>
                  </a:cxn>
                  <a:cxn ang="0">
                    <a:pos x="connsiteX2" y="connsiteY2"/>
                  </a:cxn>
                </a:cxnLst>
                <a:rect l="l" t="t" r="r" b="b"/>
                <a:pathLst>
                  <a:path w="10058" h="7772">
                    <a:moveTo>
                      <a:pt x="10058" y="7772"/>
                    </a:moveTo>
                    <a:cubicBezTo>
                      <a:pt x="6629" y="5258"/>
                      <a:pt x="3200" y="2743"/>
                      <a:pt x="0" y="0"/>
                    </a:cubicBezTo>
                    <a:cubicBezTo>
                      <a:pt x="3200" y="2743"/>
                      <a:pt x="6629" y="5258"/>
                      <a:pt x="10058" y="7772"/>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68701CB-F537-164C-A375-D247BB70EE47}"/>
                  </a:ext>
                </a:extLst>
              </p:cNvPr>
              <p:cNvSpPr/>
              <p:nvPr/>
            </p:nvSpPr>
            <p:spPr>
              <a:xfrm>
                <a:off x="4460266" y="997153"/>
                <a:ext cx="9829" cy="8458"/>
              </a:xfrm>
              <a:custGeom>
                <a:avLst/>
                <a:gdLst>
                  <a:gd name="connsiteX0" fmla="*/ 9830 w 9829"/>
                  <a:gd name="connsiteY0" fmla="*/ 8458 h 8458"/>
                  <a:gd name="connsiteX1" fmla="*/ 0 w 9829"/>
                  <a:gd name="connsiteY1" fmla="*/ 0 h 8458"/>
                  <a:gd name="connsiteX2" fmla="*/ 9830 w 9829"/>
                  <a:gd name="connsiteY2" fmla="*/ 8458 h 8458"/>
                </a:gdLst>
                <a:ahLst/>
                <a:cxnLst>
                  <a:cxn ang="0">
                    <a:pos x="connsiteX0" y="connsiteY0"/>
                  </a:cxn>
                  <a:cxn ang="0">
                    <a:pos x="connsiteX1" y="connsiteY1"/>
                  </a:cxn>
                  <a:cxn ang="0">
                    <a:pos x="connsiteX2" y="connsiteY2"/>
                  </a:cxn>
                </a:cxnLst>
                <a:rect l="l" t="t" r="r" b="b"/>
                <a:pathLst>
                  <a:path w="9829" h="8458">
                    <a:moveTo>
                      <a:pt x="9830" y="8458"/>
                    </a:moveTo>
                    <a:cubicBezTo>
                      <a:pt x="6401" y="5715"/>
                      <a:pt x="3200" y="2743"/>
                      <a:pt x="0" y="0"/>
                    </a:cubicBezTo>
                    <a:cubicBezTo>
                      <a:pt x="3429" y="2972"/>
                      <a:pt x="6629" y="5715"/>
                      <a:pt x="9830" y="84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7EC783D-9D89-FC43-8FC3-9F68F4B76811}"/>
                  </a:ext>
                </a:extLst>
              </p:cNvPr>
              <p:cNvSpPr/>
              <p:nvPr/>
            </p:nvSpPr>
            <p:spPr>
              <a:xfrm>
                <a:off x="4589425" y="1073505"/>
                <a:ext cx="7315" cy="2743"/>
              </a:xfrm>
              <a:custGeom>
                <a:avLst/>
                <a:gdLst>
                  <a:gd name="connsiteX0" fmla="*/ 7315 w 7315"/>
                  <a:gd name="connsiteY0" fmla="*/ 2743 h 2743"/>
                  <a:gd name="connsiteX1" fmla="*/ 0 w 7315"/>
                  <a:gd name="connsiteY1" fmla="*/ 0 h 2743"/>
                  <a:gd name="connsiteX2" fmla="*/ 7315 w 7315"/>
                  <a:gd name="connsiteY2" fmla="*/ 2743 h 2743"/>
                </a:gdLst>
                <a:ahLst/>
                <a:cxnLst>
                  <a:cxn ang="0">
                    <a:pos x="connsiteX0" y="connsiteY0"/>
                  </a:cxn>
                  <a:cxn ang="0">
                    <a:pos x="connsiteX1" y="connsiteY1"/>
                  </a:cxn>
                  <a:cxn ang="0">
                    <a:pos x="connsiteX2" y="connsiteY2"/>
                  </a:cxn>
                </a:cxnLst>
                <a:rect l="l" t="t" r="r" b="b"/>
                <a:pathLst>
                  <a:path w="7315" h="2743">
                    <a:moveTo>
                      <a:pt x="7315" y="2743"/>
                    </a:moveTo>
                    <a:cubicBezTo>
                      <a:pt x="5029" y="1829"/>
                      <a:pt x="2515" y="914"/>
                      <a:pt x="0" y="0"/>
                    </a:cubicBezTo>
                    <a:cubicBezTo>
                      <a:pt x="2515" y="914"/>
                      <a:pt x="4801" y="1829"/>
                      <a:pt x="7315" y="27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0C619B3-0C65-5B40-A3AC-695A6FAD8E3A}"/>
                  </a:ext>
                </a:extLst>
              </p:cNvPr>
              <p:cNvSpPr/>
              <p:nvPr/>
            </p:nvSpPr>
            <p:spPr>
              <a:xfrm>
                <a:off x="5010735" y="917143"/>
                <a:ext cx="2286" cy="4800"/>
              </a:xfrm>
              <a:custGeom>
                <a:avLst/>
                <a:gdLst>
                  <a:gd name="connsiteX0" fmla="*/ 2286 w 2286"/>
                  <a:gd name="connsiteY0" fmla="*/ 0 h 4800"/>
                  <a:gd name="connsiteX1" fmla="*/ 0 w 2286"/>
                  <a:gd name="connsiteY1" fmla="*/ 4801 h 4800"/>
                  <a:gd name="connsiteX2" fmla="*/ 2286 w 2286"/>
                  <a:gd name="connsiteY2" fmla="*/ 0 h 4800"/>
                </a:gdLst>
                <a:ahLst/>
                <a:cxnLst>
                  <a:cxn ang="0">
                    <a:pos x="connsiteX0" y="connsiteY0"/>
                  </a:cxn>
                  <a:cxn ang="0">
                    <a:pos x="connsiteX1" y="connsiteY1"/>
                  </a:cxn>
                  <a:cxn ang="0">
                    <a:pos x="connsiteX2" y="connsiteY2"/>
                  </a:cxn>
                </a:cxnLst>
                <a:rect l="l" t="t" r="r" b="b"/>
                <a:pathLst>
                  <a:path w="2286" h="4800">
                    <a:moveTo>
                      <a:pt x="2286" y="0"/>
                    </a:moveTo>
                    <a:cubicBezTo>
                      <a:pt x="1600" y="1600"/>
                      <a:pt x="686" y="3200"/>
                      <a:pt x="0" y="4801"/>
                    </a:cubicBezTo>
                    <a:cubicBezTo>
                      <a:pt x="686" y="3200"/>
                      <a:pt x="1600" y="1600"/>
                      <a:pt x="2286"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1BB7656-D07B-8B40-89E0-39A64F251D45}"/>
                  </a:ext>
                </a:extLst>
              </p:cNvPr>
              <p:cNvSpPr/>
              <p:nvPr/>
            </p:nvSpPr>
            <p:spPr>
              <a:xfrm>
                <a:off x="4628973" y="1086307"/>
                <a:ext cx="5257" cy="1371"/>
              </a:xfrm>
              <a:custGeom>
                <a:avLst/>
                <a:gdLst>
                  <a:gd name="connsiteX0" fmla="*/ 5258 w 5257"/>
                  <a:gd name="connsiteY0" fmla="*/ 1372 h 1371"/>
                  <a:gd name="connsiteX1" fmla="*/ 0 w 5257"/>
                  <a:gd name="connsiteY1" fmla="*/ 0 h 1371"/>
                  <a:gd name="connsiteX2" fmla="*/ 5258 w 5257"/>
                  <a:gd name="connsiteY2" fmla="*/ 1372 h 1371"/>
                </a:gdLst>
                <a:ahLst/>
                <a:cxnLst>
                  <a:cxn ang="0">
                    <a:pos x="connsiteX0" y="connsiteY0"/>
                  </a:cxn>
                  <a:cxn ang="0">
                    <a:pos x="connsiteX1" y="connsiteY1"/>
                  </a:cxn>
                  <a:cxn ang="0">
                    <a:pos x="connsiteX2" y="connsiteY2"/>
                  </a:cxn>
                </a:cxnLst>
                <a:rect l="l" t="t" r="r" b="b"/>
                <a:pathLst>
                  <a:path w="5257" h="1371">
                    <a:moveTo>
                      <a:pt x="5258" y="1372"/>
                    </a:moveTo>
                    <a:cubicBezTo>
                      <a:pt x="3658" y="914"/>
                      <a:pt x="1829" y="457"/>
                      <a:pt x="0" y="0"/>
                    </a:cubicBezTo>
                    <a:cubicBezTo>
                      <a:pt x="2057" y="457"/>
                      <a:pt x="3658" y="914"/>
                      <a:pt x="5258" y="1372"/>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2567E9F-FAD6-2F44-9CB1-CD4DC4B01DA6}"/>
                  </a:ext>
                </a:extLst>
              </p:cNvPr>
              <p:cNvSpPr/>
              <p:nvPr/>
            </p:nvSpPr>
            <p:spPr>
              <a:xfrm>
                <a:off x="4896664" y="6028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D044739-D057-1844-86A9-EA816F1F296B}"/>
                  </a:ext>
                </a:extLst>
              </p:cNvPr>
              <p:cNvSpPr/>
              <p:nvPr/>
            </p:nvSpPr>
            <p:spPr>
              <a:xfrm>
                <a:off x="4899407" y="6060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229"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FF3249-97EE-C84F-88DF-EE46EE940E72}"/>
                  </a:ext>
                </a:extLst>
              </p:cNvPr>
              <p:cNvSpPr/>
              <p:nvPr/>
            </p:nvSpPr>
            <p:spPr>
              <a:xfrm>
                <a:off x="4893921" y="5996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C2EDBB8-AE11-D243-99F4-310B192DD64B}"/>
                  </a:ext>
                </a:extLst>
              </p:cNvPr>
              <p:cNvSpPr/>
              <p:nvPr/>
            </p:nvSpPr>
            <p:spPr>
              <a:xfrm>
                <a:off x="4914495" y="626821"/>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C08003-6B88-FF4F-B6EA-0347CB3BD136}"/>
                  </a:ext>
                </a:extLst>
              </p:cNvPr>
              <p:cNvSpPr/>
              <p:nvPr/>
            </p:nvSpPr>
            <p:spPr>
              <a:xfrm>
                <a:off x="4890949" y="5964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49A27C6-6CA5-9644-A5D6-DC1AE0CC9634}"/>
                  </a:ext>
                </a:extLst>
              </p:cNvPr>
              <p:cNvSpPr/>
              <p:nvPr/>
            </p:nvSpPr>
            <p:spPr>
              <a:xfrm>
                <a:off x="4916552" y="630021"/>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229"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73A7F43-B82A-164D-96EA-9E59E19C9799}"/>
                  </a:ext>
                </a:extLst>
              </p:cNvPr>
              <p:cNvSpPr/>
              <p:nvPr/>
            </p:nvSpPr>
            <p:spPr>
              <a:xfrm>
                <a:off x="4486555" y="645566"/>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9"/>
                      <a:pt x="229" y="229"/>
                      <a:pt x="0" y="457"/>
                    </a:cubicBezTo>
                    <a:cubicBezTo>
                      <a:pt x="0" y="229"/>
                      <a:pt x="0" y="229"/>
                      <a:pt x="229"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B22B502-EDDD-F548-8B7D-65E7DF84BD0B}"/>
                  </a:ext>
                </a:extLst>
              </p:cNvPr>
              <p:cNvSpPr/>
              <p:nvPr/>
            </p:nvSpPr>
            <p:spPr>
              <a:xfrm>
                <a:off x="4909694" y="619277"/>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457"/>
                      <a:pt x="0" y="0"/>
                    </a:cubicBezTo>
                    <a:cubicBezTo>
                      <a:pt x="0" y="457"/>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0E637FE-99EC-DF44-AC77-7A5EC065EFCE}"/>
                  </a:ext>
                </a:extLst>
              </p:cNvPr>
              <p:cNvSpPr/>
              <p:nvPr/>
            </p:nvSpPr>
            <p:spPr>
              <a:xfrm>
                <a:off x="4904665" y="612419"/>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229" y="457"/>
                      <a:pt x="0" y="0"/>
                    </a:cubicBezTo>
                    <a:cubicBezTo>
                      <a:pt x="229"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693BB88-34A1-7F4C-8275-B76F4617A095}"/>
                  </a:ext>
                </a:extLst>
              </p:cNvPr>
              <p:cNvSpPr/>
              <p:nvPr/>
            </p:nvSpPr>
            <p:spPr>
              <a:xfrm>
                <a:off x="4901922" y="609219"/>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8B78DBB-D3A9-2847-9C00-F756643482C1}"/>
                  </a:ext>
                </a:extLst>
              </p:cNvPr>
              <p:cNvSpPr/>
              <p:nvPr/>
            </p:nvSpPr>
            <p:spPr>
              <a:xfrm>
                <a:off x="4906951" y="615848"/>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457" y="457"/>
                      <a:pt x="686" y="914"/>
                      <a:pt x="914" y="1143"/>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99DB300-457A-6148-8F93-7D314126061B}"/>
                  </a:ext>
                </a:extLst>
              </p:cNvPr>
              <p:cNvSpPr/>
              <p:nvPr/>
            </p:nvSpPr>
            <p:spPr>
              <a:xfrm>
                <a:off x="4887977" y="59298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F9682C9-3583-404B-A665-3E45AE0D97E5}"/>
                  </a:ext>
                </a:extLst>
              </p:cNvPr>
              <p:cNvSpPr/>
              <p:nvPr/>
            </p:nvSpPr>
            <p:spPr>
              <a:xfrm>
                <a:off x="4922038" y="6396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457"/>
                      <a:pt x="457" y="914"/>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406969F-3695-B54D-BF9E-31DB22E62BD8}"/>
                  </a:ext>
                </a:extLst>
              </p:cNvPr>
              <p:cNvSpPr/>
              <p:nvPr/>
            </p:nvSpPr>
            <p:spPr>
              <a:xfrm>
                <a:off x="4923867" y="64282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46F015C-8C06-F743-BC3C-864FC91BDB56}"/>
                  </a:ext>
                </a:extLst>
              </p:cNvPr>
              <p:cNvSpPr/>
              <p:nvPr/>
            </p:nvSpPr>
            <p:spPr>
              <a:xfrm>
                <a:off x="4920438" y="6364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3052D61-A1BB-EC40-A002-62CBB9571523}"/>
                  </a:ext>
                </a:extLst>
              </p:cNvPr>
              <p:cNvSpPr/>
              <p:nvPr/>
            </p:nvSpPr>
            <p:spPr>
              <a:xfrm>
                <a:off x="4925696" y="646252"/>
                <a:ext cx="228" cy="457"/>
              </a:xfrm>
              <a:custGeom>
                <a:avLst/>
                <a:gdLst>
                  <a:gd name="connsiteX0" fmla="*/ 229 w 228"/>
                  <a:gd name="connsiteY0" fmla="*/ 457 h 457"/>
                  <a:gd name="connsiteX1" fmla="*/ 0 w 228"/>
                  <a:gd name="connsiteY1" fmla="*/ 0 h 457"/>
                  <a:gd name="connsiteX2" fmla="*/ 229 w 228"/>
                  <a:gd name="connsiteY2" fmla="*/ 457 h 457"/>
                </a:gdLst>
                <a:ahLst/>
                <a:cxnLst>
                  <a:cxn ang="0">
                    <a:pos x="connsiteX0" y="connsiteY0"/>
                  </a:cxn>
                  <a:cxn ang="0">
                    <a:pos x="connsiteX1" y="connsiteY1"/>
                  </a:cxn>
                  <a:cxn ang="0">
                    <a:pos x="connsiteX2" y="connsiteY2"/>
                  </a:cxn>
                </a:cxnLst>
                <a:rect l="l" t="t" r="r" b="b"/>
                <a:pathLst>
                  <a:path w="228" h="457">
                    <a:moveTo>
                      <a:pt x="229" y="457"/>
                    </a:moveTo>
                    <a:cubicBezTo>
                      <a:pt x="229" y="229"/>
                      <a:pt x="0" y="229"/>
                      <a:pt x="0" y="0"/>
                    </a:cubicBezTo>
                    <a:cubicBezTo>
                      <a:pt x="0" y="0"/>
                      <a:pt x="0" y="229"/>
                      <a:pt x="229"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4763301-0A2D-7944-B379-DD411FB88449}"/>
                  </a:ext>
                </a:extLst>
              </p:cNvPr>
              <p:cNvSpPr/>
              <p:nvPr/>
            </p:nvSpPr>
            <p:spPr>
              <a:xfrm>
                <a:off x="4489756" y="636879"/>
                <a:ext cx="914" cy="1600"/>
              </a:xfrm>
              <a:custGeom>
                <a:avLst/>
                <a:gdLst>
                  <a:gd name="connsiteX0" fmla="*/ 914 w 914"/>
                  <a:gd name="connsiteY0" fmla="*/ 0 h 1600"/>
                  <a:gd name="connsiteX1" fmla="*/ 0 w 914"/>
                  <a:gd name="connsiteY1" fmla="*/ 1600 h 1600"/>
                  <a:gd name="connsiteX2" fmla="*/ 914 w 914"/>
                  <a:gd name="connsiteY2" fmla="*/ 0 h 1600"/>
                </a:gdLst>
                <a:ahLst/>
                <a:cxnLst>
                  <a:cxn ang="0">
                    <a:pos x="connsiteX0" y="connsiteY0"/>
                  </a:cxn>
                  <a:cxn ang="0">
                    <a:pos x="connsiteX1" y="connsiteY1"/>
                  </a:cxn>
                  <a:cxn ang="0">
                    <a:pos x="connsiteX2" y="connsiteY2"/>
                  </a:cxn>
                </a:cxnLst>
                <a:rect l="l" t="t" r="r" b="b"/>
                <a:pathLst>
                  <a:path w="914" h="1600">
                    <a:moveTo>
                      <a:pt x="914" y="0"/>
                    </a:moveTo>
                    <a:cubicBezTo>
                      <a:pt x="686" y="457"/>
                      <a:pt x="457" y="1143"/>
                      <a:pt x="0" y="1600"/>
                    </a:cubicBezTo>
                    <a:cubicBezTo>
                      <a:pt x="457" y="1143"/>
                      <a:pt x="686" y="686"/>
                      <a:pt x="914"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45A754B-A2DC-3649-9E44-CA4A83C4BD61}"/>
                  </a:ext>
                </a:extLst>
              </p:cNvPr>
              <p:cNvSpPr/>
              <p:nvPr/>
            </p:nvSpPr>
            <p:spPr>
              <a:xfrm>
                <a:off x="4884777" y="589788"/>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6" y="686"/>
                      <a:pt x="457" y="457"/>
                      <a:pt x="0" y="0"/>
                    </a:cubicBezTo>
                    <a:cubicBezTo>
                      <a:pt x="457" y="457"/>
                      <a:pt x="686" y="914"/>
                      <a:pt x="1143" y="1143"/>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62BF0BF-DC30-5647-BED5-EB19D8A9290D}"/>
                  </a:ext>
                </a:extLst>
              </p:cNvPr>
              <p:cNvSpPr/>
              <p:nvPr/>
            </p:nvSpPr>
            <p:spPr>
              <a:xfrm>
                <a:off x="4918609" y="6332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E08441-2C71-6849-A803-E2E1E791A7EC}"/>
                  </a:ext>
                </a:extLst>
              </p:cNvPr>
              <p:cNvSpPr/>
              <p:nvPr/>
            </p:nvSpPr>
            <p:spPr>
              <a:xfrm>
                <a:off x="4942377" y="545412"/>
                <a:ext cx="301510" cy="539294"/>
              </a:xfrm>
              <a:custGeom>
                <a:avLst/>
                <a:gdLst>
                  <a:gd name="connsiteX0" fmla="*/ 6 w 301510"/>
                  <a:gd name="connsiteY0" fmla="*/ 33631 h 539294"/>
                  <a:gd name="connsiteX1" fmla="*/ 46184 w 301510"/>
                  <a:gd name="connsiteY1" fmla="*/ 67235 h 539294"/>
                  <a:gd name="connsiteX2" fmla="*/ 60357 w 301510"/>
                  <a:gd name="connsiteY2" fmla="*/ 63120 h 539294"/>
                  <a:gd name="connsiteX3" fmla="*/ 84360 w 301510"/>
                  <a:gd name="connsiteY3" fmla="*/ 74322 h 539294"/>
                  <a:gd name="connsiteX4" fmla="*/ 100362 w 301510"/>
                  <a:gd name="connsiteY4" fmla="*/ 110898 h 539294"/>
                  <a:gd name="connsiteX5" fmla="*/ 99905 w 301510"/>
                  <a:gd name="connsiteY5" fmla="*/ 331268 h 539294"/>
                  <a:gd name="connsiteX6" fmla="*/ 79102 w 301510"/>
                  <a:gd name="connsiteY6" fmla="*/ 410821 h 539294"/>
                  <a:gd name="connsiteX7" fmla="*/ 62643 w 301510"/>
                  <a:gd name="connsiteY7" fmla="*/ 512777 h 539294"/>
                  <a:gd name="connsiteX8" fmla="*/ 79788 w 301510"/>
                  <a:gd name="connsiteY8" fmla="*/ 534951 h 539294"/>
                  <a:gd name="connsiteX9" fmla="*/ 104934 w 301510"/>
                  <a:gd name="connsiteY9" fmla="*/ 536551 h 539294"/>
                  <a:gd name="connsiteX10" fmla="*/ 131909 w 301510"/>
                  <a:gd name="connsiteY10" fmla="*/ 518034 h 539294"/>
                  <a:gd name="connsiteX11" fmla="*/ 137852 w 301510"/>
                  <a:gd name="connsiteY11" fmla="*/ 491288 h 539294"/>
                  <a:gd name="connsiteX12" fmla="*/ 143110 w 301510"/>
                  <a:gd name="connsiteY12" fmla="*/ 428195 h 539294"/>
                  <a:gd name="connsiteX13" fmla="*/ 156369 w 301510"/>
                  <a:gd name="connsiteY13" fmla="*/ 340869 h 539294"/>
                  <a:gd name="connsiteX14" fmla="*/ 181743 w 301510"/>
                  <a:gd name="connsiteY14" fmla="*/ 319381 h 539294"/>
                  <a:gd name="connsiteX15" fmla="*/ 207118 w 301510"/>
                  <a:gd name="connsiteY15" fmla="*/ 341327 h 539294"/>
                  <a:gd name="connsiteX16" fmla="*/ 227006 w 301510"/>
                  <a:gd name="connsiteY16" fmla="*/ 440082 h 539294"/>
                  <a:gd name="connsiteX17" fmla="*/ 237293 w 301510"/>
                  <a:gd name="connsiteY17" fmla="*/ 515291 h 539294"/>
                  <a:gd name="connsiteX18" fmla="*/ 267240 w 301510"/>
                  <a:gd name="connsiteY18" fmla="*/ 539294 h 539294"/>
                  <a:gd name="connsiteX19" fmla="*/ 300844 w 301510"/>
                  <a:gd name="connsiteY19" fmla="*/ 501575 h 539294"/>
                  <a:gd name="connsiteX20" fmla="*/ 296729 w 301510"/>
                  <a:gd name="connsiteY20" fmla="*/ 465914 h 539294"/>
                  <a:gd name="connsiteX21" fmla="*/ 280270 w 301510"/>
                  <a:gd name="connsiteY21" fmla="*/ 357557 h 539294"/>
                  <a:gd name="connsiteX22" fmla="*/ 265868 w 301510"/>
                  <a:gd name="connsiteY22" fmla="*/ 248744 h 539294"/>
                  <a:gd name="connsiteX23" fmla="*/ 208032 w 301510"/>
                  <a:gd name="connsiteY23" fmla="*/ 149760 h 539294"/>
                  <a:gd name="connsiteX24" fmla="*/ 145853 w 301510"/>
                  <a:gd name="connsiteY24" fmla="*/ 114327 h 539294"/>
                  <a:gd name="connsiteX25" fmla="*/ 124136 w 301510"/>
                  <a:gd name="connsiteY25" fmla="*/ 93296 h 539294"/>
                  <a:gd name="connsiteX26" fmla="*/ 98076 w 301510"/>
                  <a:gd name="connsiteY26" fmla="*/ 24487 h 539294"/>
                  <a:gd name="connsiteX27" fmla="*/ 53499 w 301510"/>
                  <a:gd name="connsiteY27" fmla="*/ 2313 h 539294"/>
                  <a:gd name="connsiteX28" fmla="*/ 12122 w 301510"/>
                  <a:gd name="connsiteY28" fmla="*/ 18086 h 539294"/>
                  <a:gd name="connsiteX29" fmla="*/ 6 w 301510"/>
                  <a:gd name="connsiteY29" fmla="*/ 33631 h 53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1510" h="539294">
                    <a:moveTo>
                      <a:pt x="6" y="33631"/>
                    </a:moveTo>
                    <a:cubicBezTo>
                      <a:pt x="235" y="56720"/>
                      <a:pt x="24467" y="74322"/>
                      <a:pt x="46184" y="67235"/>
                    </a:cubicBezTo>
                    <a:cubicBezTo>
                      <a:pt x="50756" y="65635"/>
                      <a:pt x="55556" y="64035"/>
                      <a:pt x="60357" y="63120"/>
                    </a:cubicBezTo>
                    <a:cubicBezTo>
                      <a:pt x="72473" y="60606"/>
                      <a:pt x="79102" y="63120"/>
                      <a:pt x="84360" y="74322"/>
                    </a:cubicBezTo>
                    <a:cubicBezTo>
                      <a:pt x="90075" y="86438"/>
                      <a:pt x="96704" y="98096"/>
                      <a:pt x="100362" y="110898"/>
                    </a:cubicBezTo>
                    <a:cubicBezTo>
                      <a:pt x="121850" y="184507"/>
                      <a:pt x="121850" y="257659"/>
                      <a:pt x="99905" y="331268"/>
                    </a:cubicBezTo>
                    <a:cubicBezTo>
                      <a:pt x="92132" y="357557"/>
                      <a:pt x="83445" y="383618"/>
                      <a:pt x="79102" y="410821"/>
                    </a:cubicBezTo>
                    <a:cubicBezTo>
                      <a:pt x="73844" y="444882"/>
                      <a:pt x="66300" y="478487"/>
                      <a:pt x="62643" y="512777"/>
                    </a:cubicBezTo>
                    <a:cubicBezTo>
                      <a:pt x="61043" y="529464"/>
                      <a:pt x="63329" y="532436"/>
                      <a:pt x="79788" y="534951"/>
                    </a:cubicBezTo>
                    <a:cubicBezTo>
                      <a:pt x="88017" y="536322"/>
                      <a:pt x="96704" y="536551"/>
                      <a:pt x="104934" y="536551"/>
                    </a:cubicBezTo>
                    <a:cubicBezTo>
                      <a:pt x="120250" y="536780"/>
                      <a:pt x="125965" y="532436"/>
                      <a:pt x="131909" y="518034"/>
                    </a:cubicBezTo>
                    <a:cubicBezTo>
                      <a:pt x="135338" y="509576"/>
                      <a:pt x="137166" y="500432"/>
                      <a:pt x="137852" y="491288"/>
                    </a:cubicBezTo>
                    <a:cubicBezTo>
                      <a:pt x="139681" y="470257"/>
                      <a:pt x="140824" y="449226"/>
                      <a:pt x="143110" y="428195"/>
                    </a:cubicBezTo>
                    <a:cubicBezTo>
                      <a:pt x="146310" y="398934"/>
                      <a:pt x="147911" y="369216"/>
                      <a:pt x="156369" y="340869"/>
                    </a:cubicBezTo>
                    <a:cubicBezTo>
                      <a:pt x="160255" y="327382"/>
                      <a:pt x="169170" y="320295"/>
                      <a:pt x="181743" y="319381"/>
                    </a:cubicBezTo>
                    <a:cubicBezTo>
                      <a:pt x="195231" y="318467"/>
                      <a:pt x="202317" y="331268"/>
                      <a:pt x="207118" y="341327"/>
                    </a:cubicBezTo>
                    <a:cubicBezTo>
                      <a:pt x="222206" y="373788"/>
                      <a:pt x="223120" y="404877"/>
                      <a:pt x="227006" y="440082"/>
                    </a:cubicBezTo>
                    <a:cubicBezTo>
                      <a:pt x="229749" y="465228"/>
                      <a:pt x="233178" y="490602"/>
                      <a:pt x="237293" y="515291"/>
                    </a:cubicBezTo>
                    <a:cubicBezTo>
                      <a:pt x="240951" y="536551"/>
                      <a:pt x="245523" y="539066"/>
                      <a:pt x="267240" y="539294"/>
                    </a:cubicBezTo>
                    <a:cubicBezTo>
                      <a:pt x="294672" y="539294"/>
                      <a:pt x="304273" y="528550"/>
                      <a:pt x="300844" y="501575"/>
                    </a:cubicBezTo>
                    <a:cubicBezTo>
                      <a:pt x="299244" y="489688"/>
                      <a:pt x="298558" y="477801"/>
                      <a:pt x="296729" y="465914"/>
                    </a:cubicBezTo>
                    <a:cubicBezTo>
                      <a:pt x="291471" y="429795"/>
                      <a:pt x="285528" y="393676"/>
                      <a:pt x="280270" y="357557"/>
                    </a:cubicBezTo>
                    <a:cubicBezTo>
                      <a:pt x="275012" y="321438"/>
                      <a:pt x="272726" y="284862"/>
                      <a:pt x="265868" y="248744"/>
                    </a:cubicBezTo>
                    <a:cubicBezTo>
                      <a:pt x="258096" y="208967"/>
                      <a:pt x="243923" y="173763"/>
                      <a:pt x="208032" y="149760"/>
                    </a:cubicBezTo>
                    <a:cubicBezTo>
                      <a:pt x="188144" y="136501"/>
                      <a:pt x="168256" y="123242"/>
                      <a:pt x="145853" y="114327"/>
                    </a:cubicBezTo>
                    <a:cubicBezTo>
                      <a:pt x="135566" y="110212"/>
                      <a:pt x="128937" y="104040"/>
                      <a:pt x="124136" y="93296"/>
                    </a:cubicBezTo>
                    <a:cubicBezTo>
                      <a:pt x="114078" y="70893"/>
                      <a:pt x="103562" y="48947"/>
                      <a:pt x="98076" y="24487"/>
                    </a:cubicBezTo>
                    <a:cubicBezTo>
                      <a:pt x="93504" y="4142"/>
                      <a:pt x="73387" y="-4545"/>
                      <a:pt x="53499" y="2313"/>
                    </a:cubicBezTo>
                    <a:cubicBezTo>
                      <a:pt x="39554" y="7113"/>
                      <a:pt x="25838" y="12371"/>
                      <a:pt x="12122" y="18086"/>
                    </a:cubicBezTo>
                    <a:cubicBezTo>
                      <a:pt x="5950" y="21287"/>
                      <a:pt x="-222" y="24716"/>
                      <a:pt x="6" y="33631"/>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4644B03-6A12-6543-9590-5DD4A2E02C0B}"/>
                  </a:ext>
                </a:extLst>
              </p:cNvPr>
              <p:cNvSpPr/>
              <p:nvPr/>
            </p:nvSpPr>
            <p:spPr>
              <a:xfrm>
                <a:off x="4022955" y="935659"/>
                <a:ext cx="400278" cy="185851"/>
              </a:xfrm>
              <a:custGeom>
                <a:avLst/>
                <a:gdLst>
                  <a:gd name="connsiteX0" fmla="*/ 216256 w 400278"/>
                  <a:gd name="connsiteY0" fmla="*/ 129159 h 185851"/>
                  <a:gd name="connsiteX1" fmla="*/ 234315 w 400278"/>
                  <a:gd name="connsiteY1" fmla="*/ 120701 h 185851"/>
                  <a:gd name="connsiteX2" fmla="*/ 264262 w 400278"/>
                  <a:gd name="connsiteY2" fmla="*/ 106528 h 185851"/>
                  <a:gd name="connsiteX3" fmla="*/ 276377 w 400278"/>
                  <a:gd name="connsiteY3" fmla="*/ 101041 h 185851"/>
                  <a:gd name="connsiteX4" fmla="*/ 288493 w 400278"/>
                  <a:gd name="connsiteY4" fmla="*/ 95555 h 185851"/>
                  <a:gd name="connsiteX5" fmla="*/ 300609 w 400278"/>
                  <a:gd name="connsiteY5" fmla="*/ 90297 h 185851"/>
                  <a:gd name="connsiteX6" fmla="*/ 318897 w 400278"/>
                  <a:gd name="connsiteY6" fmla="*/ 82525 h 185851"/>
                  <a:gd name="connsiteX7" fmla="*/ 368960 w 400278"/>
                  <a:gd name="connsiteY7" fmla="*/ 64694 h 185851"/>
                  <a:gd name="connsiteX8" fmla="*/ 394792 w 400278"/>
                  <a:gd name="connsiteY8" fmla="*/ 57836 h 185851"/>
                  <a:gd name="connsiteX9" fmla="*/ 395478 w 400278"/>
                  <a:gd name="connsiteY9" fmla="*/ 57607 h 185851"/>
                  <a:gd name="connsiteX10" fmla="*/ 396164 w 400278"/>
                  <a:gd name="connsiteY10" fmla="*/ 57379 h 185851"/>
                  <a:gd name="connsiteX11" fmla="*/ 398221 w 400278"/>
                  <a:gd name="connsiteY11" fmla="*/ 56007 h 185851"/>
                  <a:gd name="connsiteX12" fmla="*/ 398907 w 400278"/>
                  <a:gd name="connsiteY12" fmla="*/ 55550 h 185851"/>
                  <a:gd name="connsiteX13" fmla="*/ 400279 w 400278"/>
                  <a:gd name="connsiteY13" fmla="*/ 54635 h 185851"/>
                  <a:gd name="connsiteX14" fmla="*/ 396392 w 400278"/>
                  <a:gd name="connsiteY14" fmla="*/ 48006 h 185851"/>
                  <a:gd name="connsiteX15" fmla="*/ 368960 w 400278"/>
                  <a:gd name="connsiteY15" fmla="*/ 0 h 185851"/>
                  <a:gd name="connsiteX16" fmla="*/ 368960 w 400278"/>
                  <a:gd name="connsiteY16" fmla="*/ 0 h 185851"/>
                  <a:gd name="connsiteX17" fmla="*/ 352501 w 400278"/>
                  <a:gd name="connsiteY17" fmla="*/ 8001 h 185851"/>
                  <a:gd name="connsiteX18" fmla="*/ 130073 w 400278"/>
                  <a:gd name="connsiteY18" fmla="*/ 95555 h 185851"/>
                  <a:gd name="connsiteX19" fmla="*/ 65380 w 400278"/>
                  <a:gd name="connsiteY19" fmla="*/ 113157 h 185851"/>
                  <a:gd name="connsiteX20" fmla="*/ 7772 w 400278"/>
                  <a:gd name="connsiteY20" fmla="*/ 113614 h 185851"/>
                  <a:gd name="connsiteX21" fmla="*/ 229 w 400278"/>
                  <a:gd name="connsiteY21" fmla="*/ 111557 h 185851"/>
                  <a:gd name="connsiteX22" fmla="*/ 0 w 400278"/>
                  <a:gd name="connsiteY22" fmla="*/ 114071 h 185851"/>
                  <a:gd name="connsiteX23" fmla="*/ 0 w 400278"/>
                  <a:gd name="connsiteY23" fmla="*/ 114757 h 185851"/>
                  <a:gd name="connsiteX24" fmla="*/ 0 w 400278"/>
                  <a:gd name="connsiteY24" fmla="*/ 117043 h 185851"/>
                  <a:gd name="connsiteX25" fmla="*/ 0 w 400278"/>
                  <a:gd name="connsiteY25" fmla="*/ 118415 h 185851"/>
                  <a:gd name="connsiteX26" fmla="*/ 0 w 400278"/>
                  <a:gd name="connsiteY26" fmla="*/ 120015 h 185851"/>
                  <a:gd name="connsiteX27" fmla="*/ 229 w 400278"/>
                  <a:gd name="connsiteY27" fmla="*/ 123444 h 185851"/>
                  <a:gd name="connsiteX28" fmla="*/ 26289 w 400278"/>
                  <a:gd name="connsiteY28" fmla="*/ 173050 h 185851"/>
                  <a:gd name="connsiteX29" fmla="*/ 38405 w 400278"/>
                  <a:gd name="connsiteY29" fmla="*/ 180137 h 185851"/>
                  <a:gd name="connsiteX30" fmla="*/ 45034 w 400278"/>
                  <a:gd name="connsiteY30" fmla="*/ 182651 h 185851"/>
                  <a:gd name="connsiteX31" fmla="*/ 55550 w 400278"/>
                  <a:gd name="connsiteY31" fmla="*/ 185166 h 185851"/>
                  <a:gd name="connsiteX32" fmla="*/ 62865 w 400278"/>
                  <a:gd name="connsiteY32" fmla="*/ 185852 h 185851"/>
                  <a:gd name="connsiteX33" fmla="*/ 66523 w 400278"/>
                  <a:gd name="connsiteY33" fmla="*/ 185852 h 185851"/>
                  <a:gd name="connsiteX34" fmla="*/ 81610 w 400278"/>
                  <a:gd name="connsiteY34" fmla="*/ 184023 h 185851"/>
                  <a:gd name="connsiteX35" fmla="*/ 155677 w 400278"/>
                  <a:gd name="connsiteY35" fmla="*/ 156820 h 185851"/>
                  <a:gd name="connsiteX36" fmla="*/ 198653 w 400278"/>
                  <a:gd name="connsiteY36" fmla="*/ 137160 h 185851"/>
                  <a:gd name="connsiteX37" fmla="*/ 216256 w 400278"/>
                  <a:gd name="connsiteY37" fmla="*/ 129159 h 18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278" h="185851">
                    <a:moveTo>
                      <a:pt x="216256" y="129159"/>
                    </a:moveTo>
                    <a:cubicBezTo>
                      <a:pt x="222199" y="126416"/>
                      <a:pt x="228371" y="123673"/>
                      <a:pt x="234315" y="120701"/>
                    </a:cubicBezTo>
                    <a:cubicBezTo>
                      <a:pt x="244373" y="115900"/>
                      <a:pt x="254432" y="111328"/>
                      <a:pt x="264262" y="106528"/>
                    </a:cubicBezTo>
                    <a:cubicBezTo>
                      <a:pt x="268376" y="104699"/>
                      <a:pt x="272263" y="102870"/>
                      <a:pt x="276377" y="101041"/>
                    </a:cubicBezTo>
                    <a:cubicBezTo>
                      <a:pt x="280492" y="99212"/>
                      <a:pt x="284378" y="97384"/>
                      <a:pt x="288493" y="95555"/>
                    </a:cubicBezTo>
                    <a:cubicBezTo>
                      <a:pt x="292608" y="93726"/>
                      <a:pt x="296494" y="91897"/>
                      <a:pt x="300609" y="90297"/>
                    </a:cubicBezTo>
                    <a:cubicBezTo>
                      <a:pt x="306781" y="87782"/>
                      <a:pt x="312725" y="85039"/>
                      <a:pt x="318897" y="82525"/>
                    </a:cubicBezTo>
                    <a:cubicBezTo>
                      <a:pt x="335356" y="75895"/>
                      <a:pt x="351815" y="69952"/>
                      <a:pt x="368960" y="64694"/>
                    </a:cubicBezTo>
                    <a:cubicBezTo>
                      <a:pt x="377419" y="62179"/>
                      <a:pt x="386105" y="59893"/>
                      <a:pt x="394792" y="57836"/>
                    </a:cubicBezTo>
                    <a:cubicBezTo>
                      <a:pt x="395021" y="57836"/>
                      <a:pt x="395249" y="57607"/>
                      <a:pt x="395478" y="57607"/>
                    </a:cubicBezTo>
                    <a:cubicBezTo>
                      <a:pt x="395707" y="57607"/>
                      <a:pt x="395935" y="57379"/>
                      <a:pt x="396164" y="57379"/>
                    </a:cubicBezTo>
                    <a:cubicBezTo>
                      <a:pt x="396850" y="56921"/>
                      <a:pt x="397535" y="56464"/>
                      <a:pt x="398221" y="56007"/>
                    </a:cubicBezTo>
                    <a:cubicBezTo>
                      <a:pt x="398450" y="55778"/>
                      <a:pt x="398678" y="55778"/>
                      <a:pt x="398907" y="55550"/>
                    </a:cubicBezTo>
                    <a:cubicBezTo>
                      <a:pt x="399364" y="55321"/>
                      <a:pt x="399821" y="54864"/>
                      <a:pt x="400279" y="54635"/>
                    </a:cubicBezTo>
                    <a:cubicBezTo>
                      <a:pt x="398907" y="52349"/>
                      <a:pt x="397764" y="50292"/>
                      <a:pt x="396392" y="48006"/>
                    </a:cubicBezTo>
                    <a:cubicBezTo>
                      <a:pt x="387020" y="32004"/>
                      <a:pt x="377647" y="16231"/>
                      <a:pt x="368960" y="0"/>
                    </a:cubicBezTo>
                    <a:lnTo>
                      <a:pt x="368960" y="0"/>
                    </a:lnTo>
                    <a:cubicBezTo>
                      <a:pt x="363474" y="2743"/>
                      <a:pt x="357988" y="5258"/>
                      <a:pt x="352501" y="8001"/>
                    </a:cubicBezTo>
                    <a:cubicBezTo>
                      <a:pt x="332156" y="17602"/>
                      <a:pt x="157277" y="87554"/>
                      <a:pt x="130073" y="95555"/>
                    </a:cubicBezTo>
                    <a:cubicBezTo>
                      <a:pt x="108814" y="101956"/>
                      <a:pt x="87325" y="109728"/>
                      <a:pt x="65380" y="113157"/>
                    </a:cubicBezTo>
                    <a:cubicBezTo>
                      <a:pt x="45034" y="116586"/>
                      <a:pt x="28346" y="117958"/>
                      <a:pt x="7772" y="113614"/>
                    </a:cubicBezTo>
                    <a:cubicBezTo>
                      <a:pt x="5258" y="113157"/>
                      <a:pt x="2743" y="112471"/>
                      <a:pt x="229" y="111557"/>
                    </a:cubicBezTo>
                    <a:cubicBezTo>
                      <a:pt x="229" y="112471"/>
                      <a:pt x="0" y="113157"/>
                      <a:pt x="0" y="114071"/>
                    </a:cubicBezTo>
                    <a:cubicBezTo>
                      <a:pt x="0" y="114300"/>
                      <a:pt x="0" y="114529"/>
                      <a:pt x="0" y="114757"/>
                    </a:cubicBezTo>
                    <a:cubicBezTo>
                      <a:pt x="0" y="115443"/>
                      <a:pt x="0" y="116129"/>
                      <a:pt x="0" y="117043"/>
                    </a:cubicBezTo>
                    <a:cubicBezTo>
                      <a:pt x="0" y="117500"/>
                      <a:pt x="0" y="117958"/>
                      <a:pt x="0" y="118415"/>
                    </a:cubicBezTo>
                    <a:cubicBezTo>
                      <a:pt x="0" y="118872"/>
                      <a:pt x="0" y="119558"/>
                      <a:pt x="0" y="120015"/>
                    </a:cubicBezTo>
                    <a:cubicBezTo>
                      <a:pt x="0" y="121158"/>
                      <a:pt x="0" y="122301"/>
                      <a:pt x="229" y="123444"/>
                    </a:cubicBezTo>
                    <a:cubicBezTo>
                      <a:pt x="1372" y="144475"/>
                      <a:pt x="11430" y="162077"/>
                      <a:pt x="26289" y="173050"/>
                    </a:cubicBezTo>
                    <a:cubicBezTo>
                      <a:pt x="29947" y="175793"/>
                      <a:pt x="34061" y="178308"/>
                      <a:pt x="38405" y="180137"/>
                    </a:cubicBezTo>
                    <a:cubicBezTo>
                      <a:pt x="40462" y="181051"/>
                      <a:pt x="42748" y="181966"/>
                      <a:pt x="45034" y="182651"/>
                    </a:cubicBezTo>
                    <a:cubicBezTo>
                      <a:pt x="48463" y="183794"/>
                      <a:pt x="51892" y="184480"/>
                      <a:pt x="55550" y="185166"/>
                    </a:cubicBezTo>
                    <a:cubicBezTo>
                      <a:pt x="57836" y="185623"/>
                      <a:pt x="60350" y="185852"/>
                      <a:pt x="62865" y="185852"/>
                    </a:cubicBezTo>
                    <a:cubicBezTo>
                      <a:pt x="64008" y="185852"/>
                      <a:pt x="65380" y="185852"/>
                      <a:pt x="66523" y="185852"/>
                    </a:cubicBezTo>
                    <a:cubicBezTo>
                      <a:pt x="71552" y="185852"/>
                      <a:pt x="76581" y="185166"/>
                      <a:pt x="81610" y="184023"/>
                    </a:cubicBezTo>
                    <a:cubicBezTo>
                      <a:pt x="107442" y="177851"/>
                      <a:pt x="131674" y="167792"/>
                      <a:pt x="155677" y="156820"/>
                    </a:cubicBezTo>
                    <a:cubicBezTo>
                      <a:pt x="170078" y="150190"/>
                      <a:pt x="184252" y="143561"/>
                      <a:pt x="198653" y="137160"/>
                    </a:cubicBezTo>
                    <a:cubicBezTo>
                      <a:pt x="204140" y="134645"/>
                      <a:pt x="210083" y="131902"/>
                      <a:pt x="216256" y="12915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5C42C9-CF5F-BF4B-83D1-8F61C702AAEE}"/>
                  </a:ext>
                </a:extLst>
              </p:cNvPr>
              <p:cNvSpPr/>
              <p:nvPr/>
            </p:nvSpPr>
            <p:spPr>
              <a:xfrm>
                <a:off x="4479697" y="496839"/>
                <a:ext cx="462149" cy="192617"/>
              </a:xfrm>
              <a:custGeom>
                <a:avLst/>
                <a:gdLst>
                  <a:gd name="connsiteX0" fmla="*/ 6858 w 462149"/>
                  <a:gd name="connsiteY0" fmla="*/ 149184 h 192617"/>
                  <a:gd name="connsiteX1" fmla="*/ 7087 w 462149"/>
                  <a:gd name="connsiteY1" fmla="*/ 148727 h 192617"/>
                  <a:gd name="connsiteX2" fmla="*/ 9144 w 462149"/>
                  <a:gd name="connsiteY2" fmla="*/ 144155 h 192617"/>
                  <a:gd name="connsiteX3" fmla="*/ 10287 w 462149"/>
                  <a:gd name="connsiteY3" fmla="*/ 141640 h 192617"/>
                  <a:gd name="connsiteX4" fmla="*/ 11201 w 462149"/>
                  <a:gd name="connsiteY4" fmla="*/ 140040 h 192617"/>
                  <a:gd name="connsiteX5" fmla="*/ 14859 w 462149"/>
                  <a:gd name="connsiteY5" fmla="*/ 132953 h 192617"/>
                  <a:gd name="connsiteX6" fmla="*/ 141275 w 462149"/>
                  <a:gd name="connsiteY6" fmla="*/ 33055 h 192617"/>
                  <a:gd name="connsiteX7" fmla="*/ 205511 w 462149"/>
                  <a:gd name="connsiteY7" fmla="*/ 21168 h 192617"/>
                  <a:gd name="connsiteX8" fmla="*/ 223342 w 462149"/>
                  <a:gd name="connsiteY8" fmla="*/ 20482 h 192617"/>
                  <a:gd name="connsiteX9" fmla="*/ 224714 w 462149"/>
                  <a:gd name="connsiteY9" fmla="*/ 20482 h 192617"/>
                  <a:gd name="connsiteX10" fmla="*/ 225628 w 462149"/>
                  <a:gd name="connsiteY10" fmla="*/ 20482 h 192617"/>
                  <a:gd name="connsiteX11" fmla="*/ 226314 w 462149"/>
                  <a:gd name="connsiteY11" fmla="*/ 20482 h 192617"/>
                  <a:gd name="connsiteX12" fmla="*/ 402336 w 462149"/>
                  <a:gd name="connsiteY12" fmla="*/ 90205 h 192617"/>
                  <a:gd name="connsiteX13" fmla="*/ 405536 w 462149"/>
                  <a:gd name="connsiteY13" fmla="*/ 93406 h 192617"/>
                  <a:gd name="connsiteX14" fmla="*/ 406679 w 462149"/>
                  <a:gd name="connsiteY14" fmla="*/ 94549 h 192617"/>
                  <a:gd name="connsiteX15" fmla="*/ 408737 w 462149"/>
                  <a:gd name="connsiteY15" fmla="*/ 96606 h 192617"/>
                  <a:gd name="connsiteX16" fmla="*/ 409880 w 462149"/>
                  <a:gd name="connsiteY16" fmla="*/ 97978 h 192617"/>
                  <a:gd name="connsiteX17" fmla="*/ 411251 w 462149"/>
                  <a:gd name="connsiteY17" fmla="*/ 99349 h 192617"/>
                  <a:gd name="connsiteX18" fmla="*/ 411709 w 462149"/>
                  <a:gd name="connsiteY18" fmla="*/ 99806 h 192617"/>
                  <a:gd name="connsiteX19" fmla="*/ 412852 w 462149"/>
                  <a:gd name="connsiteY19" fmla="*/ 101178 h 192617"/>
                  <a:gd name="connsiteX20" fmla="*/ 414452 w 462149"/>
                  <a:gd name="connsiteY20" fmla="*/ 103007 h 192617"/>
                  <a:gd name="connsiteX21" fmla="*/ 415595 w 462149"/>
                  <a:gd name="connsiteY21" fmla="*/ 104378 h 192617"/>
                  <a:gd name="connsiteX22" fmla="*/ 416509 w 462149"/>
                  <a:gd name="connsiteY22" fmla="*/ 105521 h 192617"/>
                  <a:gd name="connsiteX23" fmla="*/ 417195 w 462149"/>
                  <a:gd name="connsiteY23" fmla="*/ 106207 h 192617"/>
                  <a:gd name="connsiteX24" fmla="*/ 418338 w 462149"/>
                  <a:gd name="connsiteY24" fmla="*/ 107579 h 192617"/>
                  <a:gd name="connsiteX25" fmla="*/ 419938 w 462149"/>
                  <a:gd name="connsiteY25" fmla="*/ 109408 h 192617"/>
                  <a:gd name="connsiteX26" fmla="*/ 421081 w 462149"/>
                  <a:gd name="connsiteY26" fmla="*/ 110779 h 192617"/>
                  <a:gd name="connsiteX27" fmla="*/ 422453 w 462149"/>
                  <a:gd name="connsiteY27" fmla="*/ 112608 h 192617"/>
                  <a:gd name="connsiteX28" fmla="*/ 423596 w 462149"/>
                  <a:gd name="connsiteY28" fmla="*/ 113980 h 192617"/>
                  <a:gd name="connsiteX29" fmla="*/ 424967 w 462149"/>
                  <a:gd name="connsiteY29" fmla="*/ 115808 h 192617"/>
                  <a:gd name="connsiteX30" fmla="*/ 425882 w 462149"/>
                  <a:gd name="connsiteY30" fmla="*/ 117180 h 192617"/>
                  <a:gd name="connsiteX31" fmla="*/ 426110 w 462149"/>
                  <a:gd name="connsiteY31" fmla="*/ 117637 h 192617"/>
                  <a:gd name="connsiteX32" fmla="*/ 427253 w 462149"/>
                  <a:gd name="connsiteY32" fmla="*/ 119237 h 192617"/>
                  <a:gd name="connsiteX33" fmla="*/ 428168 w 462149"/>
                  <a:gd name="connsiteY33" fmla="*/ 120380 h 192617"/>
                  <a:gd name="connsiteX34" fmla="*/ 429768 w 462149"/>
                  <a:gd name="connsiteY34" fmla="*/ 122666 h 192617"/>
                  <a:gd name="connsiteX35" fmla="*/ 430225 w 462149"/>
                  <a:gd name="connsiteY35" fmla="*/ 123581 h 192617"/>
                  <a:gd name="connsiteX36" fmla="*/ 434569 w 462149"/>
                  <a:gd name="connsiteY36" fmla="*/ 129982 h 192617"/>
                  <a:gd name="connsiteX37" fmla="*/ 435026 w 462149"/>
                  <a:gd name="connsiteY37" fmla="*/ 130667 h 192617"/>
                  <a:gd name="connsiteX38" fmla="*/ 436626 w 462149"/>
                  <a:gd name="connsiteY38" fmla="*/ 133182 h 192617"/>
                  <a:gd name="connsiteX39" fmla="*/ 437083 w 462149"/>
                  <a:gd name="connsiteY39" fmla="*/ 134096 h 192617"/>
                  <a:gd name="connsiteX40" fmla="*/ 438455 w 462149"/>
                  <a:gd name="connsiteY40" fmla="*/ 136382 h 192617"/>
                  <a:gd name="connsiteX41" fmla="*/ 438912 w 462149"/>
                  <a:gd name="connsiteY41" fmla="*/ 137297 h 192617"/>
                  <a:gd name="connsiteX42" fmla="*/ 440284 w 462149"/>
                  <a:gd name="connsiteY42" fmla="*/ 139583 h 192617"/>
                  <a:gd name="connsiteX43" fmla="*/ 440741 w 462149"/>
                  <a:gd name="connsiteY43" fmla="*/ 140497 h 192617"/>
                  <a:gd name="connsiteX44" fmla="*/ 442112 w 462149"/>
                  <a:gd name="connsiteY44" fmla="*/ 142783 h 192617"/>
                  <a:gd name="connsiteX45" fmla="*/ 442570 w 462149"/>
                  <a:gd name="connsiteY45" fmla="*/ 143698 h 192617"/>
                  <a:gd name="connsiteX46" fmla="*/ 443941 w 462149"/>
                  <a:gd name="connsiteY46" fmla="*/ 146212 h 192617"/>
                  <a:gd name="connsiteX47" fmla="*/ 444398 w 462149"/>
                  <a:gd name="connsiteY47" fmla="*/ 146898 h 192617"/>
                  <a:gd name="connsiteX48" fmla="*/ 445770 w 462149"/>
                  <a:gd name="connsiteY48" fmla="*/ 149413 h 192617"/>
                  <a:gd name="connsiteX49" fmla="*/ 445999 w 462149"/>
                  <a:gd name="connsiteY49" fmla="*/ 149870 h 192617"/>
                  <a:gd name="connsiteX50" fmla="*/ 446456 w 462149"/>
                  <a:gd name="connsiteY50" fmla="*/ 150784 h 192617"/>
                  <a:gd name="connsiteX51" fmla="*/ 447599 w 462149"/>
                  <a:gd name="connsiteY51" fmla="*/ 152842 h 192617"/>
                  <a:gd name="connsiteX52" fmla="*/ 447599 w 462149"/>
                  <a:gd name="connsiteY52" fmla="*/ 152842 h 192617"/>
                  <a:gd name="connsiteX53" fmla="*/ 453085 w 462149"/>
                  <a:gd name="connsiteY53" fmla="*/ 165186 h 192617"/>
                  <a:gd name="connsiteX54" fmla="*/ 461772 w 462149"/>
                  <a:gd name="connsiteY54" fmla="*/ 192618 h 192617"/>
                  <a:gd name="connsiteX55" fmla="*/ 344729 w 462149"/>
                  <a:gd name="connsiteY55" fmla="*/ 25740 h 192617"/>
                  <a:gd name="connsiteX56" fmla="*/ 146990 w 462149"/>
                  <a:gd name="connsiteY56" fmla="*/ 9738 h 192617"/>
                  <a:gd name="connsiteX57" fmla="*/ 2743 w 462149"/>
                  <a:gd name="connsiteY57" fmla="*/ 153756 h 192617"/>
                  <a:gd name="connsiteX58" fmla="*/ 0 w 462149"/>
                  <a:gd name="connsiteY58" fmla="*/ 165643 h 192617"/>
                  <a:gd name="connsiteX59" fmla="*/ 3886 w 462149"/>
                  <a:gd name="connsiteY59" fmla="*/ 155813 h 192617"/>
                  <a:gd name="connsiteX60" fmla="*/ 6858 w 462149"/>
                  <a:gd name="connsiteY60" fmla="*/ 149184 h 19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62149" h="192617">
                    <a:moveTo>
                      <a:pt x="6858" y="149184"/>
                    </a:moveTo>
                    <a:cubicBezTo>
                      <a:pt x="6858" y="148955"/>
                      <a:pt x="6858" y="148955"/>
                      <a:pt x="7087" y="148727"/>
                    </a:cubicBezTo>
                    <a:cubicBezTo>
                      <a:pt x="7772" y="147127"/>
                      <a:pt x="8458" y="145755"/>
                      <a:pt x="9144" y="144155"/>
                    </a:cubicBezTo>
                    <a:cubicBezTo>
                      <a:pt x="9601" y="143240"/>
                      <a:pt x="10058" y="142555"/>
                      <a:pt x="10287" y="141640"/>
                    </a:cubicBezTo>
                    <a:cubicBezTo>
                      <a:pt x="10516" y="141183"/>
                      <a:pt x="10744" y="140497"/>
                      <a:pt x="11201" y="140040"/>
                    </a:cubicBezTo>
                    <a:cubicBezTo>
                      <a:pt x="12344" y="137525"/>
                      <a:pt x="13716" y="135239"/>
                      <a:pt x="14859" y="132953"/>
                    </a:cubicBezTo>
                    <a:cubicBezTo>
                      <a:pt x="43663" y="87691"/>
                      <a:pt x="92583" y="51115"/>
                      <a:pt x="141275" y="33055"/>
                    </a:cubicBezTo>
                    <a:cubicBezTo>
                      <a:pt x="160706" y="27340"/>
                      <a:pt x="182423" y="22768"/>
                      <a:pt x="205511" y="21168"/>
                    </a:cubicBezTo>
                    <a:cubicBezTo>
                      <a:pt x="211455" y="20711"/>
                      <a:pt x="217399" y="20482"/>
                      <a:pt x="223342" y="20482"/>
                    </a:cubicBezTo>
                    <a:cubicBezTo>
                      <a:pt x="223799" y="20482"/>
                      <a:pt x="224257" y="20482"/>
                      <a:pt x="224714" y="20482"/>
                    </a:cubicBezTo>
                    <a:cubicBezTo>
                      <a:pt x="224942" y="20482"/>
                      <a:pt x="225171" y="20482"/>
                      <a:pt x="225628" y="20482"/>
                    </a:cubicBezTo>
                    <a:cubicBezTo>
                      <a:pt x="225857" y="20482"/>
                      <a:pt x="226085" y="20482"/>
                      <a:pt x="226314" y="20482"/>
                    </a:cubicBezTo>
                    <a:cubicBezTo>
                      <a:pt x="283235" y="20254"/>
                      <a:pt x="346329" y="37627"/>
                      <a:pt x="402336" y="90205"/>
                    </a:cubicBezTo>
                    <a:cubicBezTo>
                      <a:pt x="403479" y="91348"/>
                      <a:pt x="404393" y="92263"/>
                      <a:pt x="405536" y="93406"/>
                    </a:cubicBezTo>
                    <a:cubicBezTo>
                      <a:pt x="405994" y="93863"/>
                      <a:pt x="406222" y="94091"/>
                      <a:pt x="406679" y="94549"/>
                    </a:cubicBezTo>
                    <a:cubicBezTo>
                      <a:pt x="407365" y="95234"/>
                      <a:pt x="408051" y="95920"/>
                      <a:pt x="408737" y="96606"/>
                    </a:cubicBezTo>
                    <a:cubicBezTo>
                      <a:pt x="409194" y="97063"/>
                      <a:pt x="409423" y="97520"/>
                      <a:pt x="409880" y="97978"/>
                    </a:cubicBezTo>
                    <a:cubicBezTo>
                      <a:pt x="410337" y="98435"/>
                      <a:pt x="410794" y="98892"/>
                      <a:pt x="411251" y="99349"/>
                    </a:cubicBezTo>
                    <a:cubicBezTo>
                      <a:pt x="411480" y="99578"/>
                      <a:pt x="411480" y="99578"/>
                      <a:pt x="411709" y="99806"/>
                    </a:cubicBezTo>
                    <a:cubicBezTo>
                      <a:pt x="412166" y="100264"/>
                      <a:pt x="412623" y="100721"/>
                      <a:pt x="412852" y="101178"/>
                    </a:cubicBezTo>
                    <a:cubicBezTo>
                      <a:pt x="413309" y="101864"/>
                      <a:pt x="413995" y="102321"/>
                      <a:pt x="414452" y="103007"/>
                    </a:cubicBezTo>
                    <a:cubicBezTo>
                      <a:pt x="414909" y="103464"/>
                      <a:pt x="415366" y="103921"/>
                      <a:pt x="415595" y="104378"/>
                    </a:cubicBezTo>
                    <a:cubicBezTo>
                      <a:pt x="415823" y="104836"/>
                      <a:pt x="416281" y="105064"/>
                      <a:pt x="416509" y="105521"/>
                    </a:cubicBezTo>
                    <a:cubicBezTo>
                      <a:pt x="416738" y="105750"/>
                      <a:pt x="416966" y="105979"/>
                      <a:pt x="417195" y="106207"/>
                    </a:cubicBezTo>
                    <a:cubicBezTo>
                      <a:pt x="417652" y="106664"/>
                      <a:pt x="417881" y="107122"/>
                      <a:pt x="418338" y="107579"/>
                    </a:cubicBezTo>
                    <a:cubicBezTo>
                      <a:pt x="418795" y="108265"/>
                      <a:pt x="419252" y="108722"/>
                      <a:pt x="419938" y="109408"/>
                    </a:cubicBezTo>
                    <a:cubicBezTo>
                      <a:pt x="420395" y="109865"/>
                      <a:pt x="420624" y="110322"/>
                      <a:pt x="421081" y="110779"/>
                    </a:cubicBezTo>
                    <a:cubicBezTo>
                      <a:pt x="421538" y="111465"/>
                      <a:pt x="421996" y="111922"/>
                      <a:pt x="422453" y="112608"/>
                    </a:cubicBezTo>
                    <a:cubicBezTo>
                      <a:pt x="422910" y="113065"/>
                      <a:pt x="423139" y="113522"/>
                      <a:pt x="423596" y="113980"/>
                    </a:cubicBezTo>
                    <a:cubicBezTo>
                      <a:pt x="424053" y="114665"/>
                      <a:pt x="424510" y="115351"/>
                      <a:pt x="424967" y="115808"/>
                    </a:cubicBezTo>
                    <a:cubicBezTo>
                      <a:pt x="425196" y="116266"/>
                      <a:pt x="425653" y="116723"/>
                      <a:pt x="425882" y="117180"/>
                    </a:cubicBezTo>
                    <a:cubicBezTo>
                      <a:pt x="425882" y="117409"/>
                      <a:pt x="426110" y="117409"/>
                      <a:pt x="426110" y="117637"/>
                    </a:cubicBezTo>
                    <a:cubicBezTo>
                      <a:pt x="426568" y="118094"/>
                      <a:pt x="426796" y="118780"/>
                      <a:pt x="427253" y="119237"/>
                    </a:cubicBezTo>
                    <a:cubicBezTo>
                      <a:pt x="427482" y="119695"/>
                      <a:pt x="427939" y="119923"/>
                      <a:pt x="428168" y="120380"/>
                    </a:cubicBezTo>
                    <a:cubicBezTo>
                      <a:pt x="428854" y="121066"/>
                      <a:pt x="429311" y="121981"/>
                      <a:pt x="429768" y="122666"/>
                    </a:cubicBezTo>
                    <a:cubicBezTo>
                      <a:pt x="429997" y="122895"/>
                      <a:pt x="430225" y="123124"/>
                      <a:pt x="430225" y="123581"/>
                    </a:cubicBezTo>
                    <a:cubicBezTo>
                      <a:pt x="431825" y="125638"/>
                      <a:pt x="433197" y="127924"/>
                      <a:pt x="434569" y="129982"/>
                    </a:cubicBezTo>
                    <a:cubicBezTo>
                      <a:pt x="434797" y="130210"/>
                      <a:pt x="434797" y="130439"/>
                      <a:pt x="435026" y="130667"/>
                    </a:cubicBezTo>
                    <a:cubicBezTo>
                      <a:pt x="435483" y="131582"/>
                      <a:pt x="436169" y="132268"/>
                      <a:pt x="436626" y="133182"/>
                    </a:cubicBezTo>
                    <a:cubicBezTo>
                      <a:pt x="436855" y="133411"/>
                      <a:pt x="437083" y="133868"/>
                      <a:pt x="437083" y="134096"/>
                    </a:cubicBezTo>
                    <a:cubicBezTo>
                      <a:pt x="437540" y="134782"/>
                      <a:pt x="437998" y="135697"/>
                      <a:pt x="438455" y="136382"/>
                    </a:cubicBezTo>
                    <a:cubicBezTo>
                      <a:pt x="438683" y="136611"/>
                      <a:pt x="438912" y="137068"/>
                      <a:pt x="438912" y="137297"/>
                    </a:cubicBezTo>
                    <a:cubicBezTo>
                      <a:pt x="439369" y="137983"/>
                      <a:pt x="439826" y="138897"/>
                      <a:pt x="440284" y="139583"/>
                    </a:cubicBezTo>
                    <a:cubicBezTo>
                      <a:pt x="440512" y="139811"/>
                      <a:pt x="440741" y="140269"/>
                      <a:pt x="440741" y="140497"/>
                    </a:cubicBezTo>
                    <a:cubicBezTo>
                      <a:pt x="441198" y="141183"/>
                      <a:pt x="441655" y="142097"/>
                      <a:pt x="442112" y="142783"/>
                    </a:cubicBezTo>
                    <a:cubicBezTo>
                      <a:pt x="442341" y="143012"/>
                      <a:pt x="442341" y="143240"/>
                      <a:pt x="442570" y="143698"/>
                    </a:cubicBezTo>
                    <a:cubicBezTo>
                      <a:pt x="443027" y="144612"/>
                      <a:pt x="443484" y="145298"/>
                      <a:pt x="443941" y="146212"/>
                    </a:cubicBezTo>
                    <a:cubicBezTo>
                      <a:pt x="444170" y="146441"/>
                      <a:pt x="444170" y="146669"/>
                      <a:pt x="444398" y="146898"/>
                    </a:cubicBezTo>
                    <a:cubicBezTo>
                      <a:pt x="444856" y="147812"/>
                      <a:pt x="445313" y="148727"/>
                      <a:pt x="445770" y="149413"/>
                    </a:cubicBezTo>
                    <a:cubicBezTo>
                      <a:pt x="445770" y="149641"/>
                      <a:pt x="445999" y="149641"/>
                      <a:pt x="445999" y="149870"/>
                    </a:cubicBezTo>
                    <a:cubicBezTo>
                      <a:pt x="446227" y="150098"/>
                      <a:pt x="446227" y="150327"/>
                      <a:pt x="446456" y="150784"/>
                    </a:cubicBezTo>
                    <a:cubicBezTo>
                      <a:pt x="446913" y="151470"/>
                      <a:pt x="447142" y="152156"/>
                      <a:pt x="447599" y="152842"/>
                    </a:cubicBezTo>
                    <a:cubicBezTo>
                      <a:pt x="447599" y="152842"/>
                      <a:pt x="447599" y="152842"/>
                      <a:pt x="447599" y="152842"/>
                    </a:cubicBezTo>
                    <a:cubicBezTo>
                      <a:pt x="449656" y="156956"/>
                      <a:pt x="451485" y="161071"/>
                      <a:pt x="453085" y="165186"/>
                    </a:cubicBezTo>
                    <a:cubicBezTo>
                      <a:pt x="456971" y="174787"/>
                      <a:pt x="459715" y="183931"/>
                      <a:pt x="461772" y="192618"/>
                    </a:cubicBezTo>
                    <a:cubicBezTo>
                      <a:pt x="463829" y="191018"/>
                      <a:pt x="461543" y="86319"/>
                      <a:pt x="344729" y="25740"/>
                    </a:cubicBezTo>
                    <a:cubicBezTo>
                      <a:pt x="327584" y="19111"/>
                      <a:pt x="221285" y="-17008"/>
                      <a:pt x="146990" y="9738"/>
                    </a:cubicBezTo>
                    <a:cubicBezTo>
                      <a:pt x="14859" y="57058"/>
                      <a:pt x="7087" y="135011"/>
                      <a:pt x="2743" y="153756"/>
                    </a:cubicBezTo>
                    <a:cubicBezTo>
                      <a:pt x="1829" y="157642"/>
                      <a:pt x="914" y="161757"/>
                      <a:pt x="0" y="165643"/>
                    </a:cubicBezTo>
                    <a:cubicBezTo>
                      <a:pt x="1143" y="162214"/>
                      <a:pt x="2515" y="159014"/>
                      <a:pt x="3886" y="155813"/>
                    </a:cubicBezTo>
                    <a:cubicBezTo>
                      <a:pt x="4801" y="153756"/>
                      <a:pt x="5715" y="151470"/>
                      <a:pt x="6858" y="149184"/>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057EEC-7D77-D847-9C18-CE071C81A0B0}"/>
                  </a:ext>
                </a:extLst>
              </p:cNvPr>
              <p:cNvSpPr/>
              <p:nvPr/>
            </p:nvSpPr>
            <p:spPr>
              <a:xfrm>
                <a:off x="4372941" y="819759"/>
                <a:ext cx="666826" cy="275591"/>
              </a:xfrm>
              <a:custGeom>
                <a:avLst/>
                <a:gdLst>
                  <a:gd name="connsiteX0" fmla="*/ 533095 w 666826"/>
                  <a:gd name="connsiteY0" fmla="*/ 170764 h 275591"/>
                  <a:gd name="connsiteX1" fmla="*/ 452171 w 666826"/>
                  <a:gd name="connsiteY1" fmla="*/ 207112 h 275591"/>
                  <a:gd name="connsiteX2" fmla="*/ 270434 w 666826"/>
                  <a:gd name="connsiteY2" fmla="*/ 212827 h 275591"/>
                  <a:gd name="connsiteX3" fmla="*/ 0 w 666826"/>
                  <a:gd name="connsiteY3" fmla="*/ 11659 h 275591"/>
                  <a:gd name="connsiteX4" fmla="*/ 0 w 666826"/>
                  <a:gd name="connsiteY4" fmla="*/ 11659 h 275591"/>
                  <a:gd name="connsiteX5" fmla="*/ 1600 w 666826"/>
                  <a:gd name="connsiteY5" fmla="*/ 21717 h 275591"/>
                  <a:gd name="connsiteX6" fmla="*/ 1829 w 666826"/>
                  <a:gd name="connsiteY6" fmla="*/ 23317 h 275591"/>
                  <a:gd name="connsiteX7" fmla="*/ 2972 w 666826"/>
                  <a:gd name="connsiteY7" fmla="*/ 29718 h 275591"/>
                  <a:gd name="connsiteX8" fmla="*/ 3886 w 666826"/>
                  <a:gd name="connsiteY8" fmla="*/ 34519 h 275591"/>
                  <a:gd name="connsiteX9" fmla="*/ 4572 w 666826"/>
                  <a:gd name="connsiteY9" fmla="*/ 37948 h 275591"/>
                  <a:gd name="connsiteX10" fmla="*/ 6401 w 666826"/>
                  <a:gd name="connsiteY10" fmla="*/ 45263 h 275591"/>
                  <a:gd name="connsiteX11" fmla="*/ 6858 w 666826"/>
                  <a:gd name="connsiteY11" fmla="*/ 47092 h 275591"/>
                  <a:gd name="connsiteX12" fmla="*/ 9144 w 666826"/>
                  <a:gd name="connsiteY12" fmla="*/ 55550 h 275591"/>
                  <a:gd name="connsiteX13" fmla="*/ 13716 w 666826"/>
                  <a:gd name="connsiteY13" fmla="*/ 69723 h 275591"/>
                  <a:gd name="connsiteX14" fmla="*/ 21946 w 666826"/>
                  <a:gd name="connsiteY14" fmla="*/ 90068 h 275591"/>
                  <a:gd name="connsiteX15" fmla="*/ 31775 w 666826"/>
                  <a:gd name="connsiteY15" fmla="*/ 109042 h 275591"/>
                  <a:gd name="connsiteX16" fmla="*/ 50978 w 666826"/>
                  <a:gd name="connsiteY16" fmla="*/ 137846 h 275591"/>
                  <a:gd name="connsiteX17" fmla="*/ 59436 w 666826"/>
                  <a:gd name="connsiteY17" fmla="*/ 148361 h 275591"/>
                  <a:gd name="connsiteX18" fmla="*/ 68351 w 666826"/>
                  <a:gd name="connsiteY18" fmla="*/ 158420 h 275591"/>
                  <a:gd name="connsiteX19" fmla="*/ 77724 w 666826"/>
                  <a:gd name="connsiteY19" fmla="*/ 168021 h 275591"/>
                  <a:gd name="connsiteX20" fmla="*/ 87325 w 666826"/>
                  <a:gd name="connsiteY20" fmla="*/ 177165 h 275591"/>
                  <a:gd name="connsiteX21" fmla="*/ 97155 w 666826"/>
                  <a:gd name="connsiteY21" fmla="*/ 185623 h 275591"/>
                  <a:gd name="connsiteX22" fmla="*/ 102184 w 666826"/>
                  <a:gd name="connsiteY22" fmla="*/ 189738 h 275591"/>
                  <a:gd name="connsiteX23" fmla="*/ 112243 w 666826"/>
                  <a:gd name="connsiteY23" fmla="*/ 197510 h 275591"/>
                  <a:gd name="connsiteX24" fmla="*/ 127559 w 666826"/>
                  <a:gd name="connsiteY24" fmla="*/ 208483 h 275591"/>
                  <a:gd name="connsiteX25" fmla="*/ 137846 w 666826"/>
                  <a:gd name="connsiteY25" fmla="*/ 215113 h 275591"/>
                  <a:gd name="connsiteX26" fmla="*/ 153391 w 666826"/>
                  <a:gd name="connsiteY26" fmla="*/ 224257 h 275591"/>
                  <a:gd name="connsiteX27" fmla="*/ 163678 w 666826"/>
                  <a:gd name="connsiteY27" fmla="*/ 229743 h 275591"/>
                  <a:gd name="connsiteX28" fmla="*/ 168707 w 666826"/>
                  <a:gd name="connsiteY28" fmla="*/ 232486 h 275591"/>
                  <a:gd name="connsiteX29" fmla="*/ 177165 w 666826"/>
                  <a:gd name="connsiteY29" fmla="*/ 236601 h 275591"/>
                  <a:gd name="connsiteX30" fmla="*/ 183794 w 666826"/>
                  <a:gd name="connsiteY30" fmla="*/ 239801 h 275591"/>
                  <a:gd name="connsiteX31" fmla="*/ 198196 w 666826"/>
                  <a:gd name="connsiteY31" fmla="*/ 246202 h 275591"/>
                  <a:gd name="connsiteX32" fmla="*/ 207340 w 666826"/>
                  <a:gd name="connsiteY32" fmla="*/ 250088 h 275591"/>
                  <a:gd name="connsiteX33" fmla="*/ 216256 w 666826"/>
                  <a:gd name="connsiteY33" fmla="*/ 253517 h 275591"/>
                  <a:gd name="connsiteX34" fmla="*/ 223571 w 666826"/>
                  <a:gd name="connsiteY34" fmla="*/ 256261 h 275591"/>
                  <a:gd name="connsiteX35" fmla="*/ 240030 w 666826"/>
                  <a:gd name="connsiteY35" fmla="*/ 261747 h 275591"/>
                  <a:gd name="connsiteX36" fmla="*/ 246888 w 666826"/>
                  <a:gd name="connsiteY36" fmla="*/ 263804 h 275591"/>
                  <a:gd name="connsiteX37" fmla="*/ 253060 w 666826"/>
                  <a:gd name="connsiteY37" fmla="*/ 265633 h 275591"/>
                  <a:gd name="connsiteX38" fmla="*/ 256032 w 666826"/>
                  <a:gd name="connsiteY38" fmla="*/ 266319 h 275591"/>
                  <a:gd name="connsiteX39" fmla="*/ 261290 w 666826"/>
                  <a:gd name="connsiteY39" fmla="*/ 267691 h 275591"/>
                  <a:gd name="connsiteX40" fmla="*/ 269291 w 666826"/>
                  <a:gd name="connsiteY40" fmla="*/ 269519 h 275591"/>
                  <a:gd name="connsiteX41" fmla="*/ 404622 w 666826"/>
                  <a:gd name="connsiteY41" fmla="*/ 267005 h 275591"/>
                  <a:gd name="connsiteX42" fmla="*/ 417881 w 666826"/>
                  <a:gd name="connsiteY42" fmla="*/ 264033 h 275591"/>
                  <a:gd name="connsiteX43" fmla="*/ 527609 w 666826"/>
                  <a:gd name="connsiteY43" fmla="*/ 219456 h 275591"/>
                  <a:gd name="connsiteX44" fmla="*/ 551155 w 666826"/>
                  <a:gd name="connsiteY44" fmla="*/ 203911 h 275591"/>
                  <a:gd name="connsiteX45" fmla="*/ 573329 w 666826"/>
                  <a:gd name="connsiteY45" fmla="*/ 186538 h 275591"/>
                  <a:gd name="connsiteX46" fmla="*/ 583616 w 666826"/>
                  <a:gd name="connsiteY46" fmla="*/ 177165 h 275591"/>
                  <a:gd name="connsiteX47" fmla="*/ 593446 w 666826"/>
                  <a:gd name="connsiteY47" fmla="*/ 167107 h 275591"/>
                  <a:gd name="connsiteX48" fmla="*/ 633908 w 666826"/>
                  <a:gd name="connsiteY48" fmla="*/ 109728 h 275591"/>
                  <a:gd name="connsiteX49" fmla="*/ 633908 w 666826"/>
                  <a:gd name="connsiteY49" fmla="*/ 109728 h 275591"/>
                  <a:gd name="connsiteX50" fmla="*/ 636880 w 666826"/>
                  <a:gd name="connsiteY50" fmla="*/ 104013 h 275591"/>
                  <a:gd name="connsiteX51" fmla="*/ 637565 w 666826"/>
                  <a:gd name="connsiteY51" fmla="*/ 102413 h 275591"/>
                  <a:gd name="connsiteX52" fmla="*/ 639851 w 666826"/>
                  <a:gd name="connsiteY52" fmla="*/ 97612 h 275591"/>
                  <a:gd name="connsiteX53" fmla="*/ 640309 w 666826"/>
                  <a:gd name="connsiteY53" fmla="*/ 96698 h 275591"/>
                  <a:gd name="connsiteX54" fmla="*/ 643052 w 666826"/>
                  <a:gd name="connsiteY54" fmla="*/ 90754 h 275591"/>
                  <a:gd name="connsiteX55" fmla="*/ 643738 w 666826"/>
                  <a:gd name="connsiteY55" fmla="*/ 89383 h 275591"/>
                  <a:gd name="connsiteX56" fmla="*/ 645795 w 666826"/>
                  <a:gd name="connsiteY56" fmla="*/ 84582 h 275591"/>
                  <a:gd name="connsiteX57" fmla="*/ 646252 w 666826"/>
                  <a:gd name="connsiteY57" fmla="*/ 83210 h 275591"/>
                  <a:gd name="connsiteX58" fmla="*/ 648538 w 666826"/>
                  <a:gd name="connsiteY58" fmla="*/ 77267 h 275591"/>
                  <a:gd name="connsiteX59" fmla="*/ 648995 w 666826"/>
                  <a:gd name="connsiteY59" fmla="*/ 76352 h 275591"/>
                  <a:gd name="connsiteX60" fmla="*/ 650824 w 666826"/>
                  <a:gd name="connsiteY60" fmla="*/ 71095 h 275591"/>
                  <a:gd name="connsiteX61" fmla="*/ 651281 w 666826"/>
                  <a:gd name="connsiteY61" fmla="*/ 69494 h 275591"/>
                  <a:gd name="connsiteX62" fmla="*/ 655168 w 666826"/>
                  <a:gd name="connsiteY62" fmla="*/ 57150 h 275591"/>
                  <a:gd name="connsiteX63" fmla="*/ 655625 w 666826"/>
                  <a:gd name="connsiteY63" fmla="*/ 55778 h 275591"/>
                  <a:gd name="connsiteX64" fmla="*/ 657225 w 666826"/>
                  <a:gd name="connsiteY64" fmla="*/ 50063 h 275591"/>
                  <a:gd name="connsiteX65" fmla="*/ 657454 w 666826"/>
                  <a:gd name="connsiteY65" fmla="*/ 49378 h 275591"/>
                  <a:gd name="connsiteX66" fmla="*/ 659054 w 666826"/>
                  <a:gd name="connsiteY66" fmla="*/ 42977 h 275591"/>
                  <a:gd name="connsiteX67" fmla="*/ 659282 w 666826"/>
                  <a:gd name="connsiteY67" fmla="*/ 41834 h 275591"/>
                  <a:gd name="connsiteX68" fmla="*/ 660654 w 666826"/>
                  <a:gd name="connsiteY68" fmla="*/ 36119 h 275591"/>
                  <a:gd name="connsiteX69" fmla="*/ 660883 w 666826"/>
                  <a:gd name="connsiteY69" fmla="*/ 35204 h 275591"/>
                  <a:gd name="connsiteX70" fmla="*/ 662254 w 666826"/>
                  <a:gd name="connsiteY70" fmla="*/ 28575 h 275591"/>
                  <a:gd name="connsiteX71" fmla="*/ 662254 w 666826"/>
                  <a:gd name="connsiteY71" fmla="*/ 28118 h 275591"/>
                  <a:gd name="connsiteX72" fmla="*/ 663397 w 666826"/>
                  <a:gd name="connsiteY72" fmla="*/ 21946 h 275591"/>
                  <a:gd name="connsiteX73" fmla="*/ 663626 w 666826"/>
                  <a:gd name="connsiteY73" fmla="*/ 20803 h 275591"/>
                  <a:gd name="connsiteX74" fmla="*/ 665683 w 666826"/>
                  <a:gd name="connsiteY74" fmla="*/ 7544 h 275591"/>
                  <a:gd name="connsiteX75" fmla="*/ 665912 w 666826"/>
                  <a:gd name="connsiteY75" fmla="*/ 6629 h 275591"/>
                  <a:gd name="connsiteX76" fmla="*/ 666826 w 666826"/>
                  <a:gd name="connsiteY76" fmla="*/ 0 h 275591"/>
                  <a:gd name="connsiteX77" fmla="*/ 666826 w 666826"/>
                  <a:gd name="connsiteY77" fmla="*/ 0 h 275591"/>
                  <a:gd name="connsiteX78" fmla="*/ 533095 w 666826"/>
                  <a:gd name="connsiteY78" fmla="*/ 170764 h 27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6826" h="275591">
                    <a:moveTo>
                      <a:pt x="533095" y="170764"/>
                    </a:moveTo>
                    <a:cubicBezTo>
                      <a:pt x="508406" y="186766"/>
                      <a:pt x="480289" y="198882"/>
                      <a:pt x="452171" y="207112"/>
                    </a:cubicBezTo>
                    <a:cubicBezTo>
                      <a:pt x="393192" y="224485"/>
                      <a:pt x="330556" y="224257"/>
                      <a:pt x="270434" y="212827"/>
                    </a:cubicBezTo>
                    <a:cubicBezTo>
                      <a:pt x="240487" y="207112"/>
                      <a:pt x="100127" y="190195"/>
                      <a:pt x="0" y="11659"/>
                    </a:cubicBezTo>
                    <a:cubicBezTo>
                      <a:pt x="0" y="11659"/>
                      <a:pt x="0" y="11659"/>
                      <a:pt x="0" y="11659"/>
                    </a:cubicBezTo>
                    <a:cubicBezTo>
                      <a:pt x="457" y="15088"/>
                      <a:pt x="914" y="18288"/>
                      <a:pt x="1600" y="21717"/>
                    </a:cubicBezTo>
                    <a:cubicBezTo>
                      <a:pt x="1600" y="22174"/>
                      <a:pt x="1829" y="22860"/>
                      <a:pt x="1829" y="23317"/>
                    </a:cubicBezTo>
                    <a:cubicBezTo>
                      <a:pt x="2286" y="25375"/>
                      <a:pt x="2515" y="27661"/>
                      <a:pt x="2972" y="29718"/>
                    </a:cubicBezTo>
                    <a:cubicBezTo>
                      <a:pt x="3200" y="31318"/>
                      <a:pt x="3658" y="32918"/>
                      <a:pt x="3886" y="34519"/>
                    </a:cubicBezTo>
                    <a:cubicBezTo>
                      <a:pt x="4115" y="35662"/>
                      <a:pt x="4343" y="36805"/>
                      <a:pt x="4572" y="37948"/>
                    </a:cubicBezTo>
                    <a:cubicBezTo>
                      <a:pt x="5029" y="40462"/>
                      <a:pt x="5715" y="42748"/>
                      <a:pt x="6401" y="45263"/>
                    </a:cubicBezTo>
                    <a:cubicBezTo>
                      <a:pt x="6629" y="45949"/>
                      <a:pt x="6629" y="46406"/>
                      <a:pt x="6858" y="47092"/>
                    </a:cubicBezTo>
                    <a:cubicBezTo>
                      <a:pt x="7544" y="49835"/>
                      <a:pt x="8230" y="52807"/>
                      <a:pt x="9144" y="55550"/>
                    </a:cubicBezTo>
                    <a:cubicBezTo>
                      <a:pt x="10516" y="60350"/>
                      <a:pt x="12116" y="65151"/>
                      <a:pt x="13716" y="69723"/>
                    </a:cubicBezTo>
                    <a:cubicBezTo>
                      <a:pt x="16231" y="76810"/>
                      <a:pt x="18974" y="83439"/>
                      <a:pt x="21946" y="90068"/>
                    </a:cubicBezTo>
                    <a:cubicBezTo>
                      <a:pt x="24917" y="96698"/>
                      <a:pt x="28346" y="102870"/>
                      <a:pt x="31775" y="109042"/>
                    </a:cubicBezTo>
                    <a:cubicBezTo>
                      <a:pt x="37490" y="119329"/>
                      <a:pt x="44120" y="128930"/>
                      <a:pt x="50978" y="137846"/>
                    </a:cubicBezTo>
                    <a:cubicBezTo>
                      <a:pt x="53721" y="141503"/>
                      <a:pt x="56693" y="144932"/>
                      <a:pt x="59436" y="148361"/>
                    </a:cubicBezTo>
                    <a:cubicBezTo>
                      <a:pt x="62408" y="151790"/>
                      <a:pt x="65380" y="155219"/>
                      <a:pt x="68351" y="158420"/>
                    </a:cubicBezTo>
                    <a:cubicBezTo>
                      <a:pt x="71323" y="161620"/>
                      <a:pt x="74524" y="164821"/>
                      <a:pt x="77724" y="168021"/>
                    </a:cubicBezTo>
                    <a:cubicBezTo>
                      <a:pt x="80924" y="171221"/>
                      <a:pt x="84125" y="174193"/>
                      <a:pt x="87325" y="177165"/>
                    </a:cubicBezTo>
                    <a:cubicBezTo>
                      <a:pt x="90526" y="180137"/>
                      <a:pt x="93955" y="182880"/>
                      <a:pt x="97155" y="185623"/>
                    </a:cubicBezTo>
                    <a:cubicBezTo>
                      <a:pt x="98755" y="186995"/>
                      <a:pt x="100584" y="188366"/>
                      <a:pt x="102184" y="189738"/>
                    </a:cubicBezTo>
                    <a:cubicBezTo>
                      <a:pt x="105613" y="192481"/>
                      <a:pt x="108814" y="194996"/>
                      <a:pt x="112243" y="197510"/>
                    </a:cubicBezTo>
                    <a:cubicBezTo>
                      <a:pt x="117272" y="201397"/>
                      <a:pt x="122530" y="204826"/>
                      <a:pt x="127559" y="208483"/>
                    </a:cubicBezTo>
                    <a:cubicBezTo>
                      <a:pt x="130988" y="210769"/>
                      <a:pt x="134417" y="213055"/>
                      <a:pt x="137846" y="215113"/>
                    </a:cubicBezTo>
                    <a:cubicBezTo>
                      <a:pt x="143104" y="218313"/>
                      <a:pt x="148133" y="221285"/>
                      <a:pt x="153391" y="224257"/>
                    </a:cubicBezTo>
                    <a:cubicBezTo>
                      <a:pt x="156820" y="226085"/>
                      <a:pt x="160249" y="228143"/>
                      <a:pt x="163678" y="229743"/>
                    </a:cubicBezTo>
                    <a:cubicBezTo>
                      <a:pt x="165278" y="230657"/>
                      <a:pt x="167107" y="231572"/>
                      <a:pt x="168707" y="232486"/>
                    </a:cubicBezTo>
                    <a:cubicBezTo>
                      <a:pt x="171450" y="233858"/>
                      <a:pt x="174422" y="235229"/>
                      <a:pt x="177165" y="236601"/>
                    </a:cubicBezTo>
                    <a:cubicBezTo>
                      <a:pt x="179451" y="237744"/>
                      <a:pt x="181508" y="238658"/>
                      <a:pt x="183794" y="239801"/>
                    </a:cubicBezTo>
                    <a:cubicBezTo>
                      <a:pt x="188595" y="242087"/>
                      <a:pt x="193396" y="244145"/>
                      <a:pt x="198196" y="246202"/>
                    </a:cubicBezTo>
                    <a:cubicBezTo>
                      <a:pt x="201397" y="247574"/>
                      <a:pt x="204368" y="248717"/>
                      <a:pt x="207340" y="250088"/>
                    </a:cubicBezTo>
                    <a:cubicBezTo>
                      <a:pt x="210312" y="251231"/>
                      <a:pt x="213284" y="252374"/>
                      <a:pt x="216256" y="253517"/>
                    </a:cubicBezTo>
                    <a:cubicBezTo>
                      <a:pt x="218770" y="254432"/>
                      <a:pt x="221285" y="255346"/>
                      <a:pt x="223571" y="256261"/>
                    </a:cubicBezTo>
                    <a:cubicBezTo>
                      <a:pt x="229514" y="258318"/>
                      <a:pt x="235001" y="260147"/>
                      <a:pt x="240030" y="261747"/>
                    </a:cubicBezTo>
                    <a:cubicBezTo>
                      <a:pt x="242316" y="262433"/>
                      <a:pt x="244602" y="263119"/>
                      <a:pt x="246888" y="263804"/>
                    </a:cubicBezTo>
                    <a:cubicBezTo>
                      <a:pt x="249174" y="264490"/>
                      <a:pt x="251231" y="264947"/>
                      <a:pt x="253060" y="265633"/>
                    </a:cubicBezTo>
                    <a:cubicBezTo>
                      <a:pt x="253975" y="265862"/>
                      <a:pt x="254889" y="266090"/>
                      <a:pt x="256032" y="266319"/>
                    </a:cubicBezTo>
                    <a:cubicBezTo>
                      <a:pt x="257861" y="266776"/>
                      <a:pt x="259690" y="267233"/>
                      <a:pt x="261290" y="267691"/>
                    </a:cubicBezTo>
                    <a:cubicBezTo>
                      <a:pt x="264490" y="268376"/>
                      <a:pt x="267233" y="269062"/>
                      <a:pt x="269291" y="269519"/>
                    </a:cubicBezTo>
                    <a:cubicBezTo>
                      <a:pt x="305638" y="278206"/>
                      <a:pt x="354101" y="277749"/>
                      <a:pt x="404622" y="267005"/>
                    </a:cubicBezTo>
                    <a:cubicBezTo>
                      <a:pt x="408965" y="266090"/>
                      <a:pt x="413309" y="265176"/>
                      <a:pt x="417881" y="264033"/>
                    </a:cubicBezTo>
                    <a:cubicBezTo>
                      <a:pt x="455371" y="254889"/>
                      <a:pt x="493319" y="240030"/>
                      <a:pt x="527609" y="219456"/>
                    </a:cubicBezTo>
                    <a:cubicBezTo>
                      <a:pt x="535610" y="214655"/>
                      <a:pt x="543611" y="209398"/>
                      <a:pt x="551155" y="203911"/>
                    </a:cubicBezTo>
                    <a:cubicBezTo>
                      <a:pt x="558698" y="198425"/>
                      <a:pt x="566242" y="192481"/>
                      <a:pt x="573329" y="186538"/>
                    </a:cubicBezTo>
                    <a:cubicBezTo>
                      <a:pt x="576758" y="183566"/>
                      <a:pt x="580415" y="180365"/>
                      <a:pt x="583616" y="177165"/>
                    </a:cubicBezTo>
                    <a:cubicBezTo>
                      <a:pt x="587045" y="173965"/>
                      <a:pt x="590245" y="170536"/>
                      <a:pt x="593446" y="167107"/>
                    </a:cubicBezTo>
                    <a:cubicBezTo>
                      <a:pt x="609448" y="149962"/>
                      <a:pt x="623164" y="130988"/>
                      <a:pt x="633908" y="109728"/>
                    </a:cubicBezTo>
                    <a:cubicBezTo>
                      <a:pt x="633908" y="109728"/>
                      <a:pt x="633908" y="109728"/>
                      <a:pt x="633908" y="109728"/>
                    </a:cubicBezTo>
                    <a:cubicBezTo>
                      <a:pt x="634822" y="107899"/>
                      <a:pt x="635965" y="105842"/>
                      <a:pt x="636880" y="104013"/>
                    </a:cubicBezTo>
                    <a:cubicBezTo>
                      <a:pt x="637108" y="103556"/>
                      <a:pt x="637337" y="102870"/>
                      <a:pt x="637565" y="102413"/>
                    </a:cubicBezTo>
                    <a:cubicBezTo>
                      <a:pt x="638480" y="100813"/>
                      <a:pt x="639166" y="99212"/>
                      <a:pt x="639851" y="97612"/>
                    </a:cubicBezTo>
                    <a:cubicBezTo>
                      <a:pt x="640080" y="97384"/>
                      <a:pt x="640080" y="96926"/>
                      <a:pt x="640309" y="96698"/>
                    </a:cubicBezTo>
                    <a:cubicBezTo>
                      <a:pt x="641223" y="94869"/>
                      <a:pt x="642137" y="92812"/>
                      <a:pt x="643052" y="90754"/>
                    </a:cubicBezTo>
                    <a:cubicBezTo>
                      <a:pt x="643280" y="90297"/>
                      <a:pt x="643509" y="89840"/>
                      <a:pt x="643738" y="89383"/>
                    </a:cubicBezTo>
                    <a:cubicBezTo>
                      <a:pt x="644423" y="87782"/>
                      <a:pt x="645109" y="86182"/>
                      <a:pt x="645795" y="84582"/>
                    </a:cubicBezTo>
                    <a:cubicBezTo>
                      <a:pt x="646024" y="84125"/>
                      <a:pt x="646252" y="83668"/>
                      <a:pt x="646252" y="83210"/>
                    </a:cubicBezTo>
                    <a:cubicBezTo>
                      <a:pt x="647167" y="81153"/>
                      <a:pt x="647852" y="79324"/>
                      <a:pt x="648538" y="77267"/>
                    </a:cubicBezTo>
                    <a:cubicBezTo>
                      <a:pt x="648767" y="77038"/>
                      <a:pt x="648767" y="76581"/>
                      <a:pt x="648995" y="76352"/>
                    </a:cubicBezTo>
                    <a:cubicBezTo>
                      <a:pt x="649681" y="74524"/>
                      <a:pt x="650367" y="72923"/>
                      <a:pt x="650824" y="71095"/>
                    </a:cubicBezTo>
                    <a:cubicBezTo>
                      <a:pt x="651053" y="70637"/>
                      <a:pt x="651281" y="70180"/>
                      <a:pt x="651281" y="69494"/>
                    </a:cubicBezTo>
                    <a:cubicBezTo>
                      <a:pt x="652653" y="65380"/>
                      <a:pt x="654025" y="61265"/>
                      <a:pt x="655168" y="57150"/>
                    </a:cubicBezTo>
                    <a:cubicBezTo>
                      <a:pt x="655396" y="56693"/>
                      <a:pt x="655396" y="56236"/>
                      <a:pt x="655625" y="55778"/>
                    </a:cubicBezTo>
                    <a:cubicBezTo>
                      <a:pt x="656082" y="53950"/>
                      <a:pt x="656768" y="51892"/>
                      <a:pt x="657225" y="50063"/>
                    </a:cubicBezTo>
                    <a:cubicBezTo>
                      <a:pt x="657225" y="49835"/>
                      <a:pt x="657225" y="49606"/>
                      <a:pt x="657454" y="49378"/>
                    </a:cubicBezTo>
                    <a:cubicBezTo>
                      <a:pt x="658139" y="47320"/>
                      <a:pt x="658597" y="45034"/>
                      <a:pt x="659054" y="42977"/>
                    </a:cubicBezTo>
                    <a:cubicBezTo>
                      <a:pt x="659054" y="42520"/>
                      <a:pt x="659282" y="42291"/>
                      <a:pt x="659282" y="41834"/>
                    </a:cubicBezTo>
                    <a:cubicBezTo>
                      <a:pt x="659740" y="40005"/>
                      <a:pt x="660197" y="37948"/>
                      <a:pt x="660654" y="36119"/>
                    </a:cubicBezTo>
                    <a:cubicBezTo>
                      <a:pt x="660654" y="35890"/>
                      <a:pt x="660883" y="35433"/>
                      <a:pt x="660883" y="35204"/>
                    </a:cubicBezTo>
                    <a:cubicBezTo>
                      <a:pt x="661340" y="32918"/>
                      <a:pt x="661797" y="30861"/>
                      <a:pt x="662254" y="28575"/>
                    </a:cubicBezTo>
                    <a:cubicBezTo>
                      <a:pt x="662254" y="28346"/>
                      <a:pt x="662254" y="28346"/>
                      <a:pt x="662254" y="28118"/>
                    </a:cubicBezTo>
                    <a:cubicBezTo>
                      <a:pt x="662711" y="26060"/>
                      <a:pt x="663169" y="24003"/>
                      <a:pt x="663397" y="21946"/>
                    </a:cubicBezTo>
                    <a:cubicBezTo>
                      <a:pt x="663397" y="21488"/>
                      <a:pt x="663626" y="21260"/>
                      <a:pt x="663626" y="20803"/>
                    </a:cubicBezTo>
                    <a:cubicBezTo>
                      <a:pt x="664540" y="16459"/>
                      <a:pt x="665226" y="11887"/>
                      <a:pt x="665683" y="7544"/>
                    </a:cubicBezTo>
                    <a:cubicBezTo>
                      <a:pt x="665683" y="7315"/>
                      <a:pt x="665683" y="6858"/>
                      <a:pt x="665912" y="6629"/>
                    </a:cubicBezTo>
                    <a:cubicBezTo>
                      <a:pt x="666140" y="4343"/>
                      <a:pt x="666598" y="2286"/>
                      <a:pt x="666826" y="0"/>
                    </a:cubicBezTo>
                    <a:cubicBezTo>
                      <a:pt x="666826" y="0"/>
                      <a:pt x="666826" y="0"/>
                      <a:pt x="666826" y="0"/>
                    </a:cubicBezTo>
                    <a:cubicBezTo>
                      <a:pt x="632765" y="86182"/>
                      <a:pt x="561899" y="152019"/>
                      <a:pt x="533095" y="170764"/>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2A1901-0C8B-D94E-8C3F-805793127748}"/>
                  </a:ext>
                </a:extLst>
              </p:cNvPr>
              <p:cNvSpPr/>
              <p:nvPr/>
            </p:nvSpPr>
            <p:spPr>
              <a:xfrm>
                <a:off x="4008057" y="424280"/>
                <a:ext cx="1251898" cy="714532"/>
              </a:xfrm>
              <a:custGeom>
                <a:avLst/>
                <a:gdLst>
                  <a:gd name="connsiteX0" fmla="*/ 368999 w 1251898"/>
                  <a:gd name="connsiteY0" fmla="*/ 597562 h 714532"/>
                  <a:gd name="connsiteX1" fmla="*/ 418148 w 1251898"/>
                  <a:gd name="connsiteY1" fmla="*/ 586132 h 714532"/>
                  <a:gd name="connsiteX2" fmla="*/ 449009 w 1251898"/>
                  <a:gd name="connsiteY2" fmla="*/ 596190 h 714532"/>
                  <a:gd name="connsiteX3" fmla="*/ 474155 w 1251898"/>
                  <a:gd name="connsiteY3" fmla="*/ 615393 h 714532"/>
                  <a:gd name="connsiteX4" fmla="*/ 600342 w 1251898"/>
                  <a:gd name="connsiteY4" fmla="*/ 673229 h 714532"/>
                  <a:gd name="connsiteX5" fmla="*/ 993534 w 1251898"/>
                  <a:gd name="connsiteY5" fmla="*/ 550928 h 714532"/>
                  <a:gd name="connsiteX6" fmla="*/ 991020 w 1251898"/>
                  <a:gd name="connsiteY6" fmla="*/ 578588 h 714532"/>
                  <a:gd name="connsiteX7" fmla="*/ 980733 w 1251898"/>
                  <a:gd name="connsiteY7" fmla="*/ 649454 h 714532"/>
                  <a:gd name="connsiteX8" fmla="*/ 997192 w 1251898"/>
                  <a:gd name="connsiteY8" fmla="*/ 669800 h 714532"/>
                  <a:gd name="connsiteX9" fmla="*/ 1039026 w 1251898"/>
                  <a:gd name="connsiteY9" fmla="*/ 674143 h 714532"/>
                  <a:gd name="connsiteX10" fmla="*/ 1083374 w 1251898"/>
                  <a:gd name="connsiteY10" fmla="*/ 636881 h 714532"/>
                  <a:gd name="connsiteX11" fmla="*/ 1096404 w 1251898"/>
                  <a:gd name="connsiteY11" fmla="*/ 525782 h 714532"/>
                  <a:gd name="connsiteX12" fmla="*/ 1106691 w 1251898"/>
                  <a:gd name="connsiteY12" fmla="*/ 467717 h 714532"/>
                  <a:gd name="connsiteX13" fmla="*/ 1114235 w 1251898"/>
                  <a:gd name="connsiteY13" fmla="*/ 458802 h 714532"/>
                  <a:gd name="connsiteX14" fmla="*/ 1129094 w 1251898"/>
                  <a:gd name="connsiteY14" fmla="*/ 466117 h 714532"/>
                  <a:gd name="connsiteX15" fmla="*/ 1148982 w 1251898"/>
                  <a:gd name="connsiteY15" fmla="*/ 566244 h 714532"/>
                  <a:gd name="connsiteX16" fmla="*/ 1161555 w 1251898"/>
                  <a:gd name="connsiteY16" fmla="*/ 659513 h 714532"/>
                  <a:gd name="connsiteX17" fmla="*/ 1173214 w 1251898"/>
                  <a:gd name="connsiteY17" fmla="*/ 674829 h 714532"/>
                  <a:gd name="connsiteX18" fmla="*/ 1219163 w 1251898"/>
                  <a:gd name="connsiteY18" fmla="*/ 675972 h 714532"/>
                  <a:gd name="connsiteX19" fmla="*/ 1251624 w 1251898"/>
                  <a:gd name="connsiteY19" fmla="*/ 632309 h 714532"/>
                  <a:gd name="connsiteX20" fmla="*/ 1241794 w 1251898"/>
                  <a:gd name="connsiteY20" fmla="*/ 555042 h 714532"/>
                  <a:gd name="connsiteX21" fmla="*/ 1226021 w 1251898"/>
                  <a:gd name="connsiteY21" fmla="*/ 450801 h 714532"/>
                  <a:gd name="connsiteX22" fmla="*/ 1206590 w 1251898"/>
                  <a:gd name="connsiteY22" fmla="*/ 334672 h 714532"/>
                  <a:gd name="connsiteX23" fmla="*/ 1146925 w 1251898"/>
                  <a:gd name="connsiteY23" fmla="*/ 256034 h 714532"/>
                  <a:gd name="connsiteX24" fmla="*/ 1090232 w 1251898"/>
                  <a:gd name="connsiteY24" fmla="*/ 223801 h 714532"/>
                  <a:gd name="connsiteX25" fmla="*/ 1070115 w 1251898"/>
                  <a:gd name="connsiteY25" fmla="*/ 203456 h 714532"/>
                  <a:gd name="connsiteX26" fmla="*/ 1048170 w 1251898"/>
                  <a:gd name="connsiteY26" fmla="*/ 146534 h 714532"/>
                  <a:gd name="connsiteX27" fmla="*/ 1001078 w 1251898"/>
                  <a:gd name="connsiteY27" fmla="*/ 105386 h 714532"/>
                  <a:gd name="connsiteX28" fmla="*/ 978675 w 1251898"/>
                  <a:gd name="connsiteY28" fmla="*/ 100128 h 714532"/>
                  <a:gd name="connsiteX29" fmla="*/ 702984 w 1251898"/>
                  <a:gd name="connsiteY29" fmla="*/ 230 h 714532"/>
                  <a:gd name="connsiteX30" fmla="*/ 522161 w 1251898"/>
                  <a:gd name="connsiteY30" fmla="*/ 41378 h 714532"/>
                  <a:gd name="connsiteX31" fmla="*/ 407861 w 1251898"/>
                  <a:gd name="connsiteY31" fmla="*/ 137162 h 714532"/>
                  <a:gd name="connsiteX32" fmla="*/ 343167 w 1251898"/>
                  <a:gd name="connsiteY32" fmla="*/ 360504 h 714532"/>
                  <a:gd name="connsiteX33" fmla="*/ 287389 w 1251898"/>
                  <a:gd name="connsiteY33" fmla="*/ 451715 h 714532"/>
                  <a:gd name="connsiteX34" fmla="*/ 73191 w 1251898"/>
                  <a:gd name="connsiteY34" fmla="*/ 555500 h 714532"/>
                  <a:gd name="connsiteX35" fmla="*/ 42787 w 1251898"/>
                  <a:gd name="connsiteY35" fmla="*/ 569901 h 714532"/>
                  <a:gd name="connsiteX36" fmla="*/ 267 w 1251898"/>
                  <a:gd name="connsiteY36" fmla="*/ 640539 h 714532"/>
                  <a:gd name="connsiteX37" fmla="*/ 38215 w 1251898"/>
                  <a:gd name="connsiteY37" fmla="*/ 705233 h 714532"/>
                  <a:gd name="connsiteX38" fmla="*/ 117768 w 1251898"/>
                  <a:gd name="connsiteY38" fmla="*/ 706604 h 714532"/>
                  <a:gd name="connsiteX39" fmla="*/ 211036 w 1251898"/>
                  <a:gd name="connsiteY39" fmla="*/ 667742 h 714532"/>
                  <a:gd name="connsiteX40" fmla="*/ 368999 w 1251898"/>
                  <a:gd name="connsiteY40" fmla="*/ 597562 h 714532"/>
                  <a:gd name="connsiteX41" fmla="*/ 988048 w 1251898"/>
                  <a:gd name="connsiteY41" fmla="*/ 124131 h 714532"/>
                  <a:gd name="connsiteX42" fmla="*/ 1032625 w 1251898"/>
                  <a:gd name="connsiteY42" fmla="*/ 146306 h 714532"/>
                  <a:gd name="connsiteX43" fmla="*/ 1058685 w 1251898"/>
                  <a:gd name="connsiteY43" fmla="*/ 215114 h 714532"/>
                  <a:gd name="connsiteX44" fmla="*/ 1080402 w 1251898"/>
                  <a:gd name="connsiteY44" fmla="*/ 236145 h 714532"/>
                  <a:gd name="connsiteX45" fmla="*/ 1142582 w 1251898"/>
                  <a:gd name="connsiteY45" fmla="*/ 271578 h 714532"/>
                  <a:gd name="connsiteX46" fmla="*/ 1200417 w 1251898"/>
                  <a:gd name="connsiteY46" fmla="*/ 370562 h 714532"/>
                  <a:gd name="connsiteX47" fmla="*/ 1214819 w 1251898"/>
                  <a:gd name="connsiteY47" fmla="*/ 479376 h 714532"/>
                  <a:gd name="connsiteX48" fmla="*/ 1231278 w 1251898"/>
                  <a:gd name="connsiteY48" fmla="*/ 587732 h 714532"/>
                  <a:gd name="connsiteX49" fmla="*/ 1235393 w 1251898"/>
                  <a:gd name="connsiteY49" fmla="*/ 623394 h 714532"/>
                  <a:gd name="connsiteX50" fmla="*/ 1201789 w 1251898"/>
                  <a:gd name="connsiteY50" fmla="*/ 661113 h 714532"/>
                  <a:gd name="connsiteX51" fmla="*/ 1171842 w 1251898"/>
                  <a:gd name="connsiteY51" fmla="*/ 637110 h 714532"/>
                  <a:gd name="connsiteX52" fmla="*/ 1161555 w 1251898"/>
                  <a:gd name="connsiteY52" fmla="*/ 561900 h 714532"/>
                  <a:gd name="connsiteX53" fmla="*/ 1141667 w 1251898"/>
                  <a:gd name="connsiteY53" fmla="*/ 463145 h 714532"/>
                  <a:gd name="connsiteX54" fmla="*/ 1116293 w 1251898"/>
                  <a:gd name="connsiteY54" fmla="*/ 441200 h 714532"/>
                  <a:gd name="connsiteX55" fmla="*/ 1090918 w 1251898"/>
                  <a:gd name="connsiteY55" fmla="*/ 462688 h 714532"/>
                  <a:gd name="connsiteX56" fmla="*/ 1077659 w 1251898"/>
                  <a:gd name="connsiteY56" fmla="*/ 550013 h 714532"/>
                  <a:gd name="connsiteX57" fmla="*/ 1072401 w 1251898"/>
                  <a:gd name="connsiteY57" fmla="*/ 613107 h 714532"/>
                  <a:gd name="connsiteX58" fmla="*/ 1066458 w 1251898"/>
                  <a:gd name="connsiteY58" fmla="*/ 639853 h 714532"/>
                  <a:gd name="connsiteX59" fmla="*/ 1039483 w 1251898"/>
                  <a:gd name="connsiteY59" fmla="*/ 658370 h 714532"/>
                  <a:gd name="connsiteX60" fmla="*/ 1014337 w 1251898"/>
                  <a:gd name="connsiteY60" fmla="*/ 656769 h 714532"/>
                  <a:gd name="connsiteX61" fmla="*/ 997192 w 1251898"/>
                  <a:gd name="connsiteY61" fmla="*/ 634595 h 714532"/>
                  <a:gd name="connsiteX62" fmla="*/ 1013651 w 1251898"/>
                  <a:gd name="connsiteY62" fmla="*/ 532640 h 714532"/>
                  <a:gd name="connsiteX63" fmla="*/ 1034454 w 1251898"/>
                  <a:gd name="connsiteY63" fmla="*/ 453087 h 714532"/>
                  <a:gd name="connsiteX64" fmla="*/ 1034911 w 1251898"/>
                  <a:gd name="connsiteY64" fmla="*/ 232716 h 714532"/>
                  <a:gd name="connsiteX65" fmla="*/ 1018909 w 1251898"/>
                  <a:gd name="connsiteY65" fmla="*/ 196140 h 714532"/>
                  <a:gd name="connsiteX66" fmla="*/ 994906 w 1251898"/>
                  <a:gd name="connsiteY66" fmla="*/ 184939 h 714532"/>
                  <a:gd name="connsiteX67" fmla="*/ 980733 w 1251898"/>
                  <a:gd name="connsiteY67" fmla="*/ 189054 h 714532"/>
                  <a:gd name="connsiteX68" fmla="*/ 934556 w 1251898"/>
                  <a:gd name="connsiteY68" fmla="*/ 155450 h 714532"/>
                  <a:gd name="connsiteX69" fmla="*/ 947129 w 1251898"/>
                  <a:gd name="connsiteY69" fmla="*/ 140362 h 714532"/>
                  <a:gd name="connsiteX70" fmla="*/ 988048 w 1251898"/>
                  <a:gd name="connsiteY70" fmla="*/ 124131 h 714532"/>
                  <a:gd name="connsiteX71" fmla="*/ 366484 w 1251898"/>
                  <a:gd name="connsiteY71" fmla="*/ 296724 h 714532"/>
                  <a:gd name="connsiteX72" fmla="*/ 436665 w 1251898"/>
                  <a:gd name="connsiteY72" fmla="*/ 124817 h 714532"/>
                  <a:gd name="connsiteX73" fmla="*/ 955358 w 1251898"/>
                  <a:gd name="connsiteY73" fmla="*/ 99900 h 714532"/>
                  <a:gd name="connsiteX74" fmla="*/ 960387 w 1251898"/>
                  <a:gd name="connsiteY74" fmla="*/ 118416 h 714532"/>
                  <a:gd name="connsiteX75" fmla="*/ 933184 w 1251898"/>
                  <a:gd name="connsiteY75" fmla="*/ 129618 h 714532"/>
                  <a:gd name="connsiteX76" fmla="*/ 919239 w 1251898"/>
                  <a:gd name="connsiteY76" fmla="*/ 162308 h 714532"/>
                  <a:gd name="connsiteX77" fmla="*/ 944614 w 1251898"/>
                  <a:gd name="connsiteY77" fmla="*/ 200712 h 714532"/>
                  <a:gd name="connsiteX78" fmla="*/ 970217 w 1251898"/>
                  <a:gd name="connsiteY78" fmla="*/ 207113 h 714532"/>
                  <a:gd name="connsiteX79" fmla="*/ 986448 w 1251898"/>
                  <a:gd name="connsiteY79" fmla="*/ 202770 h 714532"/>
                  <a:gd name="connsiteX80" fmla="*/ 1009765 w 1251898"/>
                  <a:gd name="connsiteY80" fmla="*/ 213057 h 714532"/>
                  <a:gd name="connsiteX81" fmla="*/ 1030110 w 1251898"/>
                  <a:gd name="connsiteY81" fmla="*/ 281637 h 714532"/>
                  <a:gd name="connsiteX82" fmla="*/ 1035825 w 1251898"/>
                  <a:gd name="connsiteY82" fmla="*/ 348845 h 714532"/>
                  <a:gd name="connsiteX83" fmla="*/ 1032396 w 1251898"/>
                  <a:gd name="connsiteY83" fmla="*/ 395480 h 714532"/>
                  <a:gd name="connsiteX84" fmla="*/ 1032396 w 1251898"/>
                  <a:gd name="connsiteY84" fmla="*/ 395480 h 714532"/>
                  <a:gd name="connsiteX85" fmla="*/ 1031482 w 1251898"/>
                  <a:gd name="connsiteY85" fmla="*/ 402109 h 714532"/>
                  <a:gd name="connsiteX86" fmla="*/ 1031253 w 1251898"/>
                  <a:gd name="connsiteY86" fmla="*/ 403023 h 714532"/>
                  <a:gd name="connsiteX87" fmla="*/ 1029196 w 1251898"/>
                  <a:gd name="connsiteY87" fmla="*/ 416282 h 714532"/>
                  <a:gd name="connsiteX88" fmla="*/ 1028967 w 1251898"/>
                  <a:gd name="connsiteY88" fmla="*/ 417425 h 714532"/>
                  <a:gd name="connsiteX89" fmla="*/ 1027824 w 1251898"/>
                  <a:gd name="connsiteY89" fmla="*/ 423597 h 714532"/>
                  <a:gd name="connsiteX90" fmla="*/ 1027824 w 1251898"/>
                  <a:gd name="connsiteY90" fmla="*/ 424055 h 714532"/>
                  <a:gd name="connsiteX91" fmla="*/ 1026453 w 1251898"/>
                  <a:gd name="connsiteY91" fmla="*/ 430684 h 714532"/>
                  <a:gd name="connsiteX92" fmla="*/ 1026224 w 1251898"/>
                  <a:gd name="connsiteY92" fmla="*/ 431598 h 714532"/>
                  <a:gd name="connsiteX93" fmla="*/ 1024853 w 1251898"/>
                  <a:gd name="connsiteY93" fmla="*/ 437313 h 714532"/>
                  <a:gd name="connsiteX94" fmla="*/ 1024624 w 1251898"/>
                  <a:gd name="connsiteY94" fmla="*/ 438456 h 714532"/>
                  <a:gd name="connsiteX95" fmla="*/ 1023024 w 1251898"/>
                  <a:gd name="connsiteY95" fmla="*/ 444857 h 714532"/>
                  <a:gd name="connsiteX96" fmla="*/ 1022795 w 1251898"/>
                  <a:gd name="connsiteY96" fmla="*/ 445543 h 714532"/>
                  <a:gd name="connsiteX97" fmla="*/ 1021195 w 1251898"/>
                  <a:gd name="connsiteY97" fmla="*/ 451258 h 714532"/>
                  <a:gd name="connsiteX98" fmla="*/ 1020738 w 1251898"/>
                  <a:gd name="connsiteY98" fmla="*/ 452630 h 714532"/>
                  <a:gd name="connsiteX99" fmla="*/ 1016852 w 1251898"/>
                  <a:gd name="connsiteY99" fmla="*/ 464974 h 714532"/>
                  <a:gd name="connsiteX100" fmla="*/ 1016394 w 1251898"/>
                  <a:gd name="connsiteY100" fmla="*/ 466574 h 714532"/>
                  <a:gd name="connsiteX101" fmla="*/ 1014566 w 1251898"/>
                  <a:gd name="connsiteY101" fmla="*/ 471832 h 714532"/>
                  <a:gd name="connsiteX102" fmla="*/ 1014108 w 1251898"/>
                  <a:gd name="connsiteY102" fmla="*/ 472746 h 714532"/>
                  <a:gd name="connsiteX103" fmla="*/ 1011822 w 1251898"/>
                  <a:gd name="connsiteY103" fmla="*/ 478690 h 714532"/>
                  <a:gd name="connsiteX104" fmla="*/ 1011365 w 1251898"/>
                  <a:gd name="connsiteY104" fmla="*/ 480062 h 714532"/>
                  <a:gd name="connsiteX105" fmla="*/ 1009308 w 1251898"/>
                  <a:gd name="connsiteY105" fmla="*/ 484862 h 714532"/>
                  <a:gd name="connsiteX106" fmla="*/ 1008622 w 1251898"/>
                  <a:gd name="connsiteY106" fmla="*/ 486234 h 714532"/>
                  <a:gd name="connsiteX107" fmla="*/ 1005879 w 1251898"/>
                  <a:gd name="connsiteY107" fmla="*/ 492177 h 714532"/>
                  <a:gd name="connsiteX108" fmla="*/ 1005422 w 1251898"/>
                  <a:gd name="connsiteY108" fmla="*/ 493092 h 714532"/>
                  <a:gd name="connsiteX109" fmla="*/ 1003136 w 1251898"/>
                  <a:gd name="connsiteY109" fmla="*/ 497892 h 714532"/>
                  <a:gd name="connsiteX110" fmla="*/ 1002450 w 1251898"/>
                  <a:gd name="connsiteY110" fmla="*/ 499493 h 714532"/>
                  <a:gd name="connsiteX111" fmla="*/ 999478 w 1251898"/>
                  <a:gd name="connsiteY111" fmla="*/ 505208 h 714532"/>
                  <a:gd name="connsiteX112" fmla="*/ 999478 w 1251898"/>
                  <a:gd name="connsiteY112" fmla="*/ 505208 h 714532"/>
                  <a:gd name="connsiteX113" fmla="*/ 959016 w 1251898"/>
                  <a:gd name="connsiteY113" fmla="*/ 562586 h 714532"/>
                  <a:gd name="connsiteX114" fmla="*/ 949186 w 1251898"/>
                  <a:gd name="connsiteY114" fmla="*/ 572645 h 714532"/>
                  <a:gd name="connsiteX115" fmla="*/ 938899 w 1251898"/>
                  <a:gd name="connsiteY115" fmla="*/ 582017 h 714532"/>
                  <a:gd name="connsiteX116" fmla="*/ 916725 w 1251898"/>
                  <a:gd name="connsiteY116" fmla="*/ 599391 h 714532"/>
                  <a:gd name="connsiteX117" fmla="*/ 893179 w 1251898"/>
                  <a:gd name="connsiteY117" fmla="*/ 614936 h 714532"/>
                  <a:gd name="connsiteX118" fmla="*/ 783451 w 1251898"/>
                  <a:gd name="connsiteY118" fmla="*/ 659513 h 714532"/>
                  <a:gd name="connsiteX119" fmla="*/ 770192 w 1251898"/>
                  <a:gd name="connsiteY119" fmla="*/ 662484 h 714532"/>
                  <a:gd name="connsiteX120" fmla="*/ 634861 w 1251898"/>
                  <a:gd name="connsiteY120" fmla="*/ 664999 h 714532"/>
                  <a:gd name="connsiteX121" fmla="*/ 626860 w 1251898"/>
                  <a:gd name="connsiteY121" fmla="*/ 663170 h 714532"/>
                  <a:gd name="connsiteX122" fmla="*/ 621602 w 1251898"/>
                  <a:gd name="connsiteY122" fmla="*/ 661799 h 714532"/>
                  <a:gd name="connsiteX123" fmla="*/ 618630 w 1251898"/>
                  <a:gd name="connsiteY123" fmla="*/ 661113 h 714532"/>
                  <a:gd name="connsiteX124" fmla="*/ 612458 w 1251898"/>
                  <a:gd name="connsiteY124" fmla="*/ 659284 h 714532"/>
                  <a:gd name="connsiteX125" fmla="*/ 605600 w 1251898"/>
                  <a:gd name="connsiteY125" fmla="*/ 657227 h 714532"/>
                  <a:gd name="connsiteX126" fmla="*/ 589141 w 1251898"/>
                  <a:gd name="connsiteY126" fmla="*/ 651740 h 714532"/>
                  <a:gd name="connsiteX127" fmla="*/ 581826 w 1251898"/>
                  <a:gd name="connsiteY127" fmla="*/ 648997 h 714532"/>
                  <a:gd name="connsiteX128" fmla="*/ 572910 w 1251898"/>
                  <a:gd name="connsiteY128" fmla="*/ 645568 h 714532"/>
                  <a:gd name="connsiteX129" fmla="*/ 563766 w 1251898"/>
                  <a:gd name="connsiteY129" fmla="*/ 641682 h 714532"/>
                  <a:gd name="connsiteX130" fmla="*/ 549365 w 1251898"/>
                  <a:gd name="connsiteY130" fmla="*/ 635281 h 714532"/>
                  <a:gd name="connsiteX131" fmla="*/ 542735 w 1251898"/>
                  <a:gd name="connsiteY131" fmla="*/ 632081 h 714532"/>
                  <a:gd name="connsiteX132" fmla="*/ 534277 w 1251898"/>
                  <a:gd name="connsiteY132" fmla="*/ 627966 h 714532"/>
                  <a:gd name="connsiteX133" fmla="*/ 529248 w 1251898"/>
                  <a:gd name="connsiteY133" fmla="*/ 625223 h 714532"/>
                  <a:gd name="connsiteX134" fmla="*/ 518961 w 1251898"/>
                  <a:gd name="connsiteY134" fmla="*/ 619736 h 714532"/>
                  <a:gd name="connsiteX135" fmla="*/ 503416 w 1251898"/>
                  <a:gd name="connsiteY135" fmla="*/ 610592 h 714532"/>
                  <a:gd name="connsiteX136" fmla="*/ 493129 w 1251898"/>
                  <a:gd name="connsiteY136" fmla="*/ 603963 h 714532"/>
                  <a:gd name="connsiteX137" fmla="*/ 477813 w 1251898"/>
                  <a:gd name="connsiteY137" fmla="*/ 592990 h 714532"/>
                  <a:gd name="connsiteX138" fmla="*/ 467754 w 1251898"/>
                  <a:gd name="connsiteY138" fmla="*/ 585218 h 714532"/>
                  <a:gd name="connsiteX139" fmla="*/ 462725 w 1251898"/>
                  <a:gd name="connsiteY139" fmla="*/ 581103 h 714532"/>
                  <a:gd name="connsiteX140" fmla="*/ 452895 w 1251898"/>
                  <a:gd name="connsiteY140" fmla="*/ 572645 h 714532"/>
                  <a:gd name="connsiteX141" fmla="*/ 443294 w 1251898"/>
                  <a:gd name="connsiteY141" fmla="*/ 563501 h 714532"/>
                  <a:gd name="connsiteX142" fmla="*/ 433922 w 1251898"/>
                  <a:gd name="connsiteY142" fmla="*/ 553899 h 714532"/>
                  <a:gd name="connsiteX143" fmla="*/ 425006 w 1251898"/>
                  <a:gd name="connsiteY143" fmla="*/ 543841 h 714532"/>
                  <a:gd name="connsiteX144" fmla="*/ 416548 w 1251898"/>
                  <a:gd name="connsiteY144" fmla="*/ 533325 h 714532"/>
                  <a:gd name="connsiteX145" fmla="*/ 397346 w 1251898"/>
                  <a:gd name="connsiteY145" fmla="*/ 504522 h 714532"/>
                  <a:gd name="connsiteX146" fmla="*/ 387516 w 1251898"/>
                  <a:gd name="connsiteY146" fmla="*/ 485548 h 714532"/>
                  <a:gd name="connsiteX147" fmla="*/ 379286 w 1251898"/>
                  <a:gd name="connsiteY147" fmla="*/ 465203 h 714532"/>
                  <a:gd name="connsiteX148" fmla="*/ 374714 w 1251898"/>
                  <a:gd name="connsiteY148" fmla="*/ 451029 h 714532"/>
                  <a:gd name="connsiteX149" fmla="*/ 372428 w 1251898"/>
                  <a:gd name="connsiteY149" fmla="*/ 442571 h 714532"/>
                  <a:gd name="connsiteX150" fmla="*/ 371971 w 1251898"/>
                  <a:gd name="connsiteY150" fmla="*/ 440742 h 714532"/>
                  <a:gd name="connsiteX151" fmla="*/ 370142 w 1251898"/>
                  <a:gd name="connsiteY151" fmla="*/ 433427 h 714532"/>
                  <a:gd name="connsiteX152" fmla="*/ 369456 w 1251898"/>
                  <a:gd name="connsiteY152" fmla="*/ 429998 h 714532"/>
                  <a:gd name="connsiteX153" fmla="*/ 368542 w 1251898"/>
                  <a:gd name="connsiteY153" fmla="*/ 425198 h 714532"/>
                  <a:gd name="connsiteX154" fmla="*/ 367399 w 1251898"/>
                  <a:gd name="connsiteY154" fmla="*/ 418797 h 714532"/>
                  <a:gd name="connsiteX155" fmla="*/ 367170 w 1251898"/>
                  <a:gd name="connsiteY155" fmla="*/ 417197 h 714532"/>
                  <a:gd name="connsiteX156" fmla="*/ 365570 w 1251898"/>
                  <a:gd name="connsiteY156" fmla="*/ 407138 h 714532"/>
                  <a:gd name="connsiteX157" fmla="*/ 365570 w 1251898"/>
                  <a:gd name="connsiteY157" fmla="*/ 407138 h 714532"/>
                  <a:gd name="connsiteX158" fmla="*/ 366484 w 1251898"/>
                  <a:gd name="connsiteY158" fmla="*/ 296724 h 714532"/>
                  <a:gd name="connsiteX159" fmla="*/ 96051 w 1251898"/>
                  <a:gd name="connsiteY159" fmla="*/ 695631 h 714532"/>
                  <a:gd name="connsiteX160" fmla="*/ 80963 w 1251898"/>
                  <a:gd name="connsiteY160" fmla="*/ 697460 h 714532"/>
                  <a:gd name="connsiteX161" fmla="*/ 77305 w 1251898"/>
                  <a:gd name="connsiteY161" fmla="*/ 697460 h 714532"/>
                  <a:gd name="connsiteX162" fmla="*/ 69990 w 1251898"/>
                  <a:gd name="connsiteY162" fmla="*/ 696774 h 714532"/>
                  <a:gd name="connsiteX163" fmla="*/ 59475 w 1251898"/>
                  <a:gd name="connsiteY163" fmla="*/ 694260 h 714532"/>
                  <a:gd name="connsiteX164" fmla="*/ 52845 w 1251898"/>
                  <a:gd name="connsiteY164" fmla="*/ 691745 h 714532"/>
                  <a:gd name="connsiteX165" fmla="*/ 40729 w 1251898"/>
                  <a:gd name="connsiteY165" fmla="*/ 684659 h 714532"/>
                  <a:gd name="connsiteX166" fmla="*/ 14669 w 1251898"/>
                  <a:gd name="connsiteY166" fmla="*/ 635052 h 714532"/>
                  <a:gd name="connsiteX167" fmla="*/ 14440 w 1251898"/>
                  <a:gd name="connsiteY167" fmla="*/ 631623 h 714532"/>
                  <a:gd name="connsiteX168" fmla="*/ 14440 w 1251898"/>
                  <a:gd name="connsiteY168" fmla="*/ 630023 h 714532"/>
                  <a:gd name="connsiteX169" fmla="*/ 14440 w 1251898"/>
                  <a:gd name="connsiteY169" fmla="*/ 628652 h 714532"/>
                  <a:gd name="connsiteX170" fmla="*/ 14440 w 1251898"/>
                  <a:gd name="connsiteY170" fmla="*/ 626366 h 714532"/>
                  <a:gd name="connsiteX171" fmla="*/ 14440 w 1251898"/>
                  <a:gd name="connsiteY171" fmla="*/ 625680 h 714532"/>
                  <a:gd name="connsiteX172" fmla="*/ 39358 w 1251898"/>
                  <a:gd name="connsiteY172" fmla="*/ 588418 h 714532"/>
                  <a:gd name="connsiteX173" fmla="*/ 248298 w 1251898"/>
                  <a:gd name="connsiteY173" fmla="*/ 488291 h 714532"/>
                  <a:gd name="connsiteX174" fmla="*/ 330594 w 1251898"/>
                  <a:gd name="connsiteY174" fmla="*/ 429084 h 714532"/>
                  <a:gd name="connsiteX175" fmla="*/ 346596 w 1251898"/>
                  <a:gd name="connsiteY175" fmla="*/ 413768 h 714532"/>
                  <a:gd name="connsiteX176" fmla="*/ 383172 w 1251898"/>
                  <a:gd name="connsiteY176" fmla="*/ 511151 h 714532"/>
                  <a:gd name="connsiteX177" fmla="*/ 410604 w 1251898"/>
                  <a:gd name="connsiteY177" fmla="*/ 559157 h 714532"/>
                  <a:gd name="connsiteX178" fmla="*/ 414491 w 1251898"/>
                  <a:gd name="connsiteY178" fmla="*/ 565787 h 714532"/>
                  <a:gd name="connsiteX179" fmla="*/ 414491 w 1251898"/>
                  <a:gd name="connsiteY179" fmla="*/ 565787 h 714532"/>
                  <a:gd name="connsiteX180" fmla="*/ 413119 w 1251898"/>
                  <a:gd name="connsiteY180" fmla="*/ 566701 h 714532"/>
                  <a:gd name="connsiteX181" fmla="*/ 412433 w 1251898"/>
                  <a:gd name="connsiteY181" fmla="*/ 567158 h 714532"/>
                  <a:gd name="connsiteX182" fmla="*/ 410376 w 1251898"/>
                  <a:gd name="connsiteY182" fmla="*/ 568530 h 714532"/>
                  <a:gd name="connsiteX183" fmla="*/ 409690 w 1251898"/>
                  <a:gd name="connsiteY183" fmla="*/ 568758 h 714532"/>
                  <a:gd name="connsiteX184" fmla="*/ 409004 w 1251898"/>
                  <a:gd name="connsiteY184" fmla="*/ 568987 h 714532"/>
                  <a:gd name="connsiteX185" fmla="*/ 383172 w 1251898"/>
                  <a:gd name="connsiteY185" fmla="*/ 575845 h 714532"/>
                  <a:gd name="connsiteX186" fmla="*/ 333109 w 1251898"/>
                  <a:gd name="connsiteY186" fmla="*/ 593676 h 714532"/>
                  <a:gd name="connsiteX187" fmla="*/ 314821 w 1251898"/>
                  <a:gd name="connsiteY187" fmla="*/ 601448 h 714532"/>
                  <a:gd name="connsiteX188" fmla="*/ 302705 w 1251898"/>
                  <a:gd name="connsiteY188" fmla="*/ 606706 h 714532"/>
                  <a:gd name="connsiteX189" fmla="*/ 290589 w 1251898"/>
                  <a:gd name="connsiteY189" fmla="*/ 612192 h 714532"/>
                  <a:gd name="connsiteX190" fmla="*/ 278473 w 1251898"/>
                  <a:gd name="connsiteY190" fmla="*/ 617679 h 714532"/>
                  <a:gd name="connsiteX191" fmla="*/ 248527 w 1251898"/>
                  <a:gd name="connsiteY191" fmla="*/ 631852 h 714532"/>
                  <a:gd name="connsiteX192" fmla="*/ 230467 w 1251898"/>
                  <a:gd name="connsiteY192" fmla="*/ 640310 h 714532"/>
                  <a:gd name="connsiteX193" fmla="*/ 212408 w 1251898"/>
                  <a:gd name="connsiteY193" fmla="*/ 648540 h 714532"/>
                  <a:gd name="connsiteX194" fmla="*/ 169431 w 1251898"/>
                  <a:gd name="connsiteY194" fmla="*/ 668199 h 714532"/>
                  <a:gd name="connsiteX195" fmla="*/ 96051 w 1251898"/>
                  <a:gd name="connsiteY195" fmla="*/ 695631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251898" h="714532">
                    <a:moveTo>
                      <a:pt x="368999" y="597562"/>
                    </a:moveTo>
                    <a:cubicBezTo>
                      <a:pt x="385001" y="590933"/>
                      <a:pt x="401232" y="588418"/>
                      <a:pt x="418148" y="586132"/>
                    </a:cubicBezTo>
                    <a:cubicBezTo>
                      <a:pt x="430264" y="584532"/>
                      <a:pt x="440322" y="587961"/>
                      <a:pt x="449009" y="596190"/>
                    </a:cubicBezTo>
                    <a:cubicBezTo>
                      <a:pt x="456782" y="603277"/>
                      <a:pt x="465011" y="609678"/>
                      <a:pt x="474155" y="615393"/>
                    </a:cubicBezTo>
                    <a:cubicBezTo>
                      <a:pt x="513703" y="640310"/>
                      <a:pt x="556451" y="657912"/>
                      <a:pt x="600342" y="673229"/>
                    </a:cubicBezTo>
                    <a:cubicBezTo>
                      <a:pt x="705956" y="714148"/>
                      <a:pt x="891350" y="674829"/>
                      <a:pt x="993534" y="550928"/>
                    </a:cubicBezTo>
                    <a:cubicBezTo>
                      <a:pt x="993763" y="562358"/>
                      <a:pt x="992163" y="570359"/>
                      <a:pt x="991020" y="578588"/>
                    </a:cubicBezTo>
                    <a:cubicBezTo>
                      <a:pt x="987591" y="602134"/>
                      <a:pt x="980276" y="624994"/>
                      <a:pt x="980733" y="649454"/>
                    </a:cubicBezTo>
                    <a:cubicBezTo>
                      <a:pt x="980961" y="661799"/>
                      <a:pt x="986219" y="667285"/>
                      <a:pt x="997192" y="669800"/>
                    </a:cubicBezTo>
                    <a:cubicBezTo>
                      <a:pt x="1010908" y="672771"/>
                      <a:pt x="1025081" y="672771"/>
                      <a:pt x="1039026" y="674143"/>
                    </a:cubicBezTo>
                    <a:cubicBezTo>
                      <a:pt x="1056628" y="675972"/>
                      <a:pt x="1083603" y="661799"/>
                      <a:pt x="1083374" y="636881"/>
                    </a:cubicBezTo>
                    <a:cubicBezTo>
                      <a:pt x="1087260" y="597105"/>
                      <a:pt x="1092061" y="565558"/>
                      <a:pt x="1096404" y="525782"/>
                    </a:cubicBezTo>
                    <a:cubicBezTo>
                      <a:pt x="1098462" y="506351"/>
                      <a:pt x="1100976" y="486691"/>
                      <a:pt x="1106691" y="467717"/>
                    </a:cubicBezTo>
                    <a:cubicBezTo>
                      <a:pt x="1107834" y="463831"/>
                      <a:pt x="1109206" y="459259"/>
                      <a:pt x="1114235" y="458802"/>
                    </a:cubicBezTo>
                    <a:cubicBezTo>
                      <a:pt x="1119950" y="458116"/>
                      <a:pt x="1126808" y="461316"/>
                      <a:pt x="1129094" y="466117"/>
                    </a:cubicBezTo>
                    <a:cubicBezTo>
                      <a:pt x="1138924" y="503150"/>
                      <a:pt x="1144639" y="534926"/>
                      <a:pt x="1148982" y="566244"/>
                    </a:cubicBezTo>
                    <a:cubicBezTo>
                      <a:pt x="1153326" y="597333"/>
                      <a:pt x="1151040" y="629109"/>
                      <a:pt x="1161555" y="659513"/>
                    </a:cubicBezTo>
                    <a:cubicBezTo>
                      <a:pt x="1163841" y="666371"/>
                      <a:pt x="1164527" y="674372"/>
                      <a:pt x="1173214" y="674829"/>
                    </a:cubicBezTo>
                    <a:cubicBezTo>
                      <a:pt x="1188530" y="675515"/>
                      <a:pt x="1203389" y="680315"/>
                      <a:pt x="1219163" y="675972"/>
                    </a:cubicBezTo>
                    <a:cubicBezTo>
                      <a:pt x="1244309" y="668657"/>
                      <a:pt x="1253681" y="658141"/>
                      <a:pt x="1251624" y="632309"/>
                    </a:cubicBezTo>
                    <a:cubicBezTo>
                      <a:pt x="1249566" y="606477"/>
                      <a:pt x="1244994" y="580646"/>
                      <a:pt x="1241794" y="555042"/>
                    </a:cubicBezTo>
                    <a:cubicBezTo>
                      <a:pt x="1237451" y="520295"/>
                      <a:pt x="1228307" y="486005"/>
                      <a:pt x="1226021" y="450801"/>
                    </a:cubicBezTo>
                    <a:cubicBezTo>
                      <a:pt x="1223735" y="411482"/>
                      <a:pt x="1217562" y="372848"/>
                      <a:pt x="1206590" y="334672"/>
                    </a:cubicBezTo>
                    <a:cubicBezTo>
                      <a:pt x="1196760" y="300153"/>
                      <a:pt x="1176414" y="274779"/>
                      <a:pt x="1146925" y="256034"/>
                    </a:cubicBezTo>
                    <a:cubicBezTo>
                      <a:pt x="1128637" y="244375"/>
                      <a:pt x="1110349" y="232259"/>
                      <a:pt x="1090232" y="223801"/>
                    </a:cubicBezTo>
                    <a:cubicBezTo>
                      <a:pt x="1080631" y="219686"/>
                      <a:pt x="1074230" y="213057"/>
                      <a:pt x="1070115" y="203456"/>
                    </a:cubicBezTo>
                    <a:cubicBezTo>
                      <a:pt x="1061886" y="184939"/>
                      <a:pt x="1052285" y="167108"/>
                      <a:pt x="1048170" y="146534"/>
                    </a:cubicBezTo>
                    <a:cubicBezTo>
                      <a:pt x="1044055" y="125503"/>
                      <a:pt x="1022567" y="107672"/>
                      <a:pt x="1001078" y="105386"/>
                    </a:cubicBezTo>
                    <a:cubicBezTo>
                      <a:pt x="993306" y="104472"/>
                      <a:pt x="983705" y="105158"/>
                      <a:pt x="978675" y="100128"/>
                    </a:cubicBezTo>
                    <a:cubicBezTo>
                      <a:pt x="914667" y="36806"/>
                      <a:pt x="780479" y="-3427"/>
                      <a:pt x="702984" y="230"/>
                    </a:cubicBezTo>
                    <a:cubicBezTo>
                      <a:pt x="640347" y="3202"/>
                      <a:pt x="578854" y="13260"/>
                      <a:pt x="522161" y="41378"/>
                    </a:cubicBezTo>
                    <a:cubicBezTo>
                      <a:pt x="480327" y="62181"/>
                      <a:pt x="435979" y="99214"/>
                      <a:pt x="407861" y="137162"/>
                    </a:cubicBezTo>
                    <a:cubicBezTo>
                      <a:pt x="358712" y="203456"/>
                      <a:pt x="345910" y="279351"/>
                      <a:pt x="343167" y="360504"/>
                    </a:cubicBezTo>
                    <a:cubicBezTo>
                      <a:pt x="341796" y="401652"/>
                      <a:pt x="318250" y="428855"/>
                      <a:pt x="287389" y="451715"/>
                    </a:cubicBezTo>
                    <a:cubicBezTo>
                      <a:pt x="269101" y="465203"/>
                      <a:pt x="124397" y="530125"/>
                      <a:pt x="73191" y="555500"/>
                    </a:cubicBezTo>
                    <a:cubicBezTo>
                      <a:pt x="63132" y="560529"/>
                      <a:pt x="53302" y="565558"/>
                      <a:pt x="42787" y="569901"/>
                    </a:cubicBezTo>
                    <a:cubicBezTo>
                      <a:pt x="13069" y="582474"/>
                      <a:pt x="-2247" y="608078"/>
                      <a:pt x="267" y="640539"/>
                    </a:cubicBezTo>
                    <a:cubicBezTo>
                      <a:pt x="2096" y="667285"/>
                      <a:pt x="13069" y="694031"/>
                      <a:pt x="38215" y="705233"/>
                    </a:cubicBezTo>
                    <a:cubicBezTo>
                      <a:pt x="63361" y="716434"/>
                      <a:pt x="90336" y="718263"/>
                      <a:pt x="117768" y="706604"/>
                    </a:cubicBezTo>
                    <a:cubicBezTo>
                      <a:pt x="148629" y="693345"/>
                      <a:pt x="181318" y="683287"/>
                      <a:pt x="211036" y="667742"/>
                    </a:cubicBezTo>
                    <a:cubicBezTo>
                      <a:pt x="262243" y="640539"/>
                      <a:pt x="315964" y="619965"/>
                      <a:pt x="368999" y="597562"/>
                    </a:cubicBezTo>
                    <a:close/>
                    <a:moveTo>
                      <a:pt x="988048" y="124131"/>
                    </a:moveTo>
                    <a:cubicBezTo>
                      <a:pt x="1007936" y="117273"/>
                      <a:pt x="1028053" y="125960"/>
                      <a:pt x="1032625" y="146306"/>
                    </a:cubicBezTo>
                    <a:cubicBezTo>
                      <a:pt x="1038111" y="170766"/>
                      <a:pt x="1048627" y="192483"/>
                      <a:pt x="1058685" y="215114"/>
                    </a:cubicBezTo>
                    <a:cubicBezTo>
                      <a:pt x="1063486" y="225858"/>
                      <a:pt x="1070115" y="232031"/>
                      <a:pt x="1080402" y="236145"/>
                    </a:cubicBezTo>
                    <a:cubicBezTo>
                      <a:pt x="1102805" y="245061"/>
                      <a:pt x="1122465" y="258091"/>
                      <a:pt x="1142582" y="271578"/>
                    </a:cubicBezTo>
                    <a:cubicBezTo>
                      <a:pt x="1178472" y="295581"/>
                      <a:pt x="1192645" y="330557"/>
                      <a:pt x="1200417" y="370562"/>
                    </a:cubicBezTo>
                    <a:cubicBezTo>
                      <a:pt x="1207504" y="406452"/>
                      <a:pt x="1209561" y="443028"/>
                      <a:pt x="1214819" y="479376"/>
                    </a:cubicBezTo>
                    <a:cubicBezTo>
                      <a:pt x="1220077" y="515495"/>
                      <a:pt x="1226021" y="551613"/>
                      <a:pt x="1231278" y="587732"/>
                    </a:cubicBezTo>
                    <a:cubicBezTo>
                      <a:pt x="1233107" y="599619"/>
                      <a:pt x="1233793" y="611507"/>
                      <a:pt x="1235393" y="623394"/>
                    </a:cubicBezTo>
                    <a:cubicBezTo>
                      <a:pt x="1238822" y="650369"/>
                      <a:pt x="1229221" y="661113"/>
                      <a:pt x="1201789" y="661113"/>
                    </a:cubicBezTo>
                    <a:cubicBezTo>
                      <a:pt x="1180072" y="661113"/>
                      <a:pt x="1175500" y="658598"/>
                      <a:pt x="1171842" y="637110"/>
                    </a:cubicBezTo>
                    <a:cubicBezTo>
                      <a:pt x="1167728" y="612192"/>
                      <a:pt x="1164527" y="586818"/>
                      <a:pt x="1161555" y="561900"/>
                    </a:cubicBezTo>
                    <a:cubicBezTo>
                      <a:pt x="1157669" y="526925"/>
                      <a:pt x="1156526" y="495606"/>
                      <a:pt x="1141667" y="463145"/>
                    </a:cubicBezTo>
                    <a:cubicBezTo>
                      <a:pt x="1137095" y="453087"/>
                      <a:pt x="1129780" y="440285"/>
                      <a:pt x="1116293" y="441200"/>
                    </a:cubicBezTo>
                    <a:cubicBezTo>
                      <a:pt x="1103720" y="442114"/>
                      <a:pt x="1094804" y="449201"/>
                      <a:pt x="1090918" y="462688"/>
                    </a:cubicBezTo>
                    <a:cubicBezTo>
                      <a:pt x="1082688" y="491263"/>
                      <a:pt x="1080860" y="520752"/>
                      <a:pt x="1077659" y="550013"/>
                    </a:cubicBezTo>
                    <a:cubicBezTo>
                      <a:pt x="1075373" y="571044"/>
                      <a:pt x="1074230" y="592076"/>
                      <a:pt x="1072401" y="613107"/>
                    </a:cubicBezTo>
                    <a:cubicBezTo>
                      <a:pt x="1071716" y="622251"/>
                      <a:pt x="1069887" y="631166"/>
                      <a:pt x="1066458" y="639853"/>
                    </a:cubicBezTo>
                    <a:cubicBezTo>
                      <a:pt x="1060743" y="654255"/>
                      <a:pt x="1054799" y="658598"/>
                      <a:pt x="1039483" y="658370"/>
                    </a:cubicBezTo>
                    <a:cubicBezTo>
                      <a:pt x="1031025" y="658370"/>
                      <a:pt x="1022567" y="657912"/>
                      <a:pt x="1014337" y="656769"/>
                    </a:cubicBezTo>
                    <a:cubicBezTo>
                      <a:pt x="997649" y="654255"/>
                      <a:pt x="995363" y="651054"/>
                      <a:pt x="997192" y="634595"/>
                    </a:cubicBezTo>
                    <a:cubicBezTo>
                      <a:pt x="1000621" y="600305"/>
                      <a:pt x="1008165" y="566472"/>
                      <a:pt x="1013651" y="532640"/>
                    </a:cubicBezTo>
                    <a:cubicBezTo>
                      <a:pt x="1017995" y="505436"/>
                      <a:pt x="1026681" y="479376"/>
                      <a:pt x="1034454" y="453087"/>
                    </a:cubicBezTo>
                    <a:cubicBezTo>
                      <a:pt x="1056399" y="379478"/>
                      <a:pt x="1056399" y="306326"/>
                      <a:pt x="1034911" y="232716"/>
                    </a:cubicBezTo>
                    <a:cubicBezTo>
                      <a:pt x="1031025" y="219686"/>
                      <a:pt x="1024624" y="208028"/>
                      <a:pt x="1018909" y="196140"/>
                    </a:cubicBezTo>
                    <a:cubicBezTo>
                      <a:pt x="1013651" y="184939"/>
                      <a:pt x="1006793" y="182196"/>
                      <a:pt x="994906" y="184939"/>
                    </a:cubicBezTo>
                    <a:cubicBezTo>
                      <a:pt x="990105" y="186082"/>
                      <a:pt x="985533" y="187682"/>
                      <a:pt x="980733" y="189054"/>
                    </a:cubicBezTo>
                    <a:cubicBezTo>
                      <a:pt x="959016" y="196140"/>
                      <a:pt x="934784" y="178538"/>
                      <a:pt x="934556" y="155450"/>
                    </a:cubicBezTo>
                    <a:cubicBezTo>
                      <a:pt x="934327" y="146534"/>
                      <a:pt x="940499" y="143105"/>
                      <a:pt x="947129" y="140362"/>
                    </a:cubicBezTo>
                    <a:cubicBezTo>
                      <a:pt x="960387" y="134190"/>
                      <a:pt x="974103" y="128932"/>
                      <a:pt x="988048" y="124131"/>
                    </a:cubicBezTo>
                    <a:close/>
                    <a:moveTo>
                      <a:pt x="366484" y="296724"/>
                    </a:moveTo>
                    <a:cubicBezTo>
                      <a:pt x="375628" y="234088"/>
                      <a:pt x="394602" y="172137"/>
                      <a:pt x="436665" y="124817"/>
                    </a:cubicBezTo>
                    <a:cubicBezTo>
                      <a:pt x="604457" y="-48233"/>
                      <a:pt x="857975" y="20804"/>
                      <a:pt x="955358" y="99900"/>
                    </a:cubicBezTo>
                    <a:cubicBezTo>
                      <a:pt x="966788" y="111330"/>
                      <a:pt x="974561" y="112473"/>
                      <a:pt x="960387" y="118416"/>
                    </a:cubicBezTo>
                    <a:cubicBezTo>
                      <a:pt x="951243" y="122074"/>
                      <a:pt x="941871" y="125274"/>
                      <a:pt x="933184" y="129618"/>
                    </a:cubicBezTo>
                    <a:cubicBezTo>
                      <a:pt x="917868" y="136933"/>
                      <a:pt x="914210" y="146306"/>
                      <a:pt x="919239" y="162308"/>
                    </a:cubicBezTo>
                    <a:cubicBezTo>
                      <a:pt x="924040" y="177624"/>
                      <a:pt x="933870" y="189511"/>
                      <a:pt x="944614" y="200712"/>
                    </a:cubicBezTo>
                    <a:cubicBezTo>
                      <a:pt x="951701" y="208256"/>
                      <a:pt x="961073" y="207799"/>
                      <a:pt x="970217" y="207113"/>
                    </a:cubicBezTo>
                    <a:cubicBezTo>
                      <a:pt x="975704" y="206656"/>
                      <a:pt x="980961" y="204141"/>
                      <a:pt x="986448" y="202770"/>
                    </a:cubicBezTo>
                    <a:cubicBezTo>
                      <a:pt x="1000850" y="199112"/>
                      <a:pt x="1003136" y="200027"/>
                      <a:pt x="1009765" y="213057"/>
                    </a:cubicBezTo>
                    <a:cubicBezTo>
                      <a:pt x="1020966" y="234545"/>
                      <a:pt x="1025996" y="258091"/>
                      <a:pt x="1030110" y="281637"/>
                    </a:cubicBezTo>
                    <a:cubicBezTo>
                      <a:pt x="1033768" y="303811"/>
                      <a:pt x="1037197" y="325985"/>
                      <a:pt x="1035825" y="348845"/>
                    </a:cubicBezTo>
                    <a:cubicBezTo>
                      <a:pt x="1035368" y="364390"/>
                      <a:pt x="1034454" y="379935"/>
                      <a:pt x="1032396" y="395480"/>
                    </a:cubicBezTo>
                    <a:cubicBezTo>
                      <a:pt x="1032396" y="395480"/>
                      <a:pt x="1032396" y="395480"/>
                      <a:pt x="1032396" y="395480"/>
                    </a:cubicBezTo>
                    <a:cubicBezTo>
                      <a:pt x="1032168" y="397766"/>
                      <a:pt x="1031711" y="399823"/>
                      <a:pt x="1031482" y="402109"/>
                    </a:cubicBezTo>
                    <a:cubicBezTo>
                      <a:pt x="1031482" y="402338"/>
                      <a:pt x="1031482" y="402795"/>
                      <a:pt x="1031253" y="403023"/>
                    </a:cubicBezTo>
                    <a:cubicBezTo>
                      <a:pt x="1030568" y="407595"/>
                      <a:pt x="1029882" y="411939"/>
                      <a:pt x="1029196" y="416282"/>
                    </a:cubicBezTo>
                    <a:cubicBezTo>
                      <a:pt x="1029196" y="416739"/>
                      <a:pt x="1028967" y="416968"/>
                      <a:pt x="1028967" y="417425"/>
                    </a:cubicBezTo>
                    <a:cubicBezTo>
                      <a:pt x="1028510" y="419483"/>
                      <a:pt x="1028282" y="421540"/>
                      <a:pt x="1027824" y="423597"/>
                    </a:cubicBezTo>
                    <a:cubicBezTo>
                      <a:pt x="1027824" y="423826"/>
                      <a:pt x="1027824" y="423826"/>
                      <a:pt x="1027824" y="424055"/>
                    </a:cubicBezTo>
                    <a:cubicBezTo>
                      <a:pt x="1027367" y="426341"/>
                      <a:pt x="1026910" y="428398"/>
                      <a:pt x="1026453" y="430684"/>
                    </a:cubicBezTo>
                    <a:cubicBezTo>
                      <a:pt x="1026453" y="430913"/>
                      <a:pt x="1026224" y="431370"/>
                      <a:pt x="1026224" y="431598"/>
                    </a:cubicBezTo>
                    <a:cubicBezTo>
                      <a:pt x="1025767" y="433427"/>
                      <a:pt x="1025310" y="435485"/>
                      <a:pt x="1024853" y="437313"/>
                    </a:cubicBezTo>
                    <a:cubicBezTo>
                      <a:pt x="1024853" y="437771"/>
                      <a:pt x="1024624" y="437999"/>
                      <a:pt x="1024624" y="438456"/>
                    </a:cubicBezTo>
                    <a:cubicBezTo>
                      <a:pt x="1024167" y="440514"/>
                      <a:pt x="1023481" y="442800"/>
                      <a:pt x="1023024" y="444857"/>
                    </a:cubicBezTo>
                    <a:cubicBezTo>
                      <a:pt x="1023024" y="445086"/>
                      <a:pt x="1023024" y="445314"/>
                      <a:pt x="1022795" y="445543"/>
                    </a:cubicBezTo>
                    <a:cubicBezTo>
                      <a:pt x="1022338" y="447372"/>
                      <a:pt x="1021652" y="449429"/>
                      <a:pt x="1021195" y="451258"/>
                    </a:cubicBezTo>
                    <a:cubicBezTo>
                      <a:pt x="1020966" y="451715"/>
                      <a:pt x="1020966" y="452172"/>
                      <a:pt x="1020738" y="452630"/>
                    </a:cubicBezTo>
                    <a:cubicBezTo>
                      <a:pt x="1019595" y="456744"/>
                      <a:pt x="1018223" y="460859"/>
                      <a:pt x="1016852" y="464974"/>
                    </a:cubicBezTo>
                    <a:cubicBezTo>
                      <a:pt x="1016623" y="465431"/>
                      <a:pt x="1016394" y="465888"/>
                      <a:pt x="1016394" y="466574"/>
                    </a:cubicBezTo>
                    <a:cubicBezTo>
                      <a:pt x="1015709" y="468403"/>
                      <a:pt x="1015251" y="470003"/>
                      <a:pt x="1014566" y="471832"/>
                    </a:cubicBezTo>
                    <a:cubicBezTo>
                      <a:pt x="1014337" y="472061"/>
                      <a:pt x="1014337" y="472518"/>
                      <a:pt x="1014108" y="472746"/>
                    </a:cubicBezTo>
                    <a:cubicBezTo>
                      <a:pt x="1013423" y="474804"/>
                      <a:pt x="1012508" y="476861"/>
                      <a:pt x="1011822" y="478690"/>
                    </a:cubicBezTo>
                    <a:cubicBezTo>
                      <a:pt x="1011594" y="479147"/>
                      <a:pt x="1011365" y="479604"/>
                      <a:pt x="1011365" y="480062"/>
                    </a:cubicBezTo>
                    <a:cubicBezTo>
                      <a:pt x="1010679" y="481662"/>
                      <a:pt x="1009994" y="483262"/>
                      <a:pt x="1009308" y="484862"/>
                    </a:cubicBezTo>
                    <a:cubicBezTo>
                      <a:pt x="1009079" y="485319"/>
                      <a:pt x="1008851" y="485777"/>
                      <a:pt x="1008622" y="486234"/>
                    </a:cubicBezTo>
                    <a:cubicBezTo>
                      <a:pt x="1007708" y="488291"/>
                      <a:pt x="1006793" y="490120"/>
                      <a:pt x="1005879" y="492177"/>
                    </a:cubicBezTo>
                    <a:cubicBezTo>
                      <a:pt x="1005650" y="492406"/>
                      <a:pt x="1005650" y="492863"/>
                      <a:pt x="1005422" y="493092"/>
                    </a:cubicBezTo>
                    <a:cubicBezTo>
                      <a:pt x="1004736" y="494692"/>
                      <a:pt x="1003821" y="496292"/>
                      <a:pt x="1003136" y="497892"/>
                    </a:cubicBezTo>
                    <a:cubicBezTo>
                      <a:pt x="1002907" y="498350"/>
                      <a:pt x="1002678" y="499035"/>
                      <a:pt x="1002450" y="499493"/>
                    </a:cubicBezTo>
                    <a:cubicBezTo>
                      <a:pt x="1001535" y="501321"/>
                      <a:pt x="1000392" y="503379"/>
                      <a:pt x="999478" y="505208"/>
                    </a:cubicBezTo>
                    <a:cubicBezTo>
                      <a:pt x="999478" y="505208"/>
                      <a:pt x="999478" y="505208"/>
                      <a:pt x="999478" y="505208"/>
                    </a:cubicBezTo>
                    <a:cubicBezTo>
                      <a:pt x="988734" y="526467"/>
                      <a:pt x="975018" y="545670"/>
                      <a:pt x="959016" y="562586"/>
                    </a:cubicBezTo>
                    <a:cubicBezTo>
                      <a:pt x="955815" y="566015"/>
                      <a:pt x="952615" y="569216"/>
                      <a:pt x="949186" y="572645"/>
                    </a:cubicBezTo>
                    <a:cubicBezTo>
                      <a:pt x="945757" y="575845"/>
                      <a:pt x="942328" y="579045"/>
                      <a:pt x="938899" y="582017"/>
                    </a:cubicBezTo>
                    <a:cubicBezTo>
                      <a:pt x="931812" y="588189"/>
                      <a:pt x="924497" y="593904"/>
                      <a:pt x="916725" y="599391"/>
                    </a:cubicBezTo>
                    <a:cubicBezTo>
                      <a:pt x="909181" y="604877"/>
                      <a:pt x="901180" y="610135"/>
                      <a:pt x="893179" y="614936"/>
                    </a:cubicBezTo>
                    <a:cubicBezTo>
                      <a:pt x="858889" y="635510"/>
                      <a:pt x="820713" y="650369"/>
                      <a:pt x="783451" y="659513"/>
                    </a:cubicBezTo>
                    <a:cubicBezTo>
                      <a:pt x="779108" y="660656"/>
                      <a:pt x="774536" y="661570"/>
                      <a:pt x="770192" y="662484"/>
                    </a:cubicBezTo>
                    <a:cubicBezTo>
                      <a:pt x="719900" y="673229"/>
                      <a:pt x="671208" y="673686"/>
                      <a:pt x="634861" y="664999"/>
                    </a:cubicBezTo>
                    <a:cubicBezTo>
                      <a:pt x="632804" y="664542"/>
                      <a:pt x="630060" y="664085"/>
                      <a:pt x="626860" y="663170"/>
                    </a:cubicBezTo>
                    <a:cubicBezTo>
                      <a:pt x="625260" y="662713"/>
                      <a:pt x="623431" y="662256"/>
                      <a:pt x="621602" y="661799"/>
                    </a:cubicBezTo>
                    <a:cubicBezTo>
                      <a:pt x="620688" y="661570"/>
                      <a:pt x="619773" y="661341"/>
                      <a:pt x="618630" y="661113"/>
                    </a:cubicBezTo>
                    <a:cubicBezTo>
                      <a:pt x="616573" y="660656"/>
                      <a:pt x="614516" y="659970"/>
                      <a:pt x="612458" y="659284"/>
                    </a:cubicBezTo>
                    <a:cubicBezTo>
                      <a:pt x="610172" y="658598"/>
                      <a:pt x="607886" y="657912"/>
                      <a:pt x="605600" y="657227"/>
                    </a:cubicBezTo>
                    <a:cubicBezTo>
                      <a:pt x="600571" y="655626"/>
                      <a:pt x="595085" y="653798"/>
                      <a:pt x="589141" y="651740"/>
                    </a:cubicBezTo>
                    <a:cubicBezTo>
                      <a:pt x="586855" y="650826"/>
                      <a:pt x="584340" y="649911"/>
                      <a:pt x="581826" y="648997"/>
                    </a:cubicBezTo>
                    <a:cubicBezTo>
                      <a:pt x="578854" y="647854"/>
                      <a:pt x="575882" y="646711"/>
                      <a:pt x="572910" y="645568"/>
                    </a:cubicBezTo>
                    <a:cubicBezTo>
                      <a:pt x="569939" y="644425"/>
                      <a:pt x="566738" y="643053"/>
                      <a:pt x="563766" y="641682"/>
                    </a:cubicBezTo>
                    <a:cubicBezTo>
                      <a:pt x="558966" y="639624"/>
                      <a:pt x="554165" y="637567"/>
                      <a:pt x="549365" y="635281"/>
                    </a:cubicBezTo>
                    <a:cubicBezTo>
                      <a:pt x="547307" y="634367"/>
                      <a:pt x="545021" y="633224"/>
                      <a:pt x="542735" y="632081"/>
                    </a:cubicBezTo>
                    <a:cubicBezTo>
                      <a:pt x="539992" y="630709"/>
                      <a:pt x="537249" y="629337"/>
                      <a:pt x="534277" y="627966"/>
                    </a:cubicBezTo>
                    <a:cubicBezTo>
                      <a:pt x="532677" y="627051"/>
                      <a:pt x="530848" y="626137"/>
                      <a:pt x="529248" y="625223"/>
                    </a:cubicBezTo>
                    <a:cubicBezTo>
                      <a:pt x="525819" y="623394"/>
                      <a:pt x="522390" y="621565"/>
                      <a:pt x="518961" y="619736"/>
                    </a:cubicBezTo>
                    <a:cubicBezTo>
                      <a:pt x="513932" y="616764"/>
                      <a:pt x="508674" y="613793"/>
                      <a:pt x="503416" y="610592"/>
                    </a:cubicBezTo>
                    <a:cubicBezTo>
                      <a:pt x="499987" y="608535"/>
                      <a:pt x="496558" y="606249"/>
                      <a:pt x="493129" y="603963"/>
                    </a:cubicBezTo>
                    <a:cubicBezTo>
                      <a:pt x="487871" y="600534"/>
                      <a:pt x="482842" y="596876"/>
                      <a:pt x="477813" y="592990"/>
                    </a:cubicBezTo>
                    <a:cubicBezTo>
                      <a:pt x="474384" y="590475"/>
                      <a:pt x="470955" y="587961"/>
                      <a:pt x="467754" y="585218"/>
                    </a:cubicBezTo>
                    <a:cubicBezTo>
                      <a:pt x="466154" y="583846"/>
                      <a:pt x="464325" y="582474"/>
                      <a:pt x="462725" y="581103"/>
                    </a:cubicBezTo>
                    <a:cubicBezTo>
                      <a:pt x="459296" y="578360"/>
                      <a:pt x="456096" y="575388"/>
                      <a:pt x="452895" y="572645"/>
                    </a:cubicBezTo>
                    <a:cubicBezTo>
                      <a:pt x="449695" y="569673"/>
                      <a:pt x="446495" y="566701"/>
                      <a:pt x="443294" y="563501"/>
                    </a:cubicBezTo>
                    <a:cubicBezTo>
                      <a:pt x="440094" y="560300"/>
                      <a:pt x="437122" y="557328"/>
                      <a:pt x="433922" y="553899"/>
                    </a:cubicBezTo>
                    <a:cubicBezTo>
                      <a:pt x="430950" y="550699"/>
                      <a:pt x="427978" y="547270"/>
                      <a:pt x="425006" y="543841"/>
                    </a:cubicBezTo>
                    <a:cubicBezTo>
                      <a:pt x="422034" y="540412"/>
                      <a:pt x="419291" y="536983"/>
                      <a:pt x="416548" y="533325"/>
                    </a:cubicBezTo>
                    <a:cubicBezTo>
                      <a:pt x="409690" y="524181"/>
                      <a:pt x="403289" y="514580"/>
                      <a:pt x="397346" y="504522"/>
                    </a:cubicBezTo>
                    <a:cubicBezTo>
                      <a:pt x="393917" y="498350"/>
                      <a:pt x="390487" y="492177"/>
                      <a:pt x="387516" y="485548"/>
                    </a:cubicBezTo>
                    <a:cubicBezTo>
                      <a:pt x="384544" y="478919"/>
                      <a:pt x="381801" y="472289"/>
                      <a:pt x="379286" y="465203"/>
                    </a:cubicBezTo>
                    <a:cubicBezTo>
                      <a:pt x="377686" y="460631"/>
                      <a:pt x="376086" y="455830"/>
                      <a:pt x="374714" y="451029"/>
                    </a:cubicBezTo>
                    <a:cubicBezTo>
                      <a:pt x="373800" y="448286"/>
                      <a:pt x="373114" y="445314"/>
                      <a:pt x="372428" y="442571"/>
                    </a:cubicBezTo>
                    <a:cubicBezTo>
                      <a:pt x="372199" y="441885"/>
                      <a:pt x="372199" y="441428"/>
                      <a:pt x="371971" y="440742"/>
                    </a:cubicBezTo>
                    <a:cubicBezTo>
                      <a:pt x="371285" y="438228"/>
                      <a:pt x="370828" y="435942"/>
                      <a:pt x="370142" y="433427"/>
                    </a:cubicBezTo>
                    <a:cubicBezTo>
                      <a:pt x="369913" y="432284"/>
                      <a:pt x="369685" y="431141"/>
                      <a:pt x="369456" y="429998"/>
                    </a:cubicBezTo>
                    <a:cubicBezTo>
                      <a:pt x="369228" y="428398"/>
                      <a:pt x="368770" y="426798"/>
                      <a:pt x="368542" y="425198"/>
                    </a:cubicBezTo>
                    <a:cubicBezTo>
                      <a:pt x="368085" y="423140"/>
                      <a:pt x="367627" y="420854"/>
                      <a:pt x="367399" y="418797"/>
                    </a:cubicBezTo>
                    <a:cubicBezTo>
                      <a:pt x="367399" y="418340"/>
                      <a:pt x="367170" y="417654"/>
                      <a:pt x="367170" y="417197"/>
                    </a:cubicBezTo>
                    <a:cubicBezTo>
                      <a:pt x="366484" y="413768"/>
                      <a:pt x="366027" y="410567"/>
                      <a:pt x="365570" y="407138"/>
                    </a:cubicBezTo>
                    <a:cubicBezTo>
                      <a:pt x="365570" y="407138"/>
                      <a:pt x="365570" y="407138"/>
                      <a:pt x="365570" y="407138"/>
                    </a:cubicBezTo>
                    <a:cubicBezTo>
                      <a:pt x="359855" y="370562"/>
                      <a:pt x="360998" y="333758"/>
                      <a:pt x="366484" y="296724"/>
                    </a:cubicBezTo>
                    <a:close/>
                    <a:moveTo>
                      <a:pt x="96051" y="695631"/>
                    </a:moveTo>
                    <a:cubicBezTo>
                      <a:pt x="91021" y="696774"/>
                      <a:pt x="85764" y="697460"/>
                      <a:pt x="80963" y="697460"/>
                    </a:cubicBezTo>
                    <a:cubicBezTo>
                      <a:pt x="79820" y="697460"/>
                      <a:pt x="78448" y="697460"/>
                      <a:pt x="77305" y="697460"/>
                    </a:cubicBezTo>
                    <a:cubicBezTo>
                      <a:pt x="74791" y="697460"/>
                      <a:pt x="72505" y="697232"/>
                      <a:pt x="69990" y="696774"/>
                    </a:cubicBezTo>
                    <a:cubicBezTo>
                      <a:pt x="66333" y="696317"/>
                      <a:pt x="62904" y="695403"/>
                      <a:pt x="59475" y="694260"/>
                    </a:cubicBezTo>
                    <a:cubicBezTo>
                      <a:pt x="57189" y="693574"/>
                      <a:pt x="55131" y="692660"/>
                      <a:pt x="52845" y="691745"/>
                    </a:cubicBezTo>
                    <a:cubicBezTo>
                      <a:pt x="48502" y="689916"/>
                      <a:pt x="44616" y="687402"/>
                      <a:pt x="40729" y="684659"/>
                    </a:cubicBezTo>
                    <a:cubicBezTo>
                      <a:pt x="25870" y="673457"/>
                      <a:pt x="15812" y="656084"/>
                      <a:pt x="14669" y="635052"/>
                    </a:cubicBezTo>
                    <a:cubicBezTo>
                      <a:pt x="14669" y="633909"/>
                      <a:pt x="14669" y="632766"/>
                      <a:pt x="14440" y="631623"/>
                    </a:cubicBezTo>
                    <a:cubicBezTo>
                      <a:pt x="14440" y="631166"/>
                      <a:pt x="14440" y="630480"/>
                      <a:pt x="14440" y="630023"/>
                    </a:cubicBezTo>
                    <a:cubicBezTo>
                      <a:pt x="14440" y="629566"/>
                      <a:pt x="14440" y="629109"/>
                      <a:pt x="14440" y="628652"/>
                    </a:cubicBezTo>
                    <a:cubicBezTo>
                      <a:pt x="14440" y="627966"/>
                      <a:pt x="14440" y="627280"/>
                      <a:pt x="14440" y="626366"/>
                    </a:cubicBezTo>
                    <a:cubicBezTo>
                      <a:pt x="14440" y="626137"/>
                      <a:pt x="14440" y="625908"/>
                      <a:pt x="14440" y="625680"/>
                    </a:cubicBezTo>
                    <a:cubicBezTo>
                      <a:pt x="15583" y="609678"/>
                      <a:pt x="22441" y="596419"/>
                      <a:pt x="39358" y="588418"/>
                    </a:cubicBezTo>
                    <a:cubicBezTo>
                      <a:pt x="73191" y="572873"/>
                      <a:pt x="236640" y="493320"/>
                      <a:pt x="248298" y="488291"/>
                    </a:cubicBezTo>
                    <a:cubicBezTo>
                      <a:pt x="280302" y="474804"/>
                      <a:pt x="311849" y="460859"/>
                      <a:pt x="330594" y="429084"/>
                    </a:cubicBezTo>
                    <a:cubicBezTo>
                      <a:pt x="333795" y="423826"/>
                      <a:pt x="337909" y="418797"/>
                      <a:pt x="346596" y="413768"/>
                    </a:cubicBezTo>
                    <a:cubicBezTo>
                      <a:pt x="353226" y="449201"/>
                      <a:pt x="367170" y="480747"/>
                      <a:pt x="383172" y="511151"/>
                    </a:cubicBezTo>
                    <a:cubicBezTo>
                      <a:pt x="391859" y="527382"/>
                      <a:pt x="401232" y="543384"/>
                      <a:pt x="410604" y="559157"/>
                    </a:cubicBezTo>
                    <a:cubicBezTo>
                      <a:pt x="411976" y="561443"/>
                      <a:pt x="413119" y="563501"/>
                      <a:pt x="414491" y="565787"/>
                    </a:cubicBezTo>
                    <a:lnTo>
                      <a:pt x="414491" y="565787"/>
                    </a:lnTo>
                    <a:cubicBezTo>
                      <a:pt x="414033" y="566015"/>
                      <a:pt x="413576" y="566472"/>
                      <a:pt x="413119" y="566701"/>
                    </a:cubicBezTo>
                    <a:cubicBezTo>
                      <a:pt x="412890" y="566930"/>
                      <a:pt x="412662" y="566930"/>
                      <a:pt x="412433" y="567158"/>
                    </a:cubicBezTo>
                    <a:cubicBezTo>
                      <a:pt x="411747" y="567615"/>
                      <a:pt x="411062" y="568073"/>
                      <a:pt x="410376" y="568530"/>
                    </a:cubicBezTo>
                    <a:cubicBezTo>
                      <a:pt x="410147" y="568758"/>
                      <a:pt x="409919" y="568758"/>
                      <a:pt x="409690" y="568758"/>
                    </a:cubicBezTo>
                    <a:cubicBezTo>
                      <a:pt x="409461" y="568758"/>
                      <a:pt x="409233" y="568987"/>
                      <a:pt x="409004" y="568987"/>
                    </a:cubicBezTo>
                    <a:cubicBezTo>
                      <a:pt x="400317" y="571044"/>
                      <a:pt x="391631" y="573330"/>
                      <a:pt x="383172" y="575845"/>
                    </a:cubicBezTo>
                    <a:cubicBezTo>
                      <a:pt x="366256" y="580874"/>
                      <a:pt x="349568" y="587046"/>
                      <a:pt x="333109" y="593676"/>
                    </a:cubicBezTo>
                    <a:cubicBezTo>
                      <a:pt x="326937" y="596190"/>
                      <a:pt x="320764" y="598705"/>
                      <a:pt x="314821" y="601448"/>
                    </a:cubicBezTo>
                    <a:cubicBezTo>
                      <a:pt x="310706" y="603277"/>
                      <a:pt x="306820" y="604877"/>
                      <a:pt x="302705" y="606706"/>
                    </a:cubicBezTo>
                    <a:cubicBezTo>
                      <a:pt x="298590" y="608535"/>
                      <a:pt x="294704" y="610364"/>
                      <a:pt x="290589" y="612192"/>
                    </a:cubicBezTo>
                    <a:cubicBezTo>
                      <a:pt x="286474" y="614021"/>
                      <a:pt x="282588" y="615850"/>
                      <a:pt x="278473" y="617679"/>
                    </a:cubicBezTo>
                    <a:cubicBezTo>
                      <a:pt x="268415" y="622251"/>
                      <a:pt x="258357" y="627051"/>
                      <a:pt x="248527" y="631852"/>
                    </a:cubicBezTo>
                    <a:cubicBezTo>
                      <a:pt x="242583" y="634595"/>
                      <a:pt x="236411" y="637567"/>
                      <a:pt x="230467" y="640310"/>
                    </a:cubicBezTo>
                    <a:cubicBezTo>
                      <a:pt x="224524" y="643053"/>
                      <a:pt x="218352" y="645797"/>
                      <a:pt x="212408" y="648540"/>
                    </a:cubicBezTo>
                    <a:cubicBezTo>
                      <a:pt x="198006" y="654941"/>
                      <a:pt x="183833" y="661799"/>
                      <a:pt x="169431" y="668199"/>
                    </a:cubicBezTo>
                    <a:cubicBezTo>
                      <a:pt x="146114" y="679401"/>
                      <a:pt x="121882" y="689459"/>
                      <a:pt x="96051" y="695631"/>
                    </a:cubicBezTo>
                    <a:close/>
                  </a:path>
                </a:pathLst>
              </a:custGeom>
              <a:solidFill>
                <a:srgbClr val="000000"/>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E3FE585-CB79-9F4A-A39A-96D433A1891F}"/>
                  </a:ext>
                </a:extLst>
              </p:cNvPr>
              <p:cNvSpPr/>
              <p:nvPr/>
            </p:nvSpPr>
            <p:spPr>
              <a:xfrm>
                <a:off x="5239391" y="630083"/>
                <a:ext cx="55833" cy="146470"/>
              </a:xfrm>
              <a:custGeom>
                <a:avLst/>
                <a:gdLst>
                  <a:gd name="connsiteX0" fmla="*/ 3601 w 55833"/>
                  <a:gd name="connsiteY0" fmla="*/ 14340 h 146470"/>
                  <a:gd name="connsiteX1" fmla="*/ 18918 w 55833"/>
                  <a:gd name="connsiteY1" fmla="*/ 28284 h 146470"/>
                  <a:gd name="connsiteX2" fmla="*/ 40406 w 55833"/>
                  <a:gd name="connsiteY2" fmla="*/ 122010 h 146470"/>
                  <a:gd name="connsiteX3" fmla="*/ 38120 w 55833"/>
                  <a:gd name="connsiteY3" fmla="*/ 146471 h 146470"/>
                  <a:gd name="connsiteX4" fmla="*/ 49093 w 55833"/>
                  <a:gd name="connsiteY4" fmla="*/ 134812 h 146470"/>
                  <a:gd name="connsiteX5" fmla="*/ 24633 w 55833"/>
                  <a:gd name="connsiteY5" fmla="*/ 8625 h 146470"/>
                  <a:gd name="connsiteX6" fmla="*/ 10688 w 55833"/>
                  <a:gd name="connsiteY6" fmla="*/ 167 h 146470"/>
                  <a:gd name="connsiteX7" fmla="*/ 401 w 55833"/>
                  <a:gd name="connsiteY7" fmla="*/ 5424 h 146470"/>
                  <a:gd name="connsiteX8" fmla="*/ 3601 w 55833"/>
                  <a:gd name="connsiteY8" fmla="*/ 14340 h 14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33" h="146470">
                    <a:moveTo>
                      <a:pt x="3601" y="14340"/>
                    </a:moveTo>
                    <a:cubicBezTo>
                      <a:pt x="9545" y="18226"/>
                      <a:pt x="14574" y="22569"/>
                      <a:pt x="18918" y="28284"/>
                    </a:cubicBezTo>
                    <a:cubicBezTo>
                      <a:pt x="40406" y="56402"/>
                      <a:pt x="44292" y="88178"/>
                      <a:pt x="40406" y="122010"/>
                    </a:cubicBezTo>
                    <a:cubicBezTo>
                      <a:pt x="39492" y="130011"/>
                      <a:pt x="34920" y="137784"/>
                      <a:pt x="38120" y="146471"/>
                    </a:cubicBezTo>
                    <a:cubicBezTo>
                      <a:pt x="47493" y="138927"/>
                      <a:pt x="47721" y="138927"/>
                      <a:pt x="49093" y="134812"/>
                    </a:cubicBezTo>
                    <a:cubicBezTo>
                      <a:pt x="63495" y="88406"/>
                      <a:pt x="54579" y="46344"/>
                      <a:pt x="24633" y="8625"/>
                    </a:cubicBezTo>
                    <a:cubicBezTo>
                      <a:pt x="20975" y="4053"/>
                      <a:pt x="16632" y="852"/>
                      <a:pt x="10688" y="167"/>
                    </a:cubicBezTo>
                    <a:cubicBezTo>
                      <a:pt x="6116" y="-519"/>
                      <a:pt x="2230" y="852"/>
                      <a:pt x="401" y="5424"/>
                    </a:cubicBezTo>
                    <a:cubicBezTo>
                      <a:pt x="-742" y="8853"/>
                      <a:pt x="630" y="12282"/>
                      <a:pt x="3601" y="14340"/>
                    </a:cubicBezTo>
                    <a:close/>
                  </a:path>
                </a:pathLst>
              </a:custGeom>
              <a:solidFill>
                <a:srgbClr val="000000"/>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A199DE1-1108-5940-8586-F796F5FCE76F}"/>
                  </a:ext>
                </a:extLst>
              </p:cNvPr>
              <p:cNvSpPr/>
              <p:nvPr/>
            </p:nvSpPr>
            <p:spPr>
              <a:xfrm>
                <a:off x="3934399" y="942790"/>
                <a:ext cx="69087" cy="113112"/>
              </a:xfrm>
              <a:custGeom>
                <a:avLst/>
                <a:gdLst>
                  <a:gd name="connsiteX0" fmla="*/ 3517 w 69087"/>
                  <a:gd name="connsiteY0" fmla="*/ 62135 h 113112"/>
                  <a:gd name="connsiteX1" fmla="*/ 14261 w 69087"/>
                  <a:gd name="connsiteY1" fmla="*/ 113113 h 113112"/>
                  <a:gd name="connsiteX2" fmla="*/ 15404 w 69087"/>
                  <a:gd name="connsiteY2" fmla="*/ 104883 h 113112"/>
                  <a:gd name="connsiteX3" fmla="*/ 55409 w 69087"/>
                  <a:gd name="connsiteY3" fmla="*/ 20530 h 113112"/>
                  <a:gd name="connsiteX4" fmla="*/ 65239 w 69087"/>
                  <a:gd name="connsiteY4" fmla="*/ 12529 h 113112"/>
                  <a:gd name="connsiteX5" fmla="*/ 67067 w 69087"/>
                  <a:gd name="connsiteY5" fmla="*/ 1785 h 113112"/>
                  <a:gd name="connsiteX6" fmla="*/ 57466 w 69087"/>
                  <a:gd name="connsiteY6" fmla="*/ 2242 h 113112"/>
                  <a:gd name="connsiteX7" fmla="*/ 3517 w 69087"/>
                  <a:gd name="connsiteY7" fmla="*/ 62135 h 11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 h="113112">
                    <a:moveTo>
                      <a:pt x="3517" y="62135"/>
                    </a:moveTo>
                    <a:cubicBezTo>
                      <a:pt x="-3799" y="79280"/>
                      <a:pt x="545" y="100768"/>
                      <a:pt x="14261" y="113113"/>
                    </a:cubicBezTo>
                    <a:cubicBezTo>
                      <a:pt x="14947" y="108998"/>
                      <a:pt x="15861" y="106712"/>
                      <a:pt x="15404" y="104883"/>
                    </a:cubicBezTo>
                    <a:cubicBezTo>
                      <a:pt x="9232" y="67393"/>
                      <a:pt x="27291" y="41561"/>
                      <a:pt x="55409" y="20530"/>
                    </a:cubicBezTo>
                    <a:cubicBezTo>
                      <a:pt x="58838" y="18015"/>
                      <a:pt x="62038" y="15501"/>
                      <a:pt x="65239" y="12529"/>
                    </a:cubicBezTo>
                    <a:cubicBezTo>
                      <a:pt x="68210" y="9557"/>
                      <a:pt x="71182" y="6128"/>
                      <a:pt x="67067" y="1785"/>
                    </a:cubicBezTo>
                    <a:cubicBezTo>
                      <a:pt x="63867" y="-1644"/>
                      <a:pt x="60438" y="642"/>
                      <a:pt x="57466" y="2242"/>
                    </a:cubicBezTo>
                    <a:cubicBezTo>
                      <a:pt x="33463" y="16644"/>
                      <a:pt x="14489" y="35846"/>
                      <a:pt x="3517" y="62135"/>
                    </a:cubicBezTo>
                    <a:close/>
                  </a:path>
                </a:pathLst>
              </a:custGeom>
              <a:solidFill>
                <a:srgbClr val="000000"/>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7918157-AB78-BD4F-8989-AFFCB6E92535}"/>
                  </a:ext>
                </a:extLst>
              </p:cNvPr>
              <p:cNvSpPr/>
              <p:nvPr/>
            </p:nvSpPr>
            <p:spPr>
              <a:xfrm>
                <a:off x="4187513" y="1113362"/>
                <a:ext cx="123049" cy="15559"/>
              </a:xfrm>
              <a:custGeom>
                <a:avLst/>
                <a:gdLst>
                  <a:gd name="connsiteX0" fmla="*/ 99932 w 123049"/>
                  <a:gd name="connsiteY0" fmla="*/ 377 h 15559"/>
                  <a:gd name="connsiteX1" fmla="*/ 15807 w 123049"/>
                  <a:gd name="connsiteY1" fmla="*/ 377 h 15559"/>
                  <a:gd name="connsiteX2" fmla="*/ 33 w 123049"/>
                  <a:gd name="connsiteY2" fmla="*/ 8149 h 15559"/>
                  <a:gd name="connsiteX3" fmla="*/ 16950 w 123049"/>
                  <a:gd name="connsiteY3" fmla="*/ 14550 h 15559"/>
                  <a:gd name="connsiteX4" fmla="*/ 121877 w 123049"/>
                  <a:gd name="connsiteY4" fmla="*/ 15236 h 15559"/>
                  <a:gd name="connsiteX5" fmla="*/ 99932 w 123049"/>
                  <a:gd name="connsiteY5" fmla="*/ 377 h 1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9" h="15559">
                    <a:moveTo>
                      <a:pt x="99932" y="377"/>
                    </a:moveTo>
                    <a:cubicBezTo>
                      <a:pt x="71814" y="148"/>
                      <a:pt x="43925" y="148"/>
                      <a:pt x="15807" y="377"/>
                    </a:cubicBezTo>
                    <a:cubicBezTo>
                      <a:pt x="9406" y="377"/>
                      <a:pt x="-652" y="-2595"/>
                      <a:pt x="33" y="8149"/>
                    </a:cubicBezTo>
                    <a:cubicBezTo>
                      <a:pt x="719" y="18436"/>
                      <a:pt x="10778" y="15236"/>
                      <a:pt x="16950" y="14550"/>
                    </a:cubicBezTo>
                    <a:cubicBezTo>
                      <a:pt x="51926" y="11578"/>
                      <a:pt x="86901" y="14322"/>
                      <a:pt x="121877" y="15236"/>
                    </a:cubicBezTo>
                    <a:cubicBezTo>
                      <a:pt x="127364" y="15465"/>
                      <a:pt x="112505" y="606"/>
                      <a:pt x="99932" y="377"/>
                    </a:cubicBezTo>
                    <a:close/>
                  </a:path>
                </a:pathLst>
              </a:custGeom>
              <a:solidFill>
                <a:srgbClr val="000000"/>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234B282-C7C3-9940-A779-FA5018AE929F}"/>
                  </a:ext>
                </a:extLst>
              </p:cNvPr>
              <p:cNvSpPr/>
              <p:nvPr/>
            </p:nvSpPr>
            <p:spPr>
              <a:xfrm>
                <a:off x="3897443" y="1105445"/>
                <a:ext cx="92364" cy="16751"/>
              </a:xfrm>
              <a:custGeom>
                <a:avLst/>
                <a:gdLst>
                  <a:gd name="connsiteX0" fmla="*/ 58989 w 92364"/>
                  <a:gd name="connsiteY0" fmla="*/ 64 h 16751"/>
                  <a:gd name="connsiteX1" fmla="*/ 8468 w 92364"/>
                  <a:gd name="connsiteY1" fmla="*/ 293 h 16751"/>
                  <a:gd name="connsiteX2" fmla="*/ 10 w 92364"/>
                  <a:gd name="connsiteY2" fmla="*/ 7151 h 16751"/>
                  <a:gd name="connsiteX3" fmla="*/ 8239 w 92364"/>
                  <a:gd name="connsiteY3" fmla="*/ 14694 h 16751"/>
                  <a:gd name="connsiteX4" fmla="*/ 92364 w 92364"/>
                  <a:gd name="connsiteY4" fmla="*/ 16752 h 16751"/>
                  <a:gd name="connsiteX5" fmla="*/ 58989 w 92364"/>
                  <a:gd name="connsiteY5" fmla="*/ 64 h 1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64" h="16751">
                    <a:moveTo>
                      <a:pt x="58989" y="64"/>
                    </a:moveTo>
                    <a:cubicBezTo>
                      <a:pt x="42072" y="-165"/>
                      <a:pt x="25384" y="293"/>
                      <a:pt x="8468" y="293"/>
                    </a:cubicBezTo>
                    <a:cubicBezTo>
                      <a:pt x="3667" y="293"/>
                      <a:pt x="-219" y="1664"/>
                      <a:pt x="10" y="7151"/>
                    </a:cubicBezTo>
                    <a:cubicBezTo>
                      <a:pt x="238" y="12180"/>
                      <a:pt x="3439" y="14694"/>
                      <a:pt x="8239" y="14694"/>
                    </a:cubicBezTo>
                    <a:cubicBezTo>
                      <a:pt x="36129" y="14237"/>
                      <a:pt x="64018" y="16066"/>
                      <a:pt x="92364" y="16752"/>
                    </a:cubicBezTo>
                    <a:cubicBezTo>
                      <a:pt x="81849" y="8522"/>
                      <a:pt x="72247" y="64"/>
                      <a:pt x="58989" y="64"/>
                    </a:cubicBezTo>
                    <a:close/>
                  </a:path>
                </a:pathLst>
              </a:custGeom>
              <a:solidFill>
                <a:srgbClr val="000000"/>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53ECF84-0C6B-1242-B9B8-AE67FD585287}"/>
                  </a:ext>
                </a:extLst>
              </p:cNvPr>
              <p:cNvSpPr/>
              <p:nvPr/>
            </p:nvSpPr>
            <p:spPr>
              <a:xfrm>
                <a:off x="5278417" y="1082878"/>
                <a:ext cx="88477" cy="16297"/>
              </a:xfrm>
              <a:custGeom>
                <a:avLst/>
                <a:gdLst>
                  <a:gd name="connsiteX0" fmla="*/ 70875 w 88477"/>
                  <a:gd name="connsiteY0" fmla="*/ 0 h 16297"/>
                  <a:gd name="connsiteX1" fmla="*/ 5724 w 88477"/>
                  <a:gd name="connsiteY1" fmla="*/ 3658 h 16297"/>
                  <a:gd name="connsiteX2" fmla="*/ 9 w 88477"/>
                  <a:gd name="connsiteY2" fmla="*/ 8915 h 16297"/>
                  <a:gd name="connsiteX3" fmla="*/ 8467 w 88477"/>
                  <a:gd name="connsiteY3" fmla="*/ 16002 h 16297"/>
                  <a:gd name="connsiteX4" fmla="*/ 88477 w 88477"/>
                  <a:gd name="connsiteY4" fmla="*/ 8915 h 16297"/>
                  <a:gd name="connsiteX5" fmla="*/ 70875 w 88477"/>
                  <a:gd name="connsiteY5" fmla="*/ 0 h 1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77" h="16297">
                    <a:moveTo>
                      <a:pt x="70875" y="0"/>
                    </a:moveTo>
                    <a:cubicBezTo>
                      <a:pt x="49158" y="457"/>
                      <a:pt x="27441" y="2286"/>
                      <a:pt x="5724" y="3658"/>
                    </a:cubicBezTo>
                    <a:cubicBezTo>
                      <a:pt x="2523" y="3886"/>
                      <a:pt x="9" y="5944"/>
                      <a:pt x="9" y="8915"/>
                    </a:cubicBezTo>
                    <a:cubicBezTo>
                      <a:pt x="-220" y="14402"/>
                      <a:pt x="4124" y="15773"/>
                      <a:pt x="8467" y="16002"/>
                    </a:cubicBezTo>
                    <a:cubicBezTo>
                      <a:pt x="34985" y="17602"/>
                      <a:pt x="60816" y="12344"/>
                      <a:pt x="88477" y="8915"/>
                    </a:cubicBezTo>
                    <a:cubicBezTo>
                      <a:pt x="83448" y="229"/>
                      <a:pt x="76133" y="0"/>
                      <a:pt x="70875" y="0"/>
                    </a:cubicBezTo>
                    <a:close/>
                  </a:path>
                </a:pathLst>
              </a:custGeom>
              <a:solidFill>
                <a:srgbClr val="000000"/>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689EBF2D-E2C4-684E-90D2-F35F70ABE4DB}"/>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16350BF-A0B6-BA4A-8F03-E0DD0CBCC983}"/>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alpha val="48000"/>
                </a:srgbClr>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BBA3911-B7CC-FA4E-8A42-7A9170BCF0A8}"/>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3F08883-AFC6-9147-90E6-370AAEC14B8E}"/>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C4A4628-6C2A-F54C-A5B2-BBFEB646B384}"/>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C22FC58-5162-E948-A329-7E63E730A8E3}"/>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alpha val="48000"/>
                </a:srgbClr>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809ED4A-CF6D-664F-8496-F6652149BF30}"/>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E525A24-C494-CC4D-A20D-9E0DDDD8BAF5}"/>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alpha val="48000"/>
                </a:srgbClr>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7E20458-A1BE-F54E-8579-61DDDAF152E3}"/>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370A274-D97F-AB4A-8070-94D74E715392}"/>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07FE7B7-4946-BD4B-AB53-B9E7FD896D8C}"/>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7B6ABE0-136A-CF46-927B-C197E194DF04}"/>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3236EF6-9650-D24D-9DCA-4EB9E37C44D1}"/>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54C2ECE-FD21-0E4E-9CD3-147A5F141048}"/>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alpha val="48000"/>
                </a:srgbClr>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91BF95E-369E-1848-AE58-FCCAD6DB6257}"/>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000000"/>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821C945C-7021-944C-A272-AAAEE0DF8145}"/>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FFFFFF">
                  <a:alpha val="48000"/>
                </a:srgbClr>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F69EF8D-4615-FA40-97E3-702FD4AD018F}"/>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000000"/>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925EC64-D635-4C4B-81C2-178775C4030C}"/>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1E7F65C-572B-E946-8397-0067B6B433A8}"/>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000000"/>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0964FA5-E73D-1F46-BBC6-D2C35BE12856}"/>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8750071-91FC-9048-A2AD-B67209670BAE}"/>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000000"/>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E5DFC644-86F6-E441-8272-CF79920D83A1}"/>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BAF2893-12C7-4746-B05F-C9580F8A5D47}"/>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C3F80A0-1DA6-AD45-B777-245F6215D39B}"/>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E447BA3-1850-DB49-B6D4-67A96F0F0598}"/>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000000"/>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05E8810-3EC5-5E4E-A358-6FEB44665E43}"/>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CF3B94A-0CE7-5F47-9B93-36F542352C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000000"/>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4845196-8E4B-8748-8B21-7E00424205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841DCED-48B0-2344-A252-59D742B468E5}"/>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C8E8BB9-0D42-264F-836E-66053ADA01F8}"/>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EE8CA9-1D78-2844-8D0F-765620B03191}"/>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67ED2E4-F84E-5C45-9851-6C837D9C112D}"/>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B476DAB-C1EF-DE48-9CBF-2527EF3CADE3}"/>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0B1DA69-60DA-5C46-8349-7D65433172EE}"/>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E7DF1211-D724-784A-903D-D8F23DC886C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000000"/>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0D01DD27-2783-BC4A-8412-4BABEF3DF61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A8FDF98-E05F-E547-B353-1D1899652558}"/>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C523B51-1FAD-434A-A7E1-660AA09EE9DF}"/>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B4B8BBC3-47FC-7841-8D90-EC2E34084D75}"/>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F5D6778-1CEE-134F-BD1A-B62AA468FA8E}"/>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AE6CB2B-C2A4-7D4A-A031-61D18EF28CFE}"/>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BA62E117-B0D8-364D-A310-254EFBD03536}"/>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84D3131-0C51-7F41-B857-1E88F9603FFA}"/>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FA91B319-EB35-B94E-8CA4-0C452C28C760}"/>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0EA5D317-8E87-1F42-9EFF-782582474302}"/>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1261484-6948-6F48-A2DB-701F61A214B0}"/>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EAB2779-387B-6F45-A070-551E44A0DBD2}"/>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000000"/>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F35D867-DCBC-0747-B24E-D27C4286443F}"/>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8E766E-C1A7-C940-B247-9B5957B83F37}"/>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000000"/>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4C9C758-F63A-1549-A9EE-A49A0D4880BC}"/>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FFFFFF">
                  <a:alpha val="48000"/>
                </a:srgbClr>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E50B134-3D0D-6243-92F9-3757558D581A}"/>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000000"/>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A3BE3FB9-0DF9-7A47-BD83-CA54835A4D12}"/>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9279E06-B906-4740-9CFA-27917F1B15EA}"/>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000000"/>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9A3CCBBD-9AAE-7544-A028-DA5C55FB880D}"/>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E4C469CB-7616-3441-B824-D28913C055A6}"/>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1AFABE7-A277-054D-ABA2-76720F178830}"/>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FFFFFF">
                  <a:alpha val="48000"/>
                </a:srgbClr>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B2B1DA0-0456-8141-979B-492266602E44}"/>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457E7C3-C62E-5946-A4A7-87A8EFD19BA8}"/>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B4CC9B4-0871-E543-9FF4-9BE4689E7B39}"/>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9116587-6315-0242-9DEA-4E3F499C75D6}"/>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EBC13F46-FF7B-0947-9ACF-325B48D9221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000000"/>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791B013-33A7-E141-A58D-69941CB22DE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E2F543DB-B0FE-3246-9A89-08CA2583BE81}"/>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6502DF1-AD1E-2940-AEFA-79D0D8DE0A9B}"/>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DB46AC3-7028-E742-ACB0-1B5DAF2F3794}"/>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32F5E4-B295-8841-B3A5-F2A09C13DA4F}"/>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9EC21597-08D5-D04F-93B5-4BCCD9C505EF}"/>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FCF27185-5681-414F-B87F-3C5D9AF483F6}"/>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6781089-8027-D947-B2D1-905A80F263D1}"/>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99A24D6E-E4B2-E046-BA77-61F15A27FEC8}"/>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C3A6208-24A7-904D-8346-77E3E7AFF1D6}"/>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54B20A2D-78C7-714A-933A-8A52B8BBC6C0}"/>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36B3A9E-798E-C14F-9B3C-E78057B639FB}"/>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C3D2B6D-02D2-634B-9F9C-E1D252A863A0}"/>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034842DF-68D8-584B-A5B3-8E14188E3F86}"/>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5B6D28F3-32B2-B948-BD0B-2B2B53087F0F}"/>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2688EB5F-D1E1-724F-A97C-13DECA6CE9D6}"/>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3D87208-08F0-674A-91FB-718B65D78A6A}"/>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4746A6D-78FD-5E4A-A0B2-04DCC673C1BA}"/>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3228B2F-32E5-E042-8BB7-898BFA87A95C}"/>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C71BF4C5-3E7A-2F4A-B18F-5A76AF2432F6}"/>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C1DFD667-71D0-B442-B61E-8DD2B72AF84E}"/>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7D631F4D-D3B0-C445-A26F-8B3A5798DB0A}"/>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FA61EF2-3650-3844-ABB4-2B89764CA2E5}"/>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65A657A-A7EB-7341-8047-72A525BE6A1F}"/>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41BE9040-63D1-B349-8671-43326A712088}"/>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FA503C5E-5C70-E74D-B1DB-00EA1FB206D2}"/>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7B54300B-8B88-1D41-9EDC-FE56CE1153C4}"/>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6A02E60-8922-0745-B3E7-339392116401}"/>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000000"/>
              </a:solidFill>
              <a:ln w="228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6EE3350-2748-F144-8CC0-897223978BCC}"/>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2A77F7B-8D80-5F46-B1EE-82C01150DC54}"/>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000000"/>
              </a:solidFill>
              <a:ln w="2286"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637224C8-0CFF-7F45-9759-AD1D420F68FD}"/>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9B5C8731-0DA3-9749-8FEB-94074BEA922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000000"/>
              </a:solidFill>
              <a:ln w="2286"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D0910876-D970-744E-8413-4602152B82B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279B150-2561-0248-B29A-DD0F04238F50}"/>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000000"/>
              </a:solidFill>
              <a:ln w="2286"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A773892A-E028-A244-85F7-C52F2F16918F}"/>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BBD335C-77FF-E249-B36E-B3BEA027C239}"/>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000000"/>
              </a:solidFill>
              <a:ln w="2286"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1DD6D6A-D8AE-FE41-A159-77DCAE696A28}"/>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A7F3215B-CA9B-984C-955A-BC0CE645D9D0}"/>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000000"/>
              </a:solidFill>
              <a:ln w="2286"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6002AD3-F960-4F4E-A440-271281A4DE75}"/>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FAD6C464-DDA6-4C40-8424-14167A01E420}"/>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000000"/>
              </a:solidFill>
              <a:ln w="2286"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782FACF-E8DC-D146-8F98-AA7B83CFD2E2}"/>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9444C73-A9F0-B340-8CB1-8DE8815F2F5F}"/>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3CB6D0A-BB92-A343-BEC5-EB2359F5623A}"/>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2D2A5E8-C262-5640-9FF9-50217643C0ED}"/>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000000"/>
              </a:solidFill>
              <a:ln w="2286"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A85AE2-D01D-5549-A889-238C223FD5A1}"/>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FFFFFF">
                  <a:alpha val="48000"/>
                </a:srgbClr>
              </a:solidFill>
              <a:ln w="2286"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C4853E4-CDD9-D742-A7D9-BAFEB3F6CE4F}"/>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1B1DE3BA-B440-B84E-AB7D-72985C601920}"/>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99BF229-BC51-3F4E-82DD-AF763A80116F}"/>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B1D58A6-F1D4-904A-AD1C-8E06F40ACD50}"/>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C434A01-92E2-004E-B2D9-9B54BD495BFE}"/>
                  </a:ext>
                </a:extLst>
              </p:cNvPr>
              <p:cNvSpPr/>
              <p:nvPr/>
            </p:nvSpPr>
            <p:spPr>
              <a:xfrm>
                <a:off x="4462324" y="517321"/>
                <a:ext cx="485775" cy="478002"/>
              </a:xfrm>
              <a:custGeom>
                <a:avLst/>
                <a:gdLst>
                  <a:gd name="connsiteX0" fmla="*/ 0 w 485775"/>
                  <a:gd name="connsiteY0" fmla="*/ 240487 h 478002"/>
                  <a:gd name="connsiteX1" fmla="*/ 2057 w 485775"/>
                  <a:gd name="connsiteY1" fmla="*/ 275692 h 478002"/>
                  <a:gd name="connsiteX2" fmla="*/ 2972 w 485775"/>
                  <a:gd name="connsiteY2" fmla="*/ 282550 h 478002"/>
                  <a:gd name="connsiteX3" fmla="*/ 47777 w 485775"/>
                  <a:gd name="connsiteY3" fmla="*/ 386334 h 478002"/>
                  <a:gd name="connsiteX4" fmla="*/ 52578 w 485775"/>
                  <a:gd name="connsiteY4" fmla="*/ 392049 h 478002"/>
                  <a:gd name="connsiteX5" fmla="*/ 68580 w 485775"/>
                  <a:gd name="connsiteY5" fmla="*/ 408508 h 478002"/>
                  <a:gd name="connsiteX6" fmla="*/ 93497 w 485775"/>
                  <a:gd name="connsiteY6" fmla="*/ 428625 h 478002"/>
                  <a:gd name="connsiteX7" fmla="*/ 107671 w 485775"/>
                  <a:gd name="connsiteY7" fmla="*/ 437769 h 478002"/>
                  <a:gd name="connsiteX8" fmla="*/ 115214 w 485775"/>
                  <a:gd name="connsiteY8" fmla="*/ 442112 h 478002"/>
                  <a:gd name="connsiteX9" fmla="*/ 175793 w 485775"/>
                  <a:gd name="connsiteY9" fmla="*/ 466801 h 478002"/>
                  <a:gd name="connsiteX10" fmla="*/ 217170 w 485775"/>
                  <a:gd name="connsiteY10" fmla="*/ 476174 h 478002"/>
                  <a:gd name="connsiteX11" fmla="*/ 231572 w 485775"/>
                  <a:gd name="connsiteY11" fmla="*/ 477545 h 478002"/>
                  <a:gd name="connsiteX12" fmla="*/ 241402 w 485775"/>
                  <a:gd name="connsiteY12" fmla="*/ 478003 h 478002"/>
                  <a:gd name="connsiteX13" fmla="*/ 244602 w 485775"/>
                  <a:gd name="connsiteY13" fmla="*/ 478003 h 478002"/>
                  <a:gd name="connsiteX14" fmla="*/ 267919 w 485775"/>
                  <a:gd name="connsiteY14" fmla="*/ 476402 h 478002"/>
                  <a:gd name="connsiteX15" fmla="*/ 270662 w 485775"/>
                  <a:gd name="connsiteY15" fmla="*/ 475945 h 478002"/>
                  <a:gd name="connsiteX16" fmla="*/ 276149 w 485775"/>
                  <a:gd name="connsiteY16" fmla="*/ 475031 h 478002"/>
                  <a:gd name="connsiteX17" fmla="*/ 284150 w 485775"/>
                  <a:gd name="connsiteY17" fmla="*/ 473431 h 478002"/>
                  <a:gd name="connsiteX18" fmla="*/ 289408 w 485775"/>
                  <a:gd name="connsiteY18" fmla="*/ 472288 h 478002"/>
                  <a:gd name="connsiteX19" fmla="*/ 311353 w 485775"/>
                  <a:gd name="connsiteY19" fmla="*/ 466801 h 478002"/>
                  <a:gd name="connsiteX20" fmla="*/ 369418 w 485775"/>
                  <a:gd name="connsiteY20" fmla="*/ 442570 h 478002"/>
                  <a:gd name="connsiteX21" fmla="*/ 375133 w 485775"/>
                  <a:gd name="connsiteY21" fmla="*/ 439598 h 478002"/>
                  <a:gd name="connsiteX22" fmla="*/ 377876 w 485775"/>
                  <a:gd name="connsiteY22" fmla="*/ 437998 h 478002"/>
                  <a:gd name="connsiteX23" fmla="*/ 394335 w 485775"/>
                  <a:gd name="connsiteY23" fmla="*/ 425882 h 478002"/>
                  <a:gd name="connsiteX24" fmla="*/ 404851 w 485775"/>
                  <a:gd name="connsiteY24" fmla="*/ 416738 h 478002"/>
                  <a:gd name="connsiteX25" fmla="*/ 410108 w 485775"/>
                  <a:gd name="connsiteY25" fmla="*/ 412166 h 478002"/>
                  <a:gd name="connsiteX26" fmla="*/ 412623 w 485775"/>
                  <a:gd name="connsiteY26" fmla="*/ 409880 h 478002"/>
                  <a:gd name="connsiteX27" fmla="*/ 444170 w 485775"/>
                  <a:gd name="connsiteY27" fmla="*/ 376961 h 478002"/>
                  <a:gd name="connsiteX28" fmla="*/ 451256 w 485775"/>
                  <a:gd name="connsiteY28" fmla="*/ 366903 h 478002"/>
                  <a:gd name="connsiteX29" fmla="*/ 482575 w 485775"/>
                  <a:gd name="connsiteY29" fmla="*/ 282092 h 478002"/>
                  <a:gd name="connsiteX30" fmla="*/ 485546 w 485775"/>
                  <a:gd name="connsiteY30" fmla="*/ 246888 h 478002"/>
                  <a:gd name="connsiteX31" fmla="*/ 485775 w 485775"/>
                  <a:gd name="connsiteY31" fmla="*/ 238201 h 478002"/>
                  <a:gd name="connsiteX32" fmla="*/ 485775 w 485775"/>
                  <a:gd name="connsiteY32" fmla="*/ 231343 h 478002"/>
                  <a:gd name="connsiteX33" fmla="*/ 485546 w 485775"/>
                  <a:gd name="connsiteY33" fmla="*/ 218999 h 478002"/>
                  <a:gd name="connsiteX34" fmla="*/ 485546 w 485775"/>
                  <a:gd name="connsiteY34" fmla="*/ 217170 h 478002"/>
                  <a:gd name="connsiteX35" fmla="*/ 483260 w 485775"/>
                  <a:gd name="connsiteY35" fmla="*/ 192024 h 478002"/>
                  <a:gd name="connsiteX36" fmla="*/ 481203 w 485775"/>
                  <a:gd name="connsiteY36" fmla="*/ 179908 h 478002"/>
                  <a:gd name="connsiteX37" fmla="*/ 479374 w 485775"/>
                  <a:gd name="connsiteY37" fmla="*/ 172136 h 478002"/>
                  <a:gd name="connsiteX38" fmla="*/ 470687 w 485775"/>
                  <a:gd name="connsiteY38" fmla="*/ 144704 h 478002"/>
                  <a:gd name="connsiteX39" fmla="*/ 465201 w 485775"/>
                  <a:gd name="connsiteY39" fmla="*/ 132359 h 478002"/>
                  <a:gd name="connsiteX40" fmla="*/ 465201 w 485775"/>
                  <a:gd name="connsiteY40" fmla="*/ 132359 h 478002"/>
                  <a:gd name="connsiteX41" fmla="*/ 464058 w 485775"/>
                  <a:gd name="connsiteY41" fmla="*/ 130302 h 478002"/>
                  <a:gd name="connsiteX42" fmla="*/ 463601 w 485775"/>
                  <a:gd name="connsiteY42" fmla="*/ 129388 h 478002"/>
                  <a:gd name="connsiteX43" fmla="*/ 463372 w 485775"/>
                  <a:gd name="connsiteY43" fmla="*/ 128930 h 478002"/>
                  <a:gd name="connsiteX44" fmla="*/ 462001 w 485775"/>
                  <a:gd name="connsiteY44" fmla="*/ 126416 h 478002"/>
                  <a:gd name="connsiteX45" fmla="*/ 461543 w 485775"/>
                  <a:gd name="connsiteY45" fmla="*/ 125730 h 478002"/>
                  <a:gd name="connsiteX46" fmla="*/ 460172 w 485775"/>
                  <a:gd name="connsiteY46" fmla="*/ 123215 h 478002"/>
                  <a:gd name="connsiteX47" fmla="*/ 459715 w 485775"/>
                  <a:gd name="connsiteY47" fmla="*/ 122301 h 478002"/>
                  <a:gd name="connsiteX48" fmla="*/ 458343 w 485775"/>
                  <a:gd name="connsiteY48" fmla="*/ 120015 h 478002"/>
                  <a:gd name="connsiteX49" fmla="*/ 457886 w 485775"/>
                  <a:gd name="connsiteY49" fmla="*/ 119101 h 478002"/>
                  <a:gd name="connsiteX50" fmla="*/ 456514 w 485775"/>
                  <a:gd name="connsiteY50" fmla="*/ 116815 h 478002"/>
                  <a:gd name="connsiteX51" fmla="*/ 456057 w 485775"/>
                  <a:gd name="connsiteY51" fmla="*/ 115900 h 478002"/>
                  <a:gd name="connsiteX52" fmla="*/ 454685 w 485775"/>
                  <a:gd name="connsiteY52" fmla="*/ 113614 h 478002"/>
                  <a:gd name="connsiteX53" fmla="*/ 454228 w 485775"/>
                  <a:gd name="connsiteY53" fmla="*/ 112700 h 478002"/>
                  <a:gd name="connsiteX54" fmla="*/ 452628 w 485775"/>
                  <a:gd name="connsiteY54" fmla="*/ 110185 h 478002"/>
                  <a:gd name="connsiteX55" fmla="*/ 452171 w 485775"/>
                  <a:gd name="connsiteY55" fmla="*/ 109499 h 478002"/>
                  <a:gd name="connsiteX56" fmla="*/ 447827 w 485775"/>
                  <a:gd name="connsiteY56" fmla="*/ 103099 h 478002"/>
                  <a:gd name="connsiteX57" fmla="*/ 447370 w 485775"/>
                  <a:gd name="connsiteY57" fmla="*/ 102184 h 478002"/>
                  <a:gd name="connsiteX58" fmla="*/ 445770 w 485775"/>
                  <a:gd name="connsiteY58" fmla="*/ 99898 h 478002"/>
                  <a:gd name="connsiteX59" fmla="*/ 444856 w 485775"/>
                  <a:gd name="connsiteY59" fmla="*/ 98755 h 478002"/>
                  <a:gd name="connsiteX60" fmla="*/ 443713 w 485775"/>
                  <a:gd name="connsiteY60" fmla="*/ 97155 h 478002"/>
                  <a:gd name="connsiteX61" fmla="*/ 443484 w 485775"/>
                  <a:gd name="connsiteY61" fmla="*/ 96698 h 478002"/>
                  <a:gd name="connsiteX62" fmla="*/ 442570 w 485775"/>
                  <a:gd name="connsiteY62" fmla="*/ 95326 h 478002"/>
                  <a:gd name="connsiteX63" fmla="*/ 441198 w 485775"/>
                  <a:gd name="connsiteY63" fmla="*/ 93497 h 478002"/>
                  <a:gd name="connsiteX64" fmla="*/ 440055 w 485775"/>
                  <a:gd name="connsiteY64" fmla="*/ 92126 h 478002"/>
                  <a:gd name="connsiteX65" fmla="*/ 438683 w 485775"/>
                  <a:gd name="connsiteY65" fmla="*/ 90297 h 478002"/>
                  <a:gd name="connsiteX66" fmla="*/ 437540 w 485775"/>
                  <a:gd name="connsiteY66" fmla="*/ 88925 h 478002"/>
                  <a:gd name="connsiteX67" fmla="*/ 435940 w 485775"/>
                  <a:gd name="connsiteY67" fmla="*/ 87097 h 478002"/>
                  <a:gd name="connsiteX68" fmla="*/ 434797 w 485775"/>
                  <a:gd name="connsiteY68" fmla="*/ 85725 h 478002"/>
                  <a:gd name="connsiteX69" fmla="*/ 434111 w 485775"/>
                  <a:gd name="connsiteY69" fmla="*/ 85039 h 478002"/>
                  <a:gd name="connsiteX70" fmla="*/ 433197 w 485775"/>
                  <a:gd name="connsiteY70" fmla="*/ 83896 h 478002"/>
                  <a:gd name="connsiteX71" fmla="*/ 432054 w 485775"/>
                  <a:gd name="connsiteY71" fmla="*/ 82525 h 478002"/>
                  <a:gd name="connsiteX72" fmla="*/ 430454 w 485775"/>
                  <a:gd name="connsiteY72" fmla="*/ 80696 h 478002"/>
                  <a:gd name="connsiteX73" fmla="*/ 429311 w 485775"/>
                  <a:gd name="connsiteY73" fmla="*/ 79324 h 478002"/>
                  <a:gd name="connsiteX74" fmla="*/ 428854 w 485775"/>
                  <a:gd name="connsiteY74" fmla="*/ 78867 h 478002"/>
                  <a:gd name="connsiteX75" fmla="*/ 427482 w 485775"/>
                  <a:gd name="connsiteY75" fmla="*/ 77495 h 478002"/>
                  <a:gd name="connsiteX76" fmla="*/ 426339 w 485775"/>
                  <a:gd name="connsiteY76" fmla="*/ 76124 h 478002"/>
                  <a:gd name="connsiteX77" fmla="*/ 424282 w 485775"/>
                  <a:gd name="connsiteY77" fmla="*/ 74066 h 478002"/>
                  <a:gd name="connsiteX78" fmla="*/ 423139 w 485775"/>
                  <a:gd name="connsiteY78" fmla="*/ 72923 h 478002"/>
                  <a:gd name="connsiteX79" fmla="*/ 419938 w 485775"/>
                  <a:gd name="connsiteY79" fmla="*/ 69723 h 478002"/>
                  <a:gd name="connsiteX80" fmla="*/ 243916 w 485775"/>
                  <a:gd name="connsiteY80" fmla="*/ 0 h 478002"/>
                  <a:gd name="connsiteX81" fmla="*/ 242316 w 485775"/>
                  <a:gd name="connsiteY81" fmla="*/ 0 h 478002"/>
                  <a:gd name="connsiteX82" fmla="*/ 240944 w 485775"/>
                  <a:gd name="connsiteY82" fmla="*/ 0 h 478002"/>
                  <a:gd name="connsiteX83" fmla="*/ 223114 w 485775"/>
                  <a:gd name="connsiteY83" fmla="*/ 686 h 478002"/>
                  <a:gd name="connsiteX84" fmla="*/ 158877 w 485775"/>
                  <a:gd name="connsiteY84" fmla="*/ 12573 h 478002"/>
                  <a:gd name="connsiteX85" fmla="*/ 32461 w 485775"/>
                  <a:gd name="connsiteY85" fmla="*/ 112471 h 478002"/>
                  <a:gd name="connsiteX86" fmla="*/ 28804 w 485775"/>
                  <a:gd name="connsiteY86" fmla="*/ 119558 h 478002"/>
                  <a:gd name="connsiteX87" fmla="*/ 27889 w 485775"/>
                  <a:gd name="connsiteY87" fmla="*/ 121158 h 478002"/>
                  <a:gd name="connsiteX88" fmla="*/ 26746 w 485775"/>
                  <a:gd name="connsiteY88" fmla="*/ 123673 h 478002"/>
                  <a:gd name="connsiteX89" fmla="*/ 24689 w 485775"/>
                  <a:gd name="connsiteY89" fmla="*/ 128245 h 478002"/>
                  <a:gd name="connsiteX90" fmla="*/ 24460 w 485775"/>
                  <a:gd name="connsiteY90" fmla="*/ 128702 h 478002"/>
                  <a:gd name="connsiteX91" fmla="*/ 21488 w 485775"/>
                  <a:gd name="connsiteY91" fmla="*/ 135560 h 478002"/>
                  <a:gd name="connsiteX92" fmla="*/ 17602 w 485775"/>
                  <a:gd name="connsiteY92" fmla="*/ 145390 h 478002"/>
                  <a:gd name="connsiteX93" fmla="*/ 10744 w 485775"/>
                  <a:gd name="connsiteY93" fmla="*/ 166649 h 478002"/>
                  <a:gd name="connsiteX94" fmla="*/ 7315 w 485775"/>
                  <a:gd name="connsiteY94" fmla="*/ 179680 h 478002"/>
                  <a:gd name="connsiteX95" fmla="*/ 5944 w 485775"/>
                  <a:gd name="connsiteY95" fmla="*/ 186309 h 478002"/>
                  <a:gd name="connsiteX96" fmla="*/ 5258 w 485775"/>
                  <a:gd name="connsiteY96" fmla="*/ 190195 h 478002"/>
                  <a:gd name="connsiteX97" fmla="*/ 0 w 485775"/>
                  <a:gd name="connsiteY97" fmla="*/ 240487 h 478002"/>
                  <a:gd name="connsiteX98" fmla="*/ 248717 w 485775"/>
                  <a:gd name="connsiteY98" fmla="*/ 15088 h 478002"/>
                  <a:gd name="connsiteX99" fmla="*/ 249631 w 485775"/>
                  <a:gd name="connsiteY99" fmla="*/ 15088 h 478002"/>
                  <a:gd name="connsiteX100" fmla="*/ 256032 w 485775"/>
                  <a:gd name="connsiteY100" fmla="*/ 15545 h 478002"/>
                  <a:gd name="connsiteX101" fmla="*/ 256489 w 485775"/>
                  <a:gd name="connsiteY101" fmla="*/ 15545 h 478002"/>
                  <a:gd name="connsiteX102" fmla="*/ 368503 w 485775"/>
                  <a:gd name="connsiteY102" fmla="*/ 50749 h 478002"/>
                  <a:gd name="connsiteX103" fmla="*/ 368503 w 485775"/>
                  <a:gd name="connsiteY103" fmla="*/ 50749 h 478002"/>
                  <a:gd name="connsiteX104" fmla="*/ 376504 w 485775"/>
                  <a:gd name="connsiteY104" fmla="*/ 55550 h 478002"/>
                  <a:gd name="connsiteX105" fmla="*/ 378790 w 485775"/>
                  <a:gd name="connsiteY105" fmla="*/ 57379 h 478002"/>
                  <a:gd name="connsiteX106" fmla="*/ 395707 w 485775"/>
                  <a:gd name="connsiteY106" fmla="*/ 71323 h 478002"/>
                  <a:gd name="connsiteX107" fmla="*/ 412394 w 485775"/>
                  <a:gd name="connsiteY107" fmla="*/ 87554 h 478002"/>
                  <a:gd name="connsiteX108" fmla="*/ 412394 w 485775"/>
                  <a:gd name="connsiteY108" fmla="*/ 87554 h 478002"/>
                  <a:gd name="connsiteX109" fmla="*/ 429539 w 485775"/>
                  <a:gd name="connsiteY109" fmla="*/ 104927 h 478002"/>
                  <a:gd name="connsiteX110" fmla="*/ 433197 w 485775"/>
                  <a:gd name="connsiteY110" fmla="*/ 109499 h 478002"/>
                  <a:gd name="connsiteX111" fmla="*/ 439826 w 485775"/>
                  <a:gd name="connsiteY111" fmla="*/ 119101 h 478002"/>
                  <a:gd name="connsiteX112" fmla="*/ 450571 w 485775"/>
                  <a:gd name="connsiteY112" fmla="*/ 139217 h 478002"/>
                  <a:gd name="connsiteX113" fmla="*/ 454914 w 485775"/>
                  <a:gd name="connsiteY113" fmla="*/ 149504 h 478002"/>
                  <a:gd name="connsiteX114" fmla="*/ 470916 w 485775"/>
                  <a:gd name="connsiteY114" fmla="*/ 235458 h 478002"/>
                  <a:gd name="connsiteX115" fmla="*/ 465430 w 485775"/>
                  <a:gd name="connsiteY115" fmla="*/ 280264 h 478002"/>
                  <a:gd name="connsiteX116" fmla="*/ 459943 w 485775"/>
                  <a:gd name="connsiteY116" fmla="*/ 304038 h 478002"/>
                  <a:gd name="connsiteX117" fmla="*/ 453085 w 485775"/>
                  <a:gd name="connsiteY117" fmla="*/ 326212 h 478002"/>
                  <a:gd name="connsiteX118" fmla="*/ 446456 w 485775"/>
                  <a:gd name="connsiteY118" fmla="*/ 342671 h 478002"/>
                  <a:gd name="connsiteX119" fmla="*/ 440055 w 485775"/>
                  <a:gd name="connsiteY119" fmla="*/ 352501 h 478002"/>
                  <a:gd name="connsiteX120" fmla="*/ 440055 w 485775"/>
                  <a:gd name="connsiteY120" fmla="*/ 352501 h 478002"/>
                  <a:gd name="connsiteX121" fmla="*/ 440055 w 485775"/>
                  <a:gd name="connsiteY121" fmla="*/ 352501 h 478002"/>
                  <a:gd name="connsiteX122" fmla="*/ 437083 w 485775"/>
                  <a:gd name="connsiteY122" fmla="*/ 357530 h 478002"/>
                  <a:gd name="connsiteX123" fmla="*/ 435940 w 485775"/>
                  <a:gd name="connsiteY123" fmla="*/ 359359 h 478002"/>
                  <a:gd name="connsiteX124" fmla="*/ 433883 w 485775"/>
                  <a:gd name="connsiteY124" fmla="*/ 362560 h 478002"/>
                  <a:gd name="connsiteX125" fmla="*/ 432511 w 485775"/>
                  <a:gd name="connsiteY125" fmla="*/ 364617 h 478002"/>
                  <a:gd name="connsiteX126" fmla="*/ 430682 w 485775"/>
                  <a:gd name="connsiteY126" fmla="*/ 367360 h 478002"/>
                  <a:gd name="connsiteX127" fmla="*/ 429082 w 485775"/>
                  <a:gd name="connsiteY127" fmla="*/ 369646 h 478002"/>
                  <a:gd name="connsiteX128" fmla="*/ 427253 w 485775"/>
                  <a:gd name="connsiteY128" fmla="*/ 372161 h 478002"/>
                  <a:gd name="connsiteX129" fmla="*/ 425425 w 485775"/>
                  <a:gd name="connsiteY129" fmla="*/ 374447 h 478002"/>
                  <a:gd name="connsiteX130" fmla="*/ 423824 w 485775"/>
                  <a:gd name="connsiteY130" fmla="*/ 376733 h 478002"/>
                  <a:gd name="connsiteX131" fmla="*/ 421767 w 485775"/>
                  <a:gd name="connsiteY131" fmla="*/ 379247 h 478002"/>
                  <a:gd name="connsiteX132" fmla="*/ 420167 w 485775"/>
                  <a:gd name="connsiteY132" fmla="*/ 381305 h 478002"/>
                  <a:gd name="connsiteX133" fmla="*/ 418109 w 485775"/>
                  <a:gd name="connsiteY133" fmla="*/ 383819 h 478002"/>
                  <a:gd name="connsiteX134" fmla="*/ 416509 w 485775"/>
                  <a:gd name="connsiteY134" fmla="*/ 385648 h 478002"/>
                  <a:gd name="connsiteX135" fmla="*/ 414223 w 485775"/>
                  <a:gd name="connsiteY135" fmla="*/ 388163 h 478002"/>
                  <a:gd name="connsiteX136" fmla="*/ 412623 w 485775"/>
                  <a:gd name="connsiteY136" fmla="*/ 389763 h 478002"/>
                  <a:gd name="connsiteX137" fmla="*/ 410108 w 485775"/>
                  <a:gd name="connsiteY137" fmla="*/ 392278 h 478002"/>
                  <a:gd name="connsiteX138" fmla="*/ 408737 w 485775"/>
                  <a:gd name="connsiteY138" fmla="*/ 393878 h 478002"/>
                  <a:gd name="connsiteX139" fmla="*/ 406222 w 485775"/>
                  <a:gd name="connsiteY139" fmla="*/ 396392 h 478002"/>
                  <a:gd name="connsiteX140" fmla="*/ 404851 w 485775"/>
                  <a:gd name="connsiteY140" fmla="*/ 397764 h 478002"/>
                  <a:gd name="connsiteX141" fmla="*/ 402107 w 485775"/>
                  <a:gd name="connsiteY141" fmla="*/ 400279 h 478002"/>
                  <a:gd name="connsiteX142" fmla="*/ 400736 w 485775"/>
                  <a:gd name="connsiteY142" fmla="*/ 401422 h 478002"/>
                  <a:gd name="connsiteX143" fmla="*/ 397764 w 485775"/>
                  <a:gd name="connsiteY143" fmla="*/ 404165 h 478002"/>
                  <a:gd name="connsiteX144" fmla="*/ 396621 w 485775"/>
                  <a:gd name="connsiteY144" fmla="*/ 405079 h 478002"/>
                  <a:gd name="connsiteX145" fmla="*/ 393421 w 485775"/>
                  <a:gd name="connsiteY145" fmla="*/ 407822 h 478002"/>
                  <a:gd name="connsiteX146" fmla="*/ 392506 w 485775"/>
                  <a:gd name="connsiteY146" fmla="*/ 408737 h 478002"/>
                  <a:gd name="connsiteX147" fmla="*/ 389077 w 485775"/>
                  <a:gd name="connsiteY147" fmla="*/ 411480 h 478002"/>
                  <a:gd name="connsiteX148" fmla="*/ 388163 w 485775"/>
                  <a:gd name="connsiteY148" fmla="*/ 412166 h 478002"/>
                  <a:gd name="connsiteX149" fmla="*/ 384277 w 485775"/>
                  <a:gd name="connsiteY149" fmla="*/ 414909 h 478002"/>
                  <a:gd name="connsiteX150" fmla="*/ 383819 w 485775"/>
                  <a:gd name="connsiteY150" fmla="*/ 415366 h 478002"/>
                  <a:gd name="connsiteX151" fmla="*/ 379705 w 485775"/>
                  <a:gd name="connsiteY151" fmla="*/ 418338 h 478002"/>
                  <a:gd name="connsiteX152" fmla="*/ 379705 w 485775"/>
                  <a:gd name="connsiteY152" fmla="*/ 418338 h 478002"/>
                  <a:gd name="connsiteX153" fmla="*/ 336042 w 485775"/>
                  <a:gd name="connsiteY153" fmla="*/ 441655 h 478002"/>
                  <a:gd name="connsiteX154" fmla="*/ 336042 w 485775"/>
                  <a:gd name="connsiteY154" fmla="*/ 441655 h 478002"/>
                  <a:gd name="connsiteX155" fmla="*/ 333985 w 485775"/>
                  <a:gd name="connsiteY155" fmla="*/ 443027 h 478002"/>
                  <a:gd name="connsiteX156" fmla="*/ 333756 w 485775"/>
                  <a:gd name="connsiteY156" fmla="*/ 443255 h 478002"/>
                  <a:gd name="connsiteX157" fmla="*/ 331470 w 485775"/>
                  <a:gd name="connsiteY157" fmla="*/ 444627 h 478002"/>
                  <a:gd name="connsiteX158" fmla="*/ 331241 w 485775"/>
                  <a:gd name="connsiteY158" fmla="*/ 444627 h 478002"/>
                  <a:gd name="connsiteX159" fmla="*/ 318440 w 485775"/>
                  <a:gd name="connsiteY159" fmla="*/ 450571 h 478002"/>
                  <a:gd name="connsiteX160" fmla="*/ 317983 w 485775"/>
                  <a:gd name="connsiteY160" fmla="*/ 450799 h 478002"/>
                  <a:gd name="connsiteX161" fmla="*/ 315697 w 485775"/>
                  <a:gd name="connsiteY161" fmla="*/ 451714 h 478002"/>
                  <a:gd name="connsiteX162" fmla="*/ 315239 w 485775"/>
                  <a:gd name="connsiteY162" fmla="*/ 451942 h 478002"/>
                  <a:gd name="connsiteX163" fmla="*/ 312953 w 485775"/>
                  <a:gd name="connsiteY163" fmla="*/ 452857 h 478002"/>
                  <a:gd name="connsiteX164" fmla="*/ 312953 w 485775"/>
                  <a:gd name="connsiteY164" fmla="*/ 452857 h 478002"/>
                  <a:gd name="connsiteX165" fmla="*/ 308381 w 485775"/>
                  <a:gd name="connsiteY165" fmla="*/ 454457 h 478002"/>
                  <a:gd name="connsiteX166" fmla="*/ 307696 w 485775"/>
                  <a:gd name="connsiteY166" fmla="*/ 454685 h 478002"/>
                  <a:gd name="connsiteX167" fmla="*/ 306095 w 485775"/>
                  <a:gd name="connsiteY167" fmla="*/ 455143 h 478002"/>
                  <a:gd name="connsiteX168" fmla="*/ 304952 w 485775"/>
                  <a:gd name="connsiteY168" fmla="*/ 455600 h 478002"/>
                  <a:gd name="connsiteX169" fmla="*/ 303581 w 485775"/>
                  <a:gd name="connsiteY169" fmla="*/ 456057 h 478002"/>
                  <a:gd name="connsiteX170" fmla="*/ 302209 w 485775"/>
                  <a:gd name="connsiteY170" fmla="*/ 456514 h 478002"/>
                  <a:gd name="connsiteX171" fmla="*/ 301066 w 485775"/>
                  <a:gd name="connsiteY171" fmla="*/ 456743 h 478002"/>
                  <a:gd name="connsiteX172" fmla="*/ 299466 w 485775"/>
                  <a:gd name="connsiteY172" fmla="*/ 457200 h 478002"/>
                  <a:gd name="connsiteX173" fmla="*/ 298780 w 485775"/>
                  <a:gd name="connsiteY173" fmla="*/ 457429 h 478002"/>
                  <a:gd name="connsiteX174" fmla="*/ 296723 w 485775"/>
                  <a:gd name="connsiteY174" fmla="*/ 457886 h 478002"/>
                  <a:gd name="connsiteX175" fmla="*/ 296723 w 485775"/>
                  <a:gd name="connsiteY175" fmla="*/ 457886 h 478002"/>
                  <a:gd name="connsiteX176" fmla="*/ 278435 w 485775"/>
                  <a:gd name="connsiteY176" fmla="*/ 460858 h 478002"/>
                  <a:gd name="connsiteX177" fmla="*/ 272263 w 485775"/>
                  <a:gd name="connsiteY177" fmla="*/ 461315 h 478002"/>
                  <a:gd name="connsiteX178" fmla="*/ 265633 w 485775"/>
                  <a:gd name="connsiteY178" fmla="*/ 461772 h 478002"/>
                  <a:gd name="connsiteX179" fmla="*/ 235915 w 485775"/>
                  <a:gd name="connsiteY179" fmla="*/ 461315 h 478002"/>
                  <a:gd name="connsiteX180" fmla="*/ 227686 w 485775"/>
                  <a:gd name="connsiteY180" fmla="*/ 460629 h 478002"/>
                  <a:gd name="connsiteX181" fmla="*/ 197739 w 485775"/>
                  <a:gd name="connsiteY181" fmla="*/ 456286 h 478002"/>
                  <a:gd name="connsiteX182" fmla="*/ 188824 w 485775"/>
                  <a:gd name="connsiteY182" fmla="*/ 454457 h 478002"/>
                  <a:gd name="connsiteX183" fmla="*/ 170764 w 485775"/>
                  <a:gd name="connsiteY183" fmla="*/ 449656 h 478002"/>
                  <a:gd name="connsiteX184" fmla="*/ 161620 w 485775"/>
                  <a:gd name="connsiteY184" fmla="*/ 446684 h 478002"/>
                  <a:gd name="connsiteX185" fmla="*/ 130073 w 485775"/>
                  <a:gd name="connsiteY185" fmla="*/ 433654 h 478002"/>
                  <a:gd name="connsiteX186" fmla="*/ 121158 w 485775"/>
                  <a:gd name="connsiteY186" fmla="*/ 429082 h 478002"/>
                  <a:gd name="connsiteX187" fmla="*/ 48006 w 485775"/>
                  <a:gd name="connsiteY187" fmla="*/ 362560 h 478002"/>
                  <a:gd name="connsiteX188" fmla="*/ 145161 w 485775"/>
                  <a:gd name="connsiteY188" fmla="*/ 34061 h 478002"/>
                  <a:gd name="connsiteX189" fmla="*/ 150876 w 485775"/>
                  <a:gd name="connsiteY189" fmla="*/ 31775 h 478002"/>
                  <a:gd name="connsiteX190" fmla="*/ 152933 w 485775"/>
                  <a:gd name="connsiteY190" fmla="*/ 31090 h 478002"/>
                  <a:gd name="connsiteX191" fmla="*/ 156820 w 485775"/>
                  <a:gd name="connsiteY191" fmla="*/ 29718 h 478002"/>
                  <a:gd name="connsiteX192" fmla="*/ 159334 w 485775"/>
                  <a:gd name="connsiteY192" fmla="*/ 28804 h 478002"/>
                  <a:gd name="connsiteX193" fmla="*/ 162763 w 485775"/>
                  <a:gd name="connsiteY193" fmla="*/ 27661 h 478002"/>
                  <a:gd name="connsiteX194" fmla="*/ 165735 w 485775"/>
                  <a:gd name="connsiteY194" fmla="*/ 26746 h 478002"/>
                  <a:gd name="connsiteX195" fmla="*/ 168935 w 485775"/>
                  <a:gd name="connsiteY195" fmla="*/ 25832 h 478002"/>
                  <a:gd name="connsiteX196" fmla="*/ 172136 w 485775"/>
                  <a:gd name="connsiteY196" fmla="*/ 24917 h 478002"/>
                  <a:gd name="connsiteX197" fmla="*/ 175108 w 485775"/>
                  <a:gd name="connsiteY197" fmla="*/ 24003 h 478002"/>
                  <a:gd name="connsiteX198" fmla="*/ 178537 w 485775"/>
                  <a:gd name="connsiteY198" fmla="*/ 23089 h 478002"/>
                  <a:gd name="connsiteX199" fmla="*/ 181508 w 485775"/>
                  <a:gd name="connsiteY199" fmla="*/ 22403 h 478002"/>
                  <a:gd name="connsiteX200" fmla="*/ 185166 w 485775"/>
                  <a:gd name="connsiteY200" fmla="*/ 21488 h 478002"/>
                  <a:gd name="connsiteX201" fmla="*/ 187909 w 485775"/>
                  <a:gd name="connsiteY201" fmla="*/ 20803 h 478002"/>
                  <a:gd name="connsiteX202" fmla="*/ 191795 w 485775"/>
                  <a:gd name="connsiteY202" fmla="*/ 20117 h 478002"/>
                  <a:gd name="connsiteX203" fmla="*/ 194539 w 485775"/>
                  <a:gd name="connsiteY203" fmla="*/ 19660 h 478002"/>
                  <a:gd name="connsiteX204" fmla="*/ 198653 w 485775"/>
                  <a:gd name="connsiteY204" fmla="*/ 18974 h 478002"/>
                  <a:gd name="connsiteX205" fmla="*/ 201168 w 485775"/>
                  <a:gd name="connsiteY205" fmla="*/ 18517 h 478002"/>
                  <a:gd name="connsiteX206" fmla="*/ 205511 w 485775"/>
                  <a:gd name="connsiteY206" fmla="*/ 17831 h 478002"/>
                  <a:gd name="connsiteX207" fmla="*/ 208026 w 485775"/>
                  <a:gd name="connsiteY207" fmla="*/ 17602 h 478002"/>
                  <a:gd name="connsiteX208" fmla="*/ 212598 w 485775"/>
                  <a:gd name="connsiteY208" fmla="*/ 17145 h 478002"/>
                  <a:gd name="connsiteX209" fmla="*/ 214884 w 485775"/>
                  <a:gd name="connsiteY209" fmla="*/ 16916 h 478002"/>
                  <a:gd name="connsiteX210" fmla="*/ 219685 w 485775"/>
                  <a:gd name="connsiteY210" fmla="*/ 16459 h 478002"/>
                  <a:gd name="connsiteX211" fmla="*/ 221742 w 485775"/>
                  <a:gd name="connsiteY211" fmla="*/ 16231 h 478002"/>
                  <a:gd name="connsiteX212" fmla="*/ 226771 w 485775"/>
                  <a:gd name="connsiteY212" fmla="*/ 16002 h 478002"/>
                  <a:gd name="connsiteX213" fmla="*/ 228600 w 485775"/>
                  <a:gd name="connsiteY213" fmla="*/ 16002 h 478002"/>
                  <a:gd name="connsiteX214" fmla="*/ 233858 w 485775"/>
                  <a:gd name="connsiteY214" fmla="*/ 15773 h 478002"/>
                  <a:gd name="connsiteX215" fmla="*/ 235458 w 485775"/>
                  <a:gd name="connsiteY215" fmla="*/ 15773 h 478002"/>
                  <a:gd name="connsiteX216" fmla="*/ 241173 w 485775"/>
                  <a:gd name="connsiteY216" fmla="*/ 15773 h 478002"/>
                  <a:gd name="connsiteX217" fmla="*/ 242545 w 485775"/>
                  <a:gd name="connsiteY217" fmla="*/ 15773 h 478002"/>
                  <a:gd name="connsiteX218" fmla="*/ 248717 w 485775"/>
                  <a:gd name="connsiteY218" fmla="*/ 15088 h 4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85775" h="478002">
                    <a:moveTo>
                      <a:pt x="0" y="240487"/>
                    </a:moveTo>
                    <a:cubicBezTo>
                      <a:pt x="0" y="252146"/>
                      <a:pt x="457" y="264033"/>
                      <a:pt x="2057" y="275692"/>
                    </a:cubicBezTo>
                    <a:cubicBezTo>
                      <a:pt x="2286" y="277978"/>
                      <a:pt x="2743" y="280264"/>
                      <a:pt x="2972" y="282550"/>
                    </a:cubicBezTo>
                    <a:cubicBezTo>
                      <a:pt x="8687" y="319354"/>
                      <a:pt x="22860" y="355473"/>
                      <a:pt x="47777" y="386334"/>
                    </a:cubicBezTo>
                    <a:cubicBezTo>
                      <a:pt x="49378" y="388163"/>
                      <a:pt x="50978" y="390220"/>
                      <a:pt x="52578" y="392049"/>
                    </a:cubicBezTo>
                    <a:cubicBezTo>
                      <a:pt x="57379" y="397764"/>
                      <a:pt x="62865" y="403250"/>
                      <a:pt x="68580" y="408508"/>
                    </a:cubicBezTo>
                    <a:cubicBezTo>
                      <a:pt x="76124" y="415595"/>
                      <a:pt x="84353" y="422224"/>
                      <a:pt x="93497" y="428625"/>
                    </a:cubicBezTo>
                    <a:cubicBezTo>
                      <a:pt x="98069" y="431825"/>
                      <a:pt x="102641" y="434797"/>
                      <a:pt x="107671" y="437769"/>
                    </a:cubicBezTo>
                    <a:cubicBezTo>
                      <a:pt x="110185" y="439141"/>
                      <a:pt x="112700" y="440741"/>
                      <a:pt x="115214" y="442112"/>
                    </a:cubicBezTo>
                    <a:cubicBezTo>
                      <a:pt x="133045" y="451942"/>
                      <a:pt x="153162" y="460400"/>
                      <a:pt x="175793" y="466801"/>
                    </a:cubicBezTo>
                    <a:cubicBezTo>
                      <a:pt x="188824" y="470459"/>
                      <a:pt x="202540" y="473659"/>
                      <a:pt x="217170" y="476174"/>
                    </a:cubicBezTo>
                    <a:cubicBezTo>
                      <a:pt x="222199" y="476860"/>
                      <a:pt x="227000" y="477317"/>
                      <a:pt x="231572" y="477545"/>
                    </a:cubicBezTo>
                    <a:cubicBezTo>
                      <a:pt x="235001" y="477774"/>
                      <a:pt x="238201" y="478003"/>
                      <a:pt x="241402" y="478003"/>
                    </a:cubicBezTo>
                    <a:cubicBezTo>
                      <a:pt x="242545" y="478003"/>
                      <a:pt x="243459" y="478003"/>
                      <a:pt x="244602" y="478003"/>
                    </a:cubicBezTo>
                    <a:cubicBezTo>
                      <a:pt x="252832" y="478003"/>
                      <a:pt x="260604" y="477317"/>
                      <a:pt x="267919" y="476402"/>
                    </a:cubicBezTo>
                    <a:cubicBezTo>
                      <a:pt x="268834" y="476174"/>
                      <a:pt x="269748" y="476174"/>
                      <a:pt x="270662" y="475945"/>
                    </a:cubicBezTo>
                    <a:cubicBezTo>
                      <a:pt x="272491" y="475717"/>
                      <a:pt x="274320" y="475259"/>
                      <a:pt x="276149" y="475031"/>
                    </a:cubicBezTo>
                    <a:cubicBezTo>
                      <a:pt x="278892" y="474574"/>
                      <a:pt x="281407" y="474116"/>
                      <a:pt x="284150" y="473431"/>
                    </a:cubicBezTo>
                    <a:cubicBezTo>
                      <a:pt x="285979" y="472973"/>
                      <a:pt x="287579" y="472745"/>
                      <a:pt x="289408" y="472288"/>
                    </a:cubicBezTo>
                    <a:cubicBezTo>
                      <a:pt x="296494" y="470687"/>
                      <a:pt x="303809" y="468859"/>
                      <a:pt x="311353" y="466801"/>
                    </a:cubicBezTo>
                    <a:cubicBezTo>
                      <a:pt x="331927" y="461772"/>
                      <a:pt x="350672" y="451485"/>
                      <a:pt x="369418" y="442570"/>
                    </a:cubicBezTo>
                    <a:cubicBezTo>
                      <a:pt x="371246" y="441655"/>
                      <a:pt x="373304" y="440741"/>
                      <a:pt x="375133" y="439598"/>
                    </a:cubicBezTo>
                    <a:cubicBezTo>
                      <a:pt x="376047" y="439141"/>
                      <a:pt x="376961" y="438455"/>
                      <a:pt x="377876" y="437998"/>
                    </a:cubicBezTo>
                    <a:cubicBezTo>
                      <a:pt x="383591" y="434569"/>
                      <a:pt x="388849" y="430225"/>
                      <a:pt x="394335" y="425882"/>
                    </a:cubicBezTo>
                    <a:cubicBezTo>
                      <a:pt x="397993" y="422910"/>
                      <a:pt x="401422" y="419938"/>
                      <a:pt x="404851" y="416738"/>
                    </a:cubicBezTo>
                    <a:cubicBezTo>
                      <a:pt x="406679" y="415138"/>
                      <a:pt x="408280" y="413766"/>
                      <a:pt x="410108" y="412166"/>
                    </a:cubicBezTo>
                    <a:cubicBezTo>
                      <a:pt x="411023" y="411480"/>
                      <a:pt x="411937" y="410566"/>
                      <a:pt x="412623" y="409880"/>
                    </a:cubicBezTo>
                    <a:cubicBezTo>
                      <a:pt x="424967" y="399593"/>
                      <a:pt x="435254" y="388620"/>
                      <a:pt x="444170" y="376961"/>
                    </a:cubicBezTo>
                    <a:cubicBezTo>
                      <a:pt x="446684" y="373532"/>
                      <a:pt x="448970" y="370332"/>
                      <a:pt x="451256" y="366903"/>
                    </a:cubicBezTo>
                    <a:cubicBezTo>
                      <a:pt x="468173" y="341300"/>
                      <a:pt x="478003" y="312725"/>
                      <a:pt x="482575" y="282092"/>
                    </a:cubicBezTo>
                    <a:cubicBezTo>
                      <a:pt x="484175" y="270662"/>
                      <a:pt x="485318" y="259004"/>
                      <a:pt x="485546" y="246888"/>
                    </a:cubicBezTo>
                    <a:cubicBezTo>
                      <a:pt x="485546" y="243916"/>
                      <a:pt x="485775" y="241173"/>
                      <a:pt x="485775" y="238201"/>
                    </a:cubicBezTo>
                    <a:cubicBezTo>
                      <a:pt x="485775" y="235915"/>
                      <a:pt x="485775" y="233629"/>
                      <a:pt x="485775" y="231343"/>
                    </a:cubicBezTo>
                    <a:cubicBezTo>
                      <a:pt x="485775" y="227686"/>
                      <a:pt x="485775" y="223571"/>
                      <a:pt x="485546" y="218999"/>
                    </a:cubicBezTo>
                    <a:cubicBezTo>
                      <a:pt x="485546" y="218313"/>
                      <a:pt x="485546" y="217856"/>
                      <a:pt x="485546" y="217170"/>
                    </a:cubicBezTo>
                    <a:cubicBezTo>
                      <a:pt x="485318" y="209855"/>
                      <a:pt x="484632" y="201397"/>
                      <a:pt x="483260" y="192024"/>
                    </a:cubicBezTo>
                    <a:cubicBezTo>
                      <a:pt x="482803" y="188138"/>
                      <a:pt x="482117" y="184023"/>
                      <a:pt x="481203" y="179908"/>
                    </a:cubicBezTo>
                    <a:cubicBezTo>
                      <a:pt x="480746" y="177394"/>
                      <a:pt x="480060" y="174650"/>
                      <a:pt x="479374" y="172136"/>
                    </a:cubicBezTo>
                    <a:cubicBezTo>
                      <a:pt x="477317" y="163449"/>
                      <a:pt x="474574" y="154305"/>
                      <a:pt x="470687" y="144704"/>
                    </a:cubicBezTo>
                    <a:cubicBezTo>
                      <a:pt x="469087" y="140589"/>
                      <a:pt x="467258" y="136474"/>
                      <a:pt x="465201" y="132359"/>
                    </a:cubicBezTo>
                    <a:cubicBezTo>
                      <a:pt x="465201" y="132359"/>
                      <a:pt x="465201" y="132359"/>
                      <a:pt x="465201" y="132359"/>
                    </a:cubicBezTo>
                    <a:cubicBezTo>
                      <a:pt x="464744" y="131674"/>
                      <a:pt x="464515" y="130988"/>
                      <a:pt x="464058" y="130302"/>
                    </a:cubicBezTo>
                    <a:cubicBezTo>
                      <a:pt x="463829" y="130073"/>
                      <a:pt x="463829" y="129845"/>
                      <a:pt x="463601" y="129388"/>
                    </a:cubicBezTo>
                    <a:cubicBezTo>
                      <a:pt x="463601" y="129159"/>
                      <a:pt x="463372" y="129159"/>
                      <a:pt x="463372" y="128930"/>
                    </a:cubicBezTo>
                    <a:cubicBezTo>
                      <a:pt x="462915" y="128016"/>
                      <a:pt x="462458" y="127102"/>
                      <a:pt x="462001" y="126416"/>
                    </a:cubicBezTo>
                    <a:cubicBezTo>
                      <a:pt x="461772" y="126187"/>
                      <a:pt x="461772" y="125959"/>
                      <a:pt x="461543" y="125730"/>
                    </a:cubicBezTo>
                    <a:cubicBezTo>
                      <a:pt x="461086" y="124816"/>
                      <a:pt x="460629" y="124130"/>
                      <a:pt x="460172" y="123215"/>
                    </a:cubicBezTo>
                    <a:cubicBezTo>
                      <a:pt x="459943" y="122987"/>
                      <a:pt x="459943" y="122758"/>
                      <a:pt x="459715" y="122301"/>
                    </a:cubicBezTo>
                    <a:cubicBezTo>
                      <a:pt x="459257" y="121615"/>
                      <a:pt x="458800" y="120701"/>
                      <a:pt x="458343" y="120015"/>
                    </a:cubicBezTo>
                    <a:cubicBezTo>
                      <a:pt x="458114" y="119786"/>
                      <a:pt x="457886" y="119329"/>
                      <a:pt x="457886" y="119101"/>
                    </a:cubicBezTo>
                    <a:cubicBezTo>
                      <a:pt x="457429" y="118415"/>
                      <a:pt x="456971" y="117500"/>
                      <a:pt x="456514" y="116815"/>
                    </a:cubicBezTo>
                    <a:cubicBezTo>
                      <a:pt x="456286" y="116586"/>
                      <a:pt x="456057" y="116129"/>
                      <a:pt x="456057" y="115900"/>
                    </a:cubicBezTo>
                    <a:cubicBezTo>
                      <a:pt x="455600" y="115214"/>
                      <a:pt x="455143" y="114300"/>
                      <a:pt x="454685" y="113614"/>
                    </a:cubicBezTo>
                    <a:cubicBezTo>
                      <a:pt x="454457" y="113386"/>
                      <a:pt x="454228" y="112928"/>
                      <a:pt x="454228" y="112700"/>
                    </a:cubicBezTo>
                    <a:cubicBezTo>
                      <a:pt x="453771" y="111785"/>
                      <a:pt x="453314" y="111100"/>
                      <a:pt x="452628" y="110185"/>
                    </a:cubicBezTo>
                    <a:cubicBezTo>
                      <a:pt x="452399" y="109957"/>
                      <a:pt x="452399" y="109728"/>
                      <a:pt x="452171" y="109499"/>
                    </a:cubicBezTo>
                    <a:cubicBezTo>
                      <a:pt x="450799" y="107442"/>
                      <a:pt x="449428" y="105156"/>
                      <a:pt x="447827" y="103099"/>
                    </a:cubicBezTo>
                    <a:cubicBezTo>
                      <a:pt x="447599" y="102870"/>
                      <a:pt x="447370" y="102641"/>
                      <a:pt x="447370" y="102184"/>
                    </a:cubicBezTo>
                    <a:cubicBezTo>
                      <a:pt x="446913" y="101498"/>
                      <a:pt x="446227" y="100584"/>
                      <a:pt x="445770" y="99898"/>
                    </a:cubicBezTo>
                    <a:cubicBezTo>
                      <a:pt x="445541" y="99441"/>
                      <a:pt x="445084" y="99212"/>
                      <a:pt x="444856" y="98755"/>
                    </a:cubicBezTo>
                    <a:cubicBezTo>
                      <a:pt x="444398" y="98298"/>
                      <a:pt x="444170" y="97612"/>
                      <a:pt x="443713" y="97155"/>
                    </a:cubicBezTo>
                    <a:cubicBezTo>
                      <a:pt x="443713" y="96926"/>
                      <a:pt x="443484" y="96926"/>
                      <a:pt x="443484" y="96698"/>
                    </a:cubicBezTo>
                    <a:cubicBezTo>
                      <a:pt x="443255" y="96241"/>
                      <a:pt x="442798" y="95783"/>
                      <a:pt x="442570" y="95326"/>
                    </a:cubicBezTo>
                    <a:cubicBezTo>
                      <a:pt x="442112" y="94640"/>
                      <a:pt x="441655" y="93955"/>
                      <a:pt x="441198" y="93497"/>
                    </a:cubicBezTo>
                    <a:cubicBezTo>
                      <a:pt x="440741" y="93040"/>
                      <a:pt x="440512" y="92583"/>
                      <a:pt x="440055" y="92126"/>
                    </a:cubicBezTo>
                    <a:cubicBezTo>
                      <a:pt x="439598" y="91440"/>
                      <a:pt x="439141" y="90983"/>
                      <a:pt x="438683" y="90297"/>
                    </a:cubicBezTo>
                    <a:cubicBezTo>
                      <a:pt x="438226" y="89840"/>
                      <a:pt x="437998" y="89383"/>
                      <a:pt x="437540" y="88925"/>
                    </a:cubicBezTo>
                    <a:cubicBezTo>
                      <a:pt x="437083" y="88240"/>
                      <a:pt x="436626" y="87782"/>
                      <a:pt x="435940" y="87097"/>
                    </a:cubicBezTo>
                    <a:cubicBezTo>
                      <a:pt x="435483" y="86639"/>
                      <a:pt x="435254" y="86182"/>
                      <a:pt x="434797" y="85725"/>
                    </a:cubicBezTo>
                    <a:cubicBezTo>
                      <a:pt x="434569" y="85496"/>
                      <a:pt x="434340" y="85268"/>
                      <a:pt x="434111" y="85039"/>
                    </a:cubicBezTo>
                    <a:cubicBezTo>
                      <a:pt x="433883" y="84582"/>
                      <a:pt x="433426" y="84353"/>
                      <a:pt x="433197" y="83896"/>
                    </a:cubicBezTo>
                    <a:cubicBezTo>
                      <a:pt x="432740" y="83439"/>
                      <a:pt x="432283" y="82982"/>
                      <a:pt x="432054" y="82525"/>
                    </a:cubicBezTo>
                    <a:cubicBezTo>
                      <a:pt x="431597" y="81839"/>
                      <a:pt x="430911" y="81382"/>
                      <a:pt x="430454" y="80696"/>
                    </a:cubicBezTo>
                    <a:cubicBezTo>
                      <a:pt x="429997" y="80239"/>
                      <a:pt x="429539" y="79781"/>
                      <a:pt x="429311" y="79324"/>
                    </a:cubicBezTo>
                    <a:cubicBezTo>
                      <a:pt x="429082" y="79096"/>
                      <a:pt x="429082" y="79096"/>
                      <a:pt x="428854" y="78867"/>
                    </a:cubicBezTo>
                    <a:cubicBezTo>
                      <a:pt x="428396" y="78410"/>
                      <a:pt x="427939" y="77953"/>
                      <a:pt x="427482" y="77495"/>
                    </a:cubicBezTo>
                    <a:cubicBezTo>
                      <a:pt x="427025" y="77038"/>
                      <a:pt x="426796" y="76581"/>
                      <a:pt x="426339" y="76124"/>
                    </a:cubicBezTo>
                    <a:cubicBezTo>
                      <a:pt x="425653" y="75438"/>
                      <a:pt x="424967" y="74752"/>
                      <a:pt x="424282" y="74066"/>
                    </a:cubicBezTo>
                    <a:cubicBezTo>
                      <a:pt x="423824" y="73609"/>
                      <a:pt x="423596" y="73381"/>
                      <a:pt x="423139" y="72923"/>
                    </a:cubicBezTo>
                    <a:cubicBezTo>
                      <a:pt x="421996" y="71780"/>
                      <a:pt x="421081" y="70866"/>
                      <a:pt x="419938" y="69723"/>
                    </a:cubicBezTo>
                    <a:cubicBezTo>
                      <a:pt x="363931" y="17374"/>
                      <a:pt x="300838" y="0"/>
                      <a:pt x="243916" y="0"/>
                    </a:cubicBezTo>
                    <a:cubicBezTo>
                      <a:pt x="243459" y="0"/>
                      <a:pt x="243002" y="0"/>
                      <a:pt x="242316" y="0"/>
                    </a:cubicBezTo>
                    <a:cubicBezTo>
                      <a:pt x="241859" y="0"/>
                      <a:pt x="241402" y="0"/>
                      <a:pt x="240944" y="0"/>
                    </a:cubicBezTo>
                    <a:cubicBezTo>
                      <a:pt x="235001" y="0"/>
                      <a:pt x="229057" y="229"/>
                      <a:pt x="223114" y="686"/>
                    </a:cubicBezTo>
                    <a:cubicBezTo>
                      <a:pt x="200025" y="2515"/>
                      <a:pt x="178308" y="6858"/>
                      <a:pt x="158877" y="12573"/>
                    </a:cubicBezTo>
                    <a:cubicBezTo>
                      <a:pt x="110185" y="30861"/>
                      <a:pt x="61265" y="67208"/>
                      <a:pt x="32461" y="112471"/>
                    </a:cubicBezTo>
                    <a:cubicBezTo>
                      <a:pt x="31318" y="114757"/>
                      <a:pt x="29947" y="117272"/>
                      <a:pt x="28804" y="119558"/>
                    </a:cubicBezTo>
                    <a:cubicBezTo>
                      <a:pt x="28575" y="120015"/>
                      <a:pt x="28346" y="120701"/>
                      <a:pt x="27889" y="121158"/>
                    </a:cubicBezTo>
                    <a:cubicBezTo>
                      <a:pt x="27432" y="122072"/>
                      <a:pt x="26975" y="122758"/>
                      <a:pt x="26746" y="123673"/>
                    </a:cubicBezTo>
                    <a:cubicBezTo>
                      <a:pt x="26060" y="125044"/>
                      <a:pt x="25375" y="126644"/>
                      <a:pt x="24689" y="128245"/>
                    </a:cubicBezTo>
                    <a:cubicBezTo>
                      <a:pt x="24689" y="128473"/>
                      <a:pt x="24689" y="128473"/>
                      <a:pt x="24460" y="128702"/>
                    </a:cubicBezTo>
                    <a:cubicBezTo>
                      <a:pt x="23546" y="130988"/>
                      <a:pt x="22403" y="133274"/>
                      <a:pt x="21488" y="135560"/>
                    </a:cubicBezTo>
                    <a:cubicBezTo>
                      <a:pt x="20117" y="138760"/>
                      <a:pt x="18974" y="142189"/>
                      <a:pt x="17602" y="145390"/>
                    </a:cubicBezTo>
                    <a:cubicBezTo>
                      <a:pt x="15088" y="152248"/>
                      <a:pt x="12802" y="159334"/>
                      <a:pt x="10744" y="166649"/>
                    </a:cubicBezTo>
                    <a:cubicBezTo>
                      <a:pt x="9601" y="170993"/>
                      <a:pt x="8458" y="175336"/>
                      <a:pt x="7315" y="179680"/>
                    </a:cubicBezTo>
                    <a:cubicBezTo>
                      <a:pt x="6858" y="181966"/>
                      <a:pt x="6401" y="184023"/>
                      <a:pt x="5944" y="186309"/>
                    </a:cubicBezTo>
                    <a:cubicBezTo>
                      <a:pt x="5715" y="187681"/>
                      <a:pt x="5486" y="189052"/>
                      <a:pt x="5258" y="190195"/>
                    </a:cubicBezTo>
                    <a:cubicBezTo>
                      <a:pt x="1829" y="206654"/>
                      <a:pt x="0" y="223571"/>
                      <a:pt x="0" y="240487"/>
                    </a:cubicBezTo>
                    <a:close/>
                    <a:moveTo>
                      <a:pt x="248717" y="15088"/>
                    </a:moveTo>
                    <a:cubicBezTo>
                      <a:pt x="248945" y="15088"/>
                      <a:pt x="249403" y="15088"/>
                      <a:pt x="249631" y="15088"/>
                    </a:cubicBezTo>
                    <a:cubicBezTo>
                      <a:pt x="251689" y="15088"/>
                      <a:pt x="253975" y="15316"/>
                      <a:pt x="256032" y="15545"/>
                    </a:cubicBezTo>
                    <a:cubicBezTo>
                      <a:pt x="256261" y="15545"/>
                      <a:pt x="256489" y="15545"/>
                      <a:pt x="256489" y="15545"/>
                    </a:cubicBezTo>
                    <a:cubicBezTo>
                      <a:pt x="292608" y="18059"/>
                      <a:pt x="330784" y="28804"/>
                      <a:pt x="368503" y="50749"/>
                    </a:cubicBezTo>
                    <a:lnTo>
                      <a:pt x="368503" y="50749"/>
                    </a:lnTo>
                    <a:cubicBezTo>
                      <a:pt x="370561" y="51664"/>
                      <a:pt x="373304" y="53264"/>
                      <a:pt x="376504" y="55550"/>
                    </a:cubicBezTo>
                    <a:cubicBezTo>
                      <a:pt x="377190" y="56007"/>
                      <a:pt x="378104" y="56693"/>
                      <a:pt x="378790" y="57379"/>
                    </a:cubicBezTo>
                    <a:cubicBezTo>
                      <a:pt x="384048" y="61265"/>
                      <a:pt x="390220" y="66294"/>
                      <a:pt x="395707" y="71323"/>
                    </a:cubicBezTo>
                    <a:cubicBezTo>
                      <a:pt x="403022" y="77724"/>
                      <a:pt x="409423" y="83896"/>
                      <a:pt x="412394" y="87554"/>
                    </a:cubicBezTo>
                    <a:cubicBezTo>
                      <a:pt x="412394" y="87554"/>
                      <a:pt x="412394" y="87554"/>
                      <a:pt x="412394" y="87554"/>
                    </a:cubicBezTo>
                    <a:cubicBezTo>
                      <a:pt x="418795" y="93040"/>
                      <a:pt x="424510" y="98755"/>
                      <a:pt x="429539" y="104927"/>
                    </a:cubicBezTo>
                    <a:cubicBezTo>
                      <a:pt x="430911" y="106528"/>
                      <a:pt x="432054" y="108128"/>
                      <a:pt x="433197" y="109499"/>
                    </a:cubicBezTo>
                    <a:cubicBezTo>
                      <a:pt x="435483" y="112700"/>
                      <a:pt x="437769" y="115900"/>
                      <a:pt x="439826" y="119101"/>
                    </a:cubicBezTo>
                    <a:cubicBezTo>
                      <a:pt x="443941" y="125730"/>
                      <a:pt x="447599" y="132359"/>
                      <a:pt x="450571" y="139217"/>
                    </a:cubicBezTo>
                    <a:cubicBezTo>
                      <a:pt x="452171" y="142646"/>
                      <a:pt x="453542" y="146075"/>
                      <a:pt x="454914" y="149504"/>
                    </a:cubicBezTo>
                    <a:cubicBezTo>
                      <a:pt x="467258" y="182423"/>
                      <a:pt x="469544" y="215798"/>
                      <a:pt x="470916" y="235458"/>
                    </a:cubicBezTo>
                    <a:cubicBezTo>
                      <a:pt x="471373" y="241402"/>
                      <a:pt x="469773" y="259004"/>
                      <a:pt x="465430" y="280264"/>
                    </a:cubicBezTo>
                    <a:cubicBezTo>
                      <a:pt x="463829" y="287807"/>
                      <a:pt x="462001" y="296037"/>
                      <a:pt x="459943" y="304038"/>
                    </a:cubicBezTo>
                    <a:cubicBezTo>
                      <a:pt x="457886" y="311353"/>
                      <a:pt x="455600" y="318897"/>
                      <a:pt x="453085" y="326212"/>
                    </a:cubicBezTo>
                    <a:cubicBezTo>
                      <a:pt x="451028" y="331927"/>
                      <a:pt x="448742" y="337414"/>
                      <a:pt x="446456" y="342671"/>
                    </a:cubicBezTo>
                    <a:cubicBezTo>
                      <a:pt x="444856" y="346100"/>
                      <a:pt x="442341" y="349301"/>
                      <a:pt x="440055" y="352501"/>
                    </a:cubicBezTo>
                    <a:lnTo>
                      <a:pt x="440055" y="352501"/>
                    </a:lnTo>
                    <a:cubicBezTo>
                      <a:pt x="440055" y="352501"/>
                      <a:pt x="440055" y="352501"/>
                      <a:pt x="440055" y="352501"/>
                    </a:cubicBezTo>
                    <a:cubicBezTo>
                      <a:pt x="439141" y="354330"/>
                      <a:pt x="437998" y="355930"/>
                      <a:pt x="437083" y="357530"/>
                    </a:cubicBezTo>
                    <a:cubicBezTo>
                      <a:pt x="436626" y="358216"/>
                      <a:pt x="436397" y="358673"/>
                      <a:pt x="435940" y="359359"/>
                    </a:cubicBezTo>
                    <a:cubicBezTo>
                      <a:pt x="435254" y="360502"/>
                      <a:pt x="434569" y="361417"/>
                      <a:pt x="433883" y="362560"/>
                    </a:cubicBezTo>
                    <a:cubicBezTo>
                      <a:pt x="433426" y="363245"/>
                      <a:pt x="432968" y="363931"/>
                      <a:pt x="432511" y="364617"/>
                    </a:cubicBezTo>
                    <a:cubicBezTo>
                      <a:pt x="431825" y="365531"/>
                      <a:pt x="431368" y="366446"/>
                      <a:pt x="430682" y="367360"/>
                    </a:cubicBezTo>
                    <a:cubicBezTo>
                      <a:pt x="430225" y="368046"/>
                      <a:pt x="429539" y="368960"/>
                      <a:pt x="429082" y="369646"/>
                    </a:cubicBezTo>
                    <a:cubicBezTo>
                      <a:pt x="428396" y="370561"/>
                      <a:pt x="427939" y="371246"/>
                      <a:pt x="427253" y="372161"/>
                    </a:cubicBezTo>
                    <a:cubicBezTo>
                      <a:pt x="426568" y="373075"/>
                      <a:pt x="426110" y="373761"/>
                      <a:pt x="425425" y="374447"/>
                    </a:cubicBezTo>
                    <a:cubicBezTo>
                      <a:pt x="424967" y="375133"/>
                      <a:pt x="424282" y="375818"/>
                      <a:pt x="423824" y="376733"/>
                    </a:cubicBezTo>
                    <a:cubicBezTo>
                      <a:pt x="423139" y="377647"/>
                      <a:pt x="422453" y="378333"/>
                      <a:pt x="421767" y="379247"/>
                    </a:cubicBezTo>
                    <a:cubicBezTo>
                      <a:pt x="421310" y="379933"/>
                      <a:pt x="420624" y="380619"/>
                      <a:pt x="420167" y="381305"/>
                    </a:cubicBezTo>
                    <a:cubicBezTo>
                      <a:pt x="419481" y="382219"/>
                      <a:pt x="418795" y="382905"/>
                      <a:pt x="418109" y="383819"/>
                    </a:cubicBezTo>
                    <a:cubicBezTo>
                      <a:pt x="417652" y="384505"/>
                      <a:pt x="416966" y="384962"/>
                      <a:pt x="416509" y="385648"/>
                    </a:cubicBezTo>
                    <a:cubicBezTo>
                      <a:pt x="415823" y="386563"/>
                      <a:pt x="414909" y="387248"/>
                      <a:pt x="414223" y="388163"/>
                    </a:cubicBezTo>
                    <a:cubicBezTo>
                      <a:pt x="413766" y="388620"/>
                      <a:pt x="413309" y="389306"/>
                      <a:pt x="412623" y="389763"/>
                    </a:cubicBezTo>
                    <a:cubicBezTo>
                      <a:pt x="411709" y="390677"/>
                      <a:pt x="411023" y="391363"/>
                      <a:pt x="410108" y="392278"/>
                    </a:cubicBezTo>
                    <a:cubicBezTo>
                      <a:pt x="409651" y="392735"/>
                      <a:pt x="409194" y="393192"/>
                      <a:pt x="408737" y="393878"/>
                    </a:cubicBezTo>
                    <a:cubicBezTo>
                      <a:pt x="407822" y="394792"/>
                      <a:pt x="406908" y="395707"/>
                      <a:pt x="406222" y="396392"/>
                    </a:cubicBezTo>
                    <a:cubicBezTo>
                      <a:pt x="405765" y="396850"/>
                      <a:pt x="405308" y="397307"/>
                      <a:pt x="404851" y="397764"/>
                    </a:cubicBezTo>
                    <a:cubicBezTo>
                      <a:pt x="403936" y="398678"/>
                      <a:pt x="403022" y="399593"/>
                      <a:pt x="402107" y="400279"/>
                    </a:cubicBezTo>
                    <a:cubicBezTo>
                      <a:pt x="401650" y="400736"/>
                      <a:pt x="401193" y="400964"/>
                      <a:pt x="400736" y="401422"/>
                    </a:cubicBezTo>
                    <a:cubicBezTo>
                      <a:pt x="399821" y="402336"/>
                      <a:pt x="398678" y="403250"/>
                      <a:pt x="397764" y="404165"/>
                    </a:cubicBezTo>
                    <a:cubicBezTo>
                      <a:pt x="397307" y="404393"/>
                      <a:pt x="397078" y="404851"/>
                      <a:pt x="396621" y="405079"/>
                    </a:cubicBezTo>
                    <a:cubicBezTo>
                      <a:pt x="395478" y="405994"/>
                      <a:pt x="394564" y="406908"/>
                      <a:pt x="393421" y="407822"/>
                    </a:cubicBezTo>
                    <a:cubicBezTo>
                      <a:pt x="393192" y="408051"/>
                      <a:pt x="392735" y="408280"/>
                      <a:pt x="392506" y="408737"/>
                    </a:cubicBezTo>
                    <a:cubicBezTo>
                      <a:pt x="391363" y="409651"/>
                      <a:pt x="390220" y="410566"/>
                      <a:pt x="389077" y="411480"/>
                    </a:cubicBezTo>
                    <a:cubicBezTo>
                      <a:pt x="388849" y="411709"/>
                      <a:pt x="388620" y="411937"/>
                      <a:pt x="388163" y="412166"/>
                    </a:cubicBezTo>
                    <a:cubicBezTo>
                      <a:pt x="386791" y="413080"/>
                      <a:pt x="385648" y="413995"/>
                      <a:pt x="384277" y="414909"/>
                    </a:cubicBezTo>
                    <a:cubicBezTo>
                      <a:pt x="384048" y="415138"/>
                      <a:pt x="384048" y="415138"/>
                      <a:pt x="383819" y="415366"/>
                    </a:cubicBezTo>
                    <a:cubicBezTo>
                      <a:pt x="382448" y="416281"/>
                      <a:pt x="381076" y="417424"/>
                      <a:pt x="379705" y="418338"/>
                    </a:cubicBezTo>
                    <a:lnTo>
                      <a:pt x="379705" y="418338"/>
                    </a:lnTo>
                    <a:cubicBezTo>
                      <a:pt x="373761" y="424053"/>
                      <a:pt x="345186" y="439598"/>
                      <a:pt x="336042" y="441655"/>
                    </a:cubicBezTo>
                    <a:lnTo>
                      <a:pt x="336042" y="441655"/>
                    </a:lnTo>
                    <a:cubicBezTo>
                      <a:pt x="335356" y="442112"/>
                      <a:pt x="334670" y="442570"/>
                      <a:pt x="333985" y="443027"/>
                    </a:cubicBezTo>
                    <a:cubicBezTo>
                      <a:pt x="333985" y="443027"/>
                      <a:pt x="333756" y="443027"/>
                      <a:pt x="333756" y="443255"/>
                    </a:cubicBezTo>
                    <a:cubicBezTo>
                      <a:pt x="333070" y="443713"/>
                      <a:pt x="332384" y="444170"/>
                      <a:pt x="331470" y="444627"/>
                    </a:cubicBezTo>
                    <a:cubicBezTo>
                      <a:pt x="331470" y="444627"/>
                      <a:pt x="331470" y="444627"/>
                      <a:pt x="331241" y="444627"/>
                    </a:cubicBezTo>
                    <a:cubicBezTo>
                      <a:pt x="327355" y="446913"/>
                      <a:pt x="322783" y="448742"/>
                      <a:pt x="318440" y="450571"/>
                    </a:cubicBezTo>
                    <a:cubicBezTo>
                      <a:pt x="318211" y="450571"/>
                      <a:pt x="318211" y="450571"/>
                      <a:pt x="317983" y="450799"/>
                    </a:cubicBezTo>
                    <a:cubicBezTo>
                      <a:pt x="317297" y="451028"/>
                      <a:pt x="316382" y="451485"/>
                      <a:pt x="315697" y="451714"/>
                    </a:cubicBezTo>
                    <a:cubicBezTo>
                      <a:pt x="315468" y="451714"/>
                      <a:pt x="315468" y="451942"/>
                      <a:pt x="315239" y="451942"/>
                    </a:cubicBezTo>
                    <a:cubicBezTo>
                      <a:pt x="314554" y="452171"/>
                      <a:pt x="313639" y="452628"/>
                      <a:pt x="312953" y="452857"/>
                    </a:cubicBezTo>
                    <a:cubicBezTo>
                      <a:pt x="312953" y="452857"/>
                      <a:pt x="312953" y="452857"/>
                      <a:pt x="312953" y="452857"/>
                    </a:cubicBezTo>
                    <a:cubicBezTo>
                      <a:pt x="311353" y="453542"/>
                      <a:pt x="309753" y="454000"/>
                      <a:pt x="308381" y="454457"/>
                    </a:cubicBezTo>
                    <a:cubicBezTo>
                      <a:pt x="308153" y="454457"/>
                      <a:pt x="307924" y="454685"/>
                      <a:pt x="307696" y="454685"/>
                    </a:cubicBezTo>
                    <a:cubicBezTo>
                      <a:pt x="307238" y="454914"/>
                      <a:pt x="306781" y="454914"/>
                      <a:pt x="306095" y="455143"/>
                    </a:cubicBezTo>
                    <a:cubicBezTo>
                      <a:pt x="305638" y="455371"/>
                      <a:pt x="305181" y="455371"/>
                      <a:pt x="304952" y="455600"/>
                    </a:cubicBezTo>
                    <a:cubicBezTo>
                      <a:pt x="304495" y="455828"/>
                      <a:pt x="304038" y="455828"/>
                      <a:pt x="303581" y="456057"/>
                    </a:cubicBezTo>
                    <a:cubicBezTo>
                      <a:pt x="303124" y="456286"/>
                      <a:pt x="302666" y="456286"/>
                      <a:pt x="302209" y="456514"/>
                    </a:cubicBezTo>
                    <a:cubicBezTo>
                      <a:pt x="301752" y="456514"/>
                      <a:pt x="301523" y="456743"/>
                      <a:pt x="301066" y="456743"/>
                    </a:cubicBezTo>
                    <a:cubicBezTo>
                      <a:pt x="300609" y="456971"/>
                      <a:pt x="300152" y="456971"/>
                      <a:pt x="299466" y="457200"/>
                    </a:cubicBezTo>
                    <a:cubicBezTo>
                      <a:pt x="299237" y="457200"/>
                      <a:pt x="299009" y="457429"/>
                      <a:pt x="298780" y="457429"/>
                    </a:cubicBezTo>
                    <a:cubicBezTo>
                      <a:pt x="298094" y="457657"/>
                      <a:pt x="297409" y="457886"/>
                      <a:pt x="296723" y="457886"/>
                    </a:cubicBezTo>
                    <a:cubicBezTo>
                      <a:pt x="296723" y="457886"/>
                      <a:pt x="296723" y="457886"/>
                      <a:pt x="296723" y="457886"/>
                    </a:cubicBezTo>
                    <a:cubicBezTo>
                      <a:pt x="291694" y="459257"/>
                      <a:pt x="285521" y="460172"/>
                      <a:pt x="278435" y="460858"/>
                    </a:cubicBezTo>
                    <a:cubicBezTo>
                      <a:pt x="276377" y="461086"/>
                      <a:pt x="274320" y="461315"/>
                      <a:pt x="272263" y="461315"/>
                    </a:cubicBezTo>
                    <a:cubicBezTo>
                      <a:pt x="270205" y="461543"/>
                      <a:pt x="267919" y="461543"/>
                      <a:pt x="265633" y="461772"/>
                    </a:cubicBezTo>
                    <a:cubicBezTo>
                      <a:pt x="256489" y="462229"/>
                      <a:pt x="246659" y="462001"/>
                      <a:pt x="235915" y="461315"/>
                    </a:cubicBezTo>
                    <a:cubicBezTo>
                      <a:pt x="233172" y="461086"/>
                      <a:pt x="230429" y="460858"/>
                      <a:pt x="227686" y="460629"/>
                    </a:cubicBezTo>
                    <a:cubicBezTo>
                      <a:pt x="218084" y="459715"/>
                      <a:pt x="208026" y="458343"/>
                      <a:pt x="197739" y="456286"/>
                    </a:cubicBezTo>
                    <a:cubicBezTo>
                      <a:pt x="194767" y="455600"/>
                      <a:pt x="191795" y="455143"/>
                      <a:pt x="188824" y="454457"/>
                    </a:cubicBezTo>
                    <a:cubicBezTo>
                      <a:pt x="182880" y="453085"/>
                      <a:pt x="176936" y="451485"/>
                      <a:pt x="170764" y="449656"/>
                    </a:cubicBezTo>
                    <a:cubicBezTo>
                      <a:pt x="167792" y="448742"/>
                      <a:pt x="164821" y="447827"/>
                      <a:pt x="161620" y="446684"/>
                    </a:cubicBezTo>
                    <a:cubicBezTo>
                      <a:pt x="151105" y="443027"/>
                      <a:pt x="140589" y="438912"/>
                      <a:pt x="130073" y="433654"/>
                    </a:cubicBezTo>
                    <a:cubicBezTo>
                      <a:pt x="127102" y="432283"/>
                      <a:pt x="124130" y="430682"/>
                      <a:pt x="121158" y="429082"/>
                    </a:cubicBezTo>
                    <a:cubicBezTo>
                      <a:pt x="93497" y="413995"/>
                      <a:pt x="67666" y="392506"/>
                      <a:pt x="48006" y="362560"/>
                    </a:cubicBezTo>
                    <a:cubicBezTo>
                      <a:pt x="17145" y="312725"/>
                      <a:pt x="-34061" y="112700"/>
                      <a:pt x="145161" y="34061"/>
                    </a:cubicBezTo>
                    <a:cubicBezTo>
                      <a:pt x="146990" y="33147"/>
                      <a:pt x="149047" y="32461"/>
                      <a:pt x="150876" y="31775"/>
                    </a:cubicBezTo>
                    <a:cubicBezTo>
                      <a:pt x="151562" y="31547"/>
                      <a:pt x="152248" y="31318"/>
                      <a:pt x="152933" y="31090"/>
                    </a:cubicBezTo>
                    <a:cubicBezTo>
                      <a:pt x="154305" y="30632"/>
                      <a:pt x="155448" y="30175"/>
                      <a:pt x="156820" y="29718"/>
                    </a:cubicBezTo>
                    <a:cubicBezTo>
                      <a:pt x="157734" y="29489"/>
                      <a:pt x="158648" y="29032"/>
                      <a:pt x="159334" y="28804"/>
                    </a:cubicBezTo>
                    <a:cubicBezTo>
                      <a:pt x="160477" y="28346"/>
                      <a:pt x="161620" y="28118"/>
                      <a:pt x="162763" y="27661"/>
                    </a:cubicBezTo>
                    <a:cubicBezTo>
                      <a:pt x="163678" y="27432"/>
                      <a:pt x="164821" y="26975"/>
                      <a:pt x="165735" y="26746"/>
                    </a:cubicBezTo>
                    <a:cubicBezTo>
                      <a:pt x="166878" y="26518"/>
                      <a:pt x="167792" y="26060"/>
                      <a:pt x="168935" y="25832"/>
                    </a:cubicBezTo>
                    <a:cubicBezTo>
                      <a:pt x="170078" y="25603"/>
                      <a:pt x="170993" y="25146"/>
                      <a:pt x="172136" y="24917"/>
                    </a:cubicBezTo>
                    <a:cubicBezTo>
                      <a:pt x="173050" y="24689"/>
                      <a:pt x="174193" y="24232"/>
                      <a:pt x="175108" y="24003"/>
                    </a:cubicBezTo>
                    <a:cubicBezTo>
                      <a:pt x="176251" y="23774"/>
                      <a:pt x="177394" y="23317"/>
                      <a:pt x="178537" y="23089"/>
                    </a:cubicBezTo>
                    <a:cubicBezTo>
                      <a:pt x="179451" y="22860"/>
                      <a:pt x="180365" y="22631"/>
                      <a:pt x="181508" y="22403"/>
                    </a:cubicBezTo>
                    <a:cubicBezTo>
                      <a:pt x="182651" y="22174"/>
                      <a:pt x="184023" y="21717"/>
                      <a:pt x="185166" y="21488"/>
                    </a:cubicBezTo>
                    <a:cubicBezTo>
                      <a:pt x="186080" y="21260"/>
                      <a:pt x="186995" y="21031"/>
                      <a:pt x="187909" y="20803"/>
                    </a:cubicBezTo>
                    <a:cubicBezTo>
                      <a:pt x="189281" y="20574"/>
                      <a:pt x="190424" y="20345"/>
                      <a:pt x="191795" y="20117"/>
                    </a:cubicBezTo>
                    <a:cubicBezTo>
                      <a:pt x="192710" y="19888"/>
                      <a:pt x="193624" y="19660"/>
                      <a:pt x="194539" y="19660"/>
                    </a:cubicBezTo>
                    <a:cubicBezTo>
                      <a:pt x="195910" y="19431"/>
                      <a:pt x="197282" y="19202"/>
                      <a:pt x="198653" y="18974"/>
                    </a:cubicBezTo>
                    <a:cubicBezTo>
                      <a:pt x="199568" y="18745"/>
                      <a:pt x="200254" y="18745"/>
                      <a:pt x="201168" y="18517"/>
                    </a:cubicBezTo>
                    <a:cubicBezTo>
                      <a:pt x="202540" y="18288"/>
                      <a:pt x="203911" y="18059"/>
                      <a:pt x="205511" y="17831"/>
                    </a:cubicBezTo>
                    <a:cubicBezTo>
                      <a:pt x="206426" y="17831"/>
                      <a:pt x="207112" y="17602"/>
                      <a:pt x="208026" y="17602"/>
                    </a:cubicBezTo>
                    <a:cubicBezTo>
                      <a:pt x="209626" y="17374"/>
                      <a:pt x="210998" y="17145"/>
                      <a:pt x="212598" y="17145"/>
                    </a:cubicBezTo>
                    <a:cubicBezTo>
                      <a:pt x="213284" y="17145"/>
                      <a:pt x="214198" y="16916"/>
                      <a:pt x="214884" y="16916"/>
                    </a:cubicBezTo>
                    <a:cubicBezTo>
                      <a:pt x="216484" y="16688"/>
                      <a:pt x="218084" y="16688"/>
                      <a:pt x="219685" y="16459"/>
                    </a:cubicBezTo>
                    <a:cubicBezTo>
                      <a:pt x="220370" y="16459"/>
                      <a:pt x="221056" y="16459"/>
                      <a:pt x="221742" y="16231"/>
                    </a:cubicBezTo>
                    <a:cubicBezTo>
                      <a:pt x="223342" y="16002"/>
                      <a:pt x="225171" y="16002"/>
                      <a:pt x="226771" y="16002"/>
                    </a:cubicBezTo>
                    <a:cubicBezTo>
                      <a:pt x="227457" y="16002"/>
                      <a:pt x="227914" y="16002"/>
                      <a:pt x="228600" y="16002"/>
                    </a:cubicBezTo>
                    <a:cubicBezTo>
                      <a:pt x="230429" y="16002"/>
                      <a:pt x="232029" y="15773"/>
                      <a:pt x="233858" y="15773"/>
                    </a:cubicBezTo>
                    <a:cubicBezTo>
                      <a:pt x="234315" y="15773"/>
                      <a:pt x="235001" y="15773"/>
                      <a:pt x="235458" y="15773"/>
                    </a:cubicBezTo>
                    <a:cubicBezTo>
                      <a:pt x="237287" y="15773"/>
                      <a:pt x="239116" y="15773"/>
                      <a:pt x="241173" y="15773"/>
                    </a:cubicBezTo>
                    <a:cubicBezTo>
                      <a:pt x="241630" y="15773"/>
                      <a:pt x="242087" y="15773"/>
                      <a:pt x="242545" y="15773"/>
                    </a:cubicBezTo>
                    <a:cubicBezTo>
                      <a:pt x="244831" y="14859"/>
                      <a:pt x="246659" y="14859"/>
                      <a:pt x="248717" y="15088"/>
                    </a:cubicBezTo>
                    <a:close/>
                  </a:path>
                </a:pathLst>
              </a:custGeom>
              <a:solidFill>
                <a:srgbClr val="000000"/>
              </a:solidFill>
              <a:ln w="2286"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865598C8-A0AB-A745-BC29-F7A9FDB24349}"/>
                  </a:ext>
                </a:extLst>
              </p:cNvPr>
              <p:cNvSpPr/>
              <p:nvPr/>
            </p:nvSpPr>
            <p:spPr>
              <a:xfrm>
                <a:off x="4512844" y="561670"/>
                <a:ext cx="151622" cy="252317"/>
              </a:xfrm>
              <a:custGeom>
                <a:avLst/>
                <a:gdLst>
                  <a:gd name="connsiteX0" fmla="*/ 143561 w 151622"/>
                  <a:gd name="connsiteY0" fmla="*/ 0 h 252317"/>
                  <a:gd name="connsiteX1" fmla="*/ 2515 w 151622"/>
                  <a:gd name="connsiteY1" fmla="*/ 133731 h 252317"/>
                  <a:gd name="connsiteX2" fmla="*/ 2972 w 151622"/>
                  <a:gd name="connsiteY2" fmla="*/ 206654 h 252317"/>
                  <a:gd name="connsiteX3" fmla="*/ 26746 w 151622"/>
                  <a:gd name="connsiteY3" fmla="*/ 250774 h 252317"/>
                  <a:gd name="connsiteX4" fmla="*/ 144247 w 151622"/>
                  <a:gd name="connsiteY4" fmla="*/ 8001 h 252317"/>
                  <a:gd name="connsiteX5" fmla="*/ 143561 w 151622"/>
                  <a:gd name="connsiteY5" fmla="*/ 0 h 252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22" h="252317">
                    <a:moveTo>
                      <a:pt x="143561" y="0"/>
                    </a:moveTo>
                    <a:cubicBezTo>
                      <a:pt x="87554" y="0"/>
                      <a:pt x="13945" y="57607"/>
                      <a:pt x="2515" y="133731"/>
                    </a:cubicBezTo>
                    <a:cubicBezTo>
                      <a:pt x="-686" y="155448"/>
                      <a:pt x="-1143" y="185623"/>
                      <a:pt x="2972" y="206654"/>
                    </a:cubicBezTo>
                    <a:cubicBezTo>
                      <a:pt x="5029" y="216941"/>
                      <a:pt x="28575" y="261061"/>
                      <a:pt x="26746" y="250774"/>
                    </a:cubicBezTo>
                    <a:cubicBezTo>
                      <a:pt x="15088" y="182880"/>
                      <a:pt x="39548" y="45491"/>
                      <a:pt x="144247" y="8001"/>
                    </a:cubicBezTo>
                    <a:cubicBezTo>
                      <a:pt x="154305" y="4343"/>
                      <a:pt x="154076" y="0"/>
                      <a:pt x="143561" y="0"/>
                    </a:cubicBezTo>
                    <a:close/>
                  </a:path>
                </a:pathLst>
              </a:custGeom>
              <a:solidFill>
                <a:srgbClr val="FFFFFF"/>
              </a:solidFill>
              <a:ln w="2286" cap="flat">
                <a:noFill/>
                <a:prstDash val="solid"/>
                <a:miter/>
              </a:ln>
            </p:spPr>
            <p:txBody>
              <a:bodyPr rtlCol="0" anchor="ctr"/>
              <a:lstStyle/>
              <a:p>
                <a:endParaRPr lang="en-US"/>
              </a:p>
            </p:txBody>
          </p:sp>
        </p:grpSp>
      </p:grpSp>
      <p:sp>
        <p:nvSpPr>
          <p:cNvPr id="227" name="Slide Number Placeholder 5">
            <a:extLst>
              <a:ext uri="{FF2B5EF4-FFF2-40B4-BE49-F238E27FC236}">
                <a16:creationId xmlns:a16="http://schemas.microsoft.com/office/drawing/2014/main" id="{A6FF42DC-6D72-424B-9736-A8656611B4DC}"/>
              </a:ext>
            </a:extLst>
          </p:cNvPr>
          <p:cNvSpPr txBox="1">
            <a:spLocks/>
          </p:cNvSpPr>
          <p:nvPr/>
        </p:nvSpPr>
        <p:spPr>
          <a:xfrm>
            <a:off x="6349872" y="103163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t>3</a:t>
            </a:fld>
            <a:endParaRPr lang="en-US" dirty="0">
              <a:latin typeface="Calibri" panose="020F0502020204030204" pitchFamily="34" charset="0"/>
            </a:endParaRPr>
          </a:p>
        </p:txBody>
      </p:sp>
    </p:spTree>
    <p:extLst>
      <p:ext uri="{BB962C8B-B14F-4D97-AF65-F5344CB8AC3E}">
        <p14:creationId xmlns:p14="http://schemas.microsoft.com/office/powerpoint/2010/main" val="1228270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30</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947056"/>
            <a:ext cx="4334748" cy="2515205"/>
          </a:xfrm>
          <a:prstGeom prst="rect">
            <a:avLst/>
          </a:prstGeom>
        </p:spPr>
        <p:txBody>
          <a:bodyPr anchor="b"/>
          <a:lstStyle/>
          <a:p>
            <a:r>
              <a:rPr lang="es-ES" b="1" dirty="0"/>
              <a:t>Communiquer dans le domaine de la santé : </a:t>
            </a:r>
            <a:r>
              <a:rPr lang="es-ES" dirty="0"/>
              <a:t>comment parler et comprendre </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94413"/>
            <a:ext cx="4334749" cy="1501515"/>
          </a:xfrm>
          <a:prstGeom prst="rect">
            <a:avLst/>
          </a:prstGeom>
        </p:spPr>
        <p:txBody>
          <a:bodyPr/>
          <a:lstStyle/>
          <a:p>
            <a:pPr>
              <a:lnSpc>
                <a:spcPct val="100000"/>
              </a:lnSpc>
              <a:tabLst>
                <a:tab pos="3949700" algn="l"/>
              </a:tabLst>
            </a:pPr>
            <a:r>
              <a:rPr lang="en-US" sz="1400" dirty="0">
                <a:solidFill>
                  <a:srgbClr val="221F1F"/>
                </a:solidFill>
              </a:rPr>
              <a:t>INFORMATIONS GÉNÉRALES..........................................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3</a:t>
            </a:r>
            <a:r>
              <a:rPr lang="en-US" sz="1400" u="sng" dirty="0">
                <a:solidFill>
                  <a:srgbClr val="221F1F"/>
                </a:solidFill>
              </a:rPr>
              <a:t>1</a:t>
            </a: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DE QUOI AI-JE BESOIN POUR AMÉLIORER MES COMPÉTENCES EN COMMUNICATION </a:t>
            </a:r>
            <a:r>
              <a:rPr lang="en-US" sz="1400" dirty="0">
                <a:solidFill>
                  <a:srgbClr val="221F1F"/>
                </a:solidFill>
              </a:rPr>
              <a:t>? ....................... </a:t>
            </a:r>
            <a:r>
              <a:rPr lang="en-US" sz="1400" u="sng" dirty="0">
                <a:solidFill>
                  <a:srgbClr val="221F1F"/>
                </a:solidFill>
              </a:rPr>
              <a:t>32</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PRECONISATIONS…….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3</a:t>
            </a:r>
            <a:r>
              <a:rPr lang="en-US" sz="1400" u="sng" dirty="0">
                <a:solidFill>
                  <a:srgbClr val="221F1F"/>
                </a:solidFill>
              </a:rPr>
              <a:t>3</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MYTHES ET FAUSSES CROYANCES .................................. </a:t>
            </a:r>
            <a:r>
              <a:rPr lang="en-US" sz="1400" u="sng" dirty="0">
                <a:solidFill>
                  <a:srgbClr val="221F1F"/>
                </a:solidFill>
              </a:rPr>
              <a:t>34</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RÉFÉRENCES DE BONNES PRATIQUES INNOVANTES ..... </a:t>
            </a:r>
            <a:r>
              <a:rPr lang="en-US" sz="1400" u="sng" dirty="0">
                <a:solidFill>
                  <a:srgbClr val="221F1F"/>
                </a:solidFill>
                <a:hlinkClick r:id="rId4" action="ppaction://hlinksldjump">
                  <a:extLst>
                    <a:ext uri="{A12FA001-AC4F-418D-AE19-62706E023703}">
                      <ahyp:hlinkClr xmlns:ahyp="http://schemas.microsoft.com/office/drawing/2018/hyperlinkcolor" val="tx"/>
                    </a:ext>
                  </a:extLst>
                </a:hlinkClick>
              </a:rPr>
              <a:t>3</a:t>
            </a:r>
            <a:r>
              <a:rPr lang="en-US" sz="1400" u="sng" dirty="0">
                <a:solidFill>
                  <a:srgbClr val="221F1F"/>
                </a:solidFill>
              </a:rPr>
              <a:t>6</a:t>
            </a: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06</a:t>
            </a:r>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448978" y="7170004"/>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7" name="Graphic 2">
            <a:extLst>
              <a:ext uri="{FF2B5EF4-FFF2-40B4-BE49-F238E27FC236}">
                <a16:creationId xmlns:a16="http://schemas.microsoft.com/office/drawing/2014/main" id="{CE81C793-2430-EB4D-8F41-7C1DAF4A1E66}"/>
              </a:ext>
            </a:extLst>
          </p:cNvPr>
          <p:cNvGrpSpPr/>
          <p:nvPr/>
        </p:nvGrpSpPr>
        <p:grpSpPr>
          <a:xfrm flipH="1">
            <a:off x="1028062" y="7901461"/>
            <a:ext cx="3165444" cy="2069504"/>
            <a:chOff x="7926985" y="304544"/>
            <a:chExt cx="1246491" cy="814931"/>
          </a:xfrm>
        </p:grpSpPr>
        <p:sp>
          <p:nvSpPr>
            <p:cNvPr id="208" name="Freeform 207">
              <a:extLst>
                <a:ext uri="{FF2B5EF4-FFF2-40B4-BE49-F238E27FC236}">
                  <a16:creationId xmlns:a16="http://schemas.microsoft.com/office/drawing/2014/main" id="{39D82E03-B355-1149-A8DE-754551381CF1}"/>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65C52AB-BCDC-D940-A0EB-6197AE49D1CD}"/>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E70233F9-D928-6146-BFB1-A9027E2A7232}"/>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F8A9926-DA19-C84D-B6E7-973B2CC75528}"/>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C2FA2A83-5906-7747-9557-AA81E8E1E717}"/>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B031C8A-5CA3-A245-A62B-15C6AA2E86A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CAB9CAB6-03DD-AE47-9EC7-370FB0872967}"/>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FCCC1A5C-730A-E749-A5B3-353EF6CEC7D1}"/>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4B86BC0-381A-D946-82C7-BBF8B078B1FE}"/>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8401EC68-A76F-044C-9955-F8BA096CAFCF}"/>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8E8A81BF-113E-3F4F-AD1B-B4DD1DC50AE3}"/>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396C893-888E-314F-BDCD-59E28303173A}"/>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46D6957-EEED-4347-98CA-94C8CB52C2B7}"/>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47EAF0A-8D9A-694A-AAB0-E1FDB6D9A24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A4E37871-E6CC-9544-9F62-3A5CA7FACFDE}"/>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35E2ED90-3905-D54E-889B-86C690ADFA06}"/>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D1E2451-DC7F-8C46-92A9-754D97083044}"/>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599CA8BA-E99C-AD4E-AD7E-B7250492E5D1}"/>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20ACF69-A06F-3844-AB2D-47D4EAEEA030}"/>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5F725D82-5031-5D42-8FBC-FB5455B2F82C}"/>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F7DCAC7-C818-EC4A-8E96-F64611DB967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E384943-3AFC-464D-9EEC-AAB8A3DD1B3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76770A0-D924-0A4E-A40C-6E50E4221287}"/>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782DB3F8-190C-FD4C-8A25-6D5B3CAF3FA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BB18E48F-D1DB-884A-BD65-56E9D45A1C6D}"/>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DE9A36A-FDC2-604C-AD5A-550FA8E48FCD}"/>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A63561EC-D426-284A-A07E-246E44EB6A6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32BD890-3BD0-AE4B-B8E9-6179289EBE92}"/>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9BFEB07C-9BC9-C941-99ED-C985F99A45D0}"/>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21A39B-072C-834D-80BC-684F40D75E05}"/>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36AD7D-ED2D-BD49-B1E8-CA5BD8FA6C34}"/>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5E4147C-347D-2D4F-B83A-2A019E8E48CB}"/>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6D00C41F-7DE0-134E-8149-352C7D1F15F7}"/>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020F777-2FD5-6B4B-867C-3A16019F54B2}"/>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CF46E8F-6EFC-3144-BF5C-7780B8F7FCD6}"/>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DE08F165-595E-7D4B-A9DD-C662CF266890}"/>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28FDBC5-5D71-7C46-B37C-2EDEC4C829CD}"/>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7DF0D81-8C33-9E4D-AD25-8B47D1695709}"/>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7BC66ACD-3273-F94E-B027-DD39F29004A3}"/>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E1CD55B-8C1C-A844-9FAA-548C78D16EE8}"/>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E22E63C7-A892-794C-9DC8-21832FD3956D}"/>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A5FE9E06-B52C-914D-B81F-3A3A50698B5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885245A-97C2-7042-A76B-08AD0E3ED8C8}"/>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317D30CC-9A6F-8F44-9ADE-F582CFE3E7CB}"/>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A39E603E-0707-8F4A-A132-2866C95C35EB}"/>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1987745A-5B91-AC41-9B0E-C58B2056A2E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9C811DDF-1F53-EA4B-9655-79EC39A4D4FF}"/>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52CC4E95-DE1E-6D48-8678-96113BF00AA8}"/>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2C01D5E9-1A2A-6048-A160-5F3A3C2B778A}"/>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4B2A3613-948C-6F4A-B061-C1BA94E1E687}"/>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7CB8E92-3774-024A-9091-4E6B3799FC5B}"/>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1B40EEAE-4903-3044-A02B-35A76C8E3A65}"/>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9B06595B-DAB1-AC45-9CEA-EE2EE8A3168F}"/>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9FD68EF-696C-3840-8D5E-C520B7FC357C}"/>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8DF343F1-8071-0F44-BA12-959D38711F9E}"/>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C655146-18A7-A843-B06F-806CC9CE11A5}"/>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547A4589-69A4-2944-9265-ACC22393CDC9}"/>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A258A43B-3110-2A40-89E3-CAA86185152E}"/>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0BF470F-9BDA-4042-975E-A21B8F84B223}"/>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480A405E-8DF4-F948-AEE8-1B71234BE49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F7A1806-C529-BD44-86F0-6C7211869CF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3BFD8F93-5EE6-0A45-ABAB-5D12BEAC4D96}"/>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4B1EFCC5-096E-3D42-B6A9-DD6010CE56B4}"/>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3D3E1D82-02EF-AC44-A5DD-4B254AFD85E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A77064B8-0549-3349-989B-7F8393465374}"/>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2858C250-B1E3-284B-8F41-B0CD4048DDA4}"/>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A57C131C-C574-0E4B-9B75-95DC864F519D}"/>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9B24F423-6720-E94F-911B-8E0E00BBA108}"/>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14BBB0CA-6910-5447-BCD4-D596D64ABE0A}"/>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7EE3E0A-3723-AC42-BF7F-F81A80A24F36}"/>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23DCE4B6-4195-484E-94B9-DFCB93E041A9}"/>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4D8B0164-FC18-C04B-9E90-432D41463F0C}"/>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D9F1D91C-45DC-774F-B662-8473115C9567}"/>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ED01EB1B-C4C0-B64C-A01C-534A902D25B0}"/>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D497CD87-EBC6-EA44-9922-512EFEF4D103}"/>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31E378CA-1CDA-0C47-8D5D-04635E572273}"/>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816BE537-041A-5845-9629-081CC01AAFBE}"/>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5F2EC9C1-FA6C-6048-AC1A-4F64DDCB0D5F}"/>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87260DDC-5086-424B-BFBD-691612EA97D6}"/>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CE8B4AED-6636-FB42-8931-D4F77595453A}"/>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4433B8C0-4678-8743-8353-0A66A4D0E1FC}"/>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81C85B46-FED1-194D-A9DF-44076FEE5A6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0F77CCD7-ABDB-6B44-B246-5B90DC99A3FB}"/>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967933CC-A49B-7146-9A3D-21EB081A3057}"/>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501AE2A5-3A1B-C04F-B77F-8284F0FD4AAC}"/>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71966CDE-9805-CA41-9482-D279DC10D97B}"/>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1620D96B-A9CA-194F-BFA3-56D11D78820C}"/>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9D107E9-C4A1-ED4D-9033-984C869D09DD}"/>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075A259F-0004-5F4D-8914-166CDE004B22}"/>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F2D96D2D-C66B-4B4B-9546-57C9B91C21A4}"/>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B39EDF43-52A1-524E-AFF6-6DEC5F78057F}"/>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1DD1629C-ADF4-0B47-9A71-5AEC31442DA4}"/>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BB4D63C-697D-1D4E-B536-06AF5EA7CF72}"/>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B2DEDCA4-65F9-A54F-82E2-43CB2078D595}"/>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54D15519-F95C-9145-9B33-EEC8F50D82D3}"/>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8CBB9921-D04C-1B4E-BC37-4850DD41A39C}"/>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A0345C5-A8A1-F74F-88CA-D1766EBC5C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D322B347-D3CE-A04F-997B-C3C8CD7C488D}"/>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66755356-7490-1F49-AA31-AD66792C1110}"/>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53DF597-26C5-1047-9932-B6F8A84FD1A9}"/>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874F1D20-0C56-6A4C-AA08-BA989E010E2A}"/>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F7FD4152-F4BA-FA44-9D44-F0AA3775B931}"/>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DE9D0543-6257-F74D-B885-2CFA48247957}"/>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213C9765-C019-4941-BA68-E78F7C01FC3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C4285D6B-4231-F340-898C-82726EC54489}"/>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16116F93-34BB-5142-9882-9CA509114F92}"/>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5D804286-358B-1E46-92B6-2B353DD7275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4CE2205C-FE5A-9344-9DC8-3D1E4EB773E6}"/>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773036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façon dont nous communiquons avec les autres, dans notre vie privée, sociale et professionnelle, est essentielle pour nous permettre de nous réjouir et de nous épanouir. Lorsque nous partageons des pensées et des idées, nous pouvons favoriser notre bien-être. Les humains sont des animaux sociaux qui ont besoin de communiquer avec les autres pour réaliser tout leur potentiel.</a:t>
            </a:r>
          </a:p>
          <a:p>
            <a:r>
              <a:rPr lang="en-GB" dirty="0">
                <a:latin typeface="Calibri" panose="020F0502020204030204" pitchFamily="34" charset="0"/>
              </a:rPr>
              <a:t> </a:t>
            </a:r>
            <a:endParaRPr lang="en-IE" dirty="0">
              <a:latin typeface="Calibri" panose="020F0502020204030204" pitchFamily="34" charset="0"/>
            </a:endParaRPr>
          </a:p>
          <a:p>
            <a:r>
              <a:rPr lang="es-ES" dirty="0">
                <a:latin typeface="Calibri" panose="020F0502020204030204" pitchFamily="34" charset="0"/>
              </a:rPr>
              <a:t>Communiquer, au sens humain du terme, c'est plus qu'entrer en contact avec les autres, c'est plus qu'un simple échange d'informations. Communiquer engage nos processus de réflexion, est enrichissant, élève nos perceptions, est respectueux et valorise la participation des autres, et favorise la génération d'idées. Communiquer, c'est être prêt à donner et à recevoir avec honnêteté, altérité, équité et pertinence</a:t>
            </a:r>
            <a:r>
              <a:rPr lang="en-GB" dirty="0">
                <a:latin typeface="Calibri" panose="020F0502020204030204" pitchFamily="34" charset="0"/>
              </a:rPr>
              <a:t>.</a:t>
            </a:r>
            <a:r>
              <a:rPr lang="en-GB" baseline="30000" dirty="0">
                <a:latin typeface="Calibri" panose="020F0502020204030204" pitchFamily="34" charset="0"/>
              </a:rPr>
              <a:t>15</a:t>
            </a:r>
            <a:endParaRPr lang="en-IE" baseline="30000" dirty="0">
              <a:latin typeface="Calibri" panose="020F0502020204030204" pitchFamily="34" charset="0"/>
            </a:endParaRPr>
          </a:p>
          <a:p>
            <a:r>
              <a:rPr lang="es-ES" dirty="0">
                <a:latin typeface="Calibri" panose="020F0502020204030204" pitchFamily="34" charset="0"/>
              </a:rPr>
              <a:t>Lorsque nous considérons la communication dans les établissements de santé, nous commençons à nous concentrer sur le concept de littératie en matière de santé. La littératie en matière de santé peut être un problème énorme, en particulier dans les zones les plus défavorisées, car les patients ayant un faible niveau de littératie en matière de santé sont plus susceptibles d'être victimes </a:t>
            </a:r>
            <a:r>
              <a:rPr lang="es-ES" dirty="0" err="1">
                <a:latin typeface="Calibri" panose="020F0502020204030204" pitchFamily="34" charset="0"/>
              </a:rPr>
              <a:t>d'inégalités</a:t>
            </a:r>
            <a:r>
              <a:rPr lang="es-ES" dirty="0">
                <a:latin typeface="Calibri" panose="020F0502020204030204" pitchFamily="34" charset="0"/>
              </a:rPr>
              <a:t> </a:t>
            </a:r>
            <a:r>
              <a:rPr lang="es-ES" dirty="0" err="1">
                <a:latin typeface="Calibri" panose="020F0502020204030204" pitchFamily="34" charset="0"/>
              </a:rPr>
              <a:t>sanitaire</a:t>
            </a:r>
            <a:r>
              <a:rPr lang="es-ES" dirty="0">
                <a:latin typeface="Calibri" panose="020F0502020204030204" pitchFamily="34" charset="0"/>
              </a:rPr>
              <a:t>, ce qui, à son tour, peut avoir un impact négatif sur leur santé et leur bien-être, ainsi que sur leur capacité à se prendre en charge. </a:t>
            </a:r>
          </a:p>
          <a:p>
            <a:endParaRPr lang="es-ES" dirty="0">
              <a:latin typeface="Calibri" panose="020F0502020204030204" pitchFamily="34" charset="0"/>
            </a:endParaRPr>
          </a:p>
          <a:p>
            <a:r>
              <a:rPr lang="es-ES" dirty="0">
                <a:latin typeface="Calibri" panose="020F0502020204030204" pitchFamily="34" charset="0"/>
              </a:rPr>
              <a:t>Il convient de rappeler que l'âge moyen de lecture au Royaume-Uni se situe entre 9 et 11 ans, et qu'environ 15 % de la population adulte britannique est également classée comme analphabète fonctionnel. Il est donc souvent difficile de communiquer en temps utile, car ces personnes ont besoin que leur famille ou leurs amis leur lisent leur correspondance</a:t>
            </a:r>
            <a:r>
              <a:rPr lang="en-GB" dirty="0">
                <a:latin typeface="Calibri" panose="020F0502020204030204" pitchFamily="34" charset="0"/>
              </a:rPr>
              <a:t>. </a:t>
            </a:r>
            <a:r>
              <a:rPr lang="en-GB" baseline="30000" dirty="0">
                <a:latin typeface="Calibri" panose="020F0502020204030204" pitchFamily="34" charset="0"/>
              </a:rPr>
              <a:t>16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997804"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INFORMATIONS GÉNÉRALES : LA RELATION ENTRE LA COMMUNICATION ET LA SANTÉ</a:t>
            </a:r>
            <a:endParaRPr lang="en-US" b="0" dirty="0">
              <a:solidFill>
                <a:schemeClr val="bg1"/>
              </a:solidFill>
              <a:latin typeface="Calibri" panose="020F0502020204030204" pitchFamily="34" charset="0"/>
            </a:endParaRP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31</a:t>
            </a:fld>
            <a:endParaRPr lang="en-US" dirty="0">
              <a:latin typeface="Calibri" panose="020F0502020204030204" pitchFamily="34" charset="0"/>
            </a:endParaRPr>
          </a:p>
        </p:txBody>
      </p:sp>
      <p:sp>
        <p:nvSpPr>
          <p:cNvPr id="30" name="Text Placeholder 36">
            <a:extLst>
              <a:ext uri="{FF2B5EF4-FFF2-40B4-BE49-F238E27FC236}">
                <a16:creationId xmlns:a16="http://schemas.microsoft.com/office/drawing/2014/main" id="{397E7BA0-AB14-A046-BB70-F6AEE398BBE0}"/>
              </a:ext>
            </a:extLst>
          </p:cNvPr>
          <p:cNvSpPr txBox="1">
            <a:spLocks/>
          </p:cNvSpPr>
          <p:nvPr/>
        </p:nvSpPr>
        <p:spPr>
          <a:xfrm>
            <a:off x="2413530" y="5345906"/>
            <a:ext cx="3277911" cy="147839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...L</a:t>
            </a:r>
            <a:r>
              <a:rPr lang="es-ES" sz="1400" dirty="0">
                <a:latin typeface="Calibri" panose="020F0502020204030204" pitchFamily="34" charset="0"/>
              </a:rPr>
              <a:t>'</a:t>
            </a:r>
            <a:r>
              <a:rPr lang="es-ES" sz="1400" dirty="0" err="1">
                <a:latin typeface="Calibri" panose="020F0502020204030204" pitchFamily="34" charset="0"/>
              </a:rPr>
              <a:t>Organisation</a:t>
            </a:r>
            <a:r>
              <a:rPr lang="es-ES" sz="1400" dirty="0">
                <a:latin typeface="Calibri" panose="020F0502020204030204" pitchFamily="34" charset="0"/>
              </a:rPr>
              <a:t> </a:t>
            </a:r>
            <a:r>
              <a:rPr lang="es-ES" sz="1400" dirty="0" err="1">
                <a:latin typeface="Calibri" panose="020F0502020204030204" pitchFamily="34" charset="0"/>
              </a:rPr>
              <a:t>Mondiale</a:t>
            </a:r>
            <a:r>
              <a:rPr lang="es-ES" sz="1400" dirty="0">
                <a:latin typeface="Calibri" panose="020F0502020204030204" pitchFamily="34" charset="0"/>
              </a:rPr>
              <a:t> de la </a:t>
            </a:r>
            <a:r>
              <a:rPr lang="es-ES" sz="1400" dirty="0" err="1">
                <a:latin typeface="Calibri" panose="020F0502020204030204" pitchFamily="34" charset="0"/>
              </a:rPr>
              <a:t>Santé</a:t>
            </a:r>
            <a:r>
              <a:rPr lang="es-ES" sz="1400" dirty="0">
                <a:latin typeface="Calibri" panose="020F0502020204030204" pitchFamily="34" charset="0"/>
              </a:rPr>
              <a:t> définit la littératie en matière de santé comme : "...les caractéristiques personnelles et les ressources sociales nécessaires aux individus et aux communautés pour accéder, comprendre, évaluer et utiliser les informations et les services afin de prendre des décisions en matière de santé". Cela inclut la capacité à communiquer, à s'affirmer et à prendre des décisions</a:t>
            </a:r>
            <a:r>
              <a:rPr lang="en-US" sz="1400" dirty="0">
                <a:latin typeface="Calibri" panose="020F0502020204030204" pitchFamily="34" charset="0"/>
              </a:rPr>
              <a:t>". </a:t>
            </a:r>
          </a:p>
        </p:txBody>
      </p:sp>
      <p:grpSp>
        <p:nvGrpSpPr>
          <p:cNvPr id="31" name="Graphic 4">
            <a:extLst>
              <a:ext uri="{FF2B5EF4-FFF2-40B4-BE49-F238E27FC236}">
                <a16:creationId xmlns:a16="http://schemas.microsoft.com/office/drawing/2014/main" id="{A37DA6AA-97EB-E84A-91C2-D6F42D074C42}"/>
              </a:ext>
            </a:extLst>
          </p:cNvPr>
          <p:cNvGrpSpPr/>
          <p:nvPr/>
        </p:nvGrpSpPr>
        <p:grpSpPr>
          <a:xfrm>
            <a:off x="992428" y="4856348"/>
            <a:ext cx="6148435" cy="3628001"/>
            <a:chOff x="5894740" y="2893571"/>
            <a:chExt cx="2069715" cy="1221275"/>
          </a:xfrm>
        </p:grpSpPr>
        <p:sp>
          <p:nvSpPr>
            <p:cNvPr id="32" name="Freeform 31">
              <a:extLst>
                <a:ext uri="{FF2B5EF4-FFF2-40B4-BE49-F238E27FC236}">
                  <a16:creationId xmlns:a16="http://schemas.microsoft.com/office/drawing/2014/main" id="{5758839C-FEE1-3F49-A0A4-8D9421C763D4}"/>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E6D136-E50F-DF4C-977C-2D7D9724B601}"/>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B0EBDA3-F8BB-EB49-B063-5817CC766C26}"/>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FE00AC2-D7E3-BE4B-AB30-76183ADAF4CB}"/>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129147A-2E0A-F840-B8A1-B1EEDF1D7609}"/>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F0FC33F-97D0-1A48-A851-7FD7775D9044}"/>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CC47E09-E7CF-004C-BCA2-1D8102BDEEA7}"/>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C00079-816C-D648-B954-462933048AE6}"/>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539FCF-7C55-C74B-85FE-9BD2F4244001}"/>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725663D-B605-6D4C-9272-D43A1251E277}"/>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BD50133-6EF8-484E-B7F2-9F187BA3E460}"/>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844D6B5-6EC1-B745-8467-A68A20E03CCB}"/>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32B92DB-570B-9547-A623-BF80FF04F5B9}"/>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DF1E703-068B-4145-B399-9684115AADD6}"/>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46" name="Text Placeholder 36">
            <a:extLst>
              <a:ext uri="{FF2B5EF4-FFF2-40B4-BE49-F238E27FC236}">
                <a16:creationId xmlns:a16="http://schemas.microsoft.com/office/drawing/2014/main" id="{FADB3287-81A7-5B43-8055-87813E3CC810}"/>
              </a:ext>
            </a:extLst>
          </p:cNvPr>
          <p:cNvSpPr txBox="1">
            <a:spLocks/>
          </p:cNvSpPr>
          <p:nvPr/>
        </p:nvSpPr>
        <p:spPr>
          <a:xfrm>
            <a:off x="3606917" y="7412996"/>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47" name="Text Placeholder 36">
            <a:extLst>
              <a:ext uri="{FF2B5EF4-FFF2-40B4-BE49-F238E27FC236}">
                <a16:creationId xmlns:a16="http://schemas.microsoft.com/office/drawing/2014/main" id="{5CD2627E-6C02-3A4F-94EA-9E30CF9937B3}"/>
              </a:ext>
            </a:extLst>
          </p:cNvPr>
          <p:cNvSpPr txBox="1">
            <a:spLocks/>
          </p:cNvSpPr>
          <p:nvPr/>
        </p:nvSpPr>
        <p:spPr>
          <a:xfrm rot="10800000">
            <a:off x="3598791" y="5116982"/>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cxnSp>
        <p:nvCxnSpPr>
          <p:cNvPr id="48" name="Straight Connector 47">
            <a:extLst>
              <a:ext uri="{FF2B5EF4-FFF2-40B4-BE49-F238E27FC236}">
                <a16:creationId xmlns:a16="http://schemas.microsoft.com/office/drawing/2014/main" id="{15538DA1-A14B-3543-A620-5EA02F1D3D66}"/>
              </a:ext>
            </a:extLst>
          </p:cNvPr>
          <p:cNvCxnSpPr>
            <a:cxnSpLocks/>
          </p:cNvCxnSpPr>
          <p:nvPr/>
        </p:nvCxnSpPr>
        <p:spPr>
          <a:xfrm flipH="1">
            <a:off x="103" y="8428306"/>
            <a:ext cx="9068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DBB4F1DC-926E-494B-B768-D02050A8621B}"/>
              </a:ext>
            </a:extLst>
          </p:cNvPr>
          <p:cNvSpPr txBox="1">
            <a:spLocks/>
          </p:cNvSpPr>
          <p:nvPr/>
        </p:nvSpPr>
        <p:spPr>
          <a:xfrm>
            <a:off x="436168" y="9174351"/>
            <a:ext cx="4498569"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5"/>
            </a:pPr>
            <a:r>
              <a:rPr lang="en-US" sz="800" dirty="0">
                <a:solidFill>
                  <a:schemeClr val="tx1"/>
                </a:solidFill>
                <a:latin typeface="Calibri" panose="020F0502020204030204" pitchFamily="34" charset="0"/>
              </a:rPr>
              <a:t>Delgado, E.F. Bonheur et </a:t>
            </a:r>
            <a:r>
              <a:rPr lang="en-US" sz="800" dirty="0" err="1">
                <a:solidFill>
                  <a:schemeClr val="tx1"/>
                </a:solidFill>
                <a:latin typeface="Calibri" panose="020F0502020204030204" pitchFamily="34" charset="0"/>
              </a:rPr>
              <a:t>communication</a:t>
            </a:r>
            <a:r>
              <a:rPr lang="en-US" sz="800" dirty="0">
                <a:solidFill>
                  <a:schemeClr val="tx1"/>
                </a:solidFill>
                <a:latin typeface="Calibri" panose="020F0502020204030204" pitchFamily="34" charset="0"/>
              </a:rPr>
              <a:t>.</a:t>
            </a:r>
          </a:p>
          <a:p>
            <a:pPr marL="228600" indent="-228600">
              <a:spcBef>
                <a:spcPts val="0"/>
              </a:spcBef>
              <a:buFont typeface="+mj-lt"/>
              <a:buAutoNum type="arabicPeriod" startAt="15"/>
            </a:pPr>
            <a:r>
              <a:rPr lang="en-US" sz="800" dirty="0" err="1">
                <a:solidFill>
                  <a:schemeClr val="tx1"/>
                </a:solidFill>
                <a:latin typeface="Calibri" panose="020F0502020204030204" pitchFamily="34" charset="0"/>
              </a:rPr>
              <a:t>Skehan</a:t>
            </a:r>
            <a:r>
              <a:rPr lang="en-US" sz="800" dirty="0">
                <a:solidFill>
                  <a:schemeClr val="tx1"/>
                </a:solidFill>
                <a:latin typeface="Calibri" panose="020F0502020204030204" pitchFamily="34" charset="0"/>
              </a:rPr>
              <a:t>, k (2018). Améliorer la connaissance de la santé dans les cabinets de médecins généralistes. Index des pratiques. </a:t>
            </a:r>
            <a:r>
              <a:rPr lang="en-US" sz="80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https://practiceindex.co.uk/gp/blog/improving-health-literacy-in-gp-practices/</a:t>
            </a:r>
            <a:endParaRPr lang="en-US" sz="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40857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Bien entendu, nous devons communiquer efficacement à différents niveaux avec différentes personnes, tant dans le domaine de la santé formelle que dans d'autres contextes informels, afin de garantir une utilisation optimale de notre temps et de nos efforts. À bien des égards, l'application de la psychologie positive à la communication peut nécessiter une réadaptation de notre cerveau afin de nous engager pleinement et avec succès</a:t>
            </a:r>
            <a:r>
              <a:rPr lang="en-GB" dirty="0">
                <a:latin typeface="Calibri" panose="020F0502020204030204" pitchFamily="34" charset="0"/>
              </a:rPr>
              <a:t>. </a:t>
            </a:r>
          </a:p>
          <a:p>
            <a:endParaRPr lang="en-GB" dirty="0">
              <a:latin typeface="Calibri" panose="020F0502020204030204" pitchFamily="34" charset="0"/>
            </a:endParaRPr>
          </a:p>
          <a:p>
            <a:r>
              <a:rPr lang="es-ES" dirty="0">
                <a:latin typeface="Calibri" panose="020F0502020204030204" pitchFamily="34" charset="0"/>
              </a:rPr>
              <a:t>En outre, une attitude positive est considérée comme fondamentale pour entretenir des relations tant formelles qu'informelles, et si nous apportons certains changements à nos routines comportementales quotidiennes, nous commencerons à voir des changements dans le type et le sens des conversations que nous avons. Il est important de reconnaître que nos relations avec nos amis, notre famille, notre travail et notre environnement professionnel nous influencent bien plus que nous ne le pensons.</a:t>
            </a:r>
            <a:endParaRPr lang="en-GB"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467706"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DE QUOI AI-JE BESOIN POUR AMÉLIORER MES COMPÉTENCES EN COMMUNICATION ?</a:t>
            </a:r>
            <a:endParaRPr lang="en-US" b="0" dirty="0">
              <a:solidFill>
                <a:schemeClr val="bg1"/>
              </a:solidFill>
              <a:latin typeface="Calibri" panose="020F0502020204030204" pitchFamily="34" charset="0"/>
            </a:endParaRP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32</a:t>
            </a:fld>
            <a:endParaRPr lang="en-US" dirty="0">
              <a:latin typeface="Calibri" panose="020F0502020204030204" pitchFamily="34" charset="0"/>
            </a:endParaRPr>
          </a:p>
        </p:txBody>
      </p:sp>
      <p:sp>
        <p:nvSpPr>
          <p:cNvPr id="25" name="Text Placeholder 23">
            <a:extLst>
              <a:ext uri="{FF2B5EF4-FFF2-40B4-BE49-F238E27FC236}">
                <a16:creationId xmlns:a16="http://schemas.microsoft.com/office/drawing/2014/main" id="{7ED00182-6CA4-BB4A-A79E-2C82662F7828}"/>
              </a:ext>
            </a:extLst>
          </p:cNvPr>
          <p:cNvSpPr txBox="1">
            <a:spLocks/>
          </p:cNvSpPr>
          <p:nvPr/>
        </p:nvSpPr>
        <p:spPr>
          <a:xfrm>
            <a:off x="1193085" y="4388507"/>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200" dirty="0">
                <a:latin typeface="Calibri" panose="020F0502020204030204" pitchFamily="34" charset="0"/>
              </a:rPr>
              <a:t>EN PRATICANT L'ÉCOUTE EMPATHIQUE</a:t>
            </a:r>
          </a:p>
          <a:p>
            <a:pPr>
              <a:spcBef>
                <a:spcPts val="0"/>
              </a:spcBef>
            </a:pPr>
            <a:r>
              <a:rPr lang="es-ES" sz="1100" dirty="0">
                <a:latin typeface="Calibri" panose="020F0502020204030204" pitchFamily="34" charset="0"/>
              </a:rPr>
              <a:t>De cette manière, un dialogue enrichissant peut se développer.</a:t>
            </a:r>
          </a:p>
          <a:p>
            <a:pPr>
              <a:spcBef>
                <a:spcPts val="0"/>
              </a:spcBef>
            </a:pPr>
            <a:r>
              <a:rPr lang="es-ES" sz="1100" dirty="0">
                <a:latin typeface="Calibri" panose="020F0502020204030204" pitchFamily="34" charset="0"/>
              </a:rPr>
              <a:t>Gardez une attitude positive : les pensées négatives peuvent inhiber la positivité et la communication. Par conséquent, vous devez toujours penser que votre présentation/conversation se passera bien, avoir confiance en vous et exploiter ainsi tout votre potentiel. Cette énergie positive vous aidera à délivrer vos messages avec confiance</a:t>
            </a: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s-ES" sz="1200" dirty="0">
                <a:latin typeface="Calibri" panose="020F0502020204030204" pitchFamily="34" charset="0"/>
              </a:rPr>
              <a:t>EN PARLANT LENTEMENT ET CLAIREMENT POUR FAIRE PASSER VOTRE MESSAGE</a:t>
            </a:r>
            <a:r>
              <a:rPr lang="en-US" sz="1200" dirty="0">
                <a:latin typeface="Calibri" panose="020F0502020204030204" pitchFamily="34" charset="0"/>
              </a:rPr>
              <a:t>.</a:t>
            </a:r>
          </a:p>
          <a:p>
            <a:pPr>
              <a:spcBef>
                <a:spcPts val="0"/>
              </a:spcBef>
            </a:pPr>
            <a:r>
              <a:rPr lang="es-ES" sz="1100" dirty="0">
                <a:latin typeface="Calibri" panose="020F0502020204030204" pitchFamily="34" charset="0"/>
              </a:rPr>
              <a:t>Soignez le langage non verbal : nous soutenons généralement nos paroles et nos discours par des gestes qui nous aident à souligner ce que nous voulons dire. Le langage corporel est un élément fondamental de la communication et vous devez donc éviter de faire des mouvements qui distraient le récepteur et réduisent la force du message</a:t>
            </a: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s-ES" sz="1200" dirty="0">
                <a:latin typeface="Calibri" panose="020F0502020204030204" pitchFamily="34" charset="0"/>
              </a:rPr>
              <a:t>EN PARLANT DE MANIÈRE POSITIVE ET EN EVITANT LES CONTRADICTIONS.</a:t>
            </a:r>
          </a:p>
          <a:p>
            <a:pPr>
              <a:spcBef>
                <a:spcPts val="0"/>
              </a:spcBef>
            </a:pPr>
            <a:r>
              <a:rPr lang="es-ES" sz="1200" dirty="0" err="1">
                <a:latin typeface="Calibri" panose="020F0502020204030204" pitchFamily="34" charset="0"/>
              </a:rPr>
              <a:t>Communiquez</a:t>
            </a:r>
            <a:r>
              <a:rPr lang="es-ES" sz="1200" dirty="0">
                <a:latin typeface="Calibri" panose="020F0502020204030204" pitchFamily="34" charset="0"/>
              </a:rPr>
              <a:t> un </a:t>
            </a:r>
            <a:r>
              <a:rPr lang="es-ES" sz="1200" dirty="0" err="1">
                <a:latin typeface="Calibri" panose="020F0502020204030204" pitchFamily="34" charset="0"/>
              </a:rPr>
              <a:t>message</a:t>
            </a:r>
            <a:r>
              <a:rPr lang="es-ES" sz="1200" dirty="0">
                <a:latin typeface="Calibri" panose="020F0502020204030204" pitchFamily="34" charset="0"/>
              </a:rPr>
              <a:t> clair : le plus important, lorsqu'on communique, est d'élaborer un message clair et concis afin que les gens puissent le comprendre. Vous pouvez simplifier votre communication en utilisant des phrases courtes et des idées simples. Essayez d'éviter les phrases complexes qui risquent de distraire ou d'embrouiller l'auditeur et de provoquer des malentendus.</a:t>
            </a:r>
          </a:p>
          <a:p>
            <a:pPr>
              <a:spcBef>
                <a:spcPts val="0"/>
              </a:spcBef>
            </a:pPr>
            <a:r>
              <a:rPr lang="en-US" sz="1100" dirty="0">
                <a:latin typeface="Calibri" panose="020F0502020204030204" pitchFamily="34" charset="0"/>
              </a:rPr>
              <a:t> </a:t>
            </a:r>
          </a:p>
          <a:p>
            <a:pPr>
              <a:spcBef>
                <a:spcPts val="0"/>
              </a:spcBef>
            </a:pPr>
            <a:endParaRPr lang="en-US" sz="1100" dirty="0">
              <a:latin typeface="Calibri" panose="020F0502020204030204" pitchFamily="34" charset="0"/>
            </a:endParaRPr>
          </a:p>
          <a:p>
            <a:pPr>
              <a:spcBef>
                <a:spcPts val="0"/>
              </a:spcBef>
            </a:pPr>
            <a:r>
              <a:rPr lang="es-ES" sz="1200" dirty="0">
                <a:latin typeface="Calibri" panose="020F0502020204030204" pitchFamily="34" charset="0"/>
              </a:rPr>
              <a:t>EN ETANT CONSCIENT DE LA FAÇON DONT VOUS COMMUNIQUEZ</a:t>
            </a:r>
          </a:p>
          <a:p>
            <a:pPr>
              <a:spcBef>
                <a:spcPts val="0"/>
              </a:spcBef>
            </a:pPr>
            <a:r>
              <a:rPr lang="es-ES" sz="1200" dirty="0">
                <a:latin typeface="Calibri" panose="020F0502020204030204" pitchFamily="34" charset="0"/>
              </a:rPr>
              <a:t>Modulez votre voix : le ton de votre voix peut vous aider à avoir des conversations plus efficaces. Essayez donc un ton lent et amical pour améliorer la communication et la compréhension.</a:t>
            </a:r>
          </a:p>
          <a:p>
            <a:pPr>
              <a:spcBef>
                <a:spcPts val="0"/>
              </a:spcBef>
            </a:pPr>
            <a:r>
              <a:rPr lang="es-ES" sz="1200" dirty="0" err="1">
                <a:latin typeface="Calibri" panose="020F0502020204030204" pitchFamily="34" charset="0"/>
              </a:rPr>
              <a:t>Notez</a:t>
            </a:r>
            <a:r>
              <a:rPr lang="es-ES" sz="1200" dirty="0">
                <a:latin typeface="Calibri" panose="020F0502020204030204" pitchFamily="34" charset="0"/>
              </a:rPr>
              <a:t> </a:t>
            </a:r>
            <a:r>
              <a:rPr lang="es-ES" sz="1200" dirty="0" err="1">
                <a:latin typeface="Calibri" panose="020F0502020204030204" pitchFamily="34" charset="0"/>
              </a:rPr>
              <a:t>l’importance</a:t>
            </a:r>
            <a:r>
              <a:rPr lang="es-ES" sz="1200" dirty="0">
                <a:latin typeface="Calibri" panose="020F0502020204030204" pitchFamily="34" charset="0"/>
              </a:rPr>
              <a:t> du contact visuel : l'un des atouts pour faire passer votre message est de regarder votre interlocuteur dans les yeux. Cela peut sembler un peu gênant, mais c'est l'une des méthodes les plus efficaces pour que </a:t>
            </a:r>
            <a:r>
              <a:rPr lang="es-ES" sz="1200" dirty="0" err="1">
                <a:latin typeface="Calibri" panose="020F0502020204030204" pitchFamily="34" charset="0"/>
              </a:rPr>
              <a:t>notre</a:t>
            </a:r>
            <a:r>
              <a:rPr lang="es-ES" sz="1200" dirty="0">
                <a:latin typeface="Calibri" panose="020F0502020204030204" pitchFamily="34" charset="0"/>
              </a:rPr>
              <a:t> </a:t>
            </a:r>
            <a:r>
              <a:rPr lang="es-ES" sz="1200" dirty="0" err="1">
                <a:latin typeface="Calibri" panose="020F0502020204030204" pitchFamily="34" charset="0"/>
              </a:rPr>
              <a:t>interlocuteur</a:t>
            </a:r>
            <a:r>
              <a:rPr lang="es-ES" sz="1200" dirty="0">
                <a:latin typeface="Calibri" panose="020F0502020204030204" pitchFamily="34" charset="0"/>
              </a:rPr>
              <a:t> se concentre sur nous. De cette façon, vous créerez un lien avec l'autre personne.</a:t>
            </a:r>
          </a:p>
        </p:txBody>
      </p:sp>
      <p:grpSp>
        <p:nvGrpSpPr>
          <p:cNvPr id="26" name="Group 25">
            <a:extLst>
              <a:ext uri="{FF2B5EF4-FFF2-40B4-BE49-F238E27FC236}">
                <a16:creationId xmlns:a16="http://schemas.microsoft.com/office/drawing/2014/main" id="{E0BE1773-7313-9E4E-BC1C-E7446B31E5FD}"/>
              </a:ext>
            </a:extLst>
          </p:cNvPr>
          <p:cNvGrpSpPr/>
          <p:nvPr/>
        </p:nvGrpSpPr>
        <p:grpSpPr>
          <a:xfrm>
            <a:off x="597282" y="4234385"/>
            <a:ext cx="601026" cy="646002"/>
            <a:chOff x="414033" y="5765459"/>
            <a:chExt cx="867196" cy="932088"/>
          </a:xfrm>
        </p:grpSpPr>
        <p:sp>
          <p:nvSpPr>
            <p:cNvPr id="28" name="Freeform 30">
              <a:extLst>
                <a:ext uri="{FF2B5EF4-FFF2-40B4-BE49-F238E27FC236}">
                  <a16:creationId xmlns:a16="http://schemas.microsoft.com/office/drawing/2014/main" id="{003ACE17-FF59-7840-A39D-35AB0AA15701}"/>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9" name="Freeform 31">
              <a:extLst>
                <a:ext uri="{FF2B5EF4-FFF2-40B4-BE49-F238E27FC236}">
                  <a16:creationId xmlns:a16="http://schemas.microsoft.com/office/drawing/2014/main" id="{4C5E97E6-A103-1C41-A9F5-E650D0D45E7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Text Placeholder 23">
              <a:extLst>
                <a:ext uri="{FF2B5EF4-FFF2-40B4-BE49-F238E27FC236}">
                  <a16:creationId xmlns:a16="http://schemas.microsoft.com/office/drawing/2014/main" id="{02542188-EE75-294F-AA59-5900786DB91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55" name="Group 54">
            <a:extLst>
              <a:ext uri="{FF2B5EF4-FFF2-40B4-BE49-F238E27FC236}">
                <a16:creationId xmlns:a16="http://schemas.microsoft.com/office/drawing/2014/main" id="{BFFB731C-A703-AD48-8C64-D3C07F7FB7CB}"/>
              </a:ext>
            </a:extLst>
          </p:cNvPr>
          <p:cNvGrpSpPr/>
          <p:nvPr/>
        </p:nvGrpSpPr>
        <p:grpSpPr>
          <a:xfrm>
            <a:off x="597282" y="5478213"/>
            <a:ext cx="601026" cy="646002"/>
            <a:chOff x="414033" y="5765459"/>
            <a:chExt cx="867196" cy="932088"/>
          </a:xfrm>
        </p:grpSpPr>
        <p:sp>
          <p:nvSpPr>
            <p:cNvPr id="56" name="Freeform 30">
              <a:extLst>
                <a:ext uri="{FF2B5EF4-FFF2-40B4-BE49-F238E27FC236}">
                  <a16:creationId xmlns:a16="http://schemas.microsoft.com/office/drawing/2014/main" id="{D88B57B5-68EE-F244-A51A-6CD93B0388A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31">
              <a:extLst>
                <a:ext uri="{FF2B5EF4-FFF2-40B4-BE49-F238E27FC236}">
                  <a16:creationId xmlns:a16="http://schemas.microsoft.com/office/drawing/2014/main" id="{2E7D3BC3-A904-F047-8817-8A185D7CBBEF}"/>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Text Placeholder 23">
              <a:extLst>
                <a:ext uri="{FF2B5EF4-FFF2-40B4-BE49-F238E27FC236}">
                  <a16:creationId xmlns:a16="http://schemas.microsoft.com/office/drawing/2014/main" id="{D4CD9E0B-FEE4-4741-86BC-6365092C90D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59" name="Group 58">
            <a:extLst>
              <a:ext uri="{FF2B5EF4-FFF2-40B4-BE49-F238E27FC236}">
                <a16:creationId xmlns:a16="http://schemas.microsoft.com/office/drawing/2014/main" id="{FF84C899-7BF9-6D45-B25D-997F86E8458A}"/>
              </a:ext>
            </a:extLst>
          </p:cNvPr>
          <p:cNvGrpSpPr/>
          <p:nvPr/>
        </p:nvGrpSpPr>
        <p:grpSpPr>
          <a:xfrm>
            <a:off x="597282" y="6548556"/>
            <a:ext cx="601026" cy="646002"/>
            <a:chOff x="414033" y="5765459"/>
            <a:chExt cx="867196" cy="932088"/>
          </a:xfrm>
        </p:grpSpPr>
        <p:sp>
          <p:nvSpPr>
            <p:cNvPr id="60" name="Freeform 30">
              <a:extLst>
                <a:ext uri="{FF2B5EF4-FFF2-40B4-BE49-F238E27FC236}">
                  <a16:creationId xmlns:a16="http://schemas.microsoft.com/office/drawing/2014/main" id="{4DF880D7-836E-BA4A-AC17-4CB616F20D0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31">
              <a:extLst>
                <a:ext uri="{FF2B5EF4-FFF2-40B4-BE49-F238E27FC236}">
                  <a16:creationId xmlns:a16="http://schemas.microsoft.com/office/drawing/2014/main" id="{C44D4DDB-25DC-DF4F-96CB-17347923B39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6E2E6E8C-A419-A348-A7ED-45F7A23A5B03}"/>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63" name="Group 62">
            <a:extLst>
              <a:ext uri="{FF2B5EF4-FFF2-40B4-BE49-F238E27FC236}">
                <a16:creationId xmlns:a16="http://schemas.microsoft.com/office/drawing/2014/main" id="{BD4BFA7C-26DC-6343-A2C0-EF7B9BDECF6E}"/>
              </a:ext>
            </a:extLst>
          </p:cNvPr>
          <p:cNvGrpSpPr/>
          <p:nvPr/>
        </p:nvGrpSpPr>
        <p:grpSpPr>
          <a:xfrm>
            <a:off x="597282" y="7623588"/>
            <a:ext cx="601026" cy="646002"/>
            <a:chOff x="414033" y="5765459"/>
            <a:chExt cx="867196" cy="932088"/>
          </a:xfrm>
        </p:grpSpPr>
        <p:sp>
          <p:nvSpPr>
            <p:cNvPr id="64" name="Freeform 30">
              <a:extLst>
                <a:ext uri="{FF2B5EF4-FFF2-40B4-BE49-F238E27FC236}">
                  <a16:creationId xmlns:a16="http://schemas.microsoft.com/office/drawing/2014/main" id="{3650EA83-CB91-1A4E-8700-15227392F6FE}"/>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5" name="Freeform 31">
              <a:extLst>
                <a:ext uri="{FF2B5EF4-FFF2-40B4-BE49-F238E27FC236}">
                  <a16:creationId xmlns:a16="http://schemas.microsoft.com/office/drawing/2014/main" id="{CD58D851-5A0B-7D4F-9840-B8B4D3A8C37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Text Placeholder 23">
              <a:extLst>
                <a:ext uri="{FF2B5EF4-FFF2-40B4-BE49-F238E27FC236}">
                  <a16:creationId xmlns:a16="http://schemas.microsoft.com/office/drawing/2014/main" id="{B3E8D2BA-8757-8542-8235-3E594066267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75" name="Text Placeholder 36">
            <a:extLst>
              <a:ext uri="{FF2B5EF4-FFF2-40B4-BE49-F238E27FC236}">
                <a16:creationId xmlns:a16="http://schemas.microsoft.com/office/drawing/2014/main" id="{CDBF27D7-B73A-7F4C-9D2C-BCACE81A8D49}"/>
              </a:ext>
            </a:extLst>
          </p:cNvPr>
          <p:cNvSpPr txBox="1">
            <a:spLocks/>
          </p:cNvSpPr>
          <p:nvPr/>
        </p:nvSpPr>
        <p:spPr>
          <a:xfrm>
            <a:off x="33383" y="3755961"/>
            <a:ext cx="5226306" cy="387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COMMENT PUIS-JE COMMUNIQUER PLUS EFFICACEMENT ? </a:t>
            </a:r>
            <a:endParaRPr lang="en-GB" sz="1400" dirty="0">
              <a:solidFill>
                <a:schemeClr val="bg1"/>
              </a:solidFill>
              <a:latin typeface="Calibri" panose="020F0502020204030204" pitchFamily="34" charset="0"/>
            </a:endParaRPr>
          </a:p>
        </p:txBody>
      </p:sp>
      <p:sp>
        <p:nvSpPr>
          <p:cNvPr id="3" name="ZoneTexte 2">
            <a:extLst>
              <a:ext uri="{FF2B5EF4-FFF2-40B4-BE49-F238E27FC236}">
                <a16:creationId xmlns:a16="http://schemas.microsoft.com/office/drawing/2014/main" id="{44C70470-5995-1738-29BB-58319A0AF1C9}"/>
              </a:ext>
            </a:extLst>
          </p:cNvPr>
          <p:cNvSpPr txBox="1"/>
          <p:nvPr/>
        </p:nvSpPr>
        <p:spPr>
          <a:xfrm>
            <a:off x="678366" y="4371750"/>
            <a:ext cx="3780262" cy="369332"/>
          </a:xfrm>
          <a:prstGeom prst="rect">
            <a:avLst/>
          </a:prstGeom>
          <a:noFill/>
        </p:spPr>
        <p:txBody>
          <a:bodyPr wrap="square">
            <a:spAutoFit/>
          </a:bodyPr>
          <a:lstStyle/>
          <a:p>
            <a:r>
              <a:rPr lang="en-US" sz="1800" b="0" dirty="0">
                <a:latin typeface="Calibri" panose="020F0502020204030204" pitchFamily="34" charset="0"/>
              </a:rPr>
              <a:t>01</a:t>
            </a:r>
            <a:endParaRPr lang="fr-FR" dirty="0"/>
          </a:p>
        </p:txBody>
      </p:sp>
      <p:sp>
        <p:nvSpPr>
          <p:cNvPr id="5" name="ZoneTexte 4">
            <a:extLst>
              <a:ext uri="{FF2B5EF4-FFF2-40B4-BE49-F238E27FC236}">
                <a16:creationId xmlns:a16="http://schemas.microsoft.com/office/drawing/2014/main" id="{01D79CF8-040E-056F-87A3-3432CDA3FBF2}"/>
              </a:ext>
            </a:extLst>
          </p:cNvPr>
          <p:cNvSpPr txBox="1"/>
          <p:nvPr/>
        </p:nvSpPr>
        <p:spPr>
          <a:xfrm>
            <a:off x="678366" y="5617255"/>
            <a:ext cx="3780262" cy="369332"/>
          </a:xfrm>
          <a:prstGeom prst="rect">
            <a:avLst/>
          </a:prstGeom>
          <a:noFill/>
        </p:spPr>
        <p:txBody>
          <a:bodyPr wrap="square">
            <a:spAutoFit/>
          </a:bodyPr>
          <a:lstStyle/>
          <a:p>
            <a:r>
              <a:rPr lang="en-US" sz="1800" b="0" dirty="0">
                <a:latin typeface="Calibri" panose="020F0502020204030204" pitchFamily="34" charset="0"/>
              </a:rPr>
              <a:t>02</a:t>
            </a:r>
            <a:endParaRPr lang="fr-FR" dirty="0"/>
          </a:p>
        </p:txBody>
      </p:sp>
      <p:sp>
        <p:nvSpPr>
          <p:cNvPr id="7" name="ZoneTexte 6">
            <a:extLst>
              <a:ext uri="{FF2B5EF4-FFF2-40B4-BE49-F238E27FC236}">
                <a16:creationId xmlns:a16="http://schemas.microsoft.com/office/drawing/2014/main" id="{36490D11-E130-DA0E-B2FD-9BEDBB65857F}"/>
              </a:ext>
            </a:extLst>
          </p:cNvPr>
          <p:cNvSpPr txBox="1"/>
          <p:nvPr/>
        </p:nvSpPr>
        <p:spPr>
          <a:xfrm>
            <a:off x="678366" y="6684803"/>
            <a:ext cx="3780262" cy="369332"/>
          </a:xfrm>
          <a:prstGeom prst="rect">
            <a:avLst/>
          </a:prstGeom>
          <a:noFill/>
        </p:spPr>
        <p:txBody>
          <a:bodyPr wrap="square">
            <a:spAutoFit/>
          </a:bodyPr>
          <a:lstStyle/>
          <a:p>
            <a:r>
              <a:rPr lang="en-US" sz="1800" b="0" dirty="0">
                <a:latin typeface="Calibri" panose="020F0502020204030204" pitchFamily="34" charset="0"/>
              </a:rPr>
              <a:t>03</a:t>
            </a:r>
            <a:endParaRPr lang="fr-FR" dirty="0"/>
          </a:p>
        </p:txBody>
      </p:sp>
      <p:sp>
        <p:nvSpPr>
          <p:cNvPr id="9" name="ZoneTexte 8">
            <a:extLst>
              <a:ext uri="{FF2B5EF4-FFF2-40B4-BE49-F238E27FC236}">
                <a16:creationId xmlns:a16="http://schemas.microsoft.com/office/drawing/2014/main" id="{BA112E8E-BDEE-AB0D-C198-9388D21C2ADC}"/>
              </a:ext>
            </a:extLst>
          </p:cNvPr>
          <p:cNvSpPr txBox="1"/>
          <p:nvPr/>
        </p:nvSpPr>
        <p:spPr>
          <a:xfrm>
            <a:off x="678366" y="7765371"/>
            <a:ext cx="3780262" cy="369332"/>
          </a:xfrm>
          <a:prstGeom prst="rect">
            <a:avLst/>
          </a:prstGeom>
          <a:noFill/>
        </p:spPr>
        <p:txBody>
          <a:bodyPr wrap="square">
            <a:spAutoFit/>
          </a:bodyPr>
          <a:lstStyle/>
          <a:p>
            <a:r>
              <a:rPr lang="en-US" sz="1800" b="0" dirty="0">
                <a:latin typeface="Calibri" panose="020F0502020204030204" pitchFamily="34" charset="0"/>
              </a:rPr>
              <a:t>04</a:t>
            </a:r>
            <a:endParaRPr lang="fr-FR" dirty="0"/>
          </a:p>
        </p:txBody>
      </p:sp>
    </p:spTree>
    <p:extLst>
      <p:ext uri="{BB962C8B-B14F-4D97-AF65-F5344CB8AC3E}">
        <p14:creationId xmlns:p14="http://schemas.microsoft.com/office/powerpoint/2010/main" val="313920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33</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Mettons en pratique ces conseils de communication. L'une des principales préoccupations des gens est d'obtenir un rendez-vous avec un professionnel de la santé ou un médecin généraliste en premier lieu, et lorsque vous obtenez un rendez-vous, le temps dont vous disposez pour parler à votre médecin peut être limité. C'est pourquoi nous avons élaboré quelques conseils pour vous aider à tirer le meilleur parti de votre rendez-vous.</a:t>
            </a:r>
            <a:endParaRPr lang="en-IE"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2499531"/>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AVANT VOTRE RENDEZ-VOUS :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RECOMMANDATIONS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2964206"/>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dirty="0">
                <a:latin typeface="Calibri" panose="020F0502020204030204" pitchFamily="34" charset="0"/>
              </a:rPr>
              <a:t>VOTRE PROBLÈME EST-IL URGENT ?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Est-il essentiel d'être vu rapidement ou préférez-vous attendre un rendez-vous avec un médecin de soins primaires particulier ? Si vous souffrez d'une maladie de longue durée, auriez-vous intérêt à consulter un médecin de premier recours qui connaît personnellement vos antécédents ?</a:t>
            </a:r>
          </a:p>
          <a:p>
            <a:pPr marL="179388">
              <a:buClr>
                <a:srgbClr val="FFC652"/>
              </a:buCl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s-ES" dirty="0">
                <a:latin typeface="Calibri" panose="020F0502020204030204" pitchFamily="34" charset="0"/>
              </a:rPr>
              <a:t>AVEZ-VOUS BEAUCOUP DE CHOSES À DIRE ?</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Si vous avez plusieurs problèmes dont vous devez discuter avec votre médecin traitant, essayez de prendre un double rendez-vous pour vous donner plus de temps. </a:t>
            </a:r>
          </a:p>
          <a:p>
            <a:pPr marL="179388">
              <a:buClr>
                <a:srgbClr val="FFC652"/>
              </a:buCl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VOUS AVEZ PEUR DE NE PAS VOUS SOUVENIR DE TOUS LES POINTS CLÉS </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Il est également possible que le personnel infirmier puisse assister à votre consultation et dispose de plus de rendez-vous. Le centre de santé peut également proposer des consultations spécifiques, par exemple pour l'asthme ou le diabète, il faut donc se renseigner.</a:t>
            </a:r>
            <a:endParaRPr lang="en-GB" dirty="0">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n-GB" dirty="0">
                <a:latin typeface="Calibri" panose="020F0502020204030204" pitchFamily="34" charset="0"/>
              </a:rPr>
              <a:t>AVEZ-VOUS BESOIN D'AIDE ?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Si vous avez des difficultés, demandez à un membre de votre famille ou à un ami de vous accompagner pour vous soutenir. Ils peuvent vous aider à comprendre ce que dit le médecin ou à expliquer vos problèmes</a:t>
            </a:r>
            <a:r>
              <a:rPr lang="en-GB" dirty="0">
                <a:latin typeface="Calibri" panose="020F0502020204030204" pitchFamily="34" charset="0"/>
              </a:rPr>
              <a:t>.</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LE PERSONNEL INFIRMIER POURRAIT-IL S'OCCUPER DE VOTRE PROBLÈME </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Il est également possible que le personnel infirmier puisse assister à votre consultation et dispose de plus de rendez-vous. Le centre de santé peut également proposer des consultations spécifiques, par exemple pour l'asthme ou le diabète, il faut donc se renseigner.</a:t>
            </a:r>
            <a:endParaRPr lang="en-IE" dirty="0">
              <a:latin typeface="Calibri" panose="020F0502020204030204" pitchFamily="34" charset="0"/>
            </a:endParaRPr>
          </a:p>
        </p:txBody>
      </p:sp>
      <p:sp>
        <p:nvSpPr>
          <p:cNvPr id="13" name="Text Placeholder 36">
            <a:extLst>
              <a:ext uri="{FF2B5EF4-FFF2-40B4-BE49-F238E27FC236}">
                <a16:creationId xmlns:a16="http://schemas.microsoft.com/office/drawing/2014/main" id="{33FF1C60-AADB-8A4E-87C1-D64BA3CD3315}"/>
              </a:ext>
            </a:extLst>
          </p:cNvPr>
          <p:cNvSpPr txBox="1">
            <a:spLocks/>
          </p:cNvSpPr>
          <p:nvPr/>
        </p:nvSpPr>
        <p:spPr>
          <a:xfrm>
            <a:off x="0" y="6573813"/>
            <a:ext cx="3430889" cy="316511"/>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PENDANT VOTRE RENDEZ-VOUS : </a:t>
            </a:r>
          </a:p>
        </p:txBody>
      </p:sp>
      <p:sp>
        <p:nvSpPr>
          <p:cNvPr id="14" name="Text Placeholder 36">
            <a:extLst>
              <a:ext uri="{FF2B5EF4-FFF2-40B4-BE49-F238E27FC236}">
                <a16:creationId xmlns:a16="http://schemas.microsoft.com/office/drawing/2014/main" id="{5AC980C1-789D-3742-A290-C64F1BDDCEC6}"/>
              </a:ext>
            </a:extLst>
          </p:cNvPr>
          <p:cNvSpPr txBox="1">
            <a:spLocks/>
          </p:cNvSpPr>
          <p:nvPr/>
        </p:nvSpPr>
        <p:spPr>
          <a:xfrm>
            <a:off x="436168" y="6961192"/>
            <a:ext cx="6687338" cy="316115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s-ES" dirty="0">
                <a:latin typeface="Calibri" panose="020F0502020204030204" pitchFamily="34" charset="0"/>
              </a:rPr>
              <a:t>SAVEZ-VOUS QUELS MÉDICAMENTS VOUS PRENEZ </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Apportez une liste de tous les médicaments que vous prenez, y compris les médicaments en vente libre, les médecines alternatives ou tout médicament prescrit après une visite à l'hôpital. Cela inclut les pilules, les liquides ou les crèmes.</a:t>
            </a:r>
            <a:r>
              <a:rPr lang="en-GB" dirty="0">
                <a:latin typeface="Calibri" panose="020F0502020204030204" pitchFamily="34" charset="0"/>
              </a:rPr>
              <a:t>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QUEL EST LE POINT LE PLUS IMPORTANT À ABORDER ?</a:t>
            </a:r>
            <a:endParaRPr lang="en-GB" dirty="0">
              <a:latin typeface="Calibri" panose="020F0502020204030204" pitchFamily="34" charset="0"/>
            </a:endParaRPr>
          </a:p>
          <a:p>
            <a:pPr marL="179388">
              <a:buClr>
                <a:srgbClr val="FFC652"/>
              </a:buClr>
            </a:pPr>
            <a:r>
              <a:rPr lang="es-ES" dirty="0">
                <a:latin typeface="Calibri" panose="020F0502020204030204" pitchFamily="34" charset="0"/>
              </a:rPr>
              <a:t>Assurez-vous d'abord de parler au médecin des choses importantes et essayez d'aller droit au but. Ne vous sentez pas obligé de justifier votre présence ou de </a:t>
            </a:r>
            <a:r>
              <a:rPr lang="es-ES" dirty="0" err="1">
                <a:latin typeface="Calibri" panose="020F0502020204030204" pitchFamily="34" charset="0"/>
              </a:rPr>
              <a:t>garder</a:t>
            </a:r>
            <a:r>
              <a:rPr lang="es-ES" dirty="0">
                <a:latin typeface="Calibri" panose="020F0502020204030204" pitchFamily="34" charset="0"/>
              </a:rPr>
              <a:t> vos </a:t>
            </a:r>
            <a:r>
              <a:rPr lang="es-ES" dirty="0" err="1">
                <a:latin typeface="Calibri" panose="020F0502020204030204" pitchFamily="34" charset="0"/>
              </a:rPr>
              <a:t>préoccupations</a:t>
            </a:r>
            <a:r>
              <a:rPr lang="es-ES" dirty="0">
                <a:latin typeface="Calibri" panose="020F0502020204030204" pitchFamily="34" charset="0"/>
              </a:rPr>
              <a:t> </a:t>
            </a:r>
            <a:r>
              <a:rPr lang="es-ES" dirty="0" err="1">
                <a:latin typeface="Calibri" panose="020F0502020204030204" pitchFamily="34" charset="0"/>
              </a:rPr>
              <a:t>pour</a:t>
            </a:r>
            <a:r>
              <a:rPr lang="es-ES" dirty="0">
                <a:latin typeface="Calibri" panose="020F0502020204030204" pitchFamily="34" charset="0"/>
              </a:rPr>
              <a:t> la fin du </a:t>
            </a:r>
            <a:r>
              <a:rPr lang="es-ES" dirty="0" err="1">
                <a:latin typeface="Calibri" panose="020F0502020204030204" pitchFamily="34" charset="0"/>
              </a:rPr>
              <a:t>rendez-vous</a:t>
            </a:r>
            <a:r>
              <a:rPr lang="es-ES" dirty="0">
                <a:latin typeface="Calibri" panose="020F0502020204030204" pitchFamily="34" charset="0"/>
              </a:rPr>
              <a:t>.</a:t>
            </a: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1450" indent="-171450">
              <a:buClr>
                <a:srgbClr val="FFC652"/>
              </a:buClr>
              <a:buFont typeface="Arial" panose="020B0604020202020204" pitchFamily="34" charset="0"/>
              <a:buChar char="•"/>
            </a:pPr>
            <a:r>
              <a:rPr lang="es-ES" dirty="0">
                <a:latin typeface="Calibri" panose="020F0502020204030204" pitchFamily="34" charset="0"/>
              </a:rPr>
              <a:t>COMPRENEZ-VOUS BIEN LA PRESCRIPTION DU MÉDECIN </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Assurez-vous de bien comprendre ce que votre médecin vous dit avant de quitter la consultation. N'hésitez pas à demander à votre médecin traitant de vous réexpliquer le traitement si vous l'avez mal compris. </a:t>
            </a:r>
            <a:r>
              <a:rPr lang="en-GB" dirty="0">
                <a:latin typeface="Calibri" panose="020F0502020204030204" pitchFamily="34" charset="0"/>
              </a:rPr>
              <a:t>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SAVEZ-VOUS À QUI VOUS ADRESSER SI VOUS AVEZ D'AUTRES QUESTIONS </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Après votre rendez-vous, vous aurez peut-être des questions à poser. Renseignez-vous sur les personnes que vous pouvez contacter pour poser ces questions, ainsi que sur les groupes de soutien qui peuvent fournir des informations précises. </a:t>
            </a:r>
          </a:p>
          <a:p>
            <a:pPr marL="179388">
              <a:buClr>
                <a:srgbClr val="FFC652"/>
              </a:buClr>
            </a:pPr>
            <a:r>
              <a:rPr lang="es-ES" dirty="0">
                <a:latin typeface="Calibri" panose="020F0502020204030204" pitchFamily="34" charset="0"/>
              </a:rPr>
              <a:t>Ces suggestions sont destinées à vous aider à acquérir des connaissances et à mieux comprendre votre santé et d'autres rendez-vous.</a:t>
            </a:r>
          </a:p>
        </p:txBody>
      </p:sp>
    </p:spTree>
    <p:extLst>
      <p:ext uri="{BB962C8B-B14F-4D97-AF65-F5344CB8AC3E}">
        <p14:creationId xmlns:p14="http://schemas.microsoft.com/office/powerpoint/2010/main" val="109664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34</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699830"/>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visite de cliniques ou de cabinets bruyants avec beaucoup de bruit de fond peut entraîner des malentendus et une mauvaise communication, car vous risquez de ne pas pouvoir entendre ou transmettre efficacement les informations que vous souhaitez. Comme décrit ci-dessus, pour faciliter les choses, ayez toujours sur vous une liste de questions que vous souhaitez poser.</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solidFill>
                  <a:schemeClr val="tx1"/>
                </a:solidFill>
                <a:latin typeface="Calibri" panose="020F0502020204030204" pitchFamily="34" charset="0"/>
              </a:rPr>
              <a:t>Ne pas connaître suffisamment le milieu de soins de santé que vous allez visiter</a:t>
            </a:r>
            <a:endParaRPr lang="en-US" sz="1600" b="0" dirty="0">
              <a:solidFill>
                <a:schemeClr val="tx1"/>
              </a:solidFill>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40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4059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72714" y="6449301"/>
            <a:ext cx="2302396"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Le manque d'intimité fera que les patients ne se sentiront pas enclins à discuter d'informations confidentielles qui pourraient être essentielles à leur bien-être émotionnel. Demandez toujours s'il existe un autre moyen de fournir des informations confidentielles, par exemple en les écrivant ou en demandant une consultation dans une pièce privée, et non dans une zone de réception bondée ou derrière un écran.</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solidFill>
                  <a:schemeClr val="tx1"/>
                </a:solidFill>
                <a:latin typeface="Calibri" panose="020F0502020204030204" pitchFamily="34" charset="0"/>
              </a:rPr>
              <a:t>Mal </a:t>
            </a:r>
            <a:r>
              <a:rPr lang="es-ES" sz="1600" b="0" dirty="0" err="1">
                <a:solidFill>
                  <a:schemeClr val="tx1"/>
                </a:solidFill>
                <a:latin typeface="Calibri" panose="020F0502020204030204" pitchFamily="34" charset="0"/>
              </a:rPr>
              <a:t>mesurer</a:t>
            </a:r>
            <a:r>
              <a:rPr lang="es-ES" sz="1600" b="0" dirty="0">
                <a:solidFill>
                  <a:schemeClr val="tx1"/>
                </a:solidFill>
                <a:latin typeface="Calibri" panose="020F0502020204030204" pitchFamily="34" charset="0"/>
              </a:rPr>
              <a:t> la </a:t>
            </a:r>
            <a:r>
              <a:rPr lang="es-ES" sz="1600" b="0" dirty="0" err="1">
                <a:solidFill>
                  <a:schemeClr val="tx1"/>
                </a:solidFill>
                <a:latin typeface="Calibri" panose="020F0502020204030204" pitchFamily="34" charset="0"/>
              </a:rPr>
              <a:t>confidentialité</a:t>
            </a:r>
            <a:r>
              <a:rPr lang="es-ES" sz="1600" b="0" dirty="0">
                <a:solidFill>
                  <a:schemeClr val="tx1"/>
                </a:solidFill>
                <a:latin typeface="Calibri" panose="020F0502020204030204" pitchFamily="34" charset="0"/>
              </a:rPr>
              <a:t> dans les établissements de santé</a:t>
            </a:r>
            <a:endParaRPr lang="en-US" sz="1600" b="0" dirty="0">
              <a:solidFill>
                <a:schemeClr val="tx1"/>
              </a:solidFill>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1299" y="6281962"/>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Le fait d'écourter les rendez-vous peut empêcher une personne anxieuse, souffrante ou prenant des médicaments de se sentir suffisamment calme pour exprimer efficacement ses besoins. Si vous êtes anxieux lors d'une consultation, posez des questions pour clarifier toute information qui vous semble importante. Un professionnel de la santé sera heureux de répondre aux questions, car cela montre qu'il comprend et permet de clarifier la discussion en cours</a:t>
            </a:r>
            <a:r>
              <a:rPr lang="en-US" sz="1200" dirty="0">
                <a:latin typeface="Calibri" panose="020F0502020204030204" pitchFamily="34" charset="0"/>
              </a:rPr>
              <a:t>.</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pt-BR" sz="1600" b="0" dirty="0" err="1">
                <a:solidFill>
                  <a:schemeClr val="tx1"/>
                </a:solidFill>
                <a:latin typeface="Calibri" panose="020F0502020204030204" pitchFamily="34" charset="0"/>
              </a:rPr>
              <a:t>Délais pour les </a:t>
            </a:r>
            <a:r>
              <a:rPr lang="pt-BR" sz="1600" b="0" dirty="0">
                <a:solidFill>
                  <a:schemeClr val="tx1"/>
                </a:solidFill>
                <a:latin typeface="Calibri" panose="020F0502020204030204" pitchFamily="34" charset="0"/>
              </a:rPr>
              <a:t>rendez-vous</a:t>
            </a:r>
            <a:endParaRPr lang="en-US" sz="1600" b="0" dirty="0">
              <a:solidFill>
                <a:schemeClr val="tx1"/>
              </a:solidFill>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9338463"/>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390826" y="1877320"/>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Comme nous l'avons déjà vu, la façon dont nous communiquons peut faire la différence entre le succès et l'échec ; en </a:t>
            </a:r>
            <a:r>
              <a:rPr lang="es-ES" dirty="0" err="1">
                <a:latin typeface="Calibri" panose="020F0502020204030204" pitchFamily="34" charset="0"/>
              </a:rPr>
              <a:t>employant</a:t>
            </a:r>
            <a:r>
              <a:rPr lang="es-ES" dirty="0">
                <a:latin typeface="Calibri" panose="020F0502020204030204" pitchFamily="34" charset="0"/>
              </a:rPr>
              <a:t> un </a:t>
            </a:r>
            <a:r>
              <a:rPr lang="es-ES" dirty="0" err="1">
                <a:latin typeface="Calibri" panose="020F0502020204030204" pitchFamily="34" charset="0"/>
              </a:rPr>
              <a:t>langage</a:t>
            </a:r>
            <a:r>
              <a:rPr lang="es-ES" dirty="0">
                <a:latin typeface="Calibri" panose="020F0502020204030204" pitchFamily="34" charset="0"/>
              </a:rPr>
              <a:t> simple, en évitant le jargon et en utilisant les acronymes avec parcimonie, vous aurez plus de chances d'être accessible à un large éventail de personnes.</a:t>
            </a:r>
            <a:endParaRPr lang="en-IE" dirty="0">
              <a:latin typeface="Calibri" panose="020F0502020204030204" pitchFamily="34" charset="0"/>
            </a:endParaRP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45342" y="1166418"/>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4490224"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CERTAINES DES ERREURS LES PLUS COURANTES :</a:t>
            </a:r>
          </a:p>
        </p:txBody>
      </p:sp>
      <p:sp>
        <p:nvSpPr>
          <p:cNvPr id="3" name="ZoneTexte 2">
            <a:extLst>
              <a:ext uri="{FF2B5EF4-FFF2-40B4-BE49-F238E27FC236}">
                <a16:creationId xmlns:a16="http://schemas.microsoft.com/office/drawing/2014/main" id="{68DCD7B0-87E2-E722-3F0E-F3EDD482A16A}"/>
              </a:ext>
            </a:extLst>
          </p:cNvPr>
          <p:cNvSpPr txBox="1"/>
          <p:nvPr/>
        </p:nvSpPr>
        <p:spPr>
          <a:xfrm>
            <a:off x="1162449" y="4752347"/>
            <a:ext cx="3810000" cy="369332"/>
          </a:xfrm>
          <a:prstGeom prst="rect">
            <a:avLst/>
          </a:prstGeom>
          <a:noFill/>
        </p:spPr>
        <p:txBody>
          <a:bodyPr wrap="square">
            <a:spAutoFit/>
          </a:bodyPr>
          <a:lstStyle/>
          <a:p>
            <a:r>
              <a:rPr lang="es-ES" sz="1800" dirty="0">
                <a:latin typeface="Calibri" panose="020F0502020204030204" pitchFamily="34" charset="0"/>
              </a:rPr>
              <a:t>01</a:t>
            </a:r>
            <a:endParaRPr lang="fr-FR" dirty="0"/>
          </a:p>
        </p:txBody>
      </p:sp>
      <p:sp>
        <p:nvSpPr>
          <p:cNvPr id="6" name="ZoneTexte 5">
            <a:extLst>
              <a:ext uri="{FF2B5EF4-FFF2-40B4-BE49-F238E27FC236}">
                <a16:creationId xmlns:a16="http://schemas.microsoft.com/office/drawing/2014/main" id="{36A05DBC-B280-B9AC-0CEE-CBCC507566C1}"/>
              </a:ext>
            </a:extLst>
          </p:cNvPr>
          <p:cNvSpPr txBox="1"/>
          <p:nvPr/>
        </p:nvSpPr>
        <p:spPr>
          <a:xfrm>
            <a:off x="3629722" y="4780555"/>
            <a:ext cx="3810000" cy="369332"/>
          </a:xfrm>
          <a:prstGeom prst="rect">
            <a:avLst/>
          </a:prstGeom>
          <a:noFill/>
        </p:spPr>
        <p:txBody>
          <a:bodyPr wrap="square">
            <a:spAutoFit/>
          </a:bodyPr>
          <a:lstStyle/>
          <a:p>
            <a:r>
              <a:rPr lang="es-ES" sz="1800" dirty="0">
                <a:latin typeface="Calibri" panose="020F0502020204030204" pitchFamily="34" charset="0"/>
              </a:rPr>
              <a:t>02</a:t>
            </a:r>
            <a:endParaRPr lang="fr-FR" dirty="0"/>
          </a:p>
        </p:txBody>
      </p:sp>
      <p:sp>
        <p:nvSpPr>
          <p:cNvPr id="8" name="ZoneTexte 7">
            <a:extLst>
              <a:ext uri="{FF2B5EF4-FFF2-40B4-BE49-F238E27FC236}">
                <a16:creationId xmlns:a16="http://schemas.microsoft.com/office/drawing/2014/main" id="{C51C6AD7-CB9F-863C-0C8C-01459FB6624A}"/>
              </a:ext>
            </a:extLst>
          </p:cNvPr>
          <p:cNvSpPr txBox="1"/>
          <p:nvPr/>
        </p:nvSpPr>
        <p:spPr>
          <a:xfrm>
            <a:off x="5931082" y="4788596"/>
            <a:ext cx="3810000" cy="369332"/>
          </a:xfrm>
          <a:prstGeom prst="rect">
            <a:avLst/>
          </a:prstGeom>
          <a:noFill/>
        </p:spPr>
        <p:txBody>
          <a:bodyPr wrap="square">
            <a:spAutoFit/>
          </a:bodyPr>
          <a:lstStyle/>
          <a:p>
            <a:r>
              <a:rPr lang="es-ES" sz="1800" dirty="0">
                <a:latin typeface="Calibri" panose="020F0502020204030204" pitchFamily="34" charset="0"/>
              </a:rPr>
              <a:t>03</a:t>
            </a:r>
            <a:endParaRPr lang="fr-FR" dirty="0"/>
          </a:p>
        </p:txBody>
      </p:sp>
    </p:spTree>
    <p:extLst>
      <p:ext uri="{BB962C8B-B14F-4D97-AF65-F5344CB8AC3E}">
        <p14:creationId xmlns:p14="http://schemas.microsoft.com/office/powerpoint/2010/main" val="2629229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35</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2919" y="3340512"/>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gêne ressentie à l'idée de parler de sujets intimes peut empêcher le professionnel de santé de comprendre pleinement vos préoccupations. Exprimez les choses aussi simplement que possible et expliquez-vous du mieux que vous pouvez, ne vous inquiétez pas si vous n'avez pas tous les "bons mots" - une communication ouverte peut faciliter les conversations difficiles.</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2517917"/>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Sentiment de honte</a:t>
            </a:r>
            <a:endParaRPr lang="en-US" sz="1600" b="0" dirty="0">
              <a:solidFill>
                <a:schemeClr val="tx1"/>
              </a:solidFill>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2363275"/>
            <a:ext cx="0" cy="59397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2351875"/>
            <a:ext cx="0" cy="59511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48069" y="3338623"/>
            <a:ext cx="2302396" cy="4989915"/>
          </a:xfrm>
          <a:prstGeom prst="rect">
            <a:avLst/>
          </a:prstGeom>
        </p:spPr>
        <p:txBody>
          <a:bodyPr anchor="t">
            <a:normAutofit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err="1">
                <a:latin typeface="Calibri" panose="020F0502020204030204" pitchFamily="34" charset="0"/>
              </a:rPr>
              <a:t>Chacun</a:t>
            </a:r>
            <a:r>
              <a:rPr lang="es-ES" sz="1200" dirty="0">
                <a:latin typeface="Calibri" panose="020F0502020204030204" pitchFamily="34" charset="0"/>
              </a:rPr>
              <a:t> fait des suppositions basées sur ses croyances culturelles, ses valeurs, ses traditions, ses préférences et ses préjugés. Un patient peut croire sincèrement que le personnel féminin doit être subordonné, ou qu'un homme ne peut pas être sage-femme. Les professionnels de la santé essaient d'être conscients de ces présupposés, mais même ainsi, ces présupposés peuvent parfois conduire à une mauvaise interprétation, à une réinterprétation ou même </a:t>
            </a:r>
            <a:r>
              <a:rPr lang="es-ES" sz="1200" dirty="0" err="1">
                <a:latin typeface="Calibri" panose="020F0502020204030204" pitchFamily="34" charset="0"/>
              </a:rPr>
              <a:t>à</a:t>
            </a:r>
            <a:r>
              <a:rPr lang="es-ES" sz="1200" dirty="0">
                <a:latin typeface="Calibri" panose="020F0502020204030204" pitchFamily="34" charset="0"/>
              </a:rPr>
              <a:t> </a:t>
            </a:r>
            <a:r>
              <a:rPr lang="es-ES" sz="1200" dirty="0" err="1">
                <a:latin typeface="Calibri" panose="020F0502020204030204" pitchFamily="34" charset="0"/>
              </a:rPr>
              <a:t>l’incompréhension</a:t>
            </a:r>
            <a:r>
              <a:rPr lang="es-ES" sz="1200" dirty="0">
                <a:latin typeface="Calibri" panose="020F0502020204030204" pitchFamily="34" charset="0"/>
              </a:rPr>
              <a:t> de ce qui leur est dit.</a:t>
            </a:r>
          </a:p>
          <a:p>
            <a:pPr algn="ctr">
              <a:spcBef>
                <a:spcPts val="0"/>
              </a:spcBef>
            </a:pPr>
            <a:r>
              <a:rPr lang="en-US" sz="1200" dirty="0">
                <a:latin typeface="Calibri" panose="020F0502020204030204" pitchFamily="34" charset="0"/>
              </a:rPr>
              <a:t> </a:t>
            </a:r>
          </a:p>
          <a:p>
            <a:pPr algn="ctr">
              <a:spcBef>
                <a:spcPts val="0"/>
              </a:spcBef>
            </a:pPr>
            <a:r>
              <a:rPr lang="es-ES" sz="1200" dirty="0">
                <a:latin typeface="Calibri" panose="020F0502020204030204" pitchFamily="34" charset="0"/>
              </a:rPr>
              <a:t>Rappelez-vous que les patients ne sont pas les seuls à faire des suppositions : une infirmière peut supposer qu'un patient dans une relation homosexuelle n'aura pas d'enfants, qu'un </a:t>
            </a:r>
            <a:r>
              <a:rPr lang="es-ES" sz="1200" dirty="0" err="1">
                <a:latin typeface="Calibri" panose="020F0502020204030204" pitchFamily="34" charset="0"/>
              </a:rPr>
              <a:t>patient</a:t>
            </a:r>
            <a:r>
              <a:rPr lang="es-ES" sz="1200" dirty="0">
                <a:latin typeface="Calibri" panose="020F0502020204030204" pitchFamily="34" charset="0"/>
              </a:rPr>
              <a:t> </a:t>
            </a:r>
            <a:r>
              <a:rPr lang="es-ES" sz="1200" dirty="0" err="1">
                <a:latin typeface="Calibri" panose="020F0502020204030204" pitchFamily="34" charset="0"/>
              </a:rPr>
              <a:t>asiatique</a:t>
            </a:r>
            <a:r>
              <a:rPr lang="es-ES" sz="1200" dirty="0">
                <a:latin typeface="Calibri" panose="020F0502020204030204" pitchFamily="34" charset="0"/>
              </a:rPr>
              <a:t> </a:t>
            </a:r>
            <a:r>
              <a:rPr lang="es-ES" sz="1200" dirty="0" err="1">
                <a:latin typeface="Calibri" panose="020F0502020204030204" pitchFamily="34" charset="0"/>
              </a:rPr>
              <a:t>ou</a:t>
            </a:r>
            <a:r>
              <a:rPr lang="es-ES" sz="1200" dirty="0">
                <a:latin typeface="Calibri" panose="020F0502020204030204" pitchFamily="34" charset="0"/>
              </a:rPr>
              <a:t> une </a:t>
            </a:r>
            <a:r>
              <a:rPr lang="es-ES" sz="1200" dirty="0" err="1">
                <a:latin typeface="Calibri" panose="020F0502020204030204" pitchFamily="34" charset="0"/>
              </a:rPr>
              <a:t>personne</a:t>
            </a:r>
            <a:r>
              <a:rPr lang="es-ES" sz="1200" dirty="0">
                <a:latin typeface="Calibri" panose="020F0502020204030204" pitchFamily="34" charset="0"/>
              </a:rPr>
              <a:t> </a:t>
            </a:r>
            <a:r>
              <a:rPr lang="es-ES" sz="1200" dirty="0" err="1">
                <a:latin typeface="Calibri" panose="020F0502020204030204" pitchFamily="34" charset="0"/>
              </a:rPr>
              <a:t>ayant</a:t>
            </a:r>
            <a:r>
              <a:rPr lang="es-ES" sz="1200" dirty="0">
                <a:latin typeface="Calibri" panose="020F0502020204030204" pitchFamily="34" charset="0"/>
              </a:rPr>
              <a:t> un </a:t>
            </a:r>
            <a:r>
              <a:rPr lang="es-ES" sz="1200" dirty="0" err="1">
                <a:latin typeface="Calibri" panose="020F0502020204030204" pitchFamily="34" charset="0"/>
              </a:rPr>
              <a:t>trouble</a:t>
            </a:r>
            <a:r>
              <a:rPr lang="es-ES" sz="1200" dirty="0">
                <a:latin typeface="Calibri" panose="020F0502020204030204" pitchFamily="34" charset="0"/>
              </a:rPr>
              <a:t> de </a:t>
            </a:r>
            <a:r>
              <a:rPr lang="es-ES" sz="1200" dirty="0" err="1">
                <a:latin typeface="Calibri" panose="020F0502020204030204" pitchFamily="34" charset="0"/>
              </a:rPr>
              <a:t>l'apprentissage</a:t>
            </a:r>
            <a:r>
              <a:rPr lang="es-ES" sz="1200" dirty="0">
                <a:latin typeface="Calibri" panose="020F0502020204030204" pitchFamily="34" charset="0"/>
              </a:rPr>
              <a:t> ne parlera pas bien notre langue, </a:t>
            </a:r>
            <a:r>
              <a:rPr lang="es-ES" sz="1200" dirty="0" err="1">
                <a:latin typeface="Calibri" panose="020F0502020204030204" pitchFamily="34" charset="0"/>
              </a:rPr>
              <a:t>ou</a:t>
            </a:r>
            <a:r>
              <a:rPr lang="es-ES" sz="1200" dirty="0">
                <a:latin typeface="Calibri" panose="020F0502020204030204" pitchFamily="34" charset="0"/>
              </a:rPr>
              <a:t> une personne âgée ne sera pas sexuellement active. Les hypothèses erronées peuvent offenser. Faites attention au langage que vous utilisez</a:t>
            </a:r>
            <a:r>
              <a:rPr lang="en-US" sz="1200" dirty="0">
                <a:latin typeface="Calibri" panose="020F0502020204030204" pitchFamily="34" charset="0"/>
              </a:rPr>
              <a:t>.</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2516028"/>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Croyances sociales </a:t>
            </a:r>
            <a:r>
              <a:rPr lang="en-US" sz="1600" b="0" dirty="0">
                <a:solidFill>
                  <a:schemeClr val="tx1"/>
                </a:solidFill>
                <a:latin typeface="Calibri" panose="020F0502020204030204" pitchFamily="34" charset="0"/>
              </a:rPr>
              <a:t>ou </a:t>
            </a:r>
            <a:r>
              <a:rPr lang="en-US" sz="1600" b="0" dirty="0" err="1">
                <a:solidFill>
                  <a:schemeClr val="tx1"/>
                </a:solidFill>
                <a:latin typeface="Calibri" panose="020F0502020204030204" pitchFamily="34" charset="0"/>
              </a:rPr>
              <a:t>culturelles</a:t>
            </a:r>
            <a:endParaRPr lang="en-US" sz="1600" b="0" dirty="0">
              <a:solidFill>
                <a:schemeClr val="tx1"/>
              </a:solidFill>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6799" y="3338623"/>
            <a:ext cx="2302395" cy="3357596"/>
          </a:xfrm>
          <a:prstGeom prst="rect">
            <a:avLst/>
          </a:prstGeom>
        </p:spPr>
        <p:txBody>
          <a:bodyPr anchor="t">
            <a:normAutofit fontScale="925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Nous avons tous du mal à absorber de nombreux faits à la fois et lorsque nous sommes bombardés de statistiques, d'informations et d'options, il est facile de les oublier. Cela est particulièrement vrai pour les personnes qui peuvent être bouleversées, angoissées, anxieuses, fatiguées, en état de choc ou souffrantes. Pour éviter la surcharge d'informations, envisagez de vous faire accompagner par un ami ou un membre de votre famille afin d'assimiler toutes les informations fournies. Vous pouvez également prendre des notes ou demander à enregistrer les informations afin de pouvoir les écouter plus tard. Si cela </a:t>
            </a:r>
            <a:r>
              <a:rPr lang="es-ES" sz="1200" dirty="0" err="1">
                <a:latin typeface="Calibri" panose="020F0502020204030204" pitchFamily="34" charset="0"/>
              </a:rPr>
              <a:t>ne</a:t>
            </a:r>
            <a:r>
              <a:rPr lang="es-ES" sz="1200" dirty="0">
                <a:latin typeface="Calibri" panose="020F0502020204030204" pitchFamily="34" charset="0"/>
              </a:rPr>
              <a:t> </a:t>
            </a:r>
            <a:r>
              <a:rPr lang="es-ES" sz="1200" dirty="0" err="1">
                <a:latin typeface="Calibri" panose="020F0502020204030204" pitchFamily="34" charset="0"/>
              </a:rPr>
              <a:t>fonctionne</a:t>
            </a:r>
            <a:r>
              <a:rPr lang="es-ES" sz="1200" dirty="0">
                <a:latin typeface="Calibri" panose="020F0502020204030204" pitchFamily="34" charset="0"/>
              </a:rPr>
              <a:t> </a:t>
            </a:r>
            <a:r>
              <a:rPr lang="es-ES" sz="1200" dirty="0" err="1">
                <a:latin typeface="Calibri" panose="020F0502020204030204" pitchFamily="34" charset="0"/>
              </a:rPr>
              <a:t>pas</a:t>
            </a:r>
            <a:r>
              <a:rPr lang="es-ES" sz="1200" dirty="0">
                <a:latin typeface="Calibri" panose="020F0502020204030204" pitchFamily="34" charset="0"/>
              </a:rPr>
              <a:t>, prenez un rendez-vous supplémentaire pour revoir tout ce que vous avez oublié.</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342833" y="2515602"/>
            <a:ext cx="1662528" cy="546658"/>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Surcharge d'informations</a:t>
            </a:r>
            <a:endParaRPr lang="en-US" sz="1600" b="0" dirty="0">
              <a:solidFill>
                <a:schemeClr val="tx1"/>
              </a:solidFill>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1404749"/>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1404749"/>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1406638"/>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326544"/>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303005"/>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933900"/>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QUELQUES ERREURS COURANTES :</a:t>
            </a:r>
          </a:p>
        </p:txBody>
      </p:sp>
      <p:sp>
        <p:nvSpPr>
          <p:cNvPr id="31" name="Text Placeholder 36">
            <a:extLst>
              <a:ext uri="{FF2B5EF4-FFF2-40B4-BE49-F238E27FC236}">
                <a16:creationId xmlns:a16="http://schemas.microsoft.com/office/drawing/2014/main" id="{B113DE79-D637-9A4C-816C-61E5984FB486}"/>
              </a:ext>
            </a:extLst>
          </p:cNvPr>
          <p:cNvSpPr txBox="1">
            <a:spLocks/>
          </p:cNvSpPr>
          <p:nvPr/>
        </p:nvSpPr>
        <p:spPr>
          <a:xfrm>
            <a:off x="436168" y="869408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Cette section est conçue pour apporter de la clarté et souligner l'importance de garantir une communication efficace dans les établissements de santé. Si vous pouvez garder ces conseils à l'esprit lorsque vous planifiez vos futures visites dans des établissements de santé, vous devriez </a:t>
            </a:r>
            <a:r>
              <a:rPr lang="es-ES" dirty="0" err="1">
                <a:latin typeface="Calibri" panose="020F0502020204030204" pitchFamily="34" charset="0"/>
              </a:rPr>
              <a:t>avoir</a:t>
            </a:r>
            <a:r>
              <a:rPr lang="es-ES" dirty="0">
                <a:latin typeface="Calibri" panose="020F0502020204030204" pitchFamily="34" charset="0"/>
              </a:rPr>
              <a:t> de </a:t>
            </a:r>
            <a:r>
              <a:rPr lang="es-ES" dirty="0" err="1">
                <a:latin typeface="Calibri" panose="020F0502020204030204" pitchFamily="34" charset="0"/>
              </a:rPr>
              <a:t>meilleures</a:t>
            </a:r>
            <a:r>
              <a:rPr lang="es-ES" dirty="0">
                <a:latin typeface="Calibri" panose="020F0502020204030204" pitchFamily="34" charset="0"/>
              </a:rPr>
              <a:t> </a:t>
            </a:r>
            <a:r>
              <a:rPr lang="es-ES" dirty="0" err="1">
                <a:latin typeface="Calibri" panose="020F0502020204030204" pitchFamily="34" charset="0"/>
              </a:rPr>
              <a:t>clés</a:t>
            </a:r>
            <a:r>
              <a:rPr lang="es-ES" dirty="0">
                <a:latin typeface="Calibri" panose="020F0502020204030204" pitchFamily="34" charset="0"/>
              </a:rPr>
              <a:t> </a:t>
            </a:r>
            <a:r>
              <a:rPr lang="es-ES" dirty="0" err="1">
                <a:latin typeface="Calibri" panose="020F0502020204030204" pitchFamily="34" charset="0"/>
              </a:rPr>
              <a:t>pour</a:t>
            </a:r>
            <a:r>
              <a:rPr lang="es-ES" dirty="0">
                <a:latin typeface="Calibri" panose="020F0502020204030204" pitchFamily="34" charset="0"/>
              </a:rPr>
              <a:t> comprendre ce qui se passe ensuite</a:t>
            </a:r>
            <a:r>
              <a:rPr lang="en-GB" dirty="0">
                <a:latin typeface="Calibri" panose="020F0502020204030204" pitchFamily="34" charset="0"/>
              </a:rPr>
              <a:t>. </a:t>
            </a:r>
          </a:p>
        </p:txBody>
      </p:sp>
      <p:sp>
        <p:nvSpPr>
          <p:cNvPr id="3" name="ZoneTexte 2">
            <a:extLst>
              <a:ext uri="{FF2B5EF4-FFF2-40B4-BE49-F238E27FC236}">
                <a16:creationId xmlns:a16="http://schemas.microsoft.com/office/drawing/2014/main" id="{97C93376-E7C4-0830-432D-A277E28A676D}"/>
              </a:ext>
            </a:extLst>
          </p:cNvPr>
          <p:cNvSpPr txBox="1"/>
          <p:nvPr/>
        </p:nvSpPr>
        <p:spPr>
          <a:xfrm>
            <a:off x="1195540" y="1859693"/>
            <a:ext cx="3795130" cy="369332"/>
          </a:xfrm>
          <a:prstGeom prst="rect">
            <a:avLst/>
          </a:prstGeom>
          <a:noFill/>
        </p:spPr>
        <p:txBody>
          <a:bodyPr wrap="square">
            <a:spAutoFit/>
          </a:bodyPr>
          <a:lstStyle/>
          <a:p>
            <a:r>
              <a:rPr lang="es-ES" sz="1800" dirty="0">
                <a:latin typeface="Calibri" panose="020F0502020204030204" pitchFamily="34" charset="0"/>
              </a:rPr>
              <a:t>04</a:t>
            </a:r>
            <a:endParaRPr lang="fr-FR" dirty="0"/>
          </a:p>
        </p:txBody>
      </p:sp>
      <p:sp>
        <p:nvSpPr>
          <p:cNvPr id="6" name="ZoneTexte 5">
            <a:extLst>
              <a:ext uri="{FF2B5EF4-FFF2-40B4-BE49-F238E27FC236}">
                <a16:creationId xmlns:a16="http://schemas.microsoft.com/office/drawing/2014/main" id="{76590E6A-0691-71AD-B9D3-7FE5D8A12B0C}"/>
              </a:ext>
            </a:extLst>
          </p:cNvPr>
          <p:cNvSpPr txBox="1"/>
          <p:nvPr/>
        </p:nvSpPr>
        <p:spPr>
          <a:xfrm>
            <a:off x="3607420" y="1850916"/>
            <a:ext cx="3795130" cy="369332"/>
          </a:xfrm>
          <a:prstGeom prst="rect">
            <a:avLst/>
          </a:prstGeom>
          <a:noFill/>
        </p:spPr>
        <p:txBody>
          <a:bodyPr wrap="square">
            <a:spAutoFit/>
          </a:bodyPr>
          <a:lstStyle/>
          <a:p>
            <a:r>
              <a:rPr lang="es-ES" dirty="0">
                <a:latin typeface="Calibri" panose="020F0502020204030204" pitchFamily="34" charset="0"/>
              </a:rPr>
              <a:t>05</a:t>
            </a:r>
            <a:endParaRPr lang="fr-FR" dirty="0"/>
          </a:p>
        </p:txBody>
      </p:sp>
      <p:sp>
        <p:nvSpPr>
          <p:cNvPr id="8" name="ZoneTexte 7">
            <a:extLst>
              <a:ext uri="{FF2B5EF4-FFF2-40B4-BE49-F238E27FC236}">
                <a16:creationId xmlns:a16="http://schemas.microsoft.com/office/drawing/2014/main" id="{E2611673-41E2-1BCE-4A26-3BE96D785E2A}"/>
              </a:ext>
            </a:extLst>
          </p:cNvPr>
          <p:cNvSpPr txBox="1"/>
          <p:nvPr/>
        </p:nvSpPr>
        <p:spPr>
          <a:xfrm>
            <a:off x="5930328" y="1867309"/>
            <a:ext cx="3795130" cy="369332"/>
          </a:xfrm>
          <a:prstGeom prst="rect">
            <a:avLst/>
          </a:prstGeom>
          <a:noFill/>
        </p:spPr>
        <p:txBody>
          <a:bodyPr wrap="square">
            <a:spAutoFit/>
          </a:bodyPr>
          <a:lstStyle/>
          <a:p>
            <a:r>
              <a:rPr lang="es-ES" sz="1800" dirty="0">
                <a:latin typeface="Calibri" panose="020F0502020204030204" pitchFamily="34" charset="0"/>
              </a:rPr>
              <a:t>06</a:t>
            </a:r>
            <a:endParaRPr lang="fr-FR" dirty="0"/>
          </a:p>
        </p:txBody>
      </p:sp>
    </p:spTree>
    <p:extLst>
      <p:ext uri="{BB962C8B-B14F-4D97-AF65-F5344CB8AC3E}">
        <p14:creationId xmlns:p14="http://schemas.microsoft.com/office/powerpoint/2010/main" val="397897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36</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5010307"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RÉFÉRENCES BONNES PRATIQUES</a:t>
            </a:r>
            <a:endParaRPr lang="en-US" dirty="0">
              <a:solidFill>
                <a:schemeClr val="bg1"/>
              </a:solidFill>
              <a:latin typeface="Calibri" panose="020F0502020204030204" pitchFamily="34" charset="0"/>
            </a:endParaRP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672153"/>
            <a:ext cx="6697918" cy="4033703"/>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https://www.mind.org.uk/</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https://www.nursingtimes.net/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https://www.cambridgeenglish.org/blog/overcoming-communication-challenges-in-healthcare-settings/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https://www.hipaajournal.com/effects-of-poor-communication-in-healthcare/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https://www.themedicalmemory.com/overcoming-communication-barriers-in-healthcare/</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https://library.nhs.uk/wp-content/uploads/sites/4/2020/08/Health-literacy-how-to-guide.pdf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https://www.rasmussen.edu/degrees/health-sciences/blog/importance-of-health-literacy/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http://www.healthliteracyplace.org.uk/evidence/health-literacy-impact/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https://www.healthypeople.gov/2020/topics-objectives/topic/social-determinants-health/interventions-resources/health-literacy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https://www.hsnsudbury.ca/portalen/Portals/3/Patient%20Education%20Series/Health_Literacy_Communications-2013.pdf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https://positivepsychology.com/mental-health-treatment-plans/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https://www.goodtherapy.org/blog/psychpedia/treatment-plan </a:t>
            </a:r>
          </a:p>
        </p:txBody>
      </p:sp>
    </p:spTree>
    <p:extLst>
      <p:ext uri="{BB962C8B-B14F-4D97-AF65-F5344CB8AC3E}">
        <p14:creationId xmlns:p14="http://schemas.microsoft.com/office/powerpoint/2010/main" val="2780353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0" y="2451698"/>
            <a:ext cx="3975519" cy="844355"/>
          </a:xfrm>
          <a:prstGeom prst="rect">
            <a:avLst/>
          </a:prstGeom>
        </p:spPr>
        <p:txBody>
          <a:bodyPr anchor="b"/>
          <a:lstStyle/>
          <a:p>
            <a:r>
              <a:rPr lang="es-ES" b="1" dirty="0"/>
              <a:t>Garder un esprit actif et sain : </a:t>
            </a:r>
            <a:r>
              <a:rPr lang="es-ES" dirty="0"/>
              <a:t>se concentrer sur la pleine conscience</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03849"/>
            <a:ext cx="4400063" cy="1957395"/>
          </a:xfrm>
          <a:prstGeom prst="rect">
            <a:avLst/>
          </a:prstGeom>
        </p:spPr>
        <p:txBody>
          <a:bodyPr/>
          <a:lstStyle/>
          <a:p>
            <a:pPr>
              <a:lnSpc>
                <a:spcPct val="100000"/>
              </a:lnSpc>
              <a:tabLst>
                <a:tab pos="3949700" algn="l"/>
              </a:tabLst>
            </a:pPr>
            <a:r>
              <a:rPr lang="en-US" sz="1400" dirty="0">
                <a:solidFill>
                  <a:srgbClr val="221F1F"/>
                </a:solidFill>
              </a:rPr>
              <a:t>INFORMATIONS GÉNÉRALES............................................ </a:t>
            </a:r>
            <a:r>
              <a:rPr lang="en-US" sz="1400" u="sng" dirty="0">
                <a:solidFill>
                  <a:srgbClr val="221F1F"/>
                </a:solidFill>
              </a:rPr>
              <a:t>38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DE QUOI AI-JE BESOIN POUR ME SENTIR EN BONNE SANTÉ ET ACTIF ? .</a:t>
            </a:r>
            <a:r>
              <a:rPr lang="en-US" sz="1400" dirty="0">
                <a:solidFill>
                  <a:srgbClr val="221F1F"/>
                </a:solidFill>
              </a:rPr>
              <a:t>........................................................................................ </a:t>
            </a:r>
            <a:r>
              <a:rPr lang="en-US" sz="1400" u="sng" dirty="0">
                <a:solidFill>
                  <a:srgbClr val="221F1F"/>
                </a:solidFill>
              </a:rPr>
              <a:t>38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RECOMMANDATIONS ……………........................................ </a:t>
            </a:r>
            <a:r>
              <a:rPr lang="en-US" sz="1400" u="sng" dirty="0">
                <a:solidFill>
                  <a:srgbClr val="221F1F"/>
                </a:solidFill>
              </a:rPr>
              <a:t>40</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MYTHES ET FAUSSES CROYANCES......................................................................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a:t>
            </a:r>
            <a:r>
              <a:rPr lang="en-US" sz="1400" u="sng" dirty="0">
                <a:solidFill>
                  <a:srgbClr val="221F1F"/>
                </a:solidFill>
              </a:rPr>
              <a:t>2</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REFERENCES DE BONNES PRATIQUES INNOVANTES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a:t>
            </a:r>
            <a:r>
              <a:rPr lang="en-US" sz="1400" u="sng" dirty="0">
                <a:solidFill>
                  <a:srgbClr val="221F1F"/>
                </a:solidFill>
              </a:rPr>
              <a:t>2</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07</a:t>
            </a:r>
          </a:p>
          <a:p>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682213" y="640827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45" name="Graphic 2">
            <a:extLst>
              <a:ext uri="{FF2B5EF4-FFF2-40B4-BE49-F238E27FC236}">
                <a16:creationId xmlns:a16="http://schemas.microsoft.com/office/drawing/2014/main" id="{16AB41E5-7A55-6447-90D7-E310949299C5}"/>
              </a:ext>
            </a:extLst>
          </p:cNvPr>
          <p:cNvGrpSpPr/>
          <p:nvPr/>
        </p:nvGrpSpPr>
        <p:grpSpPr>
          <a:xfrm>
            <a:off x="598042" y="7817334"/>
            <a:ext cx="3378529" cy="2256179"/>
            <a:chOff x="6573780" y="290539"/>
            <a:chExt cx="1227312" cy="819598"/>
          </a:xfrm>
        </p:grpSpPr>
        <p:sp>
          <p:nvSpPr>
            <p:cNvPr id="146" name="Freeform 145">
              <a:extLst>
                <a:ext uri="{FF2B5EF4-FFF2-40B4-BE49-F238E27FC236}">
                  <a16:creationId xmlns:a16="http://schemas.microsoft.com/office/drawing/2014/main" id="{1DE93E82-A503-7E43-918B-D90E9FBA9334}"/>
                </a:ext>
              </a:extLst>
            </p:cNvPr>
            <p:cNvSpPr/>
            <p:nvPr/>
          </p:nvSpPr>
          <p:spPr>
            <a:xfrm>
              <a:off x="7635063" y="375361"/>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8" y="457"/>
                    <a:pt x="685" y="914"/>
                    <a:pt x="914" y="1143"/>
                  </a:cubicBezTo>
                  <a:cubicBezTo>
                    <a:pt x="685"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854766E-5E09-B442-92B0-ED4DB6E1933E}"/>
                </a:ext>
              </a:extLst>
            </p:cNvPr>
            <p:cNvSpPr/>
            <p:nvPr/>
          </p:nvSpPr>
          <p:spPr>
            <a:xfrm>
              <a:off x="7617918" y="365760"/>
              <a:ext cx="2514" cy="685"/>
            </a:xfrm>
            <a:custGeom>
              <a:avLst/>
              <a:gdLst>
                <a:gd name="connsiteX0" fmla="*/ 0 w 2514"/>
                <a:gd name="connsiteY0" fmla="*/ 0 h 685"/>
                <a:gd name="connsiteX1" fmla="*/ 2514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4" y="686"/>
                  </a:cubicBezTo>
                  <a:cubicBezTo>
                    <a:pt x="1828"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89A3D868-9998-CE4A-81E6-39C0A636E9C8}"/>
                </a:ext>
              </a:extLst>
            </p:cNvPr>
            <p:cNvSpPr/>
            <p:nvPr/>
          </p:nvSpPr>
          <p:spPr>
            <a:xfrm>
              <a:off x="7631406" y="371703"/>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9"/>
                    <a:pt x="914" y="686"/>
                    <a:pt x="1143" y="1143"/>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1286555A-C98F-9C4A-9E13-5EE90A3D7A47}"/>
                </a:ext>
              </a:extLst>
            </p:cNvPr>
            <p:cNvSpPr/>
            <p:nvPr/>
          </p:nvSpPr>
          <p:spPr>
            <a:xfrm>
              <a:off x="7626834" y="368731"/>
              <a:ext cx="1600" cy="914"/>
            </a:xfrm>
            <a:custGeom>
              <a:avLst/>
              <a:gdLst>
                <a:gd name="connsiteX0" fmla="*/ 0 w 1600"/>
                <a:gd name="connsiteY0" fmla="*/ 0 h 914"/>
                <a:gd name="connsiteX1" fmla="*/ 1600 w 1600"/>
                <a:gd name="connsiteY1" fmla="*/ 914 h 914"/>
                <a:gd name="connsiteX2" fmla="*/ 0 w 1600"/>
                <a:gd name="connsiteY2" fmla="*/ 0 h 914"/>
              </a:gdLst>
              <a:ahLst/>
              <a:cxnLst>
                <a:cxn ang="0">
                  <a:pos x="connsiteX0" y="connsiteY0"/>
                </a:cxn>
                <a:cxn ang="0">
                  <a:pos x="connsiteX1" y="connsiteY1"/>
                </a:cxn>
                <a:cxn ang="0">
                  <a:pos x="connsiteX2" y="connsiteY2"/>
                </a:cxn>
              </a:cxnLst>
              <a:rect l="l" t="t" r="r" b="b"/>
              <a:pathLst>
                <a:path w="1600" h="914">
                  <a:moveTo>
                    <a:pt x="0" y="0"/>
                  </a:moveTo>
                  <a:cubicBezTo>
                    <a:pt x="457" y="229"/>
                    <a:pt x="1143" y="686"/>
                    <a:pt x="1600" y="914"/>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8A2649-0E2C-684D-8A67-ED7D5D8542F9}"/>
                </a:ext>
              </a:extLst>
            </p:cNvPr>
            <p:cNvSpPr/>
            <p:nvPr/>
          </p:nvSpPr>
          <p:spPr>
            <a:xfrm>
              <a:off x="7629120" y="370103"/>
              <a:ext cx="1371" cy="914"/>
            </a:xfrm>
            <a:custGeom>
              <a:avLst/>
              <a:gdLst>
                <a:gd name="connsiteX0" fmla="*/ 0 w 1371"/>
                <a:gd name="connsiteY0" fmla="*/ 0 h 914"/>
                <a:gd name="connsiteX1" fmla="*/ 1372 w 1371"/>
                <a:gd name="connsiteY1" fmla="*/ 914 h 914"/>
                <a:gd name="connsiteX2" fmla="*/ 0 w 1371"/>
                <a:gd name="connsiteY2" fmla="*/ 0 h 914"/>
              </a:gdLst>
              <a:ahLst/>
              <a:cxnLst>
                <a:cxn ang="0">
                  <a:pos x="connsiteX0" y="connsiteY0"/>
                </a:cxn>
                <a:cxn ang="0">
                  <a:pos x="connsiteX1" y="connsiteY1"/>
                </a:cxn>
                <a:cxn ang="0">
                  <a:pos x="connsiteX2" y="connsiteY2"/>
                </a:cxn>
              </a:cxnLst>
              <a:rect l="l" t="t" r="r" b="b"/>
              <a:pathLst>
                <a:path w="1371" h="914">
                  <a:moveTo>
                    <a:pt x="0" y="0"/>
                  </a:moveTo>
                  <a:cubicBezTo>
                    <a:pt x="457" y="229"/>
                    <a:pt x="914" y="686"/>
                    <a:pt x="1372" y="914"/>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BCC55605-98F9-A640-A4A5-5E41030DE7BF}"/>
                </a:ext>
              </a:extLst>
            </p:cNvPr>
            <p:cNvSpPr/>
            <p:nvPr/>
          </p:nvSpPr>
          <p:spPr>
            <a:xfrm>
              <a:off x="7636663" y="3776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403051C-7430-0D4E-8C66-F7B731757CF6}"/>
                </a:ext>
              </a:extLst>
            </p:cNvPr>
            <p:cNvSpPr/>
            <p:nvPr/>
          </p:nvSpPr>
          <p:spPr>
            <a:xfrm>
              <a:off x="7637806" y="379933"/>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B03B7D4F-19E8-B042-856E-AEA7A68099D8}"/>
                </a:ext>
              </a:extLst>
            </p:cNvPr>
            <p:cNvSpPr/>
            <p:nvPr/>
          </p:nvSpPr>
          <p:spPr>
            <a:xfrm>
              <a:off x="6833363" y="362110"/>
              <a:ext cx="784098" cy="650587"/>
            </a:xfrm>
            <a:custGeom>
              <a:avLst/>
              <a:gdLst>
                <a:gd name="connsiteX0" fmla="*/ 20346 w 784098"/>
                <a:gd name="connsiteY0" fmla="*/ 488053 h 650587"/>
                <a:gd name="connsiteX1" fmla="*/ 686 w 784098"/>
                <a:gd name="connsiteY1" fmla="*/ 505883 h 650587"/>
                <a:gd name="connsiteX2" fmla="*/ 0 w 784098"/>
                <a:gd name="connsiteY2" fmla="*/ 518914 h 650587"/>
                <a:gd name="connsiteX3" fmla="*/ 1143 w 784098"/>
                <a:gd name="connsiteY3" fmla="*/ 650587 h 650587"/>
                <a:gd name="connsiteX4" fmla="*/ 915 w 784098"/>
                <a:gd name="connsiteY4" fmla="*/ 638014 h 650587"/>
                <a:gd name="connsiteX5" fmla="*/ 199797 w 784098"/>
                <a:gd name="connsiteY5" fmla="*/ 644415 h 650587"/>
                <a:gd name="connsiteX6" fmla="*/ 459258 w 784098"/>
                <a:gd name="connsiteY6" fmla="*/ 616983 h 650587"/>
                <a:gd name="connsiteX7" fmla="*/ 681914 w 784098"/>
                <a:gd name="connsiteY7" fmla="*/ 480280 h 650587"/>
                <a:gd name="connsiteX8" fmla="*/ 726034 w 784098"/>
                <a:gd name="connsiteY8" fmla="*/ 418787 h 650587"/>
                <a:gd name="connsiteX9" fmla="*/ 757581 w 784098"/>
                <a:gd name="connsiteY9" fmla="*/ 349292 h 650587"/>
                <a:gd name="connsiteX10" fmla="*/ 780441 w 784098"/>
                <a:gd name="connsiteY10" fmla="*/ 207789 h 650587"/>
                <a:gd name="connsiteX11" fmla="*/ 777469 w 784098"/>
                <a:gd name="connsiteY11" fmla="*/ 45254 h 650587"/>
                <a:gd name="connsiteX12" fmla="*/ 781127 w 784098"/>
                <a:gd name="connsiteY12" fmla="*/ 2963 h 650587"/>
                <a:gd name="connsiteX13" fmla="*/ 784098 w 784098"/>
                <a:gd name="connsiteY13" fmla="*/ 3421 h 650587"/>
                <a:gd name="connsiteX14" fmla="*/ 777926 w 784098"/>
                <a:gd name="connsiteY14" fmla="*/ 2278 h 650587"/>
                <a:gd name="connsiteX15" fmla="*/ 747294 w 784098"/>
                <a:gd name="connsiteY15" fmla="*/ 1592 h 650587"/>
                <a:gd name="connsiteX16" fmla="*/ 723062 w 784098"/>
                <a:gd name="connsiteY16" fmla="*/ 1820 h 650587"/>
                <a:gd name="connsiteX17" fmla="*/ 543154 w 784098"/>
                <a:gd name="connsiteY17" fmla="*/ 4792 h 650587"/>
                <a:gd name="connsiteX18" fmla="*/ 529438 w 784098"/>
                <a:gd name="connsiteY18" fmla="*/ 21480 h 650587"/>
                <a:gd name="connsiteX19" fmla="*/ 540639 w 784098"/>
                <a:gd name="connsiteY19" fmla="*/ 190187 h 650587"/>
                <a:gd name="connsiteX20" fmla="*/ 541554 w 784098"/>
                <a:gd name="connsiteY20" fmla="*/ 227449 h 650587"/>
                <a:gd name="connsiteX21" fmla="*/ 526923 w 784098"/>
                <a:gd name="connsiteY21" fmla="*/ 237507 h 650587"/>
                <a:gd name="connsiteX22" fmla="*/ 332156 w 784098"/>
                <a:gd name="connsiteY22" fmla="*/ 238193 h 650587"/>
                <a:gd name="connsiteX23" fmla="*/ 290322 w 784098"/>
                <a:gd name="connsiteY23" fmla="*/ 283456 h 650587"/>
                <a:gd name="connsiteX24" fmla="*/ 290551 w 784098"/>
                <a:gd name="connsiteY24" fmla="*/ 424045 h 650587"/>
                <a:gd name="connsiteX25" fmla="*/ 291465 w 784098"/>
                <a:gd name="connsiteY25" fmla="*/ 470222 h 650587"/>
                <a:gd name="connsiteX26" fmla="*/ 277064 w 784098"/>
                <a:gd name="connsiteY26" fmla="*/ 487824 h 650587"/>
                <a:gd name="connsiteX27" fmla="*/ 167336 w 784098"/>
                <a:gd name="connsiteY27" fmla="*/ 487367 h 650587"/>
                <a:gd name="connsiteX28" fmla="*/ 97155 w 784098"/>
                <a:gd name="connsiteY28" fmla="*/ 488281 h 650587"/>
                <a:gd name="connsiteX29" fmla="*/ 20346 w 784098"/>
                <a:gd name="connsiteY29" fmla="*/ 488053 h 65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8" h="650587">
                  <a:moveTo>
                    <a:pt x="20346" y="488053"/>
                  </a:moveTo>
                  <a:cubicBezTo>
                    <a:pt x="5487" y="489424"/>
                    <a:pt x="3201" y="491024"/>
                    <a:pt x="686" y="505883"/>
                  </a:cubicBezTo>
                  <a:cubicBezTo>
                    <a:pt x="0" y="510227"/>
                    <a:pt x="0" y="514570"/>
                    <a:pt x="0" y="518914"/>
                  </a:cubicBezTo>
                  <a:cubicBezTo>
                    <a:pt x="686" y="562805"/>
                    <a:pt x="-228" y="606696"/>
                    <a:pt x="1143" y="650587"/>
                  </a:cubicBezTo>
                  <a:cubicBezTo>
                    <a:pt x="915" y="646472"/>
                    <a:pt x="915" y="642358"/>
                    <a:pt x="915" y="638014"/>
                  </a:cubicBezTo>
                  <a:cubicBezTo>
                    <a:pt x="67209" y="639386"/>
                    <a:pt x="133503" y="643729"/>
                    <a:pt x="199797" y="644415"/>
                  </a:cubicBezTo>
                  <a:cubicBezTo>
                    <a:pt x="286436" y="645101"/>
                    <a:pt x="375590" y="640529"/>
                    <a:pt x="459258" y="616983"/>
                  </a:cubicBezTo>
                  <a:cubicBezTo>
                    <a:pt x="543154" y="593437"/>
                    <a:pt x="625679" y="547717"/>
                    <a:pt x="681914" y="480280"/>
                  </a:cubicBezTo>
                  <a:cubicBezTo>
                    <a:pt x="698145" y="460849"/>
                    <a:pt x="713461" y="440504"/>
                    <a:pt x="726034" y="418787"/>
                  </a:cubicBezTo>
                  <a:cubicBezTo>
                    <a:pt x="738607" y="396841"/>
                    <a:pt x="748894" y="373067"/>
                    <a:pt x="757581" y="349292"/>
                  </a:cubicBezTo>
                  <a:cubicBezTo>
                    <a:pt x="774040" y="304258"/>
                    <a:pt x="780441" y="255338"/>
                    <a:pt x="780441" y="207789"/>
                  </a:cubicBezTo>
                  <a:cubicBezTo>
                    <a:pt x="780441" y="153611"/>
                    <a:pt x="774040" y="99661"/>
                    <a:pt x="777469" y="45254"/>
                  </a:cubicBezTo>
                  <a:cubicBezTo>
                    <a:pt x="778383" y="31081"/>
                    <a:pt x="779755" y="16908"/>
                    <a:pt x="781127" y="2963"/>
                  </a:cubicBezTo>
                  <a:cubicBezTo>
                    <a:pt x="782041" y="3192"/>
                    <a:pt x="783184" y="3421"/>
                    <a:pt x="784098" y="3421"/>
                  </a:cubicBezTo>
                  <a:cubicBezTo>
                    <a:pt x="782270" y="2963"/>
                    <a:pt x="780212" y="2735"/>
                    <a:pt x="777926" y="2278"/>
                  </a:cubicBezTo>
                  <a:cubicBezTo>
                    <a:pt x="767868" y="1135"/>
                    <a:pt x="757352" y="1592"/>
                    <a:pt x="747294" y="1592"/>
                  </a:cubicBezTo>
                  <a:cubicBezTo>
                    <a:pt x="739293" y="1592"/>
                    <a:pt x="731063" y="2506"/>
                    <a:pt x="723062" y="1820"/>
                  </a:cubicBezTo>
                  <a:cubicBezTo>
                    <a:pt x="662940" y="-2066"/>
                    <a:pt x="603047" y="906"/>
                    <a:pt x="543154" y="4792"/>
                  </a:cubicBezTo>
                  <a:cubicBezTo>
                    <a:pt x="533324" y="5478"/>
                    <a:pt x="528066" y="10736"/>
                    <a:pt x="529438" y="21480"/>
                  </a:cubicBezTo>
                  <a:cubicBezTo>
                    <a:pt x="536525" y="77487"/>
                    <a:pt x="534924" y="134180"/>
                    <a:pt x="540639" y="190187"/>
                  </a:cubicBezTo>
                  <a:cubicBezTo>
                    <a:pt x="542011" y="202531"/>
                    <a:pt x="542011" y="215104"/>
                    <a:pt x="541554" y="227449"/>
                  </a:cubicBezTo>
                  <a:cubicBezTo>
                    <a:pt x="541097" y="240250"/>
                    <a:pt x="538811" y="240250"/>
                    <a:pt x="526923" y="237507"/>
                  </a:cubicBezTo>
                  <a:cubicBezTo>
                    <a:pt x="516636" y="234992"/>
                    <a:pt x="386334" y="237736"/>
                    <a:pt x="332156" y="238193"/>
                  </a:cubicBezTo>
                  <a:cubicBezTo>
                    <a:pt x="289865" y="238650"/>
                    <a:pt x="289408" y="241165"/>
                    <a:pt x="290322" y="283456"/>
                  </a:cubicBezTo>
                  <a:cubicBezTo>
                    <a:pt x="291237" y="330319"/>
                    <a:pt x="292608" y="377182"/>
                    <a:pt x="290551" y="424045"/>
                  </a:cubicBezTo>
                  <a:cubicBezTo>
                    <a:pt x="289865" y="439361"/>
                    <a:pt x="290322" y="454906"/>
                    <a:pt x="291465" y="470222"/>
                  </a:cubicBezTo>
                  <a:cubicBezTo>
                    <a:pt x="292608" y="486910"/>
                    <a:pt x="293294" y="487595"/>
                    <a:pt x="277064" y="487824"/>
                  </a:cubicBezTo>
                  <a:cubicBezTo>
                    <a:pt x="240488" y="488281"/>
                    <a:pt x="203912" y="488738"/>
                    <a:pt x="167336" y="487367"/>
                  </a:cubicBezTo>
                  <a:cubicBezTo>
                    <a:pt x="143790" y="486452"/>
                    <a:pt x="120473" y="486910"/>
                    <a:pt x="97155" y="488281"/>
                  </a:cubicBezTo>
                  <a:cubicBezTo>
                    <a:pt x="71324" y="489653"/>
                    <a:pt x="45949" y="485767"/>
                    <a:pt x="20346" y="488053"/>
                  </a:cubicBezTo>
                  <a:close/>
                </a:path>
              </a:pathLst>
            </a:custGeom>
            <a:solidFill>
              <a:srgbClr val="FFFFFF"/>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4DBB503-D1AA-B544-B7D8-EEEA843348D4}"/>
                </a:ext>
              </a:extLst>
            </p:cNvPr>
            <p:cNvSpPr/>
            <p:nvPr/>
          </p:nvSpPr>
          <p:spPr>
            <a:xfrm>
              <a:off x="7638949" y="382676"/>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8" y="457"/>
                    <a:pt x="457" y="914"/>
                    <a:pt x="457"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B7B5C7F-4063-FF45-9CCB-A5E723D5C47D}"/>
                </a:ext>
              </a:extLst>
            </p:cNvPr>
            <p:cNvSpPr/>
            <p:nvPr/>
          </p:nvSpPr>
          <p:spPr>
            <a:xfrm>
              <a:off x="7633234" y="373532"/>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686"/>
                    <a:pt x="1143"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41DFDB45-777E-AA43-9193-3CB05FFA399A}"/>
                </a:ext>
              </a:extLst>
            </p:cNvPr>
            <p:cNvSpPr/>
            <p:nvPr/>
          </p:nvSpPr>
          <p:spPr>
            <a:xfrm>
              <a:off x="6835420" y="1041958"/>
              <a:ext cx="914" cy="12573"/>
            </a:xfrm>
            <a:custGeom>
              <a:avLst/>
              <a:gdLst>
                <a:gd name="connsiteX0" fmla="*/ 914 w 914"/>
                <a:gd name="connsiteY0" fmla="*/ 12573 h 12573"/>
                <a:gd name="connsiteX1" fmla="*/ 0 w 914"/>
                <a:gd name="connsiteY1" fmla="*/ 0 h 12573"/>
                <a:gd name="connsiteX2" fmla="*/ 914 w 914"/>
                <a:gd name="connsiteY2" fmla="*/ 12573 h 12573"/>
              </a:gdLst>
              <a:ahLst/>
              <a:cxnLst>
                <a:cxn ang="0">
                  <a:pos x="connsiteX0" y="connsiteY0"/>
                </a:cxn>
                <a:cxn ang="0">
                  <a:pos x="connsiteX1" y="connsiteY1"/>
                </a:cxn>
                <a:cxn ang="0">
                  <a:pos x="connsiteX2" y="connsiteY2"/>
                </a:cxn>
              </a:cxnLst>
              <a:rect l="l" t="t" r="r" b="b"/>
              <a:pathLst>
                <a:path w="914" h="12573">
                  <a:moveTo>
                    <a:pt x="914" y="12573"/>
                  </a:moveTo>
                  <a:cubicBezTo>
                    <a:pt x="686" y="8458"/>
                    <a:pt x="457" y="4343"/>
                    <a:pt x="0" y="0"/>
                  </a:cubicBezTo>
                  <a:cubicBezTo>
                    <a:pt x="457" y="4343"/>
                    <a:pt x="686" y="8458"/>
                    <a:pt x="914" y="12573"/>
                  </a:cubicBezTo>
                  <a:close/>
                </a:path>
              </a:pathLst>
            </a:custGeom>
            <a:solidFill>
              <a:srgbClr val="FFFFFF"/>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044AE3F9-2115-2947-9B26-D9676A85A7B8}"/>
                </a:ext>
              </a:extLst>
            </p:cNvPr>
            <p:cNvSpPr/>
            <p:nvPr/>
          </p:nvSpPr>
          <p:spPr>
            <a:xfrm>
              <a:off x="6834963" y="1029614"/>
              <a:ext cx="457" cy="8686"/>
            </a:xfrm>
            <a:custGeom>
              <a:avLst/>
              <a:gdLst>
                <a:gd name="connsiteX0" fmla="*/ 457 w 457"/>
                <a:gd name="connsiteY0" fmla="*/ 8687 h 8686"/>
                <a:gd name="connsiteX1" fmla="*/ 0 w 457"/>
                <a:gd name="connsiteY1" fmla="*/ 0 h 8686"/>
                <a:gd name="connsiteX2" fmla="*/ 457 w 457"/>
                <a:gd name="connsiteY2" fmla="*/ 8687 h 8686"/>
              </a:gdLst>
              <a:ahLst/>
              <a:cxnLst>
                <a:cxn ang="0">
                  <a:pos x="connsiteX0" y="connsiteY0"/>
                </a:cxn>
                <a:cxn ang="0">
                  <a:pos x="connsiteX1" y="connsiteY1"/>
                </a:cxn>
                <a:cxn ang="0">
                  <a:pos x="connsiteX2" y="connsiteY2"/>
                </a:cxn>
              </a:cxnLst>
              <a:rect l="l" t="t" r="r" b="b"/>
              <a:pathLst>
                <a:path w="457" h="8686">
                  <a:moveTo>
                    <a:pt x="457" y="8687"/>
                  </a:moveTo>
                  <a:cubicBezTo>
                    <a:pt x="228" y="5715"/>
                    <a:pt x="228" y="2743"/>
                    <a:pt x="0" y="0"/>
                  </a:cubicBezTo>
                  <a:cubicBezTo>
                    <a:pt x="228" y="2743"/>
                    <a:pt x="228" y="5715"/>
                    <a:pt x="457" y="8687"/>
                  </a:cubicBezTo>
                  <a:close/>
                </a:path>
              </a:pathLst>
            </a:custGeom>
            <a:solidFill>
              <a:srgbClr val="FFFFFF"/>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FA11374-A0AA-0741-86C0-27C1D27215E5}"/>
                </a:ext>
              </a:extLst>
            </p:cNvPr>
            <p:cNvSpPr/>
            <p:nvPr/>
          </p:nvSpPr>
          <p:spPr>
            <a:xfrm>
              <a:off x="7641235" y="392506"/>
              <a:ext cx="228" cy="1143"/>
            </a:xfrm>
            <a:custGeom>
              <a:avLst/>
              <a:gdLst>
                <a:gd name="connsiteX0" fmla="*/ 0 w 228"/>
                <a:gd name="connsiteY0" fmla="*/ 0 h 1143"/>
                <a:gd name="connsiteX1" fmla="*/ 228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0" y="914"/>
                    <a:pt x="228"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4CD80888-9343-3146-AD97-9CB7BBD2C837}"/>
                </a:ext>
              </a:extLst>
            </p:cNvPr>
            <p:cNvSpPr/>
            <p:nvPr/>
          </p:nvSpPr>
          <p:spPr>
            <a:xfrm>
              <a:off x="7624090" y="367588"/>
              <a:ext cx="1828" cy="685"/>
            </a:xfrm>
            <a:custGeom>
              <a:avLst/>
              <a:gdLst>
                <a:gd name="connsiteX0" fmla="*/ 0 w 1828"/>
                <a:gd name="connsiteY0" fmla="*/ 0 h 685"/>
                <a:gd name="connsiteX1" fmla="*/ 1829 w 1828"/>
                <a:gd name="connsiteY1" fmla="*/ 686 h 685"/>
                <a:gd name="connsiteX2" fmla="*/ 0 w 1828"/>
                <a:gd name="connsiteY2" fmla="*/ 0 h 685"/>
              </a:gdLst>
              <a:ahLst/>
              <a:cxnLst>
                <a:cxn ang="0">
                  <a:pos x="connsiteX0" y="connsiteY0"/>
                </a:cxn>
                <a:cxn ang="0">
                  <a:pos x="connsiteX1" y="connsiteY1"/>
                </a:cxn>
                <a:cxn ang="0">
                  <a:pos x="connsiteX2" y="connsiteY2"/>
                </a:cxn>
              </a:cxnLst>
              <a:rect l="l" t="t" r="r" b="b"/>
              <a:pathLst>
                <a:path w="1828" h="685">
                  <a:moveTo>
                    <a:pt x="0" y="0"/>
                  </a:moveTo>
                  <a:cubicBezTo>
                    <a:pt x="686" y="229"/>
                    <a:pt x="1143" y="457"/>
                    <a:pt x="1829" y="686"/>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D5B78C2-EC06-5940-AC3F-16726BA17355}"/>
                </a:ext>
              </a:extLst>
            </p:cNvPr>
            <p:cNvSpPr/>
            <p:nvPr/>
          </p:nvSpPr>
          <p:spPr>
            <a:xfrm>
              <a:off x="6834506" y="1016355"/>
              <a:ext cx="228" cy="8915"/>
            </a:xfrm>
            <a:custGeom>
              <a:avLst/>
              <a:gdLst>
                <a:gd name="connsiteX0" fmla="*/ 229 w 228"/>
                <a:gd name="connsiteY0" fmla="*/ 8915 h 8915"/>
                <a:gd name="connsiteX1" fmla="*/ 0 w 228"/>
                <a:gd name="connsiteY1" fmla="*/ 0 h 8915"/>
                <a:gd name="connsiteX2" fmla="*/ 229 w 228"/>
                <a:gd name="connsiteY2" fmla="*/ 8915 h 8915"/>
              </a:gdLst>
              <a:ahLst/>
              <a:cxnLst>
                <a:cxn ang="0">
                  <a:pos x="connsiteX0" y="connsiteY0"/>
                </a:cxn>
                <a:cxn ang="0">
                  <a:pos x="connsiteX1" y="connsiteY1"/>
                </a:cxn>
                <a:cxn ang="0">
                  <a:pos x="connsiteX2" y="connsiteY2"/>
                </a:cxn>
              </a:cxnLst>
              <a:rect l="l" t="t" r="r" b="b"/>
              <a:pathLst>
                <a:path w="228" h="8915">
                  <a:moveTo>
                    <a:pt x="229" y="8915"/>
                  </a:moveTo>
                  <a:cubicBezTo>
                    <a:pt x="0" y="5944"/>
                    <a:pt x="0" y="2972"/>
                    <a:pt x="0" y="0"/>
                  </a:cubicBezTo>
                  <a:cubicBezTo>
                    <a:pt x="0" y="2972"/>
                    <a:pt x="229" y="5944"/>
                    <a:pt x="229" y="8915"/>
                  </a:cubicBezTo>
                  <a:close/>
                </a:path>
              </a:pathLst>
            </a:custGeom>
            <a:solidFill>
              <a:srgbClr val="FFFFFF"/>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E6784FD-5B12-2146-AB78-84362ACEB737}"/>
                </a:ext>
              </a:extLst>
            </p:cNvPr>
            <p:cNvSpPr/>
            <p:nvPr/>
          </p:nvSpPr>
          <p:spPr>
            <a:xfrm>
              <a:off x="7621119" y="366674"/>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6" y="229"/>
                    <a:pt x="1372" y="457"/>
                    <a:pt x="2057" y="686"/>
                  </a:cubicBezTo>
                  <a:cubicBezTo>
                    <a:pt x="1372"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205EC5A-4E53-634E-8BE0-29A646D7190D}"/>
                </a:ext>
              </a:extLst>
            </p:cNvPr>
            <p:cNvSpPr/>
            <p:nvPr/>
          </p:nvSpPr>
          <p:spPr>
            <a:xfrm>
              <a:off x="7639864" y="38564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1360DBC0-F827-4F41-BBCC-89C5BCB93352}"/>
                </a:ext>
              </a:extLst>
            </p:cNvPr>
            <p:cNvSpPr/>
            <p:nvPr/>
          </p:nvSpPr>
          <p:spPr>
            <a:xfrm>
              <a:off x="7640550" y="3888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9" y="914"/>
                    <a:pt x="229"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B5084D16-ED9C-A74B-80A6-1277AABE1703}"/>
                </a:ext>
              </a:extLst>
            </p:cNvPr>
            <p:cNvSpPr/>
            <p:nvPr/>
          </p:nvSpPr>
          <p:spPr>
            <a:xfrm>
              <a:off x="6654618" y="452509"/>
              <a:ext cx="405948" cy="387014"/>
            </a:xfrm>
            <a:custGeom>
              <a:avLst/>
              <a:gdLst>
                <a:gd name="connsiteX0" fmla="*/ 19640 w 405948"/>
                <a:gd name="connsiteY0" fmla="*/ 316958 h 387014"/>
                <a:gd name="connsiteX1" fmla="*/ 104222 w 405948"/>
                <a:gd name="connsiteY1" fmla="*/ 312386 h 387014"/>
                <a:gd name="connsiteX2" fmla="*/ 162286 w 405948"/>
                <a:gd name="connsiteY2" fmla="*/ 272610 h 387014"/>
                <a:gd name="connsiteX3" fmla="*/ 204349 w 405948"/>
                <a:gd name="connsiteY3" fmla="*/ 213860 h 387014"/>
                <a:gd name="connsiteX4" fmla="*/ 230866 w 405948"/>
                <a:gd name="connsiteY4" fmla="*/ 206544 h 387014"/>
                <a:gd name="connsiteX5" fmla="*/ 277958 w 405948"/>
                <a:gd name="connsiteY5" fmla="*/ 233748 h 387014"/>
                <a:gd name="connsiteX6" fmla="*/ 289616 w 405948"/>
                <a:gd name="connsiteY6" fmla="*/ 270781 h 387014"/>
                <a:gd name="connsiteX7" fmla="*/ 286645 w 405948"/>
                <a:gd name="connsiteY7" fmla="*/ 279011 h 387014"/>
                <a:gd name="connsiteX8" fmla="*/ 258984 w 405948"/>
                <a:gd name="connsiteY8" fmla="*/ 362450 h 387014"/>
                <a:gd name="connsiteX9" fmla="*/ 263099 w 405948"/>
                <a:gd name="connsiteY9" fmla="*/ 385081 h 387014"/>
                <a:gd name="connsiteX10" fmla="*/ 302647 w 405948"/>
                <a:gd name="connsiteY10" fmla="*/ 367936 h 387014"/>
                <a:gd name="connsiteX11" fmla="*/ 343109 w 405948"/>
                <a:gd name="connsiteY11" fmla="*/ 278096 h 387014"/>
                <a:gd name="connsiteX12" fmla="*/ 330307 w 405948"/>
                <a:gd name="connsiteY12" fmla="*/ 209288 h 387014"/>
                <a:gd name="connsiteX13" fmla="*/ 293960 w 405948"/>
                <a:gd name="connsiteY13" fmla="*/ 175455 h 387014"/>
                <a:gd name="connsiteX14" fmla="*/ 282758 w 405948"/>
                <a:gd name="connsiteY14" fmla="*/ 163568 h 387014"/>
                <a:gd name="connsiteX15" fmla="*/ 258070 w 405948"/>
                <a:gd name="connsiteY15" fmla="*/ 137507 h 387014"/>
                <a:gd name="connsiteX16" fmla="*/ 250069 w 405948"/>
                <a:gd name="connsiteY16" fmla="*/ 63441 h 387014"/>
                <a:gd name="connsiteX17" fmla="*/ 252812 w 405948"/>
                <a:gd name="connsiteY17" fmla="*/ 50639 h 387014"/>
                <a:gd name="connsiteX18" fmla="*/ 260813 w 405948"/>
                <a:gd name="connsiteY18" fmla="*/ 61383 h 387014"/>
                <a:gd name="connsiteX19" fmla="*/ 261956 w 405948"/>
                <a:gd name="connsiteY19" fmla="*/ 70070 h 387014"/>
                <a:gd name="connsiteX20" fmla="*/ 271557 w 405948"/>
                <a:gd name="connsiteY20" fmla="*/ 135221 h 387014"/>
                <a:gd name="connsiteX21" fmla="*/ 289845 w 405948"/>
                <a:gd name="connsiteY21" fmla="*/ 152138 h 387014"/>
                <a:gd name="connsiteX22" fmla="*/ 362311 w 405948"/>
                <a:gd name="connsiteY22" fmla="*/ 161053 h 387014"/>
                <a:gd name="connsiteX23" fmla="*/ 393629 w 405948"/>
                <a:gd name="connsiteY23" fmla="*/ 156024 h 387014"/>
                <a:gd name="connsiteX24" fmla="*/ 405288 w 405948"/>
                <a:gd name="connsiteY24" fmla="*/ 124248 h 387014"/>
                <a:gd name="connsiteX25" fmla="*/ 384714 w 405948"/>
                <a:gd name="connsiteY25" fmla="*/ 115562 h 387014"/>
                <a:gd name="connsiteX26" fmla="*/ 332365 w 405948"/>
                <a:gd name="connsiteY26" fmla="*/ 109161 h 387014"/>
                <a:gd name="connsiteX27" fmla="*/ 312476 w 405948"/>
                <a:gd name="connsiteY27" fmla="*/ 80586 h 387014"/>
                <a:gd name="connsiteX28" fmla="*/ 316591 w 405948"/>
                <a:gd name="connsiteY28" fmla="*/ 38981 h 387014"/>
                <a:gd name="connsiteX29" fmla="*/ 308590 w 405948"/>
                <a:gd name="connsiteY29" fmla="*/ 14749 h 387014"/>
                <a:gd name="connsiteX30" fmla="*/ 230180 w 405948"/>
                <a:gd name="connsiteY30" fmla="*/ 17721 h 387014"/>
                <a:gd name="connsiteX31" fmla="*/ 198405 w 405948"/>
                <a:gd name="connsiteY31" fmla="*/ 62298 h 387014"/>
                <a:gd name="connsiteX32" fmla="*/ 114737 w 405948"/>
                <a:gd name="connsiteY32" fmla="*/ 233748 h 387014"/>
                <a:gd name="connsiteX33" fmla="*/ 70846 w 405948"/>
                <a:gd name="connsiteY33" fmla="*/ 262094 h 387014"/>
                <a:gd name="connsiteX34" fmla="*/ 15982 w 405948"/>
                <a:gd name="connsiteY34" fmla="*/ 263466 h 387014"/>
                <a:gd name="connsiteX35" fmla="*/ 2952 w 405948"/>
                <a:gd name="connsiteY35" fmla="*/ 268952 h 387014"/>
                <a:gd name="connsiteX36" fmla="*/ 19640 w 405948"/>
                <a:gd name="connsiteY36" fmla="*/ 316958 h 3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5948" h="387014">
                  <a:moveTo>
                    <a:pt x="19640" y="316958"/>
                  </a:moveTo>
                  <a:cubicBezTo>
                    <a:pt x="45243" y="321302"/>
                    <a:pt x="79076" y="317873"/>
                    <a:pt x="104222" y="312386"/>
                  </a:cubicBezTo>
                  <a:cubicBezTo>
                    <a:pt x="129139" y="307128"/>
                    <a:pt x="148113" y="293870"/>
                    <a:pt x="162286" y="272610"/>
                  </a:cubicBezTo>
                  <a:cubicBezTo>
                    <a:pt x="175774" y="252493"/>
                    <a:pt x="190404" y="233519"/>
                    <a:pt x="204349" y="213860"/>
                  </a:cubicBezTo>
                  <a:cubicBezTo>
                    <a:pt x="211435" y="204030"/>
                    <a:pt x="219208" y="201972"/>
                    <a:pt x="230866" y="206544"/>
                  </a:cubicBezTo>
                  <a:cubicBezTo>
                    <a:pt x="248011" y="213174"/>
                    <a:pt x="263099" y="223689"/>
                    <a:pt x="277958" y="233748"/>
                  </a:cubicBezTo>
                  <a:cubicBezTo>
                    <a:pt x="295560" y="245406"/>
                    <a:pt x="296017" y="249978"/>
                    <a:pt x="289616" y="270781"/>
                  </a:cubicBezTo>
                  <a:cubicBezTo>
                    <a:pt x="288702" y="273524"/>
                    <a:pt x="287559" y="276267"/>
                    <a:pt x="286645" y="279011"/>
                  </a:cubicBezTo>
                  <a:cubicBezTo>
                    <a:pt x="277501" y="306671"/>
                    <a:pt x="267899" y="334560"/>
                    <a:pt x="258984" y="362450"/>
                  </a:cubicBezTo>
                  <a:cubicBezTo>
                    <a:pt x="255326" y="374108"/>
                    <a:pt x="253269" y="381652"/>
                    <a:pt x="263099" y="385081"/>
                  </a:cubicBezTo>
                  <a:cubicBezTo>
                    <a:pt x="280015" y="390796"/>
                    <a:pt x="293731" y="383481"/>
                    <a:pt x="302647" y="367936"/>
                  </a:cubicBezTo>
                  <a:cubicBezTo>
                    <a:pt x="319106" y="339361"/>
                    <a:pt x="331907" y="308957"/>
                    <a:pt x="343109" y="278096"/>
                  </a:cubicBezTo>
                  <a:cubicBezTo>
                    <a:pt x="354310" y="247235"/>
                    <a:pt x="356596" y="228947"/>
                    <a:pt x="330307" y="209288"/>
                  </a:cubicBezTo>
                  <a:cubicBezTo>
                    <a:pt x="327335" y="207002"/>
                    <a:pt x="297846" y="184599"/>
                    <a:pt x="293960" y="175455"/>
                  </a:cubicBezTo>
                  <a:cubicBezTo>
                    <a:pt x="293274" y="165625"/>
                    <a:pt x="289388" y="164711"/>
                    <a:pt x="282758" y="163568"/>
                  </a:cubicBezTo>
                  <a:cubicBezTo>
                    <a:pt x="262413" y="159910"/>
                    <a:pt x="258984" y="157853"/>
                    <a:pt x="258070" y="137507"/>
                  </a:cubicBezTo>
                  <a:cubicBezTo>
                    <a:pt x="256927" y="112590"/>
                    <a:pt x="252812" y="88130"/>
                    <a:pt x="250069" y="63441"/>
                  </a:cubicBezTo>
                  <a:cubicBezTo>
                    <a:pt x="249611" y="59097"/>
                    <a:pt x="245039" y="52011"/>
                    <a:pt x="252812" y="50639"/>
                  </a:cubicBezTo>
                  <a:cubicBezTo>
                    <a:pt x="259670" y="49268"/>
                    <a:pt x="259441" y="56811"/>
                    <a:pt x="260813" y="61383"/>
                  </a:cubicBezTo>
                  <a:cubicBezTo>
                    <a:pt x="261727" y="64127"/>
                    <a:pt x="261499" y="67098"/>
                    <a:pt x="261956" y="70070"/>
                  </a:cubicBezTo>
                  <a:cubicBezTo>
                    <a:pt x="265842" y="91787"/>
                    <a:pt x="269042" y="113276"/>
                    <a:pt x="271557" y="135221"/>
                  </a:cubicBezTo>
                  <a:cubicBezTo>
                    <a:pt x="273157" y="149166"/>
                    <a:pt x="278186" y="151223"/>
                    <a:pt x="289845" y="152138"/>
                  </a:cubicBezTo>
                  <a:cubicBezTo>
                    <a:pt x="299903" y="153052"/>
                    <a:pt x="350881" y="159224"/>
                    <a:pt x="362311" y="161053"/>
                  </a:cubicBezTo>
                  <a:cubicBezTo>
                    <a:pt x="368026" y="161282"/>
                    <a:pt x="384485" y="160367"/>
                    <a:pt x="393629" y="156024"/>
                  </a:cubicBezTo>
                  <a:cubicBezTo>
                    <a:pt x="401859" y="152138"/>
                    <a:pt x="408031" y="132935"/>
                    <a:pt x="405288" y="124248"/>
                  </a:cubicBezTo>
                  <a:cubicBezTo>
                    <a:pt x="402088" y="113961"/>
                    <a:pt x="392029" y="115790"/>
                    <a:pt x="384714" y="115562"/>
                  </a:cubicBezTo>
                  <a:cubicBezTo>
                    <a:pt x="367112" y="115104"/>
                    <a:pt x="349738" y="111904"/>
                    <a:pt x="332365" y="109161"/>
                  </a:cubicBezTo>
                  <a:cubicBezTo>
                    <a:pt x="313162" y="105960"/>
                    <a:pt x="309962" y="100017"/>
                    <a:pt x="312476" y="80586"/>
                  </a:cubicBezTo>
                  <a:cubicBezTo>
                    <a:pt x="314305" y="66870"/>
                    <a:pt x="315677" y="52925"/>
                    <a:pt x="316591" y="38981"/>
                  </a:cubicBezTo>
                  <a:cubicBezTo>
                    <a:pt x="317277" y="30065"/>
                    <a:pt x="315677" y="21378"/>
                    <a:pt x="308590" y="14749"/>
                  </a:cubicBezTo>
                  <a:cubicBezTo>
                    <a:pt x="286645" y="-5825"/>
                    <a:pt x="250526" y="-4911"/>
                    <a:pt x="230180" y="17721"/>
                  </a:cubicBezTo>
                  <a:cubicBezTo>
                    <a:pt x="218065" y="31437"/>
                    <a:pt x="206863" y="46067"/>
                    <a:pt x="198405" y="62298"/>
                  </a:cubicBezTo>
                  <a:cubicBezTo>
                    <a:pt x="169373" y="118762"/>
                    <a:pt x="136683" y="173855"/>
                    <a:pt x="114737" y="233748"/>
                  </a:cubicBezTo>
                  <a:cubicBezTo>
                    <a:pt x="106965" y="255008"/>
                    <a:pt x="91877" y="262094"/>
                    <a:pt x="70846" y="262094"/>
                  </a:cubicBezTo>
                  <a:cubicBezTo>
                    <a:pt x="52558" y="262094"/>
                    <a:pt x="34270" y="263009"/>
                    <a:pt x="15982" y="263466"/>
                  </a:cubicBezTo>
                  <a:cubicBezTo>
                    <a:pt x="10953" y="263694"/>
                    <a:pt x="5695" y="263009"/>
                    <a:pt x="2952" y="268952"/>
                  </a:cubicBezTo>
                  <a:cubicBezTo>
                    <a:pt x="-4135" y="285183"/>
                    <a:pt x="1580" y="313758"/>
                    <a:pt x="19640" y="316958"/>
                  </a:cubicBezTo>
                  <a:close/>
                </a:path>
              </a:pathLst>
            </a:custGeom>
            <a:solidFill>
              <a:srgbClr val="FFFFFF"/>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E73CA4F-AC3B-BF4F-AF30-A0C0530E6A40}"/>
                </a:ext>
              </a:extLst>
            </p:cNvPr>
            <p:cNvSpPr/>
            <p:nvPr/>
          </p:nvSpPr>
          <p:spPr>
            <a:xfrm>
              <a:off x="6901125" y="303310"/>
              <a:ext cx="140120" cy="143342"/>
            </a:xfrm>
            <a:custGeom>
              <a:avLst/>
              <a:gdLst>
                <a:gd name="connsiteX0" fmla="*/ 94772 w 140120"/>
                <a:gd name="connsiteY0" fmla="*/ 136744 h 143342"/>
                <a:gd name="connsiteX1" fmla="*/ 129291 w 140120"/>
                <a:gd name="connsiteY1" fmla="*/ 104740 h 143342"/>
                <a:gd name="connsiteX2" fmla="*/ 129519 w 140120"/>
                <a:gd name="connsiteY2" fmla="*/ 31131 h 143342"/>
                <a:gd name="connsiteX3" fmla="*/ 36250 w 140120"/>
                <a:gd name="connsiteY3" fmla="*/ 8500 h 143342"/>
                <a:gd name="connsiteX4" fmla="*/ 18877 w 140120"/>
                <a:gd name="connsiteY4" fmla="*/ 121657 h 143342"/>
                <a:gd name="connsiteX5" fmla="*/ 94772 w 140120"/>
                <a:gd name="connsiteY5" fmla="*/ 136744 h 1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20" h="143342">
                  <a:moveTo>
                    <a:pt x="94772" y="136744"/>
                  </a:moveTo>
                  <a:cubicBezTo>
                    <a:pt x="111003" y="130801"/>
                    <a:pt x="121290" y="118913"/>
                    <a:pt x="129291" y="104740"/>
                  </a:cubicBezTo>
                  <a:cubicBezTo>
                    <a:pt x="143692" y="79137"/>
                    <a:pt x="143692" y="54220"/>
                    <a:pt x="129519" y="31131"/>
                  </a:cubicBezTo>
                  <a:cubicBezTo>
                    <a:pt x="101859" y="-14132"/>
                    <a:pt x="46537" y="1184"/>
                    <a:pt x="36250" y="8500"/>
                  </a:cubicBezTo>
                  <a:cubicBezTo>
                    <a:pt x="4018" y="31360"/>
                    <a:pt x="-17242" y="83252"/>
                    <a:pt x="18877" y="121657"/>
                  </a:cubicBezTo>
                  <a:cubicBezTo>
                    <a:pt x="39908" y="146117"/>
                    <a:pt x="64368" y="147946"/>
                    <a:pt x="94772" y="136744"/>
                  </a:cubicBezTo>
                  <a:close/>
                </a:path>
              </a:pathLst>
            </a:custGeom>
            <a:solidFill>
              <a:srgbClr val="FFFFFF"/>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8D2DF6A-A202-3B45-B5CF-12AEE9E04DDB}"/>
                </a:ext>
              </a:extLst>
            </p:cNvPr>
            <p:cNvSpPr/>
            <p:nvPr/>
          </p:nvSpPr>
          <p:spPr>
            <a:xfrm>
              <a:off x="6834277" y="365302"/>
              <a:ext cx="826846" cy="727874"/>
            </a:xfrm>
            <a:custGeom>
              <a:avLst/>
              <a:gdLst>
                <a:gd name="connsiteX0" fmla="*/ 776554 w 826846"/>
                <a:gd name="connsiteY0" fmla="*/ 42291 h 727874"/>
                <a:gd name="connsiteX1" fmla="*/ 779526 w 826846"/>
                <a:gd name="connsiteY1" fmla="*/ 204826 h 727874"/>
                <a:gd name="connsiteX2" fmla="*/ 756666 w 826846"/>
                <a:gd name="connsiteY2" fmla="*/ 346329 h 727874"/>
                <a:gd name="connsiteX3" fmla="*/ 725119 w 826846"/>
                <a:gd name="connsiteY3" fmla="*/ 415823 h 727874"/>
                <a:gd name="connsiteX4" fmla="*/ 680999 w 826846"/>
                <a:gd name="connsiteY4" fmla="*/ 477317 h 727874"/>
                <a:gd name="connsiteX5" fmla="*/ 458343 w 826846"/>
                <a:gd name="connsiteY5" fmla="*/ 614020 h 727874"/>
                <a:gd name="connsiteX6" fmla="*/ 198882 w 826846"/>
                <a:gd name="connsiteY6" fmla="*/ 641452 h 727874"/>
                <a:gd name="connsiteX7" fmla="*/ 0 w 826846"/>
                <a:gd name="connsiteY7" fmla="*/ 635051 h 727874"/>
                <a:gd name="connsiteX8" fmla="*/ 228 w 826846"/>
                <a:gd name="connsiteY8" fmla="*/ 647624 h 727874"/>
                <a:gd name="connsiteX9" fmla="*/ 457 w 826846"/>
                <a:gd name="connsiteY9" fmla="*/ 651281 h 727874"/>
                <a:gd name="connsiteX10" fmla="*/ 686 w 826846"/>
                <a:gd name="connsiteY10" fmla="*/ 660197 h 727874"/>
                <a:gd name="connsiteX11" fmla="*/ 914 w 826846"/>
                <a:gd name="connsiteY11" fmla="*/ 664312 h 727874"/>
                <a:gd name="connsiteX12" fmla="*/ 1371 w 826846"/>
                <a:gd name="connsiteY12" fmla="*/ 672998 h 727874"/>
                <a:gd name="connsiteX13" fmla="*/ 1600 w 826846"/>
                <a:gd name="connsiteY13" fmla="*/ 676885 h 727874"/>
                <a:gd name="connsiteX14" fmla="*/ 2514 w 826846"/>
                <a:gd name="connsiteY14" fmla="*/ 689458 h 727874"/>
                <a:gd name="connsiteX15" fmla="*/ 29489 w 826846"/>
                <a:gd name="connsiteY15" fmla="*/ 715289 h 727874"/>
                <a:gd name="connsiteX16" fmla="*/ 104241 w 826846"/>
                <a:gd name="connsiteY16" fmla="*/ 715975 h 727874"/>
                <a:gd name="connsiteX17" fmla="*/ 549783 w 826846"/>
                <a:gd name="connsiteY17" fmla="*/ 723062 h 727874"/>
                <a:gd name="connsiteX18" fmla="*/ 655167 w 826846"/>
                <a:gd name="connsiteY18" fmla="*/ 723290 h 727874"/>
                <a:gd name="connsiteX19" fmla="*/ 809015 w 826846"/>
                <a:gd name="connsiteY19" fmla="*/ 727862 h 727874"/>
                <a:gd name="connsiteX20" fmla="*/ 826846 w 826846"/>
                <a:gd name="connsiteY20" fmla="*/ 710946 h 727874"/>
                <a:gd name="connsiteX21" fmla="*/ 826389 w 826846"/>
                <a:gd name="connsiteY21" fmla="*/ 699973 h 727874"/>
                <a:gd name="connsiteX22" fmla="*/ 822045 w 826846"/>
                <a:gd name="connsiteY22" fmla="*/ 447142 h 727874"/>
                <a:gd name="connsiteX23" fmla="*/ 807644 w 826846"/>
                <a:gd name="connsiteY23" fmla="*/ 32233 h 727874"/>
                <a:gd name="connsiteX24" fmla="*/ 807415 w 826846"/>
                <a:gd name="connsiteY24" fmla="*/ 28575 h 727874"/>
                <a:gd name="connsiteX25" fmla="*/ 807186 w 826846"/>
                <a:gd name="connsiteY25" fmla="*/ 27432 h 727874"/>
                <a:gd name="connsiteX26" fmla="*/ 806958 w 826846"/>
                <a:gd name="connsiteY26" fmla="*/ 25146 h 727874"/>
                <a:gd name="connsiteX27" fmla="*/ 806729 w 826846"/>
                <a:gd name="connsiteY27" fmla="*/ 23774 h 727874"/>
                <a:gd name="connsiteX28" fmla="*/ 806501 w 826846"/>
                <a:gd name="connsiteY28" fmla="*/ 21946 h 727874"/>
                <a:gd name="connsiteX29" fmla="*/ 806043 w 826846"/>
                <a:gd name="connsiteY29" fmla="*/ 20574 h 727874"/>
                <a:gd name="connsiteX30" fmla="*/ 805586 w 826846"/>
                <a:gd name="connsiteY30" fmla="*/ 18974 h 727874"/>
                <a:gd name="connsiteX31" fmla="*/ 805129 w 826846"/>
                <a:gd name="connsiteY31" fmla="*/ 17602 h 727874"/>
                <a:gd name="connsiteX32" fmla="*/ 804672 w 826846"/>
                <a:gd name="connsiteY32" fmla="*/ 16231 h 727874"/>
                <a:gd name="connsiteX33" fmla="*/ 803986 w 826846"/>
                <a:gd name="connsiteY33" fmla="*/ 14859 h 727874"/>
                <a:gd name="connsiteX34" fmla="*/ 803529 w 826846"/>
                <a:gd name="connsiteY34" fmla="*/ 13716 h 727874"/>
                <a:gd name="connsiteX35" fmla="*/ 802843 w 826846"/>
                <a:gd name="connsiteY35" fmla="*/ 12344 h 727874"/>
                <a:gd name="connsiteX36" fmla="*/ 802157 w 826846"/>
                <a:gd name="connsiteY36" fmla="*/ 11430 h 727874"/>
                <a:gd name="connsiteX37" fmla="*/ 801243 w 826846"/>
                <a:gd name="connsiteY37" fmla="*/ 10287 h 727874"/>
                <a:gd name="connsiteX38" fmla="*/ 800557 w 826846"/>
                <a:gd name="connsiteY38" fmla="*/ 9373 h 727874"/>
                <a:gd name="connsiteX39" fmla="*/ 799414 w 826846"/>
                <a:gd name="connsiteY39" fmla="*/ 8230 h 727874"/>
                <a:gd name="connsiteX40" fmla="*/ 798728 w 826846"/>
                <a:gd name="connsiteY40" fmla="*/ 7544 h 727874"/>
                <a:gd name="connsiteX41" fmla="*/ 797585 w 826846"/>
                <a:gd name="connsiteY41" fmla="*/ 6401 h 727874"/>
                <a:gd name="connsiteX42" fmla="*/ 796899 w 826846"/>
                <a:gd name="connsiteY42" fmla="*/ 5715 h 727874"/>
                <a:gd name="connsiteX43" fmla="*/ 795528 w 826846"/>
                <a:gd name="connsiteY43" fmla="*/ 4801 h 727874"/>
                <a:gd name="connsiteX44" fmla="*/ 794613 w 826846"/>
                <a:gd name="connsiteY44" fmla="*/ 4343 h 727874"/>
                <a:gd name="connsiteX45" fmla="*/ 793013 w 826846"/>
                <a:gd name="connsiteY45" fmla="*/ 3429 h 727874"/>
                <a:gd name="connsiteX46" fmla="*/ 792099 w 826846"/>
                <a:gd name="connsiteY46" fmla="*/ 2972 h 727874"/>
                <a:gd name="connsiteX47" fmla="*/ 790270 w 826846"/>
                <a:gd name="connsiteY47" fmla="*/ 2286 h 727874"/>
                <a:gd name="connsiteX48" fmla="*/ 789584 w 826846"/>
                <a:gd name="connsiteY48" fmla="*/ 2057 h 727874"/>
                <a:gd name="connsiteX49" fmla="*/ 787527 w 826846"/>
                <a:gd name="connsiteY49" fmla="*/ 1372 h 727874"/>
                <a:gd name="connsiteX50" fmla="*/ 786841 w 826846"/>
                <a:gd name="connsiteY50" fmla="*/ 1143 h 727874"/>
                <a:gd name="connsiteX51" fmla="*/ 784326 w 826846"/>
                <a:gd name="connsiteY51" fmla="*/ 457 h 727874"/>
                <a:gd name="connsiteX52" fmla="*/ 783869 w 826846"/>
                <a:gd name="connsiteY52" fmla="*/ 457 h 727874"/>
                <a:gd name="connsiteX53" fmla="*/ 780897 w 826846"/>
                <a:gd name="connsiteY53" fmla="*/ 0 h 727874"/>
                <a:gd name="connsiteX54" fmla="*/ 776554 w 826846"/>
                <a:gd name="connsiteY54" fmla="*/ 42291 h 7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26846" h="727874">
                  <a:moveTo>
                    <a:pt x="776554" y="42291"/>
                  </a:moveTo>
                  <a:cubicBezTo>
                    <a:pt x="772896" y="96469"/>
                    <a:pt x="779526" y="150419"/>
                    <a:pt x="779526" y="204826"/>
                  </a:cubicBezTo>
                  <a:cubicBezTo>
                    <a:pt x="779526" y="252603"/>
                    <a:pt x="773125" y="301523"/>
                    <a:pt x="756666" y="346329"/>
                  </a:cubicBezTo>
                  <a:cubicBezTo>
                    <a:pt x="747979" y="370103"/>
                    <a:pt x="737692" y="393878"/>
                    <a:pt x="725119" y="415823"/>
                  </a:cubicBezTo>
                  <a:cubicBezTo>
                    <a:pt x="712546" y="437769"/>
                    <a:pt x="697001" y="458114"/>
                    <a:pt x="680999" y="477317"/>
                  </a:cubicBezTo>
                  <a:cubicBezTo>
                    <a:pt x="624764" y="544982"/>
                    <a:pt x="542239" y="590474"/>
                    <a:pt x="458343" y="614020"/>
                  </a:cubicBezTo>
                  <a:cubicBezTo>
                    <a:pt x="374675" y="637565"/>
                    <a:pt x="285521" y="642137"/>
                    <a:pt x="198882" y="641452"/>
                  </a:cubicBezTo>
                  <a:cubicBezTo>
                    <a:pt x="132588" y="640766"/>
                    <a:pt x="66294" y="636422"/>
                    <a:pt x="0" y="635051"/>
                  </a:cubicBezTo>
                  <a:cubicBezTo>
                    <a:pt x="0" y="639166"/>
                    <a:pt x="228" y="643280"/>
                    <a:pt x="228" y="647624"/>
                  </a:cubicBezTo>
                  <a:cubicBezTo>
                    <a:pt x="228" y="648767"/>
                    <a:pt x="228" y="649910"/>
                    <a:pt x="457" y="651281"/>
                  </a:cubicBezTo>
                  <a:cubicBezTo>
                    <a:pt x="457" y="654253"/>
                    <a:pt x="686" y="657225"/>
                    <a:pt x="686" y="660197"/>
                  </a:cubicBezTo>
                  <a:cubicBezTo>
                    <a:pt x="686" y="661568"/>
                    <a:pt x="914" y="662940"/>
                    <a:pt x="914" y="664312"/>
                  </a:cubicBezTo>
                  <a:cubicBezTo>
                    <a:pt x="1143" y="667283"/>
                    <a:pt x="1143" y="670255"/>
                    <a:pt x="1371" y="672998"/>
                  </a:cubicBezTo>
                  <a:cubicBezTo>
                    <a:pt x="1371" y="674370"/>
                    <a:pt x="1600" y="675513"/>
                    <a:pt x="1600" y="676885"/>
                  </a:cubicBezTo>
                  <a:cubicBezTo>
                    <a:pt x="1829" y="680999"/>
                    <a:pt x="2057" y="685114"/>
                    <a:pt x="2514" y="689458"/>
                  </a:cubicBezTo>
                  <a:cubicBezTo>
                    <a:pt x="4343" y="713918"/>
                    <a:pt x="4343" y="714604"/>
                    <a:pt x="29489" y="715289"/>
                  </a:cubicBezTo>
                  <a:cubicBezTo>
                    <a:pt x="54407" y="715975"/>
                    <a:pt x="79324" y="714604"/>
                    <a:pt x="104241" y="715975"/>
                  </a:cubicBezTo>
                  <a:cubicBezTo>
                    <a:pt x="149504" y="718490"/>
                    <a:pt x="502920" y="721919"/>
                    <a:pt x="549783" y="723062"/>
                  </a:cubicBezTo>
                  <a:cubicBezTo>
                    <a:pt x="584759" y="723976"/>
                    <a:pt x="619963" y="723290"/>
                    <a:pt x="655167" y="723290"/>
                  </a:cubicBezTo>
                  <a:cubicBezTo>
                    <a:pt x="655167" y="724891"/>
                    <a:pt x="757809" y="728091"/>
                    <a:pt x="809015" y="727862"/>
                  </a:cubicBezTo>
                  <a:cubicBezTo>
                    <a:pt x="826389" y="727862"/>
                    <a:pt x="826617" y="727177"/>
                    <a:pt x="826846" y="710946"/>
                  </a:cubicBezTo>
                  <a:cubicBezTo>
                    <a:pt x="826846" y="707288"/>
                    <a:pt x="826389" y="703631"/>
                    <a:pt x="826389" y="699973"/>
                  </a:cubicBezTo>
                  <a:cubicBezTo>
                    <a:pt x="826617" y="615620"/>
                    <a:pt x="821360" y="531495"/>
                    <a:pt x="822045" y="447142"/>
                  </a:cubicBezTo>
                  <a:cubicBezTo>
                    <a:pt x="822731" y="385648"/>
                    <a:pt x="808787" y="56464"/>
                    <a:pt x="807644" y="32233"/>
                  </a:cubicBezTo>
                  <a:cubicBezTo>
                    <a:pt x="807644" y="30861"/>
                    <a:pt x="807415" y="29718"/>
                    <a:pt x="807415" y="28575"/>
                  </a:cubicBezTo>
                  <a:cubicBezTo>
                    <a:pt x="807415" y="28118"/>
                    <a:pt x="807415" y="27661"/>
                    <a:pt x="807186" y="27432"/>
                  </a:cubicBezTo>
                  <a:cubicBezTo>
                    <a:pt x="807186" y="26746"/>
                    <a:pt x="806958" y="25832"/>
                    <a:pt x="806958" y="25146"/>
                  </a:cubicBezTo>
                  <a:cubicBezTo>
                    <a:pt x="806958" y="24689"/>
                    <a:pt x="806729" y="24232"/>
                    <a:pt x="806729" y="23774"/>
                  </a:cubicBezTo>
                  <a:cubicBezTo>
                    <a:pt x="806729" y="23089"/>
                    <a:pt x="806501" y="22631"/>
                    <a:pt x="806501" y="21946"/>
                  </a:cubicBezTo>
                  <a:cubicBezTo>
                    <a:pt x="806501" y="21488"/>
                    <a:pt x="806272" y="21031"/>
                    <a:pt x="806043" y="20574"/>
                  </a:cubicBezTo>
                  <a:cubicBezTo>
                    <a:pt x="805815" y="20117"/>
                    <a:pt x="805815" y="19660"/>
                    <a:pt x="805586" y="18974"/>
                  </a:cubicBezTo>
                  <a:cubicBezTo>
                    <a:pt x="805358" y="18517"/>
                    <a:pt x="805358" y="18059"/>
                    <a:pt x="805129" y="17602"/>
                  </a:cubicBezTo>
                  <a:cubicBezTo>
                    <a:pt x="804900" y="17145"/>
                    <a:pt x="804900" y="16688"/>
                    <a:pt x="804672" y="16231"/>
                  </a:cubicBezTo>
                  <a:cubicBezTo>
                    <a:pt x="804443" y="15773"/>
                    <a:pt x="804215" y="15316"/>
                    <a:pt x="803986" y="14859"/>
                  </a:cubicBezTo>
                  <a:cubicBezTo>
                    <a:pt x="803757" y="14402"/>
                    <a:pt x="803529" y="14173"/>
                    <a:pt x="803529" y="13716"/>
                  </a:cubicBezTo>
                  <a:cubicBezTo>
                    <a:pt x="803300" y="13259"/>
                    <a:pt x="803072" y="12802"/>
                    <a:pt x="802843" y="12344"/>
                  </a:cubicBezTo>
                  <a:cubicBezTo>
                    <a:pt x="802614" y="12116"/>
                    <a:pt x="802386" y="11659"/>
                    <a:pt x="802157" y="11430"/>
                  </a:cubicBezTo>
                  <a:cubicBezTo>
                    <a:pt x="801929" y="10973"/>
                    <a:pt x="801471" y="10516"/>
                    <a:pt x="801243" y="10287"/>
                  </a:cubicBezTo>
                  <a:cubicBezTo>
                    <a:pt x="801014" y="10058"/>
                    <a:pt x="800786" y="9830"/>
                    <a:pt x="800557" y="9373"/>
                  </a:cubicBezTo>
                  <a:cubicBezTo>
                    <a:pt x="800328" y="8915"/>
                    <a:pt x="799871" y="8687"/>
                    <a:pt x="799414" y="8230"/>
                  </a:cubicBezTo>
                  <a:cubicBezTo>
                    <a:pt x="799185" y="8001"/>
                    <a:pt x="798957" y="7772"/>
                    <a:pt x="798728" y="7544"/>
                  </a:cubicBezTo>
                  <a:cubicBezTo>
                    <a:pt x="798271" y="7087"/>
                    <a:pt x="797814" y="6858"/>
                    <a:pt x="797585" y="6401"/>
                  </a:cubicBezTo>
                  <a:cubicBezTo>
                    <a:pt x="797357" y="6172"/>
                    <a:pt x="797128" y="5944"/>
                    <a:pt x="796899" y="5715"/>
                  </a:cubicBezTo>
                  <a:cubicBezTo>
                    <a:pt x="796442" y="5486"/>
                    <a:pt x="795985" y="5029"/>
                    <a:pt x="795528" y="4801"/>
                  </a:cubicBezTo>
                  <a:cubicBezTo>
                    <a:pt x="795299" y="4572"/>
                    <a:pt x="795071" y="4572"/>
                    <a:pt x="794613" y="4343"/>
                  </a:cubicBezTo>
                  <a:cubicBezTo>
                    <a:pt x="794156" y="4115"/>
                    <a:pt x="793470" y="3658"/>
                    <a:pt x="793013" y="3429"/>
                  </a:cubicBezTo>
                  <a:cubicBezTo>
                    <a:pt x="792785" y="3200"/>
                    <a:pt x="792556" y="3200"/>
                    <a:pt x="792099" y="2972"/>
                  </a:cubicBezTo>
                  <a:cubicBezTo>
                    <a:pt x="791413" y="2743"/>
                    <a:pt x="790956" y="2515"/>
                    <a:pt x="790270" y="2286"/>
                  </a:cubicBezTo>
                  <a:cubicBezTo>
                    <a:pt x="790041" y="2286"/>
                    <a:pt x="789813" y="2057"/>
                    <a:pt x="789584" y="2057"/>
                  </a:cubicBezTo>
                  <a:cubicBezTo>
                    <a:pt x="788898" y="1829"/>
                    <a:pt x="788213" y="1600"/>
                    <a:pt x="787527" y="1372"/>
                  </a:cubicBezTo>
                  <a:cubicBezTo>
                    <a:pt x="787298" y="1372"/>
                    <a:pt x="787070" y="1143"/>
                    <a:pt x="786841" y="1143"/>
                  </a:cubicBezTo>
                  <a:cubicBezTo>
                    <a:pt x="785927" y="914"/>
                    <a:pt x="785241" y="686"/>
                    <a:pt x="784326" y="457"/>
                  </a:cubicBezTo>
                  <a:cubicBezTo>
                    <a:pt x="784098" y="457"/>
                    <a:pt x="784098" y="457"/>
                    <a:pt x="783869" y="457"/>
                  </a:cubicBezTo>
                  <a:cubicBezTo>
                    <a:pt x="782955" y="229"/>
                    <a:pt x="782040" y="0"/>
                    <a:pt x="780897" y="0"/>
                  </a:cubicBezTo>
                  <a:cubicBezTo>
                    <a:pt x="778840" y="13945"/>
                    <a:pt x="777468" y="28118"/>
                    <a:pt x="776554" y="42291"/>
                  </a:cubicBezTo>
                  <a:close/>
                </a:path>
              </a:pathLst>
            </a:custGeom>
            <a:solidFill>
              <a:srgbClr val="FFC652"/>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1D54578-149B-F948-AD1E-A95ECF6A8495}"/>
                </a:ext>
              </a:extLst>
            </p:cNvPr>
            <p:cNvSpPr/>
            <p:nvPr/>
          </p:nvSpPr>
          <p:spPr>
            <a:xfrm>
              <a:off x="6641521" y="290539"/>
              <a:ext cx="1033242" cy="819598"/>
            </a:xfrm>
            <a:custGeom>
              <a:avLst/>
              <a:gdLst>
                <a:gd name="connsiteX0" fmla="*/ 39823 w 1033242"/>
                <a:gd name="connsiteY0" fmla="*/ 491044 h 819598"/>
                <a:gd name="connsiteX1" fmla="*/ 109775 w 1033242"/>
                <a:gd name="connsiteY1" fmla="*/ 488987 h 819598"/>
                <a:gd name="connsiteX2" fmla="*/ 174240 w 1033242"/>
                <a:gd name="connsiteY2" fmla="*/ 459040 h 819598"/>
                <a:gd name="connsiteX3" fmla="*/ 210588 w 1033242"/>
                <a:gd name="connsiteY3" fmla="*/ 409663 h 819598"/>
                <a:gd name="connsiteX4" fmla="*/ 269338 w 1033242"/>
                <a:gd name="connsiteY4" fmla="*/ 395718 h 819598"/>
                <a:gd name="connsiteX5" fmla="*/ 274596 w 1033242"/>
                <a:gd name="connsiteY5" fmla="*/ 399604 h 819598"/>
                <a:gd name="connsiteX6" fmla="*/ 286483 w 1033242"/>
                <a:gd name="connsiteY6" fmla="*/ 435266 h 819598"/>
                <a:gd name="connsiteX7" fmla="*/ 258822 w 1033242"/>
                <a:gd name="connsiteY7" fmla="*/ 515962 h 819598"/>
                <a:gd name="connsiteX8" fmla="*/ 253107 w 1033242"/>
                <a:gd name="connsiteY8" fmla="*/ 543851 h 819598"/>
                <a:gd name="connsiteX9" fmla="*/ 212874 w 1033242"/>
                <a:gd name="connsiteY9" fmla="*/ 545680 h 819598"/>
                <a:gd name="connsiteX10" fmla="*/ 181327 w 1033242"/>
                <a:gd name="connsiteY10" fmla="*/ 578598 h 819598"/>
                <a:gd name="connsiteX11" fmla="*/ 181784 w 1033242"/>
                <a:gd name="connsiteY11" fmla="*/ 728102 h 819598"/>
                <a:gd name="connsiteX12" fmla="*/ 182241 w 1033242"/>
                <a:gd name="connsiteY12" fmla="*/ 794168 h 819598"/>
                <a:gd name="connsiteX13" fmla="*/ 215845 w 1033242"/>
                <a:gd name="connsiteY13" fmla="*/ 803540 h 819598"/>
                <a:gd name="connsiteX14" fmla="*/ 345462 w 1033242"/>
                <a:gd name="connsiteY14" fmla="*/ 806969 h 819598"/>
                <a:gd name="connsiteX15" fmla="*/ 905532 w 1033242"/>
                <a:gd name="connsiteY15" fmla="*/ 813827 h 819598"/>
                <a:gd name="connsiteX16" fmla="*/ 1018917 w 1033242"/>
                <a:gd name="connsiteY16" fmla="*/ 819542 h 819598"/>
                <a:gd name="connsiteX17" fmla="*/ 1032405 w 1033242"/>
                <a:gd name="connsiteY17" fmla="*/ 794625 h 819598"/>
                <a:gd name="connsiteX18" fmla="*/ 1028518 w 1033242"/>
                <a:gd name="connsiteY18" fmla="*/ 711186 h 819598"/>
                <a:gd name="connsiteX19" fmla="*/ 1023718 w 1033242"/>
                <a:gd name="connsiteY19" fmla="*/ 429779 h 819598"/>
                <a:gd name="connsiteX20" fmla="*/ 1010002 w 1033242"/>
                <a:gd name="connsiteY20" fmla="*/ 98538 h 819598"/>
                <a:gd name="connsiteX21" fmla="*/ 967254 w 1033242"/>
                <a:gd name="connsiteY21" fmla="*/ 58990 h 819598"/>
                <a:gd name="connsiteX22" fmla="*/ 736596 w 1033242"/>
                <a:gd name="connsiteY22" fmla="*/ 62191 h 819598"/>
                <a:gd name="connsiteX23" fmla="*/ 708707 w 1033242"/>
                <a:gd name="connsiteY23" fmla="*/ 86422 h 819598"/>
                <a:gd name="connsiteX24" fmla="*/ 712593 w 1033242"/>
                <a:gd name="connsiteY24" fmla="*/ 139000 h 819598"/>
                <a:gd name="connsiteX25" fmla="*/ 718308 w 1033242"/>
                <a:gd name="connsiteY25" fmla="*/ 279361 h 819598"/>
                <a:gd name="connsiteX26" fmla="*/ 702078 w 1033242"/>
                <a:gd name="connsiteY26" fmla="*/ 295591 h 819598"/>
                <a:gd name="connsiteX27" fmla="*/ 688819 w 1033242"/>
                <a:gd name="connsiteY27" fmla="*/ 295591 h 819598"/>
                <a:gd name="connsiteX28" fmla="*/ 493366 w 1033242"/>
                <a:gd name="connsiteY28" fmla="*/ 297420 h 819598"/>
                <a:gd name="connsiteX29" fmla="*/ 468677 w 1033242"/>
                <a:gd name="connsiteY29" fmla="*/ 322337 h 819598"/>
                <a:gd name="connsiteX30" fmla="*/ 470506 w 1033242"/>
                <a:gd name="connsiteY30" fmla="*/ 390232 h 819598"/>
                <a:gd name="connsiteX31" fmla="*/ 470277 w 1033242"/>
                <a:gd name="connsiteY31" fmla="*/ 526020 h 819598"/>
                <a:gd name="connsiteX32" fmla="*/ 452446 w 1033242"/>
                <a:gd name="connsiteY32" fmla="*/ 545680 h 819598"/>
                <a:gd name="connsiteX33" fmla="*/ 340432 w 1033242"/>
                <a:gd name="connsiteY33" fmla="*/ 543851 h 819598"/>
                <a:gd name="connsiteX34" fmla="*/ 322373 w 1033242"/>
                <a:gd name="connsiteY34" fmla="*/ 539507 h 819598"/>
                <a:gd name="connsiteX35" fmla="*/ 367864 w 1033242"/>
                <a:gd name="connsiteY35" fmla="*/ 445324 h 819598"/>
                <a:gd name="connsiteX36" fmla="*/ 360549 w 1033242"/>
                <a:gd name="connsiteY36" fmla="*/ 370115 h 819598"/>
                <a:gd name="connsiteX37" fmla="*/ 328545 w 1033242"/>
                <a:gd name="connsiteY37" fmla="*/ 341768 h 819598"/>
                <a:gd name="connsiteX38" fmla="*/ 323973 w 1033242"/>
                <a:gd name="connsiteY38" fmla="*/ 330110 h 819598"/>
                <a:gd name="connsiteX39" fmla="*/ 336089 w 1033242"/>
                <a:gd name="connsiteY39" fmla="*/ 328967 h 819598"/>
                <a:gd name="connsiteX40" fmla="*/ 388438 w 1033242"/>
                <a:gd name="connsiteY40" fmla="*/ 334910 h 819598"/>
                <a:gd name="connsiteX41" fmla="*/ 434158 w 1033242"/>
                <a:gd name="connsiteY41" fmla="*/ 280504 h 819598"/>
                <a:gd name="connsiteX42" fmla="*/ 420442 w 1033242"/>
                <a:gd name="connsiteY42" fmla="*/ 265416 h 819598"/>
                <a:gd name="connsiteX43" fmla="*/ 398497 w 1033242"/>
                <a:gd name="connsiteY43" fmla="*/ 264044 h 819598"/>
                <a:gd name="connsiteX44" fmla="*/ 357120 w 1033242"/>
                <a:gd name="connsiteY44" fmla="*/ 260387 h 819598"/>
                <a:gd name="connsiteX45" fmla="*/ 341347 w 1033242"/>
                <a:gd name="connsiteY45" fmla="*/ 238213 h 819598"/>
                <a:gd name="connsiteX46" fmla="*/ 335175 w 1033242"/>
                <a:gd name="connsiteY46" fmla="*/ 166432 h 819598"/>
                <a:gd name="connsiteX47" fmla="*/ 405126 w 1033242"/>
                <a:gd name="connsiteY47" fmla="*/ 49160 h 819598"/>
                <a:gd name="connsiteX48" fmla="*/ 297456 w 1033242"/>
                <a:gd name="connsiteY48" fmla="*/ 5269 h 819598"/>
                <a:gd name="connsiteX49" fmla="*/ 253107 w 1033242"/>
                <a:gd name="connsiteY49" fmla="*/ 54190 h 819598"/>
                <a:gd name="connsiteX50" fmla="*/ 280768 w 1033242"/>
                <a:gd name="connsiteY50" fmla="*/ 148830 h 819598"/>
                <a:gd name="connsiteX51" fmla="*/ 218589 w 1033242"/>
                <a:gd name="connsiteY51" fmla="*/ 187006 h 819598"/>
                <a:gd name="connsiteX52" fmla="*/ 149551 w 1033242"/>
                <a:gd name="connsiteY52" fmla="*/ 313879 h 819598"/>
                <a:gd name="connsiteX53" fmla="*/ 116176 w 1033242"/>
                <a:gd name="connsiteY53" fmla="*/ 387946 h 819598"/>
                <a:gd name="connsiteX54" fmla="*/ 92630 w 1033242"/>
                <a:gd name="connsiteY54" fmla="*/ 408748 h 819598"/>
                <a:gd name="connsiteX55" fmla="*/ 33651 w 1033242"/>
                <a:gd name="connsiteY55" fmla="*/ 412177 h 819598"/>
                <a:gd name="connsiteX56" fmla="*/ 47 w 1033242"/>
                <a:gd name="connsiteY56" fmla="*/ 460183 h 819598"/>
                <a:gd name="connsiteX57" fmla="*/ 39823 w 1033242"/>
                <a:gd name="connsiteY57" fmla="*/ 491044 h 819598"/>
                <a:gd name="connsiteX58" fmla="*/ 359178 w 1033242"/>
                <a:gd name="connsiteY58" fmla="*/ 558938 h 819598"/>
                <a:gd name="connsiteX59" fmla="*/ 468906 w 1033242"/>
                <a:gd name="connsiteY59" fmla="*/ 559396 h 819598"/>
                <a:gd name="connsiteX60" fmla="*/ 483307 w 1033242"/>
                <a:gd name="connsiteY60" fmla="*/ 541793 h 819598"/>
                <a:gd name="connsiteX61" fmla="*/ 482393 w 1033242"/>
                <a:gd name="connsiteY61" fmla="*/ 495616 h 819598"/>
                <a:gd name="connsiteX62" fmla="*/ 482164 w 1033242"/>
                <a:gd name="connsiteY62" fmla="*/ 355027 h 819598"/>
                <a:gd name="connsiteX63" fmla="*/ 523998 w 1033242"/>
                <a:gd name="connsiteY63" fmla="*/ 309764 h 819598"/>
                <a:gd name="connsiteX64" fmla="*/ 718765 w 1033242"/>
                <a:gd name="connsiteY64" fmla="*/ 309079 h 819598"/>
                <a:gd name="connsiteX65" fmla="*/ 733396 w 1033242"/>
                <a:gd name="connsiteY65" fmla="*/ 299020 h 819598"/>
                <a:gd name="connsiteX66" fmla="*/ 732481 w 1033242"/>
                <a:gd name="connsiteY66" fmla="*/ 261758 h 819598"/>
                <a:gd name="connsiteX67" fmla="*/ 721280 w 1033242"/>
                <a:gd name="connsiteY67" fmla="*/ 93052 h 819598"/>
                <a:gd name="connsiteX68" fmla="*/ 734996 w 1033242"/>
                <a:gd name="connsiteY68" fmla="*/ 76364 h 819598"/>
                <a:gd name="connsiteX69" fmla="*/ 914904 w 1033242"/>
                <a:gd name="connsiteY69" fmla="*/ 73392 h 819598"/>
                <a:gd name="connsiteX70" fmla="*/ 939136 w 1033242"/>
                <a:gd name="connsiteY70" fmla="*/ 73163 h 819598"/>
                <a:gd name="connsiteX71" fmla="*/ 969768 w 1033242"/>
                <a:gd name="connsiteY71" fmla="*/ 73849 h 819598"/>
                <a:gd name="connsiteX72" fmla="*/ 975940 w 1033242"/>
                <a:gd name="connsiteY72" fmla="*/ 74992 h 819598"/>
                <a:gd name="connsiteX73" fmla="*/ 976398 w 1033242"/>
                <a:gd name="connsiteY73" fmla="*/ 74992 h 819598"/>
                <a:gd name="connsiteX74" fmla="*/ 978912 w 1033242"/>
                <a:gd name="connsiteY74" fmla="*/ 75678 h 819598"/>
                <a:gd name="connsiteX75" fmla="*/ 979598 w 1033242"/>
                <a:gd name="connsiteY75" fmla="*/ 75907 h 819598"/>
                <a:gd name="connsiteX76" fmla="*/ 981655 w 1033242"/>
                <a:gd name="connsiteY76" fmla="*/ 76592 h 819598"/>
                <a:gd name="connsiteX77" fmla="*/ 982341 w 1033242"/>
                <a:gd name="connsiteY77" fmla="*/ 76821 h 819598"/>
                <a:gd name="connsiteX78" fmla="*/ 984170 w 1033242"/>
                <a:gd name="connsiteY78" fmla="*/ 77507 h 819598"/>
                <a:gd name="connsiteX79" fmla="*/ 985084 w 1033242"/>
                <a:gd name="connsiteY79" fmla="*/ 77964 h 819598"/>
                <a:gd name="connsiteX80" fmla="*/ 986685 w 1033242"/>
                <a:gd name="connsiteY80" fmla="*/ 78878 h 819598"/>
                <a:gd name="connsiteX81" fmla="*/ 987599 w 1033242"/>
                <a:gd name="connsiteY81" fmla="*/ 79336 h 819598"/>
                <a:gd name="connsiteX82" fmla="*/ 988971 w 1033242"/>
                <a:gd name="connsiteY82" fmla="*/ 80250 h 819598"/>
                <a:gd name="connsiteX83" fmla="*/ 989656 w 1033242"/>
                <a:gd name="connsiteY83" fmla="*/ 80936 h 819598"/>
                <a:gd name="connsiteX84" fmla="*/ 990799 w 1033242"/>
                <a:gd name="connsiteY84" fmla="*/ 82079 h 819598"/>
                <a:gd name="connsiteX85" fmla="*/ 991485 w 1033242"/>
                <a:gd name="connsiteY85" fmla="*/ 82765 h 819598"/>
                <a:gd name="connsiteX86" fmla="*/ 992628 w 1033242"/>
                <a:gd name="connsiteY86" fmla="*/ 83908 h 819598"/>
                <a:gd name="connsiteX87" fmla="*/ 993314 w 1033242"/>
                <a:gd name="connsiteY87" fmla="*/ 84822 h 819598"/>
                <a:gd name="connsiteX88" fmla="*/ 994228 w 1033242"/>
                <a:gd name="connsiteY88" fmla="*/ 85965 h 819598"/>
                <a:gd name="connsiteX89" fmla="*/ 994914 w 1033242"/>
                <a:gd name="connsiteY89" fmla="*/ 86879 h 819598"/>
                <a:gd name="connsiteX90" fmla="*/ 995600 w 1033242"/>
                <a:gd name="connsiteY90" fmla="*/ 88251 h 819598"/>
                <a:gd name="connsiteX91" fmla="*/ 996057 w 1033242"/>
                <a:gd name="connsiteY91" fmla="*/ 89394 h 819598"/>
                <a:gd name="connsiteX92" fmla="*/ 996743 w 1033242"/>
                <a:gd name="connsiteY92" fmla="*/ 90766 h 819598"/>
                <a:gd name="connsiteX93" fmla="*/ 997200 w 1033242"/>
                <a:gd name="connsiteY93" fmla="*/ 92137 h 819598"/>
                <a:gd name="connsiteX94" fmla="*/ 997657 w 1033242"/>
                <a:gd name="connsiteY94" fmla="*/ 93509 h 819598"/>
                <a:gd name="connsiteX95" fmla="*/ 998115 w 1033242"/>
                <a:gd name="connsiteY95" fmla="*/ 95109 h 819598"/>
                <a:gd name="connsiteX96" fmla="*/ 998572 w 1033242"/>
                <a:gd name="connsiteY96" fmla="*/ 96481 h 819598"/>
                <a:gd name="connsiteX97" fmla="*/ 998800 w 1033242"/>
                <a:gd name="connsiteY97" fmla="*/ 98309 h 819598"/>
                <a:gd name="connsiteX98" fmla="*/ 999029 w 1033242"/>
                <a:gd name="connsiteY98" fmla="*/ 99681 h 819598"/>
                <a:gd name="connsiteX99" fmla="*/ 999258 w 1033242"/>
                <a:gd name="connsiteY99" fmla="*/ 101967 h 819598"/>
                <a:gd name="connsiteX100" fmla="*/ 999486 w 1033242"/>
                <a:gd name="connsiteY100" fmla="*/ 103110 h 819598"/>
                <a:gd name="connsiteX101" fmla="*/ 999715 w 1033242"/>
                <a:gd name="connsiteY101" fmla="*/ 106768 h 819598"/>
                <a:gd name="connsiteX102" fmla="*/ 1014117 w 1033242"/>
                <a:gd name="connsiteY102" fmla="*/ 521677 h 819598"/>
                <a:gd name="connsiteX103" fmla="*/ 1018460 w 1033242"/>
                <a:gd name="connsiteY103" fmla="*/ 774508 h 819598"/>
                <a:gd name="connsiteX104" fmla="*/ 1018917 w 1033242"/>
                <a:gd name="connsiteY104" fmla="*/ 785481 h 819598"/>
                <a:gd name="connsiteX105" fmla="*/ 1001086 w 1033242"/>
                <a:gd name="connsiteY105" fmla="*/ 802397 h 819598"/>
                <a:gd name="connsiteX106" fmla="*/ 847239 w 1033242"/>
                <a:gd name="connsiteY106" fmla="*/ 797825 h 819598"/>
                <a:gd name="connsiteX107" fmla="*/ 741854 w 1033242"/>
                <a:gd name="connsiteY107" fmla="*/ 797597 h 819598"/>
                <a:gd name="connsiteX108" fmla="*/ 296313 w 1033242"/>
                <a:gd name="connsiteY108" fmla="*/ 790510 h 819598"/>
                <a:gd name="connsiteX109" fmla="*/ 221560 w 1033242"/>
                <a:gd name="connsiteY109" fmla="*/ 789824 h 819598"/>
                <a:gd name="connsiteX110" fmla="*/ 194586 w 1033242"/>
                <a:gd name="connsiteY110" fmla="*/ 763993 h 819598"/>
                <a:gd name="connsiteX111" fmla="*/ 193671 w 1033242"/>
                <a:gd name="connsiteY111" fmla="*/ 751420 h 819598"/>
                <a:gd name="connsiteX112" fmla="*/ 193443 w 1033242"/>
                <a:gd name="connsiteY112" fmla="*/ 747533 h 819598"/>
                <a:gd name="connsiteX113" fmla="*/ 192985 w 1033242"/>
                <a:gd name="connsiteY113" fmla="*/ 738847 h 819598"/>
                <a:gd name="connsiteX114" fmla="*/ 192757 w 1033242"/>
                <a:gd name="connsiteY114" fmla="*/ 734732 h 819598"/>
                <a:gd name="connsiteX115" fmla="*/ 192528 w 1033242"/>
                <a:gd name="connsiteY115" fmla="*/ 725816 h 819598"/>
                <a:gd name="connsiteX116" fmla="*/ 192300 w 1033242"/>
                <a:gd name="connsiteY116" fmla="*/ 722159 h 819598"/>
                <a:gd name="connsiteX117" fmla="*/ 191157 w 1033242"/>
                <a:gd name="connsiteY117" fmla="*/ 590485 h 819598"/>
                <a:gd name="connsiteX118" fmla="*/ 191842 w 1033242"/>
                <a:gd name="connsiteY118" fmla="*/ 577455 h 819598"/>
                <a:gd name="connsiteX119" fmla="*/ 211502 w 1033242"/>
                <a:gd name="connsiteY119" fmla="*/ 559624 h 819598"/>
                <a:gd name="connsiteX120" fmla="*/ 288312 w 1033242"/>
                <a:gd name="connsiteY120" fmla="*/ 559853 h 819598"/>
                <a:gd name="connsiteX121" fmla="*/ 359178 w 1033242"/>
                <a:gd name="connsiteY121" fmla="*/ 558938 h 819598"/>
                <a:gd name="connsiteX122" fmla="*/ 278710 w 1033242"/>
                <a:gd name="connsiteY122" fmla="*/ 133971 h 819598"/>
                <a:gd name="connsiteX123" fmla="*/ 296084 w 1033242"/>
                <a:gd name="connsiteY123" fmla="*/ 20814 h 819598"/>
                <a:gd name="connsiteX124" fmla="*/ 389353 w 1033242"/>
                <a:gd name="connsiteY124" fmla="*/ 43445 h 819598"/>
                <a:gd name="connsiteX125" fmla="*/ 389124 w 1033242"/>
                <a:gd name="connsiteY125" fmla="*/ 117055 h 819598"/>
                <a:gd name="connsiteX126" fmla="*/ 354606 w 1033242"/>
                <a:gd name="connsiteY126" fmla="*/ 149059 h 819598"/>
                <a:gd name="connsiteX127" fmla="*/ 278710 w 1033242"/>
                <a:gd name="connsiteY127" fmla="*/ 133971 h 819598"/>
                <a:gd name="connsiteX128" fmla="*/ 16735 w 1033242"/>
                <a:gd name="connsiteY128" fmla="*/ 430694 h 819598"/>
                <a:gd name="connsiteX129" fmla="*/ 29765 w 1033242"/>
                <a:gd name="connsiteY129" fmla="*/ 425207 h 819598"/>
                <a:gd name="connsiteX130" fmla="*/ 84629 w 1033242"/>
                <a:gd name="connsiteY130" fmla="*/ 423836 h 819598"/>
                <a:gd name="connsiteX131" fmla="*/ 128520 w 1033242"/>
                <a:gd name="connsiteY131" fmla="*/ 395489 h 819598"/>
                <a:gd name="connsiteX132" fmla="*/ 212188 w 1033242"/>
                <a:gd name="connsiteY132" fmla="*/ 224039 h 819598"/>
                <a:gd name="connsiteX133" fmla="*/ 243963 w 1033242"/>
                <a:gd name="connsiteY133" fmla="*/ 179462 h 819598"/>
                <a:gd name="connsiteX134" fmla="*/ 322373 w 1033242"/>
                <a:gd name="connsiteY134" fmla="*/ 176491 h 819598"/>
                <a:gd name="connsiteX135" fmla="*/ 330374 w 1033242"/>
                <a:gd name="connsiteY135" fmla="*/ 200722 h 819598"/>
                <a:gd name="connsiteX136" fmla="*/ 326259 w 1033242"/>
                <a:gd name="connsiteY136" fmla="*/ 242327 h 819598"/>
                <a:gd name="connsiteX137" fmla="*/ 346147 w 1033242"/>
                <a:gd name="connsiteY137" fmla="*/ 270902 h 819598"/>
                <a:gd name="connsiteX138" fmla="*/ 398497 w 1033242"/>
                <a:gd name="connsiteY138" fmla="*/ 277303 h 819598"/>
                <a:gd name="connsiteX139" fmla="*/ 419071 w 1033242"/>
                <a:gd name="connsiteY139" fmla="*/ 285990 h 819598"/>
                <a:gd name="connsiteX140" fmla="*/ 407412 w 1033242"/>
                <a:gd name="connsiteY140" fmla="*/ 317765 h 819598"/>
                <a:gd name="connsiteX141" fmla="*/ 376094 w 1033242"/>
                <a:gd name="connsiteY141" fmla="*/ 322795 h 819598"/>
                <a:gd name="connsiteX142" fmla="*/ 303628 w 1033242"/>
                <a:gd name="connsiteY142" fmla="*/ 313879 h 819598"/>
                <a:gd name="connsiteX143" fmla="*/ 285340 w 1033242"/>
                <a:gd name="connsiteY143" fmla="*/ 296963 h 819598"/>
                <a:gd name="connsiteX144" fmla="*/ 275739 w 1033242"/>
                <a:gd name="connsiteY144" fmla="*/ 231812 h 819598"/>
                <a:gd name="connsiteX145" fmla="*/ 274596 w 1033242"/>
                <a:gd name="connsiteY145" fmla="*/ 223125 h 819598"/>
                <a:gd name="connsiteX146" fmla="*/ 266595 w 1033242"/>
                <a:gd name="connsiteY146" fmla="*/ 212381 h 819598"/>
                <a:gd name="connsiteX147" fmla="*/ 263851 w 1033242"/>
                <a:gd name="connsiteY147" fmla="*/ 225182 h 819598"/>
                <a:gd name="connsiteX148" fmla="*/ 271852 w 1033242"/>
                <a:gd name="connsiteY148" fmla="*/ 299249 h 819598"/>
                <a:gd name="connsiteX149" fmla="*/ 296541 w 1033242"/>
                <a:gd name="connsiteY149" fmla="*/ 325309 h 819598"/>
                <a:gd name="connsiteX150" fmla="*/ 307743 w 1033242"/>
                <a:gd name="connsiteY150" fmla="*/ 337196 h 819598"/>
                <a:gd name="connsiteX151" fmla="*/ 344090 w 1033242"/>
                <a:gd name="connsiteY151" fmla="*/ 371029 h 819598"/>
                <a:gd name="connsiteX152" fmla="*/ 356892 w 1033242"/>
                <a:gd name="connsiteY152" fmla="*/ 439838 h 819598"/>
                <a:gd name="connsiteX153" fmla="*/ 316429 w 1033242"/>
                <a:gd name="connsiteY153" fmla="*/ 529678 h 819598"/>
                <a:gd name="connsiteX154" fmla="*/ 276882 w 1033242"/>
                <a:gd name="connsiteY154" fmla="*/ 546823 h 819598"/>
                <a:gd name="connsiteX155" fmla="*/ 272767 w 1033242"/>
                <a:gd name="connsiteY155" fmla="*/ 524191 h 819598"/>
                <a:gd name="connsiteX156" fmla="*/ 300427 w 1033242"/>
                <a:gd name="connsiteY156" fmla="*/ 440752 h 819598"/>
                <a:gd name="connsiteX157" fmla="*/ 303399 w 1033242"/>
                <a:gd name="connsiteY157" fmla="*/ 432523 h 819598"/>
                <a:gd name="connsiteX158" fmla="*/ 291741 w 1033242"/>
                <a:gd name="connsiteY158" fmla="*/ 395489 h 819598"/>
                <a:gd name="connsiteX159" fmla="*/ 244649 w 1033242"/>
                <a:gd name="connsiteY159" fmla="*/ 368286 h 819598"/>
                <a:gd name="connsiteX160" fmla="*/ 218131 w 1033242"/>
                <a:gd name="connsiteY160" fmla="*/ 375601 h 819598"/>
                <a:gd name="connsiteX161" fmla="*/ 176069 w 1033242"/>
                <a:gd name="connsiteY161" fmla="*/ 434351 h 819598"/>
                <a:gd name="connsiteX162" fmla="*/ 118005 w 1033242"/>
                <a:gd name="connsiteY162" fmla="*/ 474128 h 819598"/>
                <a:gd name="connsiteX163" fmla="*/ 33422 w 1033242"/>
                <a:gd name="connsiteY163" fmla="*/ 478700 h 819598"/>
                <a:gd name="connsiteX164" fmla="*/ 16735 w 1033242"/>
                <a:gd name="connsiteY164" fmla="*/ 430694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33242" h="819598">
                  <a:moveTo>
                    <a:pt x="39823" y="491044"/>
                  </a:moveTo>
                  <a:cubicBezTo>
                    <a:pt x="63369" y="494702"/>
                    <a:pt x="86686" y="492873"/>
                    <a:pt x="109775" y="488987"/>
                  </a:cubicBezTo>
                  <a:cubicBezTo>
                    <a:pt x="132406" y="485101"/>
                    <a:pt x="160524" y="478928"/>
                    <a:pt x="174240" y="459040"/>
                  </a:cubicBezTo>
                  <a:cubicBezTo>
                    <a:pt x="185899" y="442124"/>
                    <a:pt x="199386" y="426808"/>
                    <a:pt x="210588" y="409663"/>
                  </a:cubicBezTo>
                  <a:cubicBezTo>
                    <a:pt x="233676" y="374458"/>
                    <a:pt x="227047" y="371715"/>
                    <a:pt x="269338" y="395718"/>
                  </a:cubicBezTo>
                  <a:cubicBezTo>
                    <a:pt x="271167" y="396861"/>
                    <a:pt x="272767" y="398233"/>
                    <a:pt x="274596" y="399604"/>
                  </a:cubicBezTo>
                  <a:cubicBezTo>
                    <a:pt x="290140" y="411720"/>
                    <a:pt x="292426" y="416749"/>
                    <a:pt x="286483" y="435266"/>
                  </a:cubicBezTo>
                  <a:cubicBezTo>
                    <a:pt x="278025" y="462469"/>
                    <a:pt x="269795" y="489673"/>
                    <a:pt x="258822" y="515962"/>
                  </a:cubicBezTo>
                  <a:cubicBezTo>
                    <a:pt x="252879" y="532192"/>
                    <a:pt x="253107" y="543851"/>
                    <a:pt x="253107" y="543851"/>
                  </a:cubicBezTo>
                  <a:cubicBezTo>
                    <a:pt x="250821" y="543851"/>
                    <a:pt x="215160" y="545451"/>
                    <a:pt x="212874" y="545680"/>
                  </a:cubicBezTo>
                  <a:cubicBezTo>
                    <a:pt x="186127" y="546594"/>
                    <a:pt x="181327" y="550937"/>
                    <a:pt x="181327" y="578598"/>
                  </a:cubicBezTo>
                  <a:cubicBezTo>
                    <a:pt x="181098" y="628433"/>
                    <a:pt x="181555" y="678268"/>
                    <a:pt x="181784" y="728102"/>
                  </a:cubicBezTo>
                  <a:cubicBezTo>
                    <a:pt x="181784" y="750048"/>
                    <a:pt x="181784" y="771994"/>
                    <a:pt x="182241" y="794168"/>
                  </a:cubicBezTo>
                  <a:cubicBezTo>
                    <a:pt x="182470" y="807884"/>
                    <a:pt x="209902" y="803769"/>
                    <a:pt x="215845" y="803540"/>
                  </a:cubicBezTo>
                  <a:cubicBezTo>
                    <a:pt x="259051" y="801483"/>
                    <a:pt x="302256" y="803998"/>
                    <a:pt x="345462" y="806969"/>
                  </a:cubicBezTo>
                  <a:cubicBezTo>
                    <a:pt x="395982" y="810398"/>
                    <a:pt x="828036" y="813599"/>
                    <a:pt x="905532" y="813827"/>
                  </a:cubicBezTo>
                  <a:cubicBezTo>
                    <a:pt x="943251" y="813827"/>
                    <a:pt x="981198" y="817028"/>
                    <a:pt x="1018917" y="819542"/>
                  </a:cubicBezTo>
                  <a:cubicBezTo>
                    <a:pt x="1037891" y="820914"/>
                    <a:pt x="1032633" y="796682"/>
                    <a:pt x="1032405" y="794625"/>
                  </a:cubicBezTo>
                  <a:cubicBezTo>
                    <a:pt x="1031033" y="766736"/>
                    <a:pt x="1029433" y="739075"/>
                    <a:pt x="1028518" y="711186"/>
                  </a:cubicBezTo>
                  <a:cubicBezTo>
                    <a:pt x="1026004" y="617460"/>
                    <a:pt x="1028976" y="523505"/>
                    <a:pt x="1023718" y="429779"/>
                  </a:cubicBezTo>
                  <a:cubicBezTo>
                    <a:pt x="1021203" y="385202"/>
                    <a:pt x="1012288" y="132142"/>
                    <a:pt x="1010002" y="98538"/>
                  </a:cubicBezTo>
                  <a:cubicBezTo>
                    <a:pt x="1008402" y="72706"/>
                    <a:pt x="994000" y="58762"/>
                    <a:pt x="967254" y="58990"/>
                  </a:cubicBezTo>
                  <a:cubicBezTo>
                    <a:pt x="898445" y="59447"/>
                    <a:pt x="745054" y="61962"/>
                    <a:pt x="736596" y="62191"/>
                  </a:cubicBezTo>
                  <a:cubicBezTo>
                    <a:pt x="707564" y="63334"/>
                    <a:pt x="707564" y="63334"/>
                    <a:pt x="708707" y="86422"/>
                  </a:cubicBezTo>
                  <a:cubicBezTo>
                    <a:pt x="709393" y="104024"/>
                    <a:pt x="710993" y="121627"/>
                    <a:pt x="712593" y="139000"/>
                  </a:cubicBezTo>
                  <a:cubicBezTo>
                    <a:pt x="716708" y="185635"/>
                    <a:pt x="717165" y="232498"/>
                    <a:pt x="718308" y="279361"/>
                  </a:cubicBezTo>
                  <a:cubicBezTo>
                    <a:pt x="718765" y="294448"/>
                    <a:pt x="717622" y="294905"/>
                    <a:pt x="702078" y="295591"/>
                  </a:cubicBezTo>
                  <a:cubicBezTo>
                    <a:pt x="697734" y="295820"/>
                    <a:pt x="693162" y="295820"/>
                    <a:pt x="688819" y="295591"/>
                  </a:cubicBezTo>
                  <a:cubicBezTo>
                    <a:pt x="623668" y="293077"/>
                    <a:pt x="558517" y="295591"/>
                    <a:pt x="493366" y="297420"/>
                  </a:cubicBezTo>
                  <a:cubicBezTo>
                    <a:pt x="473706" y="297877"/>
                    <a:pt x="469363" y="301992"/>
                    <a:pt x="468677" y="322337"/>
                  </a:cubicBezTo>
                  <a:cubicBezTo>
                    <a:pt x="467991" y="344969"/>
                    <a:pt x="469820" y="367600"/>
                    <a:pt x="470506" y="390232"/>
                  </a:cubicBezTo>
                  <a:cubicBezTo>
                    <a:pt x="471192" y="418807"/>
                    <a:pt x="468448" y="509332"/>
                    <a:pt x="470277" y="526020"/>
                  </a:cubicBezTo>
                  <a:cubicBezTo>
                    <a:pt x="472335" y="544994"/>
                    <a:pt x="472563" y="545680"/>
                    <a:pt x="452446" y="545680"/>
                  </a:cubicBezTo>
                  <a:cubicBezTo>
                    <a:pt x="415185" y="545680"/>
                    <a:pt x="377694" y="544537"/>
                    <a:pt x="340432" y="543851"/>
                  </a:cubicBezTo>
                  <a:cubicBezTo>
                    <a:pt x="331288" y="543622"/>
                    <a:pt x="318944" y="546594"/>
                    <a:pt x="322373" y="539507"/>
                  </a:cubicBezTo>
                  <a:cubicBezTo>
                    <a:pt x="336089" y="510475"/>
                    <a:pt x="354834" y="474585"/>
                    <a:pt x="367864" y="445324"/>
                  </a:cubicBezTo>
                  <a:cubicBezTo>
                    <a:pt x="386381" y="403948"/>
                    <a:pt x="381123" y="392518"/>
                    <a:pt x="360549" y="370115"/>
                  </a:cubicBezTo>
                  <a:cubicBezTo>
                    <a:pt x="356663" y="365771"/>
                    <a:pt x="333574" y="349084"/>
                    <a:pt x="328545" y="341768"/>
                  </a:cubicBezTo>
                  <a:cubicBezTo>
                    <a:pt x="325802" y="337882"/>
                    <a:pt x="320087" y="335825"/>
                    <a:pt x="323973" y="330110"/>
                  </a:cubicBezTo>
                  <a:cubicBezTo>
                    <a:pt x="326945" y="325538"/>
                    <a:pt x="332203" y="328738"/>
                    <a:pt x="336089" y="328967"/>
                  </a:cubicBezTo>
                  <a:cubicBezTo>
                    <a:pt x="353691" y="330110"/>
                    <a:pt x="370608" y="335825"/>
                    <a:pt x="388438" y="334910"/>
                  </a:cubicBezTo>
                  <a:cubicBezTo>
                    <a:pt x="418842" y="333539"/>
                    <a:pt x="438273" y="310679"/>
                    <a:pt x="434158" y="280504"/>
                  </a:cubicBezTo>
                  <a:cubicBezTo>
                    <a:pt x="433015" y="272503"/>
                    <a:pt x="428672" y="266559"/>
                    <a:pt x="420442" y="265416"/>
                  </a:cubicBezTo>
                  <a:cubicBezTo>
                    <a:pt x="413127" y="264273"/>
                    <a:pt x="405812" y="264044"/>
                    <a:pt x="398497" y="264044"/>
                  </a:cubicBezTo>
                  <a:cubicBezTo>
                    <a:pt x="384552" y="263816"/>
                    <a:pt x="370608" y="264273"/>
                    <a:pt x="357120" y="260387"/>
                  </a:cubicBezTo>
                  <a:cubicBezTo>
                    <a:pt x="340204" y="255586"/>
                    <a:pt x="340432" y="256043"/>
                    <a:pt x="341347" y="238213"/>
                  </a:cubicBezTo>
                  <a:cubicBezTo>
                    <a:pt x="342718" y="213981"/>
                    <a:pt x="350034" y="189292"/>
                    <a:pt x="335175" y="166432"/>
                  </a:cubicBezTo>
                  <a:cubicBezTo>
                    <a:pt x="381809" y="166204"/>
                    <a:pt x="426157" y="114997"/>
                    <a:pt x="405126" y="49160"/>
                  </a:cubicBezTo>
                  <a:cubicBezTo>
                    <a:pt x="389124" y="2755"/>
                    <a:pt x="335860" y="-7990"/>
                    <a:pt x="297456" y="5269"/>
                  </a:cubicBezTo>
                  <a:cubicBezTo>
                    <a:pt x="274367" y="13270"/>
                    <a:pt x="262480" y="30872"/>
                    <a:pt x="253107" y="54190"/>
                  </a:cubicBezTo>
                  <a:cubicBezTo>
                    <a:pt x="237334" y="92594"/>
                    <a:pt x="248535" y="134428"/>
                    <a:pt x="280768" y="148830"/>
                  </a:cubicBezTo>
                  <a:cubicBezTo>
                    <a:pt x="249221" y="152030"/>
                    <a:pt x="238705" y="156145"/>
                    <a:pt x="218589" y="187006"/>
                  </a:cubicBezTo>
                  <a:cubicBezTo>
                    <a:pt x="196186" y="217181"/>
                    <a:pt x="171726" y="275246"/>
                    <a:pt x="149551" y="313879"/>
                  </a:cubicBezTo>
                  <a:cubicBezTo>
                    <a:pt x="136064" y="337196"/>
                    <a:pt x="127377" y="363257"/>
                    <a:pt x="116176" y="387946"/>
                  </a:cubicBezTo>
                  <a:cubicBezTo>
                    <a:pt x="111604" y="398233"/>
                    <a:pt x="104517" y="407605"/>
                    <a:pt x="92630" y="408748"/>
                  </a:cubicBezTo>
                  <a:cubicBezTo>
                    <a:pt x="72970" y="410348"/>
                    <a:pt x="53082" y="415149"/>
                    <a:pt x="33651" y="412177"/>
                  </a:cubicBezTo>
                  <a:cubicBezTo>
                    <a:pt x="-868" y="406919"/>
                    <a:pt x="-182" y="430465"/>
                    <a:pt x="47" y="460183"/>
                  </a:cubicBezTo>
                  <a:cubicBezTo>
                    <a:pt x="4619" y="483729"/>
                    <a:pt x="16277" y="487387"/>
                    <a:pt x="39823" y="491044"/>
                  </a:cubicBezTo>
                  <a:close/>
                  <a:moveTo>
                    <a:pt x="359178" y="558938"/>
                  </a:moveTo>
                  <a:cubicBezTo>
                    <a:pt x="395754" y="560310"/>
                    <a:pt x="432330" y="559624"/>
                    <a:pt x="468906" y="559396"/>
                  </a:cubicBezTo>
                  <a:cubicBezTo>
                    <a:pt x="485136" y="559167"/>
                    <a:pt x="484450" y="558481"/>
                    <a:pt x="483307" y="541793"/>
                  </a:cubicBezTo>
                  <a:cubicBezTo>
                    <a:pt x="482164" y="526477"/>
                    <a:pt x="481707" y="510932"/>
                    <a:pt x="482393" y="495616"/>
                  </a:cubicBezTo>
                  <a:cubicBezTo>
                    <a:pt x="484450" y="448753"/>
                    <a:pt x="483079" y="401890"/>
                    <a:pt x="482164" y="355027"/>
                  </a:cubicBezTo>
                  <a:cubicBezTo>
                    <a:pt x="481250" y="312736"/>
                    <a:pt x="481936" y="310222"/>
                    <a:pt x="523998" y="309764"/>
                  </a:cubicBezTo>
                  <a:cubicBezTo>
                    <a:pt x="578176" y="309079"/>
                    <a:pt x="708478" y="306564"/>
                    <a:pt x="718765" y="309079"/>
                  </a:cubicBezTo>
                  <a:cubicBezTo>
                    <a:pt x="730653" y="312050"/>
                    <a:pt x="732939" y="311822"/>
                    <a:pt x="733396" y="299020"/>
                  </a:cubicBezTo>
                  <a:cubicBezTo>
                    <a:pt x="733853" y="286676"/>
                    <a:pt x="733853" y="274103"/>
                    <a:pt x="732481" y="261758"/>
                  </a:cubicBezTo>
                  <a:cubicBezTo>
                    <a:pt x="726538" y="205523"/>
                    <a:pt x="728367" y="149059"/>
                    <a:pt x="721280" y="93052"/>
                  </a:cubicBezTo>
                  <a:cubicBezTo>
                    <a:pt x="719908" y="82307"/>
                    <a:pt x="725166" y="77050"/>
                    <a:pt x="734996" y="76364"/>
                  </a:cubicBezTo>
                  <a:cubicBezTo>
                    <a:pt x="794889" y="72478"/>
                    <a:pt x="854782" y="69506"/>
                    <a:pt x="914904" y="73392"/>
                  </a:cubicBezTo>
                  <a:cubicBezTo>
                    <a:pt x="922905" y="73849"/>
                    <a:pt x="930906" y="72935"/>
                    <a:pt x="939136" y="73163"/>
                  </a:cubicBezTo>
                  <a:cubicBezTo>
                    <a:pt x="949423" y="73163"/>
                    <a:pt x="959710" y="72706"/>
                    <a:pt x="969768" y="73849"/>
                  </a:cubicBezTo>
                  <a:cubicBezTo>
                    <a:pt x="972054" y="74078"/>
                    <a:pt x="974112" y="74535"/>
                    <a:pt x="975940" y="74992"/>
                  </a:cubicBezTo>
                  <a:cubicBezTo>
                    <a:pt x="976169" y="74992"/>
                    <a:pt x="976398" y="74992"/>
                    <a:pt x="976398" y="74992"/>
                  </a:cubicBezTo>
                  <a:cubicBezTo>
                    <a:pt x="977312" y="75221"/>
                    <a:pt x="977998" y="75449"/>
                    <a:pt x="978912" y="75678"/>
                  </a:cubicBezTo>
                  <a:cubicBezTo>
                    <a:pt x="979141" y="75678"/>
                    <a:pt x="979369" y="75907"/>
                    <a:pt x="979598" y="75907"/>
                  </a:cubicBezTo>
                  <a:cubicBezTo>
                    <a:pt x="980284" y="76135"/>
                    <a:pt x="980970" y="76364"/>
                    <a:pt x="981655" y="76592"/>
                  </a:cubicBezTo>
                  <a:cubicBezTo>
                    <a:pt x="981884" y="76592"/>
                    <a:pt x="982113" y="76821"/>
                    <a:pt x="982341" y="76821"/>
                  </a:cubicBezTo>
                  <a:cubicBezTo>
                    <a:pt x="983027" y="77050"/>
                    <a:pt x="983484" y="77278"/>
                    <a:pt x="984170" y="77507"/>
                  </a:cubicBezTo>
                  <a:cubicBezTo>
                    <a:pt x="984399" y="77735"/>
                    <a:pt x="984627" y="77735"/>
                    <a:pt x="985084" y="77964"/>
                  </a:cubicBezTo>
                  <a:cubicBezTo>
                    <a:pt x="985542" y="78193"/>
                    <a:pt x="986227" y="78650"/>
                    <a:pt x="986685" y="78878"/>
                  </a:cubicBezTo>
                  <a:cubicBezTo>
                    <a:pt x="986913" y="79107"/>
                    <a:pt x="987142" y="79107"/>
                    <a:pt x="987599" y="79336"/>
                  </a:cubicBezTo>
                  <a:cubicBezTo>
                    <a:pt x="988056" y="79564"/>
                    <a:pt x="988513" y="80021"/>
                    <a:pt x="988971" y="80250"/>
                  </a:cubicBezTo>
                  <a:cubicBezTo>
                    <a:pt x="989199" y="80479"/>
                    <a:pt x="989428" y="80707"/>
                    <a:pt x="989656" y="80936"/>
                  </a:cubicBezTo>
                  <a:cubicBezTo>
                    <a:pt x="990114" y="81164"/>
                    <a:pt x="990571" y="81622"/>
                    <a:pt x="990799" y="82079"/>
                  </a:cubicBezTo>
                  <a:cubicBezTo>
                    <a:pt x="991028" y="82307"/>
                    <a:pt x="991257" y="82536"/>
                    <a:pt x="991485" y="82765"/>
                  </a:cubicBezTo>
                  <a:cubicBezTo>
                    <a:pt x="991942" y="83222"/>
                    <a:pt x="992171" y="83450"/>
                    <a:pt x="992628" y="83908"/>
                  </a:cubicBezTo>
                  <a:cubicBezTo>
                    <a:pt x="992857" y="84136"/>
                    <a:pt x="993085" y="84365"/>
                    <a:pt x="993314" y="84822"/>
                  </a:cubicBezTo>
                  <a:cubicBezTo>
                    <a:pt x="993543" y="85279"/>
                    <a:pt x="994000" y="85736"/>
                    <a:pt x="994228" y="85965"/>
                  </a:cubicBezTo>
                  <a:cubicBezTo>
                    <a:pt x="994457" y="86194"/>
                    <a:pt x="994686" y="86651"/>
                    <a:pt x="994914" y="86879"/>
                  </a:cubicBezTo>
                  <a:cubicBezTo>
                    <a:pt x="995143" y="87337"/>
                    <a:pt x="995371" y="87794"/>
                    <a:pt x="995600" y="88251"/>
                  </a:cubicBezTo>
                  <a:cubicBezTo>
                    <a:pt x="995829" y="88708"/>
                    <a:pt x="996057" y="88937"/>
                    <a:pt x="996057" y="89394"/>
                  </a:cubicBezTo>
                  <a:cubicBezTo>
                    <a:pt x="996286" y="89851"/>
                    <a:pt x="996514" y="90308"/>
                    <a:pt x="996743" y="90766"/>
                  </a:cubicBezTo>
                  <a:cubicBezTo>
                    <a:pt x="996972" y="91223"/>
                    <a:pt x="996972" y="91680"/>
                    <a:pt x="997200" y="92137"/>
                  </a:cubicBezTo>
                  <a:cubicBezTo>
                    <a:pt x="997429" y="92594"/>
                    <a:pt x="997657" y="93052"/>
                    <a:pt x="997657" y="93509"/>
                  </a:cubicBezTo>
                  <a:cubicBezTo>
                    <a:pt x="997886" y="93966"/>
                    <a:pt x="997886" y="94423"/>
                    <a:pt x="998115" y="95109"/>
                  </a:cubicBezTo>
                  <a:cubicBezTo>
                    <a:pt x="998343" y="95566"/>
                    <a:pt x="998343" y="96023"/>
                    <a:pt x="998572" y="96481"/>
                  </a:cubicBezTo>
                  <a:cubicBezTo>
                    <a:pt x="998800" y="97166"/>
                    <a:pt x="998800" y="97624"/>
                    <a:pt x="998800" y="98309"/>
                  </a:cubicBezTo>
                  <a:cubicBezTo>
                    <a:pt x="998800" y="98767"/>
                    <a:pt x="999029" y="99224"/>
                    <a:pt x="999029" y="99681"/>
                  </a:cubicBezTo>
                  <a:cubicBezTo>
                    <a:pt x="999029" y="100367"/>
                    <a:pt x="999258" y="101053"/>
                    <a:pt x="999258" y="101967"/>
                  </a:cubicBezTo>
                  <a:cubicBezTo>
                    <a:pt x="999258" y="102424"/>
                    <a:pt x="999258" y="102881"/>
                    <a:pt x="999486" y="103110"/>
                  </a:cubicBezTo>
                  <a:cubicBezTo>
                    <a:pt x="999486" y="104253"/>
                    <a:pt x="999715" y="105625"/>
                    <a:pt x="999715" y="106768"/>
                  </a:cubicBezTo>
                  <a:cubicBezTo>
                    <a:pt x="1000858" y="130999"/>
                    <a:pt x="1014802" y="460183"/>
                    <a:pt x="1014117" y="521677"/>
                  </a:cubicBezTo>
                  <a:cubicBezTo>
                    <a:pt x="1013202" y="606030"/>
                    <a:pt x="1018689" y="690155"/>
                    <a:pt x="1018460" y="774508"/>
                  </a:cubicBezTo>
                  <a:cubicBezTo>
                    <a:pt x="1018460" y="778166"/>
                    <a:pt x="1018917" y="781823"/>
                    <a:pt x="1018917" y="785481"/>
                  </a:cubicBezTo>
                  <a:cubicBezTo>
                    <a:pt x="1018689" y="801940"/>
                    <a:pt x="1018460" y="802397"/>
                    <a:pt x="1001086" y="802397"/>
                  </a:cubicBezTo>
                  <a:cubicBezTo>
                    <a:pt x="949880" y="802626"/>
                    <a:pt x="847239" y="799426"/>
                    <a:pt x="847239" y="797825"/>
                  </a:cubicBezTo>
                  <a:cubicBezTo>
                    <a:pt x="812034" y="797825"/>
                    <a:pt x="777058" y="798511"/>
                    <a:pt x="741854" y="797597"/>
                  </a:cubicBezTo>
                  <a:cubicBezTo>
                    <a:pt x="694991" y="796454"/>
                    <a:pt x="341575" y="793025"/>
                    <a:pt x="296313" y="790510"/>
                  </a:cubicBezTo>
                  <a:cubicBezTo>
                    <a:pt x="271395" y="789139"/>
                    <a:pt x="246478" y="790510"/>
                    <a:pt x="221560" y="789824"/>
                  </a:cubicBezTo>
                  <a:cubicBezTo>
                    <a:pt x="196414" y="789139"/>
                    <a:pt x="196186" y="788224"/>
                    <a:pt x="194586" y="763993"/>
                  </a:cubicBezTo>
                  <a:cubicBezTo>
                    <a:pt x="194357" y="759878"/>
                    <a:pt x="194128" y="755763"/>
                    <a:pt x="193671" y="751420"/>
                  </a:cubicBezTo>
                  <a:cubicBezTo>
                    <a:pt x="193671" y="750048"/>
                    <a:pt x="193443" y="748905"/>
                    <a:pt x="193443" y="747533"/>
                  </a:cubicBezTo>
                  <a:cubicBezTo>
                    <a:pt x="193214" y="744562"/>
                    <a:pt x="193214" y="741590"/>
                    <a:pt x="192985" y="738847"/>
                  </a:cubicBezTo>
                  <a:cubicBezTo>
                    <a:pt x="192985" y="737475"/>
                    <a:pt x="192757" y="736103"/>
                    <a:pt x="192757" y="734732"/>
                  </a:cubicBezTo>
                  <a:cubicBezTo>
                    <a:pt x="192528" y="731760"/>
                    <a:pt x="192528" y="728788"/>
                    <a:pt x="192528" y="725816"/>
                  </a:cubicBezTo>
                  <a:cubicBezTo>
                    <a:pt x="192528" y="724673"/>
                    <a:pt x="192528" y="723530"/>
                    <a:pt x="192300" y="722159"/>
                  </a:cubicBezTo>
                  <a:cubicBezTo>
                    <a:pt x="190928" y="678268"/>
                    <a:pt x="191842" y="634376"/>
                    <a:pt x="191157" y="590485"/>
                  </a:cubicBezTo>
                  <a:cubicBezTo>
                    <a:pt x="191157" y="586142"/>
                    <a:pt x="191157" y="581570"/>
                    <a:pt x="191842" y="577455"/>
                  </a:cubicBezTo>
                  <a:cubicBezTo>
                    <a:pt x="194357" y="562596"/>
                    <a:pt x="196643" y="560996"/>
                    <a:pt x="211502" y="559624"/>
                  </a:cubicBezTo>
                  <a:cubicBezTo>
                    <a:pt x="237105" y="557338"/>
                    <a:pt x="262480" y="561224"/>
                    <a:pt x="288312" y="559853"/>
                  </a:cubicBezTo>
                  <a:cubicBezTo>
                    <a:pt x="312086" y="558710"/>
                    <a:pt x="335632" y="558024"/>
                    <a:pt x="359178" y="558938"/>
                  </a:cubicBezTo>
                  <a:close/>
                  <a:moveTo>
                    <a:pt x="278710" y="133971"/>
                  </a:moveTo>
                  <a:cubicBezTo>
                    <a:pt x="242592" y="95795"/>
                    <a:pt x="263623" y="43674"/>
                    <a:pt x="296084" y="20814"/>
                  </a:cubicBezTo>
                  <a:cubicBezTo>
                    <a:pt x="306371" y="13727"/>
                    <a:pt x="361692" y="-1817"/>
                    <a:pt x="389353" y="43445"/>
                  </a:cubicBezTo>
                  <a:cubicBezTo>
                    <a:pt x="403526" y="66763"/>
                    <a:pt x="403526" y="91680"/>
                    <a:pt x="389124" y="117055"/>
                  </a:cubicBezTo>
                  <a:cubicBezTo>
                    <a:pt x="381123" y="131228"/>
                    <a:pt x="370836" y="143115"/>
                    <a:pt x="354606" y="149059"/>
                  </a:cubicBezTo>
                  <a:cubicBezTo>
                    <a:pt x="323973" y="160717"/>
                    <a:pt x="299513" y="158888"/>
                    <a:pt x="278710" y="133971"/>
                  </a:cubicBezTo>
                  <a:close/>
                  <a:moveTo>
                    <a:pt x="16735" y="430694"/>
                  </a:moveTo>
                  <a:cubicBezTo>
                    <a:pt x="19478" y="424750"/>
                    <a:pt x="24736" y="425207"/>
                    <a:pt x="29765" y="425207"/>
                  </a:cubicBezTo>
                  <a:cubicBezTo>
                    <a:pt x="48053" y="424750"/>
                    <a:pt x="66341" y="423836"/>
                    <a:pt x="84629" y="423836"/>
                  </a:cubicBezTo>
                  <a:cubicBezTo>
                    <a:pt x="105660" y="423836"/>
                    <a:pt x="120748" y="416749"/>
                    <a:pt x="128520" y="395489"/>
                  </a:cubicBezTo>
                  <a:cubicBezTo>
                    <a:pt x="150466" y="335596"/>
                    <a:pt x="183156" y="280504"/>
                    <a:pt x="212188" y="224039"/>
                  </a:cubicBezTo>
                  <a:cubicBezTo>
                    <a:pt x="220646" y="207580"/>
                    <a:pt x="231619" y="192950"/>
                    <a:pt x="243963" y="179462"/>
                  </a:cubicBezTo>
                  <a:cubicBezTo>
                    <a:pt x="264309" y="156831"/>
                    <a:pt x="300199" y="155917"/>
                    <a:pt x="322373" y="176491"/>
                  </a:cubicBezTo>
                  <a:cubicBezTo>
                    <a:pt x="329460" y="183120"/>
                    <a:pt x="331060" y="191807"/>
                    <a:pt x="330374" y="200722"/>
                  </a:cubicBezTo>
                  <a:cubicBezTo>
                    <a:pt x="329231" y="214667"/>
                    <a:pt x="328088" y="228383"/>
                    <a:pt x="326259" y="242327"/>
                  </a:cubicBezTo>
                  <a:cubicBezTo>
                    <a:pt x="323516" y="261758"/>
                    <a:pt x="326945" y="267702"/>
                    <a:pt x="346147" y="270902"/>
                  </a:cubicBezTo>
                  <a:cubicBezTo>
                    <a:pt x="363521" y="273646"/>
                    <a:pt x="380666" y="276846"/>
                    <a:pt x="398497" y="277303"/>
                  </a:cubicBezTo>
                  <a:cubicBezTo>
                    <a:pt x="405583" y="277532"/>
                    <a:pt x="415870" y="275703"/>
                    <a:pt x="419071" y="285990"/>
                  </a:cubicBezTo>
                  <a:cubicBezTo>
                    <a:pt x="421814" y="294905"/>
                    <a:pt x="415642" y="314108"/>
                    <a:pt x="407412" y="317765"/>
                  </a:cubicBezTo>
                  <a:cubicBezTo>
                    <a:pt x="398040" y="322109"/>
                    <a:pt x="381809" y="323023"/>
                    <a:pt x="376094" y="322795"/>
                  </a:cubicBezTo>
                  <a:cubicBezTo>
                    <a:pt x="364435" y="320966"/>
                    <a:pt x="313458" y="314794"/>
                    <a:pt x="303628" y="313879"/>
                  </a:cubicBezTo>
                  <a:cubicBezTo>
                    <a:pt x="291969" y="312736"/>
                    <a:pt x="286940" y="310907"/>
                    <a:pt x="285340" y="296963"/>
                  </a:cubicBezTo>
                  <a:cubicBezTo>
                    <a:pt x="283054" y="275017"/>
                    <a:pt x="279625" y="253529"/>
                    <a:pt x="275739" y="231812"/>
                  </a:cubicBezTo>
                  <a:cubicBezTo>
                    <a:pt x="275281" y="228840"/>
                    <a:pt x="275510" y="225868"/>
                    <a:pt x="274596" y="223125"/>
                  </a:cubicBezTo>
                  <a:cubicBezTo>
                    <a:pt x="273224" y="218553"/>
                    <a:pt x="273453" y="211009"/>
                    <a:pt x="266595" y="212381"/>
                  </a:cubicBezTo>
                  <a:cubicBezTo>
                    <a:pt x="258822" y="213752"/>
                    <a:pt x="263394" y="220839"/>
                    <a:pt x="263851" y="225182"/>
                  </a:cubicBezTo>
                  <a:cubicBezTo>
                    <a:pt x="266595" y="249871"/>
                    <a:pt x="270709" y="274331"/>
                    <a:pt x="271852" y="299249"/>
                  </a:cubicBezTo>
                  <a:cubicBezTo>
                    <a:pt x="272767" y="319594"/>
                    <a:pt x="276424" y="321652"/>
                    <a:pt x="296541" y="325309"/>
                  </a:cubicBezTo>
                  <a:cubicBezTo>
                    <a:pt x="303171" y="326452"/>
                    <a:pt x="307057" y="327367"/>
                    <a:pt x="307743" y="337196"/>
                  </a:cubicBezTo>
                  <a:cubicBezTo>
                    <a:pt x="311629" y="346340"/>
                    <a:pt x="341118" y="368972"/>
                    <a:pt x="344090" y="371029"/>
                  </a:cubicBezTo>
                  <a:cubicBezTo>
                    <a:pt x="370379" y="390689"/>
                    <a:pt x="368093" y="408977"/>
                    <a:pt x="356892" y="439838"/>
                  </a:cubicBezTo>
                  <a:cubicBezTo>
                    <a:pt x="345462" y="470699"/>
                    <a:pt x="332889" y="501103"/>
                    <a:pt x="316429" y="529678"/>
                  </a:cubicBezTo>
                  <a:cubicBezTo>
                    <a:pt x="307514" y="545222"/>
                    <a:pt x="293798" y="552538"/>
                    <a:pt x="276882" y="546823"/>
                  </a:cubicBezTo>
                  <a:cubicBezTo>
                    <a:pt x="267280" y="543622"/>
                    <a:pt x="269109" y="535850"/>
                    <a:pt x="272767" y="524191"/>
                  </a:cubicBezTo>
                  <a:cubicBezTo>
                    <a:pt x="281682" y="496302"/>
                    <a:pt x="291055" y="468641"/>
                    <a:pt x="300427" y="440752"/>
                  </a:cubicBezTo>
                  <a:cubicBezTo>
                    <a:pt x="301342" y="438009"/>
                    <a:pt x="302485" y="435266"/>
                    <a:pt x="303399" y="432523"/>
                  </a:cubicBezTo>
                  <a:cubicBezTo>
                    <a:pt x="310029" y="411720"/>
                    <a:pt x="309343" y="407148"/>
                    <a:pt x="291741" y="395489"/>
                  </a:cubicBezTo>
                  <a:cubicBezTo>
                    <a:pt x="276653" y="385431"/>
                    <a:pt x="261794" y="374915"/>
                    <a:pt x="244649" y="368286"/>
                  </a:cubicBezTo>
                  <a:cubicBezTo>
                    <a:pt x="232990" y="363714"/>
                    <a:pt x="225218" y="365771"/>
                    <a:pt x="218131" y="375601"/>
                  </a:cubicBezTo>
                  <a:cubicBezTo>
                    <a:pt x="204187" y="395261"/>
                    <a:pt x="189556" y="414463"/>
                    <a:pt x="176069" y="434351"/>
                  </a:cubicBezTo>
                  <a:cubicBezTo>
                    <a:pt x="161896" y="455611"/>
                    <a:pt x="142922" y="468870"/>
                    <a:pt x="118005" y="474128"/>
                  </a:cubicBezTo>
                  <a:cubicBezTo>
                    <a:pt x="92859" y="479386"/>
                    <a:pt x="59026" y="483043"/>
                    <a:pt x="33422" y="478700"/>
                  </a:cubicBezTo>
                  <a:cubicBezTo>
                    <a:pt x="14677" y="475728"/>
                    <a:pt x="8962" y="447153"/>
                    <a:pt x="16735" y="430694"/>
                  </a:cubicBezTo>
                  <a:close/>
                </a:path>
              </a:pathLst>
            </a:custGeom>
            <a:solidFill>
              <a:srgbClr val="000000"/>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2F5FF79-D5C5-7149-B39E-DC759576854E}"/>
                </a:ext>
              </a:extLst>
            </p:cNvPr>
            <p:cNvSpPr/>
            <p:nvPr/>
          </p:nvSpPr>
          <p:spPr>
            <a:xfrm>
              <a:off x="6573780" y="645109"/>
              <a:ext cx="57500" cy="91668"/>
            </a:xfrm>
            <a:custGeom>
              <a:avLst/>
              <a:gdLst>
                <a:gd name="connsiteX0" fmla="*/ 18181 w 57500"/>
                <a:gd name="connsiteY0" fmla="*/ 37948 h 91668"/>
                <a:gd name="connsiteX1" fmla="*/ 57500 w 57500"/>
                <a:gd name="connsiteY1" fmla="*/ 0 h 91668"/>
                <a:gd name="connsiteX2" fmla="*/ 11094 w 57500"/>
                <a:gd name="connsiteY2" fmla="*/ 91669 h 91668"/>
                <a:gd name="connsiteX3" fmla="*/ 18181 w 57500"/>
                <a:gd name="connsiteY3" fmla="*/ 37948 h 91668"/>
              </a:gdLst>
              <a:ahLst/>
              <a:cxnLst>
                <a:cxn ang="0">
                  <a:pos x="connsiteX0" y="connsiteY0"/>
                </a:cxn>
                <a:cxn ang="0">
                  <a:pos x="connsiteX1" y="connsiteY1"/>
                </a:cxn>
                <a:cxn ang="0">
                  <a:pos x="connsiteX2" y="connsiteY2"/>
                </a:cxn>
                <a:cxn ang="0">
                  <a:pos x="connsiteX3" y="connsiteY3"/>
                </a:cxn>
              </a:cxnLst>
              <a:rect l="l" t="t" r="r" b="b"/>
              <a:pathLst>
                <a:path w="57500" h="91668">
                  <a:moveTo>
                    <a:pt x="18181" y="37948"/>
                  </a:moveTo>
                  <a:cubicBezTo>
                    <a:pt x="24810" y="19431"/>
                    <a:pt x="44241" y="13716"/>
                    <a:pt x="57500" y="0"/>
                  </a:cubicBezTo>
                  <a:cubicBezTo>
                    <a:pt x="8351" y="2286"/>
                    <a:pt x="-15652" y="50063"/>
                    <a:pt x="11094" y="91669"/>
                  </a:cubicBezTo>
                  <a:cubicBezTo>
                    <a:pt x="8808" y="72923"/>
                    <a:pt x="12009" y="55321"/>
                    <a:pt x="18181" y="37948"/>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441FB7AA-B7AF-004E-BA30-879FBE6C9019}"/>
                </a:ext>
              </a:extLst>
            </p:cNvPr>
            <p:cNvSpPr/>
            <p:nvPr/>
          </p:nvSpPr>
          <p:spPr>
            <a:xfrm>
              <a:off x="7710693" y="1093355"/>
              <a:ext cx="90399" cy="15986"/>
            </a:xfrm>
            <a:custGeom>
              <a:avLst/>
              <a:gdLst>
                <a:gd name="connsiteX0" fmla="*/ 7124 w 90399"/>
                <a:gd name="connsiteY0" fmla="*/ 14440 h 15986"/>
                <a:gd name="connsiteX1" fmla="*/ 13753 w 90399"/>
                <a:gd name="connsiteY1" fmla="*/ 14669 h 15986"/>
                <a:gd name="connsiteX2" fmla="*/ 80962 w 90399"/>
                <a:gd name="connsiteY2" fmla="*/ 15812 h 15986"/>
                <a:gd name="connsiteX3" fmla="*/ 90334 w 90399"/>
                <a:gd name="connsiteY3" fmla="*/ 9183 h 15986"/>
                <a:gd name="connsiteX4" fmla="*/ 82105 w 90399"/>
                <a:gd name="connsiteY4" fmla="*/ 1182 h 15986"/>
                <a:gd name="connsiteX5" fmla="*/ 43014 w 90399"/>
                <a:gd name="connsiteY5" fmla="*/ 953 h 15986"/>
                <a:gd name="connsiteX6" fmla="*/ 8267 w 90399"/>
                <a:gd name="connsiteY6" fmla="*/ 39 h 15986"/>
                <a:gd name="connsiteX7" fmla="*/ 37 w 90399"/>
                <a:gd name="connsiteY7" fmla="*/ 8268 h 15986"/>
                <a:gd name="connsiteX8" fmla="*/ 7124 w 90399"/>
                <a:gd name="connsiteY8" fmla="*/ 14440 h 1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99" h="15986">
                  <a:moveTo>
                    <a:pt x="7124" y="14440"/>
                  </a:moveTo>
                  <a:cubicBezTo>
                    <a:pt x="9181" y="14669"/>
                    <a:pt x="11467" y="14669"/>
                    <a:pt x="13753" y="14669"/>
                  </a:cubicBezTo>
                  <a:cubicBezTo>
                    <a:pt x="36156" y="13755"/>
                    <a:pt x="58559" y="11697"/>
                    <a:pt x="80962" y="15812"/>
                  </a:cubicBezTo>
                  <a:cubicBezTo>
                    <a:pt x="85991" y="16726"/>
                    <a:pt x="89648" y="13983"/>
                    <a:pt x="90334" y="9183"/>
                  </a:cubicBezTo>
                  <a:cubicBezTo>
                    <a:pt x="91020" y="3696"/>
                    <a:pt x="86219" y="1410"/>
                    <a:pt x="82105" y="1182"/>
                  </a:cubicBezTo>
                  <a:cubicBezTo>
                    <a:pt x="69074" y="724"/>
                    <a:pt x="56044" y="953"/>
                    <a:pt x="43014" y="953"/>
                  </a:cubicBezTo>
                  <a:cubicBezTo>
                    <a:pt x="31355" y="724"/>
                    <a:pt x="19925" y="953"/>
                    <a:pt x="8267" y="39"/>
                  </a:cubicBezTo>
                  <a:cubicBezTo>
                    <a:pt x="3238" y="-419"/>
                    <a:pt x="266" y="3239"/>
                    <a:pt x="37" y="8268"/>
                  </a:cubicBezTo>
                  <a:cubicBezTo>
                    <a:pt x="-420" y="13069"/>
                    <a:pt x="3466" y="13983"/>
                    <a:pt x="7124" y="14440"/>
                  </a:cubicBezTo>
                  <a:close/>
                </a:path>
              </a:pathLst>
            </a:custGeom>
            <a:solidFill>
              <a:srgbClr val="000000"/>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888EAC32-8215-5E48-9BC6-DC3A6E4A1849}"/>
                </a:ext>
              </a:extLst>
            </p:cNvPr>
            <p:cNvSpPr/>
            <p:nvPr/>
          </p:nvSpPr>
          <p:spPr>
            <a:xfrm>
              <a:off x="6706824" y="1083690"/>
              <a:ext cx="87676" cy="13690"/>
            </a:xfrm>
            <a:custGeom>
              <a:avLst/>
              <a:gdLst>
                <a:gd name="connsiteX0" fmla="*/ 4695 w 87676"/>
                <a:gd name="connsiteY0" fmla="*/ 787 h 13690"/>
                <a:gd name="connsiteX1" fmla="*/ 123 w 87676"/>
                <a:gd name="connsiteY1" fmla="*/ 4902 h 13690"/>
                <a:gd name="connsiteX2" fmla="*/ 4238 w 87676"/>
                <a:gd name="connsiteY2" fmla="*/ 11303 h 13690"/>
                <a:gd name="connsiteX3" fmla="*/ 19097 w 87676"/>
                <a:gd name="connsiteY3" fmla="*/ 13589 h 13690"/>
                <a:gd name="connsiteX4" fmla="*/ 87677 w 87676"/>
                <a:gd name="connsiteY4" fmla="*/ 13589 h 13690"/>
                <a:gd name="connsiteX5" fmla="*/ 75790 w 87676"/>
                <a:gd name="connsiteY5" fmla="*/ 1930 h 13690"/>
                <a:gd name="connsiteX6" fmla="*/ 4695 w 87676"/>
                <a:gd name="connsiteY6" fmla="*/ 787 h 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76" h="13690">
                  <a:moveTo>
                    <a:pt x="4695" y="787"/>
                  </a:moveTo>
                  <a:cubicBezTo>
                    <a:pt x="2867" y="787"/>
                    <a:pt x="809" y="2159"/>
                    <a:pt x="123" y="4902"/>
                  </a:cubicBezTo>
                  <a:cubicBezTo>
                    <a:pt x="-562" y="8560"/>
                    <a:pt x="1724" y="10617"/>
                    <a:pt x="4238" y="11303"/>
                  </a:cubicBezTo>
                  <a:cubicBezTo>
                    <a:pt x="9039" y="12675"/>
                    <a:pt x="14068" y="13589"/>
                    <a:pt x="19097" y="13589"/>
                  </a:cubicBezTo>
                  <a:cubicBezTo>
                    <a:pt x="41500" y="13818"/>
                    <a:pt x="63903" y="13589"/>
                    <a:pt x="87677" y="13589"/>
                  </a:cubicBezTo>
                  <a:cubicBezTo>
                    <a:pt x="85849" y="4445"/>
                    <a:pt x="80134" y="2845"/>
                    <a:pt x="75790" y="1930"/>
                  </a:cubicBezTo>
                  <a:cubicBezTo>
                    <a:pt x="52244" y="-2184"/>
                    <a:pt x="28470" y="1702"/>
                    <a:pt x="4695" y="7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862540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Tout au long des différents chapitres de ce guide, les concepts de santé et de bien-être ont été analysés. LA </a:t>
            </a:r>
            <a:r>
              <a:rPr lang="es-ES" dirty="0" err="1">
                <a:latin typeface="Calibri" panose="020F0502020204030204" pitchFamily="34" charset="0"/>
              </a:rPr>
              <a:t>santé</a:t>
            </a:r>
            <a:r>
              <a:rPr lang="es-ES" dirty="0">
                <a:latin typeface="Calibri" panose="020F0502020204030204" pitchFamily="34" charset="0"/>
              </a:rPr>
              <a:t> est influencée par un large éventail de facteurs, allant au-delà de la conception traditionnelle du soutien biologique et comprenant que se sentir en bonne santé va au-delà de l'absence de maladie. Ce chapitre sera entièrement consacré à la mesure de l'un de ces facteurs : la santé psychologique.</a:t>
            </a:r>
          </a:p>
          <a:p>
            <a:r>
              <a:rPr lang="es-ES" dirty="0">
                <a:latin typeface="Calibri" panose="020F0502020204030204" pitchFamily="34" charset="0"/>
              </a:rPr>
              <a:t>Parmi la variété de points de vue soulevés par les différentes disciplines qui visent à apporter une solution aux nombreux problèmes d'aide psychologique dont souffre notre société actuelle, </a:t>
            </a:r>
            <a:r>
              <a:rPr lang="es-ES" dirty="0" err="1">
                <a:latin typeface="Calibri" panose="020F0502020204030204" pitchFamily="34" charset="0"/>
              </a:rPr>
              <a:t>nous</a:t>
            </a:r>
            <a:r>
              <a:rPr lang="es-ES" dirty="0">
                <a:latin typeface="Calibri" panose="020F0502020204030204" pitchFamily="34" charset="0"/>
              </a:rPr>
              <a:t> </a:t>
            </a:r>
            <a:r>
              <a:rPr lang="es-ES" dirty="0" err="1">
                <a:latin typeface="Calibri" panose="020F0502020204030204" pitchFamily="34" charset="0"/>
              </a:rPr>
              <a:t>proposons</a:t>
            </a:r>
            <a:r>
              <a:rPr lang="es-ES" dirty="0">
                <a:latin typeface="Calibri" panose="020F0502020204030204" pitchFamily="34" charset="0"/>
              </a:rPr>
              <a:t> certaines méthodologies qui tentent d'aborder le sujet à travers des techniques basées sur le maintien d'un esprit actif et positif, dans le but d'améliorer le bien-être général du patient.</a:t>
            </a:r>
          </a:p>
          <a:p>
            <a:r>
              <a:rPr lang="es-ES" dirty="0">
                <a:latin typeface="Calibri" panose="020F0502020204030204" pitchFamily="34" charset="0"/>
              </a:rPr>
              <a:t>Au cours des dernières décennies, les chercheurs en sciences de la santé ont montré comment les facteurs sociaux et psychologiques sont étroitement liés au processus de la maladie, dans le but de tester la relation entre les émotions, la motivation, la personnalité et l'apparition et le développement de la maladie et de la guérison.</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INFORMATIONS GÉNÉRALES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38</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44027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psychologie positive s'efforce de prévenir et de promouvoir la santé en tant que concept holistique. Elle se concentre donc sur les questions qui améliorent directement ou indirectement le bien-être général, qu'il s'agisse d'améliorer la santé biologique, par exemple en recommandant une alimentation équilibrée, ou d'augmenter le niveau d'activité physique, ce qui pourrait ensuite avoir un impact positif sur le bien-être psychologique, qui est le </a:t>
            </a:r>
            <a:r>
              <a:rPr lang="es-ES" dirty="0" err="1">
                <a:latin typeface="Calibri" panose="020F0502020204030204" pitchFamily="34" charset="0"/>
              </a:rPr>
              <a:t>but</a:t>
            </a:r>
            <a:r>
              <a:rPr lang="es-ES" dirty="0">
                <a:latin typeface="Calibri" panose="020F0502020204030204" pitchFamily="34" charset="0"/>
              </a:rPr>
              <a:t> final.</a:t>
            </a:r>
          </a:p>
          <a:p>
            <a:endParaRPr lang="es-ES" dirty="0">
              <a:latin typeface="Calibri" panose="020F0502020204030204" pitchFamily="34" charset="0"/>
            </a:endParaRPr>
          </a:p>
          <a:p>
            <a:r>
              <a:rPr lang="es-ES" dirty="0">
                <a:latin typeface="Calibri" panose="020F0502020204030204" pitchFamily="34" charset="0"/>
              </a:rPr>
              <a:t>La gestion des émotions est considérée comme la capacité de remarquer, d'accepter rapidement et de contrôler avec succès ses propres sentiments. En d'autres termes, les compétences en matière de gestion des émotions font référence à la capacité de gérer ses propres émotions.</a:t>
            </a:r>
          </a:p>
          <a:p>
            <a:endParaRPr lang="es-ES" dirty="0">
              <a:latin typeface="Calibri" panose="020F0502020204030204" pitchFamily="34" charset="0"/>
            </a:endParaRPr>
          </a:p>
          <a:p>
            <a:endParaRPr lang="es-ES" dirty="0">
              <a:latin typeface="Calibri" panose="020F0502020204030204" pitchFamily="34" charset="0"/>
            </a:endParaRPr>
          </a:p>
          <a:p>
            <a:endParaRPr lang="es-ES" dirty="0">
              <a:latin typeface="Calibri" panose="020F0502020204030204" pitchFamily="34" charset="0"/>
            </a:endParaRPr>
          </a:p>
          <a:p>
            <a:r>
              <a:rPr lang="es-ES" dirty="0">
                <a:latin typeface="Calibri" panose="020F0502020204030204" pitchFamily="34" charset="0"/>
              </a:rPr>
              <a:t>Pour acquérir des compétences en matière de gestion des émotions, vous devez non seulement être ouvert à vos propres sentiments, mais aussi maîtriser pleinement les changements dans vos pensées et vos sentiments qui peuvent être générés lorsque vos facteurs d'identité personnelle sont touchés. C'est important car c'est le changement de vos pensées et de vos sentiments qui déclenche le changement de vos émotions, évitant ainsi les débordements réactifs. Par conséquent, les émotions négatives mal gérées sont préjudiciables à notre santé. Les attitudes et sentiments négatifs peuvent générer un stress chronique, qui a un impact négatif sur l'équilibre hormonal du corps, appauvrissant les substances chimiques du cerveau nécessaires au bonheur, endommageant le système immunitaire et affectant par conséquent votre bien-être général.</a:t>
            </a:r>
          </a:p>
          <a:p>
            <a:endParaRPr lang="en-GB" dirty="0">
              <a:latin typeface="Calibri" panose="020F0502020204030204" pitchFamily="34" charset="0"/>
            </a:endParaRP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5404623"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DE QUOI AI-JE BESOIN POUR ME SENTIR EN BONNE SANTÉ ET ACTIF ?</a:t>
            </a:r>
            <a:endParaRPr lang="en-US" b="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3139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39</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91335" y="471074"/>
            <a:ext cx="5712982" cy="95886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s-ES" sz="1400" b="0" dirty="0">
                <a:solidFill>
                  <a:srgbClr val="221F1F"/>
                </a:solidFill>
                <a:latin typeface="Calibri" panose="020F0502020204030204" pitchFamily="34" charset="0"/>
              </a:rPr>
              <a:t>Une fois que nous avons compris pourquoi il est important pour notre santé de maintenir une gestion correcte des émotions, nous devons analyser les solutions offertes par la branche de la psychologie positive.</a:t>
            </a:r>
            <a:endParaRPr lang="en-US" sz="1400" b="0" dirty="0">
              <a:solidFill>
                <a:srgbClr val="221F1F"/>
              </a:solidFill>
              <a:latin typeface="Calibri" panose="020F0502020204030204" pitchFamily="34" charset="0"/>
            </a:endParaRPr>
          </a:p>
        </p:txBody>
      </p:sp>
      <p:sp>
        <p:nvSpPr>
          <p:cNvPr id="10" name="Text Placeholder 36">
            <a:extLst>
              <a:ext uri="{FF2B5EF4-FFF2-40B4-BE49-F238E27FC236}">
                <a16:creationId xmlns:a16="http://schemas.microsoft.com/office/drawing/2014/main" id="{90EF90D6-D4BA-A04C-8523-364E8D4D0F1D}"/>
              </a:ext>
            </a:extLst>
          </p:cNvPr>
          <p:cNvSpPr txBox="1">
            <a:spLocks/>
          </p:cNvSpPr>
          <p:nvPr/>
        </p:nvSpPr>
        <p:spPr>
          <a:xfrm>
            <a:off x="0" y="1294372"/>
            <a:ext cx="24409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PENSÉE POSITIVE</a:t>
            </a:r>
          </a:p>
        </p:txBody>
      </p:sp>
      <p:sp>
        <p:nvSpPr>
          <p:cNvPr id="11" name="Text Placeholder 23">
            <a:extLst>
              <a:ext uri="{FF2B5EF4-FFF2-40B4-BE49-F238E27FC236}">
                <a16:creationId xmlns:a16="http://schemas.microsoft.com/office/drawing/2014/main" id="{C060DC77-BC5C-7F41-BFFF-BDEE301994CD}"/>
              </a:ext>
            </a:extLst>
          </p:cNvPr>
          <p:cNvSpPr txBox="1">
            <a:spLocks/>
          </p:cNvSpPr>
          <p:nvPr/>
        </p:nvSpPr>
        <p:spPr>
          <a:xfrm>
            <a:off x="404740" y="1701500"/>
            <a:ext cx="6697918" cy="3351050"/>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La pensée positive est considérée comme un outil de lutte contre le stress et les frustrations de la vie quotidienne qui permet également d'améliorer considérablement la santé non seulement physique mais aussi psychologique de la personne. </a:t>
            </a:r>
          </a:p>
          <a:p>
            <a:pPr algn="just"/>
            <a:r>
              <a:rPr lang="es-ES" sz="1100" b="0" dirty="0">
                <a:latin typeface="Calibri" panose="020F0502020204030204" pitchFamily="34" charset="0"/>
              </a:rPr>
              <a:t>Avoir des pensées positives ne signifie pas éviter les problèmes ou ignorer ce qui se passe autour de nous. Ainsi, une </a:t>
            </a:r>
            <a:r>
              <a:rPr lang="es-ES" sz="1100" b="0" dirty="0" err="1">
                <a:latin typeface="Calibri" panose="020F0502020204030204" pitchFamily="34" charset="0"/>
              </a:rPr>
              <a:t>revue</a:t>
            </a:r>
            <a:r>
              <a:rPr lang="es-ES" sz="1100" b="0" dirty="0">
                <a:latin typeface="Calibri" panose="020F0502020204030204" pitchFamily="34" charset="0"/>
              </a:rPr>
              <a:t> </a:t>
            </a:r>
            <a:r>
              <a:rPr lang="es-ES" sz="1100" b="0" dirty="0" err="1">
                <a:latin typeface="Calibri" panose="020F0502020204030204" pitchFamily="34" charset="0"/>
              </a:rPr>
              <a:t>littéraire</a:t>
            </a:r>
            <a:r>
              <a:rPr lang="es-ES" sz="1100" b="0" dirty="0">
                <a:latin typeface="Calibri" panose="020F0502020204030204" pitchFamily="34" charset="0"/>
              </a:rPr>
              <a:t> (</a:t>
            </a:r>
            <a:r>
              <a:rPr lang="es-ES" sz="1100" b="0" dirty="0" err="1">
                <a:latin typeface="Calibri" panose="020F0502020204030204" pitchFamily="34" charset="0"/>
              </a:rPr>
              <a:t>Mª</a:t>
            </a:r>
            <a:r>
              <a:rPr lang="es-ES" sz="1100" b="0" dirty="0">
                <a:latin typeface="Calibri" panose="020F0502020204030204" pitchFamily="34" charset="0"/>
              </a:rPr>
              <a:t> Ángeles García Mata, Ana Blanco Fernández, Rocío García Pascual, Alfredo </a:t>
            </a:r>
            <a:r>
              <a:rPr lang="es-ES" sz="1100" b="0" dirty="0" err="1">
                <a:latin typeface="Calibri" panose="020F0502020204030204" pitchFamily="34" charset="0"/>
              </a:rPr>
              <a:t>Rebaque</a:t>
            </a:r>
            <a:r>
              <a:rPr lang="es-ES" sz="1100" b="0" dirty="0">
                <a:latin typeface="Calibri" panose="020F0502020204030204" pitchFamily="34" charset="0"/>
              </a:rPr>
              <a:t> Gómez, 2019) montre comment de nombreuses études scientifiques prouvent la </a:t>
            </a:r>
            <a:r>
              <a:rPr lang="es-ES" sz="1100" b="0" dirty="0" err="1">
                <a:latin typeface="Calibri" panose="020F0502020204030204" pitchFamily="34" charset="0"/>
              </a:rPr>
              <a:t>relation</a:t>
            </a:r>
            <a:r>
              <a:rPr lang="es-ES" sz="1100" b="0" dirty="0">
                <a:latin typeface="Calibri" panose="020F0502020204030204" pitchFamily="34" charset="0"/>
              </a:rPr>
              <a:t> positive entre les patients ayant vécu des émotions positives et leur rétablissement réussi.</a:t>
            </a:r>
          </a:p>
          <a:p>
            <a:pPr algn="just"/>
            <a:r>
              <a:rPr lang="es-ES" sz="1100" b="0" dirty="0">
                <a:latin typeface="Calibri" panose="020F0502020204030204" pitchFamily="34" charset="0"/>
              </a:rPr>
              <a:t>Il a été prouvé que la thérapie par le rire, la pensée positive et la motivation aident progressivement notre organisme à libérer des endorphines, qui agissent sur les récepteurs de la douleur dans le cerveau, favorisant la récupération des processus pathologiques, ainsi que la réduction de l'incidence des maladies.</a:t>
            </a:r>
          </a:p>
          <a:p>
            <a:pPr algn="just"/>
            <a:r>
              <a:rPr lang="es-ES" sz="1100" b="0" dirty="0">
                <a:latin typeface="Calibri" panose="020F0502020204030204" pitchFamily="34" charset="0"/>
              </a:rPr>
              <a:t>Dans ce contexte, la thérapie par le rire est une modalité thérapeutique qui, par le biais du rire, tente de soulager les tensions ou les problèmes physiques, psychologiques ou sociaux des personnes, en essayant de leur procurer un état de bonheur, de joie et de bien-être, qui est produit par la libération d'endorphines ou d'hormones du bonheur.</a:t>
            </a:r>
          </a:p>
          <a:p>
            <a:pPr algn="just"/>
            <a:r>
              <a:rPr lang="es-ES" sz="1100" b="0" dirty="0">
                <a:latin typeface="Calibri" panose="020F0502020204030204" pitchFamily="34" charset="0"/>
              </a:rPr>
              <a:t>La psychologie positive étudie comment ces variables peuvent être renforcées et comment nous pouvons les mesurer, en développant des programmes qui renforcent ces ressources au quotidien, </a:t>
            </a:r>
            <a:r>
              <a:rPr lang="en-GB" sz="1100" b="0" dirty="0">
                <a:latin typeface="Calibri" panose="020F0502020204030204" pitchFamily="34" charset="0"/>
              </a:rPr>
              <a:t>afin</a:t>
            </a:r>
            <a:r>
              <a:rPr lang="es-ES" sz="1100" b="0" dirty="0">
                <a:latin typeface="Calibri" panose="020F0502020204030204" pitchFamily="34" charset="0"/>
              </a:rPr>
              <a:t> d'améliorer la qualité de vie des personnes. </a:t>
            </a:r>
          </a:p>
        </p:txBody>
      </p:sp>
      <p:sp>
        <p:nvSpPr>
          <p:cNvPr id="12" name="Text Placeholder 36">
            <a:extLst>
              <a:ext uri="{FF2B5EF4-FFF2-40B4-BE49-F238E27FC236}">
                <a16:creationId xmlns:a16="http://schemas.microsoft.com/office/drawing/2014/main" id="{DC3829FD-B89D-7941-8942-410D8DFD73DE}"/>
              </a:ext>
            </a:extLst>
          </p:cNvPr>
          <p:cNvSpPr txBox="1">
            <a:spLocks/>
          </p:cNvSpPr>
          <p:nvPr/>
        </p:nvSpPr>
        <p:spPr>
          <a:xfrm>
            <a:off x="0" y="5184387"/>
            <a:ext cx="461734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GARDER SON ESPRIT ACTIF : LA PLEINE CONSCIENCE</a:t>
            </a:r>
          </a:p>
        </p:txBody>
      </p:sp>
      <p:sp>
        <p:nvSpPr>
          <p:cNvPr id="13" name="Text Placeholder 23">
            <a:extLst>
              <a:ext uri="{FF2B5EF4-FFF2-40B4-BE49-F238E27FC236}">
                <a16:creationId xmlns:a16="http://schemas.microsoft.com/office/drawing/2014/main" id="{AD429B36-1EF2-4749-A4F4-CC11D54EC21E}"/>
              </a:ext>
            </a:extLst>
          </p:cNvPr>
          <p:cNvSpPr txBox="1">
            <a:spLocks/>
          </p:cNvSpPr>
          <p:nvPr/>
        </p:nvSpPr>
        <p:spPr>
          <a:xfrm>
            <a:off x="404740" y="5583631"/>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050" b="0" dirty="0">
                <a:latin typeface="Calibri" panose="020F0502020204030204" pitchFamily="34" charset="0"/>
              </a:rPr>
              <a:t>Notre société actuelle est immergée dans un modèle </a:t>
            </a:r>
            <a:r>
              <a:rPr lang="es-ES" sz="1050" b="0" dirty="0" err="1">
                <a:latin typeface="Calibri" panose="020F0502020204030204" pitchFamily="34" charset="0"/>
              </a:rPr>
              <a:t>hyperproductif</a:t>
            </a:r>
            <a:r>
              <a:rPr lang="es-ES" sz="1050" b="0" dirty="0">
                <a:latin typeface="Calibri" panose="020F0502020204030204" pitchFamily="34" charset="0"/>
              </a:rPr>
              <a:t>, qui permet aux citoyens de tomber dans des schémas comportementaux et des styles cognitifs et sociaux souvent très éloignés d'un mode de vie sain.</a:t>
            </a:r>
          </a:p>
          <a:p>
            <a:pPr algn="just"/>
            <a:r>
              <a:rPr lang="es-ES" sz="1050" b="0" dirty="0">
                <a:latin typeface="Calibri" panose="020F0502020204030204" pitchFamily="34" charset="0"/>
              </a:rPr>
              <a:t>Notre esprit a besoin de maintenir un haut niveau de fonctionnement cognitif le plus longtemps possible, afin de retarder son éventuelle détérioration. Pour ce faire, il est essentiel de trouver la bonne stimulation qui nous permet de communiquer, de résoudre des problèmes ou de continuer à apprendre de nouvelles choses. </a:t>
            </a:r>
          </a:p>
          <a:p>
            <a:pPr algn="just"/>
            <a:r>
              <a:rPr lang="es-ES" sz="1050" b="0" dirty="0">
                <a:latin typeface="Calibri" panose="020F0502020204030204" pitchFamily="34" charset="0"/>
              </a:rPr>
              <a:t>Dans ce contexte, de nombreux types d'entraînements, d'outils et d'exercices mentaux ont été développés, dans le but de stimuler notre cerveau cognitif actif, et donc d'étendre l'état de notre santé globale.</a:t>
            </a:r>
          </a:p>
          <a:p>
            <a:pPr algn="just"/>
            <a:r>
              <a:rPr lang="es-ES" sz="1050" b="0" dirty="0" err="1">
                <a:latin typeface="Calibri" panose="020F0502020204030204" pitchFamily="34" charset="0"/>
              </a:rPr>
              <a:t>L'Organisation</a:t>
            </a:r>
            <a:r>
              <a:rPr lang="es-ES" sz="1050" b="0" dirty="0">
                <a:latin typeface="Calibri" panose="020F0502020204030204" pitchFamily="34" charset="0"/>
              </a:rPr>
              <a:t> </a:t>
            </a:r>
            <a:r>
              <a:rPr lang="es-ES" sz="1050" b="0" dirty="0" err="1">
                <a:latin typeface="Calibri" panose="020F0502020204030204" pitchFamily="34" charset="0"/>
              </a:rPr>
              <a:t>Mondiale</a:t>
            </a:r>
            <a:r>
              <a:rPr lang="es-ES" sz="1050" b="0" dirty="0">
                <a:latin typeface="Calibri" panose="020F0502020204030204" pitchFamily="34" charset="0"/>
              </a:rPr>
              <a:t> de la </a:t>
            </a:r>
            <a:r>
              <a:rPr lang="es-ES" sz="1050" b="0" dirty="0" err="1">
                <a:latin typeface="Calibri" panose="020F0502020204030204" pitchFamily="34" charset="0"/>
              </a:rPr>
              <a:t>Santé</a:t>
            </a:r>
            <a:r>
              <a:rPr lang="es-ES" sz="1050" b="0" dirty="0">
                <a:latin typeface="Calibri" panose="020F0502020204030204" pitchFamily="34" charset="0"/>
              </a:rPr>
              <a:t> estime qu'environ 450 millions de personnes souffrent d'un problème de santé mentale. La pleine conscience est l'une des techniques qui s'est imposée comme un moyen de mettre fin aux problèmes mentaux liés au stress et au rythme de vie effréné. Les avantages de la pleine conscience aujourd'hui sont nombreux.</a:t>
            </a:r>
          </a:p>
          <a:p>
            <a:pPr algn="just"/>
            <a:r>
              <a:rPr lang="es-ES" sz="1050" b="0" dirty="0">
                <a:latin typeface="Calibri" panose="020F0502020204030204" pitchFamily="34" charset="0"/>
              </a:rPr>
              <a:t>La pleine conscience, comprise comme "l'attention et la pleine conscience" du moment présent, est une technique ou une philosophie de vie qui nous permet de nous reconnecter au présent et de générer ainsi des schémas de comportement plus sains.</a:t>
            </a:r>
          </a:p>
          <a:p>
            <a:pPr algn="just"/>
            <a:r>
              <a:rPr lang="es-ES" sz="1050" b="0" dirty="0">
                <a:latin typeface="Calibri" panose="020F0502020204030204" pitchFamily="34" charset="0"/>
              </a:rPr>
              <a:t>La pleine conscience nous aide à reconnaître ce qui se passe tel que cela se passe, en acceptant activement le flux de l'expérience tel qu'il se produit. Ce type d'attention nous permet d'apprendre à nous relier directement à ce qui se passe dans notre vie, au moment présent. C'est un moyen de prendre conscience de notre réalité, ce qui nous donne la possibilité de travailler consciemment sur notre stress, notre douleur, notre maladie, notre perte ou nos défis de la vie.</a:t>
            </a:r>
          </a:p>
          <a:p>
            <a:pPr algn="just"/>
            <a:r>
              <a:rPr lang="es-ES" sz="1050" b="0" dirty="0">
                <a:latin typeface="Calibri" panose="020F0502020204030204" pitchFamily="34" charset="0"/>
              </a:rPr>
              <a:t>La pleine conscience nous aide à retrouver notre équilibre intérieur, en prenant soin de la personne dans son ensemble : corps, âme et esprit. En pratiquant la pleine conscience, nous développons une plus grande capacité de discernement et de compassion.</a:t>
            </a:r>
          </a:p>
          <a:p>
            <a:pPr algn="just"/>
            <a:r>
              <a:rPr lang="es-ES" sz="1050" b="0" dirty="0">
                <a:latin typeface="Calibri" panose="020F0502020204030204" pitchFamily="34" charset="0"/>
              </a:rPr>
              <a:t>L'objectif principal de la pleine conscience est </a:t>
            </a:r>
            <a:r>
              <a:rPr lang="es-ES" sz="1100" b="0" dirty="0">
                <a:latin typeface="Calibri" panose="020F0502020204030204" pitchFamily="34" charset="0"/>
              </a:rPr>
              <a:t>de</a:t>
            </a:r>
            <a:r>
              <a:rPr lang="es-ES" sz="1050" b="0" dirty="0">
                <a:latin typeface="Calibri" panose="020F0502020204030204" pitchFamily="34" charset="0"/>
              </a:rPr>
              <a:t> nous fournir une technique pour gérer nos émotions, nos attitudes et nos pensées, pour nous connecter à nous-mêmes et pour apprendre à gérer nos propres événements et à agir de manière plus consciente et efficace.</a:t>
            </a:r>
          </a:p>
        </p:txBody>
      </p:sp>
      <p:sp>
        <p:nvSpPr>
          <p:cNvPr id="14" name="Text Placeholder 23">
            <a:extLst>
              <a:ext uri="{FF2B5EF4-FFF2-40B4-BE49-F238E27FC236}">
                <a16:creationId xmlns:a16="http://schemas.microsoft.com/office/drawing/2014/main" id="{B7AF6004-FDAB-164A-836B-AE293B389F94}"/>
              </a:ext>
            </a:extLst>
          </p:cNvPr>
          <p:cNvSpPr txBox="1">
            <a:spLocks/>
          </p:cNvSpPr>
          <p:nvPr/>
        </p:nvSpPr>
        <p:spPr>
          <a:xfrm>
            <a:off x="404740" y="962992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7"/>
            </a:pPr>
            <a:r>
              <a:rPr lang="en-US" sz="800" dirty="0">
                <a:solidFill>
                  <a:schemeClr val="tx1"/>
                </a:solidFill>
                <a:latin typeface="Calibri" panose="020F0502020204030204" pitchFamily="34" charset="0"/>
              </a:rPr>
              <a:t>García Mata, M.A., Blanco Fernández, J., García Pascual, R. et </a:t>
            </a:r>
            <a:r>
              <a:rPr lang="en-US" sz="800" dirty="0" err="1">
                <a:solidFill>
                  <a:schemeClr val="tx1"/>
                </a:solidFill>
                <a:latin typeface="Calibri" panose="020F0502020204030204" pitchFamily="34" charset="0"/>
              </a:rPr>
              <a:t>Rebaque </a:t>
            </a:r>
            <a:r>
              <a:rPr lang="en-US" sz="800" dirty="0">
                <a:solidFill>
                  <a:schemeClr val="tx1"/>
                </a:solidFill>
                <a:latin typeface="Calibri" panose="020F0502020204030204" pitchFamily="34" charset="0"/>
              </a:rPr>
              <a:t>Gómez, A. (2019). </a:t>
            </a:r>
            <a:r>
              <a:rPr lang="en-US" sz="800" dirty="0" err="1">
                <a:solidFill>
                  <a:schemeClr val="tx1"/>
                </a:solidFill>
                <a:latin typeface="Calibri" panose="020F0502020204030204" pitchFamily="34" charset="0"/>
              </a:rPr>
              <a:t>Influencia</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compartida</a:t>
            </a:r>
            <a:r>
              <a:rPr lang="en-US" sz="800" dirty="0">
                <a:solidFill>
                  <a:schemeClr val="tx1"/>
                </a:solidFill>
                <a:latin typeface="Calibri" panose="020F0502020204030204" pitchFamily="34" charset="0"/>
              </a:rPr>
              <a:t> entre las variables </a:t>
            </a:r>
            <a:r>
              <a:rPr lang="en-US" sz="800" dirty="0" err="1">
                <a:solidFill>
                  <a:schemeClr val="tx1"/>
                </a:solidFill>
                <a:latin typeface="Calibri" panose="020F0502020204030204" pitchFamily="34" charset="0"/>
              </a:rPr>
              <a:t>psicológicas</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motivación</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emoción</a:t>
            </a:r>
            <a:r>
              <a:rPr lang="en-US" sz="800" dirty="0">
                <a:solidFill>
                  <a:schemeClr val="tx1"/>
                </a:solidFill>
                <a:latin typeface="Calibri" panose="020F0502020204030204" pitchFamily="34" charset="0"/>
              </a:rPr>
              <a:t> y </a:t>
            </a:r>
            <a:r>
              <a:rPr lang="en-US" sz="800" dirty="0" err="1">
                <a:solidFill>
                  <a:schemeClr val="tx1"/>
                </a:solidFill>
                <a:latin typeface="Calibri" panose="020F0502020204030204" pitchFamily="34" charset="0"/>
              </a:rPr>
              <a:t>aprendizaje</a:t>
            </a:r>
            <a:r>
              <a:rPr lang="en-US" sz="800" dirty="0">
                <a:solidFill>
                  <a:schemeClr val="tx1"/>
                </a:solidFill>
                <a:latin typeface="Calibri" panose="020F0502020204030204" pitchFamily="34" charset="0"/>
              </a:rPr>
              <a:t>. (Influence </a:t>
            </a:r>
            <a:r>
              <a:rPr lang="en-US" sz="800" dirty="0" err="1">
                <a:solidFill>
                  <a:schemeClr val="tx1"/>
                </a:solidFill>
                <a:latin typeface="Calibri" panose="020F0502020204030204" pitchFamily="34" charset="0"/>
              </a:rPr>
              <a:t>partagée</a:t>
            </a:r>
            <a:r>
              <a:rPr lang="en-US" sz="800" dirty="0">
                <a:solidFill>
                  <a:schemeClr val="tx1"/>
                </a:solidFill>
                <a:latin typeface="Calibri" panose="020F0502020204030204" pitchFamily="34" charset="0"/>
              </a:rPr>
              <a:t> entre les variables </a:t>
            </a:r>
            <a:r>
              <a:rPr lang="en-US" sz="800" dirty="0" err="1">
                <a:solidFill>
                  <a:schemeClr val="tx1"/>
                </a:solidFill>
                <a:latin typeface="Calibri" panose="020F0502020204030204" pitchFamily="34" charset="0"/>
              </a:rPr>
              <a:t>psychologiques</a:t>
            </a:r>
            <a:r>
              <a:rPr lang="en-US" sz="800" dirty="0">
                <a:solidFill>
                  <a:schemeClr val="tx1"/>
                </a:solidFill>
                <a:latin typeface="Calibri" panose="020F0502020204030204" pitchFamily="34" charset="0"/>
              </a:rPr>
              <a:t> : motivation, </a:t>
            </a:r>
            <a:r>
              <a:rPr lang="en-US" sz="800" dirty="0" err="1">
                <a:solidFill>
                  <a:schemeClr val="tx1"/>
                </a:solidFill>
                <a:latin typeface="Calibri" panose="020F0502020204030204" pitchFamily="34" charset="0"/>
              </a:rPr>
              <a:t>émotion</a:t>
            </a:r>
            <a:r>
              <a:rPr lang="en-US" sz="800" dirty="0">
                <a:solidFill>
                  <a:schemeClr val="tx1"/>
                </a:solidFill>
                <a:latin typeface="Calibri" panose="020F0502020204030204" pitchFamily="34" charset="0"/>
              </a:rPr>
              <a:t> et </a:t>
            </a:r>
            <a:r>
              <a:rPr lang="en-US" sz="800" dirty="0" err="1">
                <a:solidFill>
                  <a:schemeClr val="tx1"/>
                </a:solidFill>
                <a:latin typeface="Calibri" panose="020F0502020204030204" pitchFamily="34" charset="0"/>
              </a:rPr>
              <a:t>apprentissage</a:t>
            </a:r>
            <a:r>
              <a:rPr lang="en-US" sz="800" dirty="0">
                <a:solidFill>
                  <a:schemeClr val="tx1"/>
                </a:solidFill>
                <a:latin typeface="Calibri" panose="020F0502020204030204" pitchFamily="34" charset="0"/>
              </a:rPr>
              <a:t>)</a:t>
            </a:r>
          </a:p>
        </p:txBody>
      </p:sp>
    </p:spTree>
    <p:extLst>
      <p:ext uri="{BB962C8B-B14F-4D97-AF65-F5344CB8AC3E}">
        <p14:creationId xmlns:p14="http://schemas.microsoft.com/office/powerpoint/2010/main" val="59956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6ABB4764-C923-8F41-B8FD-42BA7B529AF9}"/>
              </a:ext>
            </a:extLst>
          </p:cNvPr>
          <p:cNvSpPr/>
          <p:nvPr/>
        </p:nvSpPr>
        <p:spPr>
          <a:xfrm>
            <a:off x="0" y="4409471"/>
            <a:ext cx="7559675" cy="5212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1726" y="1216404"/>
            <a:ext cx="6687338" cy="1341290"/>
          </a:xfrm>
          <a:prstGeom prst="rect">
            <a:avLst/>
          </a:prstGeom>
        </p:spPr>
        <p:txBody>
          <a:bodyPr/>
          <a:lstStyle/>
          <a:p>
            <a:pPr marL="0" indent="0" algn="just">
              <a:lnSpc>
                <a:spcPct val="100000"/>
              </a:lnSpc>
              <a:buNone/>
            </a:pPr>
            <a:r>
              <a:rPr lang="es-ES" sz="1200" dirty="0">
                <a:latin typeface="Calibri" panose="020F0502020204030204" pitchFamily="34" charset="0"/>
              </a:rPr>
              <a:t>La prescription sociale est un mécanisme communautaire puissant et </a:t>
            </a:r>
            <a:r>
              <a:rPr lang="es-ES" sz="1200" dirty="0" err="1">
                <a:latin typeface="Calibri" panose="020F0502020204030204" pitchFamily="34" charset="0"/>
              </a:rPr>
              <a:t>approuvé</a:t>
            </a:r>
            <a:r>
              <a:rPr lang="es-ES" sz="1200" dirty="0">
                <a:latin typeface="Calibri" panose="020F0502020204030204" pitchFamily="34" charset="0"/>
              </a:rPr>
              <a:t> qui permet d'améliorer le bien-être physique, émotionnel et mental des adultes en les mettant en relation avec des sources de soutien non médicales et communautaires. </a:t>
            </a:r>
          </a:p>
          <a:p>
            <a:pPr marL="0" indent="0" algn="just">
              <a:lnSpc>
                <a:spcPct val="100000"/>
              </a:lnSpc>
              <a:buNone/>
            </a:pPr>
            <a:r>
              <a:rPr lang="es-ES" sz="1200" dirty="0">
                <a:latin typeface="Calibri" panose="020F0502020204030204" pitchFamily="34" charset="0"/>
              </a:rPr>
              <a:t>Bien que les avantages de la prescription sociale soient vastes et le processus relativement simple, la prescription sociale reste une approche communautaire relativement peu connue pour intégrer l'apprentissage tout au long de la vie comme une </a:t>
            </a:r>
            <a:r>
              <a:rPr lang="es-ES" sz="1200" dirty="0" err="1">
                <a:latin typeface="Calibri" panose="020F0502020204030204" pitchFamily="34" charset="0"/>
              </a:rPr>
              <a:t>ressource</a:t>
            </a:r>
            <a:r>
              <a:rPr lang="es-ES" sz="1200" dirty="0">
                <a:latin typeface="Calibri" panose="020F0502020204030204" pitchFamily="34" charset="0"/>
              </a:rPr>
              <a:t> </a:t>
            </a:r>
            <a:r>
              <a:rPr lang="es-ES" sz="1200" dirty="0" err="1">
                <a:latin typeface="Calibri" panose="020F0502020204030204" pitchFamily="34" charset="0"/>
              </a:rPr>
              <a:t>fondamentale</a:t>
            </a:r>
            <a:r>
              <a:rPr lang="es-ES" sz="1200" dirty="0">
                <a:latin typeface="Calibri" panose="020F0502020204030204" pitchFamily="34" charset="0"/>
              </a:rPr>
              <a:t>. Grâce à une approche transnationale et intersectorielle, </a:t>
            </a:r>
            <a:r>
              <a:rPr lang="es-ES" sz="1200" dirty="0" err="1">
                <a:latin typeface="Calibri" panose="020F0502020204030204" pitchFamily="34" charset="0"/>
              </a:rPr>
              <a:t>Activate </a:t>
            </a:r>
            <a:r>
              <a:rPr lang="es-ES" sz="1200" dirty="0">
                <a:latin typeface="Calibri" panose="020F0502020204030204" pitchFamily="34" charset="0"/>
              </a:rPr>
              <a:t>Social </a:t>
            </a:r>
            <a:r>
              <a:rPr lang="es-ES" sz="1200" dirty="0" err="1">
                <a:latin typeface="Calibri" panose="020F0502020204030204" pitchFamily="34" charset="0"/>
              </a:rPr>
              <a:t>Prescribing for Community Learning </a:t>
            </a:r>
            <a:r>
              <a:rPr lang="es-ES" sz="1200" dirty="0">
                <a:latin typeface="Calibri" panose="020F0502020204030204" pitchFamily="34" charset="0"/>
              </a:rPr>
              <a:t>(ASPALE) va promouvoir le principe de prescription sociale auprès des principaux groupes d'éducation des adultes dans l'UE.</a:t>
            </a:r>
          </a:p>
          <a:p>
            <a:pPr marL="0" indent="0" algn="just">
              <a:lnSpc>
                <a:spcPct val="100000"/>
              </a:lnSpc>
              <a:buNone/>
            </a:pPr>
            <a:r>
              <a:rPr lang="es-ES" sz="1200" dirty="0">
                <a:latin typeface="Calibri" panose="020F0502020204030204" pitchFamily="34" charset="0"/>
              </a:rPr>
              <a:t>Les avantages de la prescription sociale se répartissent en six grandes catégories : santé et bien-être physique et émotionnel ; changement de comportement ; rentabilité et durabilité ; capacité à renforcer la communauté de bénévoles ; résilience et cohésion locale ; et prise en compte des déterminants sociaux de la mauvaise santé. </a:t>
            </a:r>
          </a:p>
          <a:p>
            <a:pPr marL="0" indent="0" algn="just">
              <a:lnSpc>
                <a:spcPct val="100000"/>
              </a:lnSpc>
              <a:buNone/>
            </a:pPr>
            <a:r>
              <a:rPr lang="es-ES" sz="1200" dirty="0">
                <a:latin typeface="Calibri" panose="020F0502020204030204" pitchFamily="34" charset="0"/>
              </a:rPr>
              <a:t>Ils sont détaillés dans le tableau suivant</a:t>
            </a:r>
            <a:endParaRPr lang="en-US" sz="1100" dirty="0">
              <a:latin typeface="Calibri" panose="020F0502020204030204" pitchFamily="34" charset="0"/>
            </a:endParaRPr>
          </a:p>
        </p:txBody>
      </p:sp>
      <p:sp>
        <p:nvSpPr>
          <p:cNvPr id="41" name="Text Placeholder 35">
            <a:extLst>
              <a:ext uri="{FF2B5EF4-FFF2-40B4-BE49-F238E27FC236}">
                <a16:creationId xmlns:a16="http://schemas.microsoft.com/office/drawing/2014/main" id="{D06BF18F-9EDC-8744-9264-0CCEFE1F9D50}"/>
              </a:ext>
            </a:extLst>
          </p:cNvPr>
          <p:cNvSpPr txBox="1">
            <a:spLocks/>
          </p:cNvSpPr>
          <p:nvPr/>
        </p:nvSpPr>
        <p:spPr>
          <a:xfrm>
            <a:off x="-1" y="594360"/>
            <a:ext cx="60439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s-ES" b="0" dirty="0">
                <a:solidFill>
                  <a:schemeClr val="bg1"/>
                </a:solidFill>
                <a:latin typeface="Calibri" panose="020F0502020204030204" pitchFamily="34" charset="0"/>
              </a:rPr>
              <a:t>QU'EST-CE QUE LA PRESCRIPTION SOCIALE ?</a:t>
            </a:r>
            <a:endParaRPr lang="en-US" b="0" dirty="0">
              <a:solidFill>
                <a:schemeClr val="bg1"/>
              </a:solidFill>
              <a:latin typeface="Calibri" panose="020F0502020204030204" pitchFamily="34" charset="0"/>
            </a:endParaRPr>
          </a:p>
        </p:txBody>
      </p:sp>
      <p:grpSp>
        <p:nvGrpSpPr>
          <p:cNvPr id="51" name="Group 50">
            <a:extLst>
              <a:ext uri="{FF2B5EF4-FFF2-40B4-BE49-F238E27FC236}">
                <a16:creationId xmlns:a16="http://schemas.microsoft.com/office/drawing/2014/main" id="{155A7F36-697D-9346-ADE8-DDADDB7C54D0}"/>
              </a:ext>
            </a:extLst>
          </p:cNvPr>
          <p:cNvGrpSpPr/>
          <p:nvPr/>
        </p:nvGrpSpPr>
        <p:grpSpPr>
          <a:xfrm>
            <a:off x="356615" y="4565270"/>
            <a:ext cx="6752449" cy="2533859"/>
            <a:chOff x="511569" y="4078975"/>
            <a:chExt cx="6736608" cy="2533859"/>
          </a:xfrm>
        </p:grpSpPr>
        <p:sp>
          <p:nvSpPr>
            <p:cNvPr id="44" name="Text Placeholder 36">
              <a:extLst>
                <a:ext uri="{FF2B5EF4-FFF2-40B4-BE49-F238E27FC236}">
                  <a16:creationId xmlns:a16="http://schemas.microsoft.com/office/drawing/2014/main" id="{6885275A-B616-344C-BB86-192EF83DB24C}"/>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400" dirty="0">
                  <a:solidFill>
                    <a:srgbClr val="FFD634"/>
                  </a:solidFill>
                  <a:latin typeface="Calibri" panose="020F0502020204030204" pitchFamily="34" charset="0"/>
                </a:rPr>
                <a:t>LA SANTÉ, LE BIEN-ÊTRE PHYSIQUE ET ÉMOTIONNEL</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err="1">
                  <a:solidFill>
                    <a:schemeClr val="bg1"/>
                  </a:solidFill>
                  <a:latin typeface="Calibri" panose="020F0502020204030204" pitchFamily="34" charset="0"/>
                </a:rPr>
                <a:t>Résilience</a:t>
              </a:r>
              <a:endParaRPr lang="es-ES" sz="1100"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Confiance en soi</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Estime de soi</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Amélioration modifiable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Facteurs liés au mode de vie</a:t>
              </a:r>
            </a:p>
            <a:p>
              <a:pPr marL="171450" indent="-171450" algn="l">
                <a:buClr>
                  <a:srgbClr val="FFC652"/>
                </a:buClr>
                <a:buFont typeface="Arial" panose="020B0604020202020204" pitchFamily="34" charset="0"/>
                <a:buChar char="•"/>
              </a:pPr>
              <a:r>
                <a:rPr lang="es-ES" sz="1100" dirty="0" err="1">
                  <a:solidFill>
                    <a:schemeClr val="bg1"/>
                  </a:solidFill>
                  <a:latin typeface="Calibri" panose="020F0502020204030204" pitchFamily="34" charset="0"/>
                </a:rPr>
                <a:t>Santé</a:t>
              </a:r>
              <a:r>
                <a:rPr lang="es-ES" sz="1100" dirty="0">
                  <a:solidFill>
                    <a:schemeClr val="bg1"/>
                  </a:solidFill>
                  <a:latin typeface="Calibri" panose="020F0502020204030204" pitchFamily="34" charset="0"/>
                </a:rPr>
                <a:t> </a:t>
              </a:r>
              <a:r>
                <a:rPr lang="es-ES" sz="1100" dirty="0" err="1">
                  <a:solidFill>
                    <a:schemeClr val="bg1"/>
                  </a:solidFill>
                  <a:latin typeface="Calibri" panose="020F0502020204030204" pitchFamily="34" charset="0"/>
                </a:rPr>
                <a:t>mentale</a:t>
              </a:r>
              <a:endParaRPr lang="es-ES" sz="1100"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err="1">
                  <a:solidFill>
                    <a:schemeClr val="bg1"/>
                  </a:solidFill>
                  <a:latin typeface="Calibri" panose="020F0502020204030204" pitchFamily="34" charset="0"/>
                </a:rPr>
                <a:t>Qualité</a:t>
              </a:r>
              <a:r>
                <a:rPr lang="es-ES" sz="1100" dirty="0">
                  <a:solidFill>
                    <a:schemeClr val="bg1"/>
                  </a:solidFill>
                  <a:latin typeface="Calibri" panose="020F0502020204030204" pitchFamily="34" charset="0"/>
                </a:rPr>
                <a:t> de la vie</a:t>
              </a:r>
              <a:endParaRPr lang="en-US" sz="1100" dirty="0">
                <a:solidFill>
                  <a:schemeClr val="bg1"/>
                </a:solidFill>
                <a:latin typeface="Calibri" panose="020F0502020204030204" pitchFamily="34" charset="0"/>
              </a:endParaRPr>
            </a:p>
          </p:txBody>
        </p:sp>
        <p:sp>
          <p:nvSpPr>
            <p:cNvPr id="45" name="Text Placeholder 36">
              <a:extLst>
                <a:ext uri="{FF2B5EF4-FFF2-40B4-BE49-F238E27FC236}">
                  <a16:creationId xmlns:a16="http://schemas.microsoft.com/office/drawing/2014/main" id="{69015A89-37D4-7240-80DF-6507B3F39E62}"/>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RATIONALISATION DES RESSOURCES</a:t>
              </a:r>
              <a:br>
                <a:rPr lang="en-US" sz="1400" dirty="0">
                  <a:solidFill>
                    <a:srgbClr val="FFD634"/>
                  </a:solidFill>
                  <a:latin typeface="Calibri" panose="020F0502020204030204" pitchFamily="34" charset="0"/>
                </a:rPr>
              </a:b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Prévention</a:t>
              </a:r>
            </a:p>
            <a:p>
              <a:pPr marL="171450" indent="-171450" algn="l">
                <a:buClr>
                  <a:srgbClr val="FFC652"/>
                </a:buClr>
                <a:buFont typeface="Arial" panose="020B0604020202020204" pitchFamily="34" charset="0"/>
                <a:buChar char="•"/>
              </a:pPr>
              <a:r>
                <a:rPr lang="es-ES" sz="1100" dirty="0" err="1">
                  <a:solidFill>
                    <a:schemeClr val="bg1"/>
                  </a:solidFill>
                  <a:latin typeface="Calibri" panose="020F0502020204030204" pitchFamily="34" charset="0"/>
                </a:rPr>
                <a:t>Réduction</a:t>
              </a:r>
              <a:r>
                <a:rPr lang="es-ES" sz="1100" dirty="0">
                  <a:solidFill>
                    <a:schemeClr val="bg1"/>
                  </a:solidFill>
                  <a:latin typeface="Calibri" panose="020F0502020204030204" pitchFamily="34" charset="0"/>
                </a:rPr>
                <a:t> du recours fréquent aux soins primaires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Économies sur l'ensemble du parcours de soins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Réduction de la prescription de médicaments</a:t>
              </a:r>
              <a:endParaRPr lang="en-US" sz="1100" dirty="0">
                <a:solidFill>
                  <a:schemeClr val="bg1"/>
                </a:solidFill>
                <a:latin typeface="Calibri" panose="020F0502020204030204" pitchFamily="34" charset="0"/>
              </a:endParaRPr>
            </a:p>
          </p:txBody>
        </p:sp>
        <p:sp>
          <p:nvSpPr>
            <p:cNvPr id="46" name="Text Placeholder 36">
              <a:extLst>
                <a:ext uri="{FF2B5EF4-FFF2-40B4-BE49-F238E27FC236}">
                  <a16:creationId xmlns:a16="http://schemas.microsoft.com/office/drawing/2014/main" id="{06498A8B-4626-AD4C-A142-BC2A2011347F}"/>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CONSTRUIT LA COMMUNAUTÉ LOCALE </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Sensibilisation à ce qui est disponible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Renforcement des liens entre la la </a:t>
              </a:r>
              <a:r>
                <a:rPr lang="es-ES" sz="1100" dirty="0" err="1">
                  <a:solidFill>
                    <a:schemeClr val="bg1"/>
                  </a:solidFill>
                  <a:latin typeface="Calibri" panose="020F0502020204030204" pitchFamily="34" charset="0"/>
                </a:rPr>
                <a:t>communauté</a:t>
              </a:r>
              <a:r>
                <a:rPr lang="es-ES" sz="1100" dirty="0">
                  <a:solidFill>
                    <a:schemeClr val="bg1"/>
                  </a:solidFill>
                  <a:latin typeface="Calibri" panose="020F0502020204030204" pitchFamily="34" charset="0"/>
                </a:rPr>
                <a:t> </a:t>
              </a:r>
              <a:r>
                <a:rPr lang="es-ES" sz="1100" dirty="0" err="1">
                  <a:solidFill>
                    <a:schemeClr val="bg1"/>
                  </a:solidFill>
                  <a:latin typeface="Calibri" panose="020F0502020204030204" pitchFamily="34" charset="0"/>
                </a:rPr>
                <a:t>bénévole</a:t>
              </a:r>
              <a:r>
                <a:rPr lang="es-ES" sz="1100" dirty="0">
                  <a:solidFill>
                    <a:schemeClr val="bg1"/>
                  </a:solidFill>
                  <a:latin typeface="Calibri" panose="020F0502020204030204" pitchFamily="34" charset="0"/>
                </a:rPr>
                <a:t> et les </a:t>
              </a:r>
              <a:r>
                <a:rPr lang="es-ES" sz="1100" dirty="0" err="1">
                  <a:solidFill>
                    <a:schemeClr val="bg1"/>
                  </a:solidFill>
                  <a:latin typeface="Calibri" panose="020F0502020204030204" pitchFamily="34" charset="0"/>
                </a:rPr>
                <a:t>professionels</a:t>
              </a:r>
              <a:r>
                <a:rPr lang="es-ES" sz="1100" dirty="0">
                  <a:solidFill>
                    <a:schemeClr val="bg1"/>
                  </a:solidFill>
                  <a:latin typeface="Calibri" panose="020F0502020204030204" pitchFamily="34" charset="0"/>
                </a:rPr>
                <a:t> de </a:t>
              </a:r>
              <a:r>
                <a:rPr lang="es-ES" sz="1100" dirty="0" err="1">
                  <a:solidFill>
                    <a:schemeClr val="bg1"/>
                  </a:solidFill>
                  <a:latin typeface="Calibri" panose="020F0502020204030204" pitchFamily="34" charset="0"/>
                </a:rPr>
                <a:t>santé</a:t>
              </a:r>
              <a:r>
                <a:rPr lang="es-ES" sz="1100" dirty="0">
                  <a:solidFill>
                    <a:schemeClr val="bg1"/>
                  </a:solidFill>
                  <a:latin typeface="Calibri" panose="020F0502020204030204" pitchFamily="34" charset="0"/>
                </a:rPr>
                <a:t>/</a:t>
              </a:r>
              <a:r>
                <a:rPr lang="es-ES" sz="1100" dirty="0" err="1">
                  <a:solidFill>
                    <a:schemeClr val="bg1"/>
                  </a:solidFill>
                  <a:latin typeface="Calibri" panose="020F0502020204030204" pitchFamily="34" charset="0"/>
                </a:rPr>
                <a:t>agences</a:t>
              </a:r>
              <a:r>
                <a:rPr lang="es-ES" sz="1100" dirty="0">
                  <a:solidFill>
                    <a:schemeClr val="bg1"/>
                  </a:solidFill>
                  <a:latin typeface="Calibri" panose="020F0502020204030204" pitchFamily="34" charset="0"/>
                </a:rPr>
                <a:t>.</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Résilience des communautés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Favoriser les atouts de la communauté</a:t>
              </a:r>
            </a:p>
            <a:p>
              <a:pPr marL="171450" indent="-171450" algn="l">
                <a:buClr>
                  <a:srgbClr val="FFC652"/>
                </a:buClr>
                <a:buFont typeface="Arial" panose="020B0604020202020204" pitchFamily="34" charset="0"/>
                <a:buChar char="•"/>
              </a:pPr>
              <a:endParaRPr lang="en-US" sz="1100" dirty="0">
                <a:solidFill>
                  <a:schemeClr val="bg1"/>
                </a:solidFill>
                <a:latin typeface="Calibri" panose="020F0502020204030204" pitchFamily="34" charset="0"/>
              </a:endParaRPr>
            </a:p>
          </p:txBody>
        </p:sp>
      </p:grpSp>
      <p:grpSp>
        <p:nvGrpSpPr>
          <p:cNvPr id="52" name="Group 51">
            <a:extLst>
              <a:ext uri="{FF2B5EF4-FFF2-40B4-BE49-F238E27FC236}">
                <a16:creationId xmlns:a16="http://schemas.microsoft.com/office/drawing/2014/main" id="{FEF0B039-C60E-F84B-BF64-08ADA1D1D215}"/>
              </a:ext>
            </a:extLst>
          </p:cNvPr>
          <p:cNvGrpSpPr/>
          <p:nvPr/>
        </p:nvGrpSpPr>
        <p:grpSpPr>
          <a:xfrm>
            <a:off x="348921" y="7087692"/>
            <a:ext cx="6752449" cy="2866979"/>
            <a:chOff x="511569" y="4078975"/>
            <a:chExt cx="6736608" cy="2866979"/>
          </a:xfrm>
        </p:grpSpPr>
        <p:sp>
          <p:nvSpPr>
            <p:cNvPr id="53" name="Text Placeholder 36">
              <a:extLst>
                <a:ext uri="{FF2B5EF4-FFF2-40B4-BE49-F238E27FC236}">
                  <a16:creationId xmlns:a16="http://schemas.microsoft.com/office/drawing/2014/main" id="{CF7DE875-F62D-594E-ACD6-9C73361748C4}"/>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CHANGEMENT D'ATTITUDE</a:t>
              </a:r>
            </a:p>
            <a:p>
              <a:pPr algn="l"/>
              <a:endParaRPr lang="en-US" sz="1400" dirty="0">
                <a:solidFill>
                  <a:schemeClr val="bg1"/>
                </a:solidFill>
                <a:highlight>
                  <a:srgbClr val="FFC652"/>
                </a:highlight>
                <a:latin typeface="Calibri" panose="020F0502020204030204" pitchFamily="34" charset="0"/>
              </a:endParaRP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Mode de vie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Changement durable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Capacité à prendre soin de soi</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Autonomie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Activation</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Motivation</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Apprendre de nouvelles compétences</a:t>
              </a:r>
              <a:endParaRPr lang="en-US" sz="1100" dirty="0">
                <a:solidFill>
                  <a:schemeClr val="bg1"/>
                </a:solidFill>
                <a:latin typeface="Calibri" panose="020F0502020204030204" pitchFamily="34" charset="0"/>
              </a:endParaRPr>
            </a:p>
          </p:txBody>
        </p:sp>
        <p:sp>
          <p:nvSpPr>
            <p:cNvPr id="54" name="Text Placeholder 36">
              <a:extLst>
                <a:ext uri="{FF2B5EF4-FFF2-40B4-BE49-F238E27FC236}">
                  <a16:creationId xmlns:a16="http://schemas.microsoft.com/office/drawing/2014/main" id="{91B7A534-522B-9C49-9FDC-C3710B7D59D0}"/>
                </a:ext>
              </a:extLst>
            </p:cNvPr>
            <p:cNvSpPr txBox="1">
              <a:spLocks/>
            </p:cNvSpPr>
            <p:nvPr/>
          </p:nvSpPr>
          <p:spPr>
            <a:xfrm>
              <a:off x="2754180" y="4078975"/>
              <a:ext cx="2259063" cy="286697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CAPACITE A DEVELOPPER LES COMMUNAUTES BENEVOLES</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Plus de volontariat</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Volontaires diplômés dirigeant des programmes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Répondre aux besoins non satisfaits des patients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Améliorer l'infrastructure sociale</a:t>
              </a:r>
            </a:p>
          </p:txBody>
        </p:sp>
        <p:sp>
          <p:nvSpPr>
            <p:cNvPr id="55" name="Text Placeholder 36">
              <a:extLst>
                <a:ext uri="{FF2B5EF4-FFF2-40B4-BE49-F238E27FC236}">
                  <a16:creationId xmlns:a16="http://schemas.microsoft.com/office/drawing/2014/main" id="{4450E431-0368-5149-9951-F8408AB8C954}"/>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400" dirty="0">
                  <a:solidFill>
                    <a:srgbClr val="FFD634"/>
                  </a:solidFill>
                  <a:latin typeface="Calibri" panose="020F0502020204030204" pitchFamily="34" charset="0"/>
                </a:rPr>
                <a:t>LES DÉTERMINANTS SOCIAUX DE LA MALADIE</a:t>
              </a:r>
            </a:p>
            <a:p>
              <a:pPr algn="l"/>
              <a:endParaRPr lang="en-US" dirty="0">
                <a:solidFill>
                  <a:schemeClr val="bg1"/>
                </a:solidFill>
                <a:latin typeface="Calibri" panose="020F0502020204030204" pitchFamily="34" charset="0"/>
              </a:endParaRPr>
            </a:p>
            <a:p>
              <a:pPr marL="171450" indent="-171450" algn="l">
                <a:buFont typeface="Arial" panose="020B0604020202020204" pitchFamily="34" charset="0"/>
                <a:buChar char="•"/>
              </a:pPr>
              <a:r>
                <a:rPr lang="es-ES" sz="1100" dirty="0" err="1">
                  <a:solidFill>
                    <a:schemeClr val="bg1"/>
                  </a:solidFill>
                  <a:latin typeface="Calibri" panose="020F0502020204030204" pitchFamily="34" charset="0"/>
                </a:rPr>
                <a:t>Amélioration</a:t>
              </a:r>
              <a:r>
                <a:rPr lang="es-ES" sz="1100" dirty="0">
                  <a:solidFill>
                    <a:schemeClr val="bg1"/>
                  </a:solidFill>
                  <a:latin typeface="Calibri" panose="020F0502020204030204" pitchFamily="34" charset="0"/>
                </a:rPr>
                <a:t> de </a:t>
              </a:r>
              <a:r>
                <a:rPr lang="es-ES" sz="1100" dirty="0" err="1">
                  <a:solidFill>
                    <a:schemeClr val="bg1"/>
                  </a:solidFill>
                  <a:latin typeface="Calibri" panose="020F0502020204030204" pitchFamily="34" charset="0"/>
                </a:rPr>
                <a:t>l'employabilité</a:t>
              </a:r>
              <a:endParaRPr lang="es-ES" sz="1100" dirty="0">
                <a:solidFill>
                  <a:schemeClr val="bg1"/>
                </a:solidFill>
                <a:latin typeface="Calibri" panose="020F0502020204030204" pitchFamily="34" charset="0"/>
              </a:endParaRPr>
            </a:p>
            <a:p>
              <a:pPr marL="171450" indent="-171450" algn="l">
                <a:buFont typeface="Arial" panose="020B0604020202020204" pitchFamily="34" charset="0"/>
                <a:buChar char="•"/>
              </a:pPr>
              <a:r>
                <a:rPr lang="es-ES" sz="1100" dirty="0" err="1">
                  <a:solidFill>
                    <a:schemeClr val="bg1"/>
                  </a:solidFill>
                  <a:latin typeface="Calibri" panose="020F0502020204030204" pitchFamily="34" charset="0"/>
                </a:rPr>
                <a:t>Réduction</a:t>
              </a:r>
              <a:r>
                <a:rPr lang="es-ES" sz="1100" dirty="0">
                  <a:solidFill>
                    <a:schemeClr val="bg1"/>
                  </a:solidFill>
                  <a:latin typeface="Calibri" panose="020F0502020204030204" pitchFamily="34" charset="0"/>
                </a:rPr>
                <a:t> de </a:t>
              </a:r>
              <a:r>
                <a:rPr lang="es-ES" sz="1100" dirty="0" err="1">
                  <a:solidFill>
                    <a:schemeClr val="bg1"/>
                  </a:solidFill>
                  <a:latin typeface="Calibri" panose="020F0502020204030204" pitchFamily="34" charset="0"/>
                </a:rPr>
                <a:t>l'isolement</a:t>
              </a:r>
              <a:endParaRPr lang="es-ES" sz="1100" dirty="0">
                <a:solidFill>
                  <a:schemeClr val="bg1"/>
                </a:solidFill>
                <a:latin typeface="Calibri" panose="020F0502020204030204" pitchFamily="34" charset="0"/>
              </a:endParaRP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Conseils juridiques sur les questions de protection sociale</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Atteindre les groupes marginalisés</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Accroître les compétences</a:t>
              </a:r>
            </a:p>
          </p:txBody>
        </p:sp>
      </p:grpSp>
      <p:sp>
        <p:nvSpPr>
          <p:cNvPr id="56" name="Slide Number Placeholder 5">
            <a:extLst>
              <a:ext uri="{FF2B5EF4-FFF2-40B4-BE49-F238E27FC236}">
                <a16:creationId xmlns:a16="http://schemas.microsoft.com/office/drawing/2014/main" id="{F5A5DCB2-C3E3-0F4A-A3FE-58D0F8E50F24}"/>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a:t>
            </a:fld>
            <a:endParaRPr lang="en-US" dirty="0">
              <a:latin typeface="Calibri" panose="020F0502020204030204" pitchFamily="34" charset="0"/>
            </a:endParaRPr>
          </a:p>
        </p:txBody>
      </p:sp>
    </p:spTree>
    <p:extLst>
      <p:ext uri="{BB962C8B-B14F-4D97-AF65-F5344CB8AC3E}">
        <p14:creationId xmlns:p14="http://schemas.microsoft.com/office/powerpoint/2010/main" val="1707139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40</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Comme nous l'avons vu au cours de ce chapitre, les experts recommandent vivement de garder un esprit actif et positif, en raison de ses innombrables avantages. En outre, la pratique de certaines techniques spécifiques telles que la pleine conscience peut vous aider à contrôler votre niveau d'anxiété et de stress, à apprendre à vous connaître, à contrôler vos émotions et vos réactions et, par conséquent, à améliorer votre bien-être. À ce stade, certaines questions peuvent se poser : comment puis-je réussir à maintenir une pensée positive ? Comment puis-je apprendre des méthodes spécifiques pour pratiquer la pleine conscience ?</a:t>
            </a:r>
            <a:endParaRPr lang="en-GB"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17895" y="6151652"/>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MÉTHODE FORTE</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RECOMMANDATIONS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388474" y="7648449"/>
            <a:ext cx="6687338" cy="15688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Cette méthode vise à mesurer leurs forces, en se concentrant sur le maintien d'un bon équilibre et en analysant l'impact des résultats à travers un test qui permet au patient de connaître et d'utiliser des forces équilibrées. Elle a tendance à se concentrer sur ce que nous n'avons pas, sur ce que nous ne savons pas faire. La psychologie positive a montré que nous pouvons obtenir de bien meilleurs résultats si nous nous concentrons sur ce que nous savons faire et ce que nous aimons.</a:t>
            </a:r>
          </a:p>
          <a:p>
            <a:r>
              <a:rPr lang="es-ES" dirty="0">
                <a:latin typeface="Calibri" panose="020F0502020204030204" pitchFamily="34" charset="0"/>
              </a:rPr>
              <a:t>Des études montrent que la connaissance et l'utilisation de nos points forts améliorent le bien-être, la satisfaction, l'engagement et la productivité. Être conscient de ses points forts peut faire la différence dans votre réussite.</a:t>
            </a:r>
          </a:p>
          <a:p>
            <a:endParaRPr lang="en-IE" dirty="0">
              <a:latin typeface="Calibri" panose="020F0502020204030204" pitchFamily="34" charset="0"/>
            </a:endParaRPr>
          </a:p>
          <a:p>
            <a:r>
              <a:rPr lang="en-GB" u="sng" dirty="0">
                <a:latin typeface="Calibri" panose="020F0502020204030204" pitchFamily="34" charset="0"/>
                <a:hlinkClick r:id="rId2"/>
              </a:rPr>
              <a:t>https://www.iepp.es/metodo-forte/</a:t>
            </a:r>
            <a:endParaRPr lang="en-IE" dirty="0">
              <a:latin typeface="Calibri" panose="020F0502020204030204" pitchFamily="34" charset="0"/>
            </a:endParaRPr>
          </a:p>
        </p:txBody>
      </p:sp>
      <p:grpSp>
        <p:nvGrpSpPr>
          <p:cNvPr id="22" name="Group 21">
            <a:extLst>
              <a:ext uri="{FF2B5EF4-FFF2-40B4-BE49-F238E27FC236}">
                <a16:creationId xmlns:a16="http://schemas.microsoft.com/office/drawing/2014/main" id="{15B03AF8-B879-6843-BB33-039DABED8B68}"/>
              </a:ext>
            </a:extLst>
          </p:cNvPr>
          <p:cNvGrpSpPr>
            <a:grpSpLocks/>
          </p:cNvGrpSpPr>
          <p:nvPr/>
        </p:nvGrpSpPr>
        <p:grpSpPr bwMode="auto">
          <a:xfrm>
            <a:off x="1859461" y="2835963"/>
            <a:ext cx="1020022" cy="519037"/>
            <a:chOff x="4186238" y="3108325"/>
            <a:chExt cx="1566862" cy="992188"/>
          </a:xfrm>
        </p:grpSpPr>
        <p:sp>
          <p:nvSpPr>
            <p:cNvPr id="23" name="Freeform 22">
              <a:extLst>
                <a:ext uri="{FF2B5EF4-FFF2-40B4-BE49-F238E27FC236}">
                  <a16:creationId xmlns:a16="http://schemas.microsoft.com/office/drawing/2014/main" id="{94C476AF-0778-9B4D-A1B8-83EC9ABE93A0}"/>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3">
              <a:extLst>
                <a:ext uri="{FF2B5EF4-FFF2-40B4-BE49-F238E27FC236}">
                  <a16:creationId xmlns:a16="http://schemas.microsoft.com/office/drawing/2014/main" id="{458825F3-34EA-9941-A42B-3815B9D7FDE1}"/>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4">
              <a:extLst>
                <a:ext uri="{FF2B5EF4-FFF2-40B4-BE49-F238E27FC236}">
                  <a16:creationId xmlns:a16="http://schemas.microsoft.com/office/drawing/2014/main" id="{C823A3F5-ECE1-334F-A1B1-B7DF31A2E854}"/>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FCC7FD32-9F22-B542-9B89-4E21597B3EA6}"/>
              </a:ext>
            </a:extLst>
          </p:cNvPr>
          <p:cNvGrpSpPr>
            <a:grpSpLocks/>
          </p:cNvGrpSpPr>
          <p:nvPr/>
        </p:nvGrpSpPr>
        <p:grpSpPr bwMode="auto">
          <a:xfrm>
            <a:off x="3662385" y="2835963"/>
            <a:ext cx="89911" cy="502428"/>
            <a:chOff x="5905500" y="3127375"/>
            <a:chExt cx="138112" cy="960438"/>
          </a:xfrm>
        </p:grpSpPr>
        <p:sp>
          <p:nvSpPr>
            <p:cNvPr id="27" name="Freeform 17">
              <a:extLst>
                <a:ext uri="{FF2B5EF4-FFF2-40B4-BE49-F238E27FC236}">
                  <a16:creationId xmlns:a16="http://schemas.microsoft.com/office/drawing/2014/main" id="{1A5F0E65-BE60-E24E-9835-E6FE4A653AD2}"/>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A9EE10F2-420F-DC49-9172-DEDC205A818D}"/>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9">
              <a:extLst>
                <a:ext uri="{FF2B5EF4-FFF2-40B4-BE49-F238E27FC236}">
                  <a16:creationId xmlns:a16="http://schemas.microsoft.com/office/drawing/2014/main" id="{AF448C17-341C-E041-8B30-5164AB51BBFB}"/>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0" name="Group 29">
            <a:extLst>
              <a:ext uri="{FF2B5EF4-FFF2-40B4-BE49-F238E27FC236}">
                <a16:creationId xmlns:a16="http://schemas.microsoft.com/office/drawing/2014/main" id="{D7EDB425-FC16-5742-BED9-598EA4769E7F}"/>
              </a:ext>
            </a:extLst>
          </p:cNvPr>
          <p:cNvGrpSpPr>
            <a:grpSpLocks/>
          </p:cNvGrpSpPr>
          <p:nvPr/>
        </p:nvGrpSpPr>
        <p:grpSpPr bwMode="auto">
          <a:xfrm>
            <a:off x="4524009" y="2835963"/>
            <a:ext cx="1009688" cy="524849"/>
            <a:chOff x="6211888" y="3108325"/>
            <a:chExt cx="1550987" cy="1003300"/>
          </a:xfrm>
        </p:grpSpPr>
        <p:sp>
          <p:nvSpPr>
            <p:cNvPr id="31" name="Freeform 20">
              <a:extLst>
                <a:ext uri="{FF2B5EF4-FFF2-40B4-BE49-F238E27FC236}">
                  <a16:creationId xmlns:a16="http://schemas.microsoft.com/office/drawing/2014/main" id="{C58B2DD4-3E8D-8F40-8643-FAC16E44E3D4}"/>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21">
              <a:extLst>
                <a:ext uri="{FF2B5EF4-FFF2-40B4-BE49-F238E27FC236}">
                  <a16:creationId xmlns:a16="http://schemas.microsoft.com/office/drawing/2014/main" id="{E88F5AAA-7BFF-214A-847C-E5CCFCCE01BA}"/>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22">
              <a:extLst>
                <a:ext uri="{FF2B5EF4-FFF2-40B4-BE49-F238E27FC236}">
                  <a16:creationId xmlns:a16="http://schemas.microsoft.com/office/drawing/2014/main" id="{BBCB79F3-8547-8C4E-9342-22BFBCAFE5D5}"/>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71" name="Group 70">
            <a:extLst>
              <a:ext uri="{FF2B5EF4-FFF2-40B4-BE49-F238E27FC236}">
                <a16:creationId xmlns:a16="http://schemas.microsoft.com/office/drawing/2014/main" id="{5A406BD7-1FE6-D240-843C-20B3B27D1F8B}"/>
              </a:ext>
            </a:extLst>
          </p:cNvPr>
          <p:cNvGrpSpPr/>
          <p:nvPr/>
        </p:nvGrpSpPr>
        <p:grpSpPr>
          <a:xfrm>
            <a:off x="5481011" y="3460824"/>
            <a:ext cx="874109" cy="878495"/>
            <a:chOff x="5189938" y="3460824"/>
            <a:chExt cx="874109" cy="878495"/>
          </a:xfrm>
        </p:grpSpPr>
        <p:sp>
          <p:nvSpPr>
            <p:cNvPr id="11" name="Freeform 27">
              <a:extLst>
                <a:ext uri="{FF2B5EF4-FFF2-40B4-BE49-F238E27FC236}">
                  <a16:creationId xmlns:a16="http://schemas.microsoft.com/office/drawing/2014/main" id="{1853EBC3-AC23-A54D-97E2-65A6971460D5}"/>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Freeform 27">
              <a:extLst>
                <a:ext uri="{FF2B5EF4-FFF2-40B4-BE49-F238E27FC236}">
                  <a16:creationId xmlns:a16="http://schemas.microsoft.com/office/drawing/2014/main" id="{01439B6C-228A-3540-A34A-7D0DA3D3D7FF}"/>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2" name="Group 71">
            <a:extLst>
              <a:ext uri="{FF2B5EF4-FFF2-40B4-BE49-F238E27FC236}">
                <a16:creationId xmlns:a16="http://schemas.microsoft.com/office/drawing/2014/main" id="{C6F1CC14-6B07-394E-863F-D1FB6A7D20B6}"/>
              </a:ext>
            </a:extLst>
          </p:cNvPr>
          <p:cNvGrpSpPr/>
          <p:nvPr/>
        </p:nvGrpSpPr>
        <p:grpSpPr>
          <a:xfrm>
            <a:off x="3252877" y="3460824"/>
            <a:ext cx="938796" cy="936413"/>
            <a:chOff x="3310027" y="3467900"/>
            <a:chExt cx="938796" cy="936413"/>
          </a:xfrm>
        </p:grpSpPr>
        <p:sp>
          <p:nvSpPr>
            <p:cNvPr id="16" name="Freeform 29">
              <a:extLst>
                <a:ext uri="{FF2B5EF4-FFF2-40B4-BE49-F238E27FC236}">
                  <a16:creationId xmlns:a16="http://schemas.microsoft.com/office/drawing/2014/main" id="{97A3BA60-0D02-1245-8F53-8C2ED1596032}"/>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29">
              <a:extLst>
                <a:ext uri="{FF2B5EF4-FFF2-40B4-BE49-F238E27FC236}">
                  <a16:creationId xmlns:a16="http://schemas.microsoft.com/office/drawing/2014/main" id="{02D293EB-E942-8348-AB77-4A61D779E2C3}"/>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3" name="Group 72">
            <a:extLst>
              <a:ext uri="{FF2B5EF4-FFF2-40B4-BE49-F238E27FC236}">
                <a16:creationId xmlns:a16="http://schemas.microsoft.com/office/drawing/2014/main" id="{281F85BA-C90E-B34B-A1D3-12175DA6D3B7}"/>
              </a:ext>
            </a:extLst>
          </p:cNvPr>
          <p:cNvGrpSpPr/>
          <p:nvPr/>
        </p:nvGrpSpPr>
        <p:grpSpPr>
          <a:xfrm>
            <a:off x="1117732" y="3460824"/>
            <a:ext cx="868844" cy="856682"/>
            <a:chOff x="1291110" y="3489805"/>
            <a:chExt cx="868844" cy="856682"/>
          </a:xfrm>
        </p:grpSpPr>
        <p:sp>
          <p:nvSpPr>
            <p:cNvPr id="17" name="Freeform 30">
              <a:extLst>
                <a:ext uri="{FF2B5EF4-FFF2-40B4-BE49-F238E27FC236}">
                  <a16:creationId xmlns:a16="http://schemas.microsoft.com/office/drawing/2014/main" id="{E975A31F-EBEE-9849-B587-BC1A29A222DB}"/>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30">
              <a:extLst>
                <a:ext uri="{FF2B5EF4-FFF2-40B4-BE49-F238E27FC236}">
                  <a16:creationId xmlns:a16="http://schemas.microsoft.com/office/drawing/2014/main" id="{A7F18844-EB4A-A445-AA88-6EE23DE0B0B8}"/>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45" name="Text Placeholder 23">
            <a:extLst>
              <a:ext uri="{FF2B5EF4-FFF2-40B4-BE49-F238E27FC236}">
                <a16:creationId xmlns:a16="http://schemas.microsoft.com/office/drawing/2014/main" id="{E1FB81AA-22A8-1044-97CC-2A5054252C00}"/>
              </a:ext>
            </a:extLst>
          </p:cNvPr>
          <p:cNvSpPr txBox="1">
            <a:spLocks/>
          </p:cNvSpPr>
          <p:nvPr/>
        </p:nvSpPr>
        <p:spPr>
          <a:xfrm>
            <a:off x="1046850" y="4460669"/>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MÉTHODE FORTE</a:t>
            </a:r>
          </a:p>
        </p:txBody>
      </p:sp>
      <p:sp>
        <p:nvSpPr>
          <p:cNvPr id="46" name="Text Placeholder 23">
            <a:extLst>
              <a:ext uri="{FF2B5EF4-FFF2-40B4-BE49-F238E27FC236}">
                <a16:creationId xmlns:a16="http://schemas.microsoft.com/office/drawing/2014/main" id="{BB5FED8C-18FC-5045-AFDC-292CEF2800DC}"/>
              </a:ext>
            </a:extLst>
          </p:cNvPr>
          <p:cNvSpPr txBox="1">
            <a:spLocks/>
          </p:cNvSpPr>
          <p:nvPr/>
        </p:nvSpPr>
        <p:spPr>
          <a:xfrm>
            <a:off x="3182347" y="4463802"/>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MÉTHODE PERMA</a:t>
            </a:r>
          </a:p>
        </p:txBody>
      </p:sp>
      <p:sp>
        <p:nvSpPr>
          <p:cNvPr id="47" name="Text Placeholder 23">
            <a:extLst>
              <a:ext uri="{FF2B5EF4-FFF2-40B4-BE49-F238E27FC236}">
                <a16:creationId xmlns:a16="http://schemas.microsoft.com/office/drawing/2014/main" id="{67443D69-F419-2645-A6FB-5F4D37002B0B}"/>
              </a:ext>
            </a:extLst>
          </p:cNvPr>
          <p:cNvSpPr txBox="1">
            <a:spLocks/>
          </p:cNvSpPr>
          <p:nvPr/>
        </p:nvSpPr>
        <p:spPr>
          <a:xfrm>
            <a:off x="5209569" y="4469966"/>
            <a:ext cx="1344699" cy="445282"/>
          </a:xfrm>
          <a:prstGeom prst="rect">
            <a:avLst/>
          </a:prstGeo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defRPr/>
            </a:pPr>
            <a:r>
              <a:rPr lang="en-US" sz="1200" b="0" dirty="0">
                <a:latin typeface="Calibri" panose="020F0502020204030204" pitchFamily="34" charset="0"/>
              </a:rPr>
              <a:t>TECHNIQUE DE PLEINE CONSCIENCE</a:t>
            </a:r>
          </a:p>
        </p:txBody>
      </p:sp>
      <p:grpSp>
        <p:nvGrpSpPr>
          <p:cNvPr id="49" name="Graphic 3">
            <a:extLst>
              <a:ext uri="{FF2B5EF4-FFF2-40B4-BE49-F238E27FC236}">
                <a16:creationId xmlns:a16="http://schemas.microsoft.com/office/drawing/2014/main" id="{8AA2C120-ECD3-3540-B684-B0FF0FC67EEF}"/>
              </a:ext>
            </a:extLst>
          </p:cNvPr>
          <p:cNvGrpSpPr/>
          <p:nvPr/>
        </p:nvGrpSpPr>
        <p:grpSpPr>
          <a:xfrm>
            <a:off x="1318195" y="3644051"/>
            <a:ext cx="457084" cy="457648"/>
            <a:chOff x="1674524" y="5962353"/>
            <a:chExt cx="637904" cy="638691"/>
          </a:xfrm>
          <a:solidFill>
            <a:srgbClr val="000000"/>
          </a:solidFill>
        </p:grpSpPr>
        <p:sp>
          <p:nvSpPr>
            <p:cNvPr id="50" name="Freeform 49">
              <a:extLst>
                <a:ext uri="{FF2B5EF4-FFF2-40B4-BE49-F238E27FC236}">
                  <a16:creationId xmlns:a16="http://schemas.microsoft.com/office/drawing/2014/main" id="{5D6AD6C5-EA0D-FA4B-BF25-625670ED9844}"/>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7BB3AD6-FC1C-BC43-8DF4-93182C746237}"/>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9252AA-2A4C-0241-8609-15B430654BDE}"/>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87690683-47E6-A140-9112-448406568C9E}"/>
              </a:ext>
            </a:extLst>
          </p:cNvPr>
          <p:cNvGrpSpPr/>
          <p:nvPr/>
        </p:nvGrpSpPr>
        <p:grpSpPr>
          <a:xfrm>
            <a:off x="3472112" y="3656098"/>
            <a:ext cx="481050" cy="481577"/>
            <a:chOff x="2293461" y="5588113"/>
            <a:chExt cx="560578" cy="561192"/>
          </a:xfrm>
          <a:solidFill>
            <a:srgbClr val="000000"/>
          </a:solidFill>
        </p:grpSpPr>
        <p:sp>
          <p:nvSpPr>
            <p:cNvPr id="54" name="Freeform 53">
              <a:extLst>
                <a:ext uri="{FF2B5EF4-FFF2-40B4-BE49-F238E27FC236}">
                  <a16:creationId xmlns:a16="http://schemas.microsoft.com/office/drawing/2014/main" id="{09CD2698-D742-9848-A21D-B440DE2B5240}"/>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20E35A4-E3C4-EE4A-99CE-1BD892E6100C}"/>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388D0F2-A9BE-B04F-90BF-319F6864E21E}"/>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C35BFCD-E8ED-0341-9542-1039A759B8B1}"/>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B9E52E-8917-274A-BA82-5CC2798EACF9}"/>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3E10B38-D63E-4B47-9D44-34D9D94A8650}"/>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0AB6C38-A58F-6449-9606-0484968F61E8}"/>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AADE7C-2099-8249-B04C-2ABAEC763DE1}"/>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F07A7E1-EDC0-3E4C-9374-7F023180A732}"/>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5929E57-3E73-7847-910B-50103B02E72D}"/>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801EE89-C6B1-8D40-A16B-95526446F709}"/>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grpSp>
        <p:nvGrpSpPr>
          <p:cNvPr id="65" name="Graphic 3">
            <a:extLst>
              <a:ext uri="{FF2B5EF4-FFF2-40B4-BE49-F238E27FC236}">
                <a16:creationId xmlns:a16="http://schemas.microsoft.com/office/drawing/2014/main" id="{8BCBA454-B910-7D47-AB61-A9DD964129CB}"/>
              </a:ext>
            </a:extLst>
          </p:cNvPr>
          <p:cNvGrpSpPr/>
          <p:nvPr/>
        </p:nvGrpSpPr>
        <p:grpSpPr>
          <a:xfrm>
            <a:off x="5611105" y="3703826"/>
            <a:ext cx="541629" cy="401677"/>
            <a:chOff x="1956935" y="5016153"/>
            <a:chExt cx="600078" cy="445024"/>
          </a:xfrm>
          <a:solidFill>
            <a:srgbClr val="000000"/>
          </a:solidFill>
        </p:grpSpPr>
        <p:sp>
          <p:nvSpPr>
            <p:cNvPr id="66" name="Freeform 65">
              <a:extLst>
                <a:ext uri="{FF2B5EF4-FFF2-40B4-BE49-F238E27FC236}">
                  <a16:creationId xmlns:a16="http://schemas.microsoft.com/office/drawing/2014/main" id="{BF9D3F98-755A-0043-9BD9-9F2743D51704}"/>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034DCA-E17D-7544-9620-A2497325E6A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AEC116A-2626-F240-93F1-B944239C8619}"/>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94FA85C-8F11-834D-ACAC-64431AC2B357}"/>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1CB38AD-F457-954C-88E9-1246FFE55705}"/>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3951B753-D4D8-4A44-88FA-C8BBE343AC80}"/>
              </a:ext>
            </a:extLst>
          </p:cNvPr>
          <p:cNvGrpSpPr/>
          <p:nvPr/>
        </p:nvGrpSpPr>
        <p:grpSpPr>
          <a:xfrm>
            <a:off x="3271649" y="6604038"/>
            <a:ext cx="868844" cy="856682"/>
            <a:chOff x="1291110" y="3489805"/>
            <a:chExt cx="868844" cy="856682"/>
          </a:xfrm>
        </p:grpSpPr>
        <p:sp>
          <p:nvSpPr>
            <p:cNvPr id="86" name="Freeform 30">
              <a:extLst>
                <a:ext uri="{FF2B5EF4-FFF2-40B4-BE49-F238E27FC236}">
                  <a16:creationId xmlns:a16="http://schemas.microsoft.com/office/drawing/2014/main" id="{6C5E87EB-0697-F54D-B276-AD486FD281D0}"/>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30">
              <a:extLst>
                <a:ext uri="{FF2B5EF4-FFF2-40B4-BE49-F238E27FC236}">
                  <a16:creationId xmlns:a16="http://schemas.microsoft.com/office/drawing/2014/main" id="{896A9557-B1A5-CE4C-91F4-78665084F0D0}"/>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88" name="Graphic 3">
            <a:extLst>
              <a:ext uri="{FF2B5EF4-FFF2-40B4-BE49-F238E27FC236}">
                <a16:creationId xmlns:a16="http://schemas.microsoft.com/office/drawing/2014/main" id="{A4CEF243-F5EA-DC44-B2A0-A25CD572011E}"/>
              </a:ext>
            </a:extLst>
          </p:cNvPr>
          <p:cNvGrpSpPr/>
          <p:nvPr/>
        </p:nvGrpSpPr>
        <p:grpSpPr>
          <a:xfrm>
            <a:off x="3472112" y="6787265"/>
            <a:ext cx="457084" cy="457648"/>
            <a:chOff x="1674524" y="5962353"/>
            <a:chExt cx="637904" cy="638691"/>
          </a:xfrm>
          <a:solidFill>
            <a:srgbClr val="000000"/>
          </a:solidFill>
        </p:grpSpPr>
        <p:sp>
          <p:nvSpPr>
            <p:cNvPr id="89" name="Freeform 88">
              <a:extLst>
                <a:ext uri="{FF2B5EF4-FFF2-40B4-BE49-F238E27FC236}">
                  <a16:creationId xmlns:a16="http://schemas.microsoft.com/office/drawing/2014/main" id="{8D30EB87-03B9-2548-B518-C4764AF34EA1}"/>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8E14767-4090-384A-A2F1-C655044D3B0B}"/>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A427D7C-9E0E-1F44-9D8E-6FCFAF8DEEE3}"/>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432991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41</a:t>
            </a:fld>
            <a:endParaRPr lang="en-US"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894884"/>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MÉTHODE PERMA - Cette </a:t>
            </a:r>
            <a:r>
              <a:rPr lang="en-GB" sz="1400" dirty="0" err="1">
                <a:solidFill>
                  <a:schemeClr val="bg1"/>
                </a:solidFill>
                <a:latin typeface="Calibri" panose="020F0502020204030204" pitchFamily="34" charset="0"/>
              </a:rPr>
              <a:t>méthode se compose </a:t>
            </a:r>
            <a:r>
              <a:rPr lang="en-GB" sz="1400" dirty="0">
                <a:solidFill>
                  <a:schemeClr val="bg1"/>
                </a:solidFill>
                <a:latin typeface="Calibri" panose="020F0502020204030204" pitchFamily="34" charset="0"/>
              </a:rPr>
              <a:t>de 5 </a:t>
            </a:r>
            <a:r>
              <a:rPr lang="en-GB" sz="1400" dirty="0" err="1">
                <a:solidFill>
                  <a:schemeClr val="bg1"/>
                </a:solidFill>
                <a:latin typeface="Calibri" panose="020F0502020204030204" pitchFamily="34" charset="0"/>
              </a:rPr>
              <a:t>éléments </a:t>
            </a:r>
            <a:r>
              <a:rPr lang="en-GB" sz="1400" dirty="0">
                <a:solidFill>
                  <a:schemeClr val="bg1"/>
                </a:solidFill>
                <a:latin typeface="Calibri" panose="020F0502020204030204" pitchFamily="34" charset="0"/>
              </a:rPr>
              <a:t>:</a:t>
            </a:r>
          </a:p>
          <a:p>
            <a:pPr marL="7938" algn="ctr"/>
            <a:r>
              <a:rPr lang="en-GB" sz="1400" dirty="0">
                <a:solidFill>
                  <a:schemeClr val="bg1"/>
                </a:solidFill>
                <a:latin typeface="Calibri" panose="020F0502020204030204" pitchFamily="34" charset="0"/>
              </a:rPr>
              <a:t> </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06369" y="2391680"/>
            <a:ext cx="6687338" cy="218031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s-ES" dirty="0">
                <a:latin typeface="Calibri" panose="020F0502020204030204" pitchFamily="34" charset="0"/>
              </a:rPr>
              <a:t>EMOTIONS POSITIVES : augmenter les émotions positives dans le passé, le présent et le futur. </a:t>
            </a:r>
          </a:p>
          <a:p>
            <a:pPr lvl="0"/>
            <a:endParaRPr lang="es-ES" dirty="0">
              <a:latin typeface="Calibri" panose="020F0502020204030204" pitchFamily="34" charset="0"/>
            </a:endParaRPr>
          </a:p>
          <a:p>
            <a:pPr lvl="0"/>
            <a:r>
              <a:rPr lang="es-ES" dirty="0">
                <a:latin typeface="Calibri" panose="020F0502020204030204" pitchFamily="34" charset="0"/>
              </a:rPr>
              <a:t>ENGAGEMENT : il s'agit de la mise en œuvre des forces personnelles dans le but de développer un plus grand nombre d'expériences optimales, </a:t>
            </a:r>
            <a:r>
              <a:rPr lang="es-ES" dirty="0" err="1">
                <a:latin typeface="Calibri" panose="020F0502020204030204" pitchFamily="34" charset="0"/>
              </a:rPr>
              <a:t>grâce</a:t>
            </a:r>
            <a:r>
              <a:rPr lang="es-ES" dirty="0">
                <a:latin typeface="Calibri" panose="020F0502020204030204" pitchFamily="34" charset="0"/>
              </a:rPr>
              <a:t> </a:t>
            </a:r>
            <a:r>
              <a:rPr lang="es-ES" dirty="0" err="1">
                <a:latin typeface="Calibri" panose="020F0502020204030204" pitchFamily="34" charset="0"/>
              </a:rPr>
              <a:t>au</a:t>
            </a:r>
            <a:r>
              <a:rPr lang="es-ES" dirty="0">
                <a:latin typeface="Calibri" panose="020F0502020204030204" pitchFamily="34" charset="0"/>
              </a:rPr>
              <a:t> flux de </a:t>
            </a:r>
            <a:r>
              <a:rPr lang="es-ES" dirty="0" err="1">
                <a:latin typeface="Calibri" panose="020F0502020204030204" pitchFamily="34" charset="0"/>
              </a:rPr>
              <a:t>conscience</a:t>
            </a:r>
            <a:r>
              <a:rPr lang="es-ES" dirty="0">
                <a:latin typeface="Calibri" panose="020F0502020204030204" pitchFamily="34" charset="0"/>
              </a:rPr>
              <a:t>.</a:t>
            </a:r>
          </a:p>
          <a:p>
            <a:pPr lvl="0"/>
            <a:endParaRPr lang="es-ES" dirty="0">
              <a:latin typeface="Calibri" panose="020F0502020204030204" pitchFamily="34" charset="0"/>
            </a:endParaRPr>
          </a:p>
          <a:p>
            <a:pPr lvl="0"/>
            <a:r>
              <a:rPr lang="es-ES" dirty="0">
                <a:latin typeface="Calibri" panose="020F0502020204030204" pitchFamily="34" charset="0"/>
              </a:rPr>
              <a:t>RELATIONS : Le fait de passer du temps à entretenir des relations favorise un sentiment de soutien et de camaraderie qui influence directement la perception du bien-être.</a:t>
            </a:r>
          </a:p>
          <a:p>
            <a:pPr lvl="0"/>
            <a:endParaRPr lang="es-ES" dirty="0">
              <a:latin typeface="Calibri" panose="020F0502020204030204" pitchFamily="34" charset="0"/>
            </a:endParaRPr>
          </a:p>
          <a:p>
            <a:pPr lvl="0"/>
            <a:r>
              <a:rPr lang="es-ES" dirty="0">
                <a:latin typeface="Calibri" panose="020F0502020204030204" pitchFamily="34" charset="0"/>
              </a:rPr>
              <a:t>SENS : </a:t>
            </a:r>
            <a:r>
              <a:rPr lang="es-ES" dirty="0" err="1">
                <a:latin typeface="Calibri" panose="020F0502020204030204" pitchFamily="34" charset="0"/>
              </a:rPr>
              <a:t>comprendre</a:t>
            </a:r>
            <a:r>
              <a:rPr lang="es-ES" dirty="0">
                <a:latin typeface="Calibri" panose="020F0502020204030204" pitchFamily="34" charset="0"/>
              </a:rPr>
              <a:t> le sens de la vie et le développement d'objectifs qui vont au-delà de soi-même. Il est important de faire une distinction entre le but et le sens de la vie, le but étant davantage lié aux objectifs et le sens à la place et à la fonction dans le monde.</a:t>
            </a:r>
          </a:p>
          <a:p>
            <a:pPr lvl="0"/>
            <a:endParaRPr lang="es-ES" dirty="0">
              <a:latin typeface="Calibri" panose="020F0502020204030204" pitchFamily="34" charset="0"/>
            </a:endParaRPr>
          </a:p>
          <a:p>
            <a:pPr lvl="0"/>
            <a:r>
              <a:rPr lang="es-ES" dirty="0">
                <a:latin typeface="Calibri" panose="020F0502020204030204" pitchFamily="34" charset="0"/>
              </a:rPr>
              <a:t>REALISATION : fixer des objectifs qui nous motivent à les atteindre. Bien entendu, ces cinq composantes ne sont ni exclusives ni exhaustives, c'est-à-dire que plusieurs objectifs peuvent être poursuivis sur la route du bonheur et partir de différents endroits.</a:t>
            </a:r>
          </a:p>
        </p:txBody>
      </p:sp>
      <p:grpSp>
        <p:nvGrpSpPr>
          <p:cNvPr id="74" name="Group 73">
            <a:extLst>
              <a:ext uri="{FF2B5EF4-FFF2-40B4-BE49-F238E27FC236}">
                <a16:creationId xmlns:a16="http://schemas.microsoft.com/office/drawing/2014/main" id="{02C85B9A-2BCD-CC49-8579-5A7DEB8389F6}"/>
              </a:ext>
            </a:extLst>
          </p:cNvPr>
          <p:cNvGrpSpPr/>
          <p:nvPr/>
        </p:nvGrpSpPr>
        <p:grpSpPr>
          <a:xfrm>
            <a:off x="3258421" y="1302860"/>
            <a:ext cx="938796" cy="936413"/>
            <a:chOff x="3310027" y="3467900"/>
            <a:chExt cx="938796" cy="936413"/>
          </a:xfrm>
        </p:grpSpPr>
        <p:sp>
          <p:nvSpPr>
            <p:cNvPr id="75" name="Freeform 29">
              <a:extLst>
                <a:ext uri="{FF2B5EF4-FFF2-40B4-BE49-F238E27FC236}">
                  <a16:creationId xmlns:a16="http://schemas.microsoft.com/office/drawing/2014/main" id="{C5455C75-7C26-5B4E-96AC-04AF8A03161F}"/>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Freeform 29">
              <a:extLst>
                <a:ext uri="{FF2B5EF4-FFF2-40B4-BE49-F238E27FC236}">
                  <a16:creationId xmlns:a16="http://schemas.microsoft.com/office/drawing/2014/main" id="{B7B63978-EE79-E64B-9A43-4533B554B174}"/>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7" name="Graphic 3">
            <a:extLst>
              <a:ext uri="{FF2B5EF4-FFF2-40B4-BE49-F238E27FC236}">
                <a16:creationId xmlns:a16="http://schemas.microsoft.com/office/drawing/2014/main" id="{A1ABAEEE-077A-294B-8E6F-E88AE82821C2}"/>
              </a:ext>
            </a:extLst>
          </p:cNvPr>
          <p:cNvGrpSpPr/>
          <p:nvPr/>
        </p:nvGrpSpPr>
        <p:grpSpPr>
          <a:xfrm>
            <a:off x="3477656" y="1498134"/>
            <a:ext cx="481050" cy="481577"/>
            <a:chOff x="2293461" y="5588113"/>
            <a:chExt cx="560578" cy="561192"/>
          </a:xfrm>
          <a:solidFill>
            <a:srgbClr val="000000"/>
          </a:solidFill>
        </p:grpSpPr>
        <p:sp>
          <p:nvSpPr>
            <p:cNvPr id="78" name="Freeform 77">
              <a:extLst>
                <a:ext uri="{FF2B5EF4-FFF2-40B4-BE49-F238E27FC236}">
                  <a16:creationId xmlns:a16="http://schemas.microsoft.com/office/drawing/2014/main" id="{77A63C49-A0D3-3147-988B-003D0CE37FD6}"/>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F9D080F-4465-D341-923B-15DA40A0EA53}"/>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79F6988-746B-0549-9A90-27D692FFC824}"/>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CA16D3C-1F05-B345-A540-B5FD5B1CD7CA}"/>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1F071F-6A07-6F4B-A1ED-BC523CBED2FD}"/>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A44424-8E15-BA40-B7AB-BE52788C2DAA}"/>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157A455-DA06-B045-B3D2-A2911884A98F}"/>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2BFA454-A452-9246-9C2A-F441C1B6FD04}"/>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34271E6-FF11-3B4B-8263-5A7A0F045C2B}"/>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C2143AA-4FCB-504B-9002-455A210D3438}"/>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488A1AF-EE4F-FB4C-82F9-C12A11315E25}"/>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sp>
        <p:nvSpPr>
          <p:cNvPr id="96" name="Text Placeholder 36">
            <a:extLst>
              <a:ext uri="{FF2B5EF4-FFF2-40B4-BE49-F238E27FC236}">
                <a16:creationId xmlns:a16="http://schemas.microsoft.com/office/drawing/2014/main" id="{C19EC4A3-8FDD-5D44-BD33-9331B5F44DAB}"/>
              </a:ext>
            </a:extLst>
          </p:cNvPr>
          <p:cNvSpPr txBox="1">
            <a:spLocks/>
          </p:cNvSpPr>
          <p:nvPr/>
        </p:nvSpPr>
        <p:spPr>
          <a:xfrm>
            <a:off x="-17894" y="5895189"/>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TECHNIQUES DE PLEINE CONSCIENCE</a:t>
            </a:r>
          </a:p>
        </p:txBody>
      </p:sp>
      <p:sp>
        <p:nvSpPr>
          <p:cNvPr id="97" name="Text Placeholder 36">
            <a:extLst>
              <a:ext uri="{FF2B5EF4-FFF2-40B4-BE49-F238E27FC236}">
                <a16:creationId xmlns:a16="http://schemas.microsoft.com/office/drawing/2014/main" id="{9AF5E59E-6ACD-1649-980A-970BC288A0F3}"/>
              </a:ext>
            </a:extLst>
          </p:cNvPr>
          <p:cNvSpPr txBox="1">
            <a:spLocks/>
          </p:cNvSpPr>
          <p:nvPr/>
        </p:nvSpPr>
        <p:spPr>
          <a:xfrm>
            <a:off x="388475" y="7391986"/>
            <a:ext cx="6687338" cy="190523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s-ES" dirty="0">
                <a:latin typeface="Calibri" panose="020F0502020204030204" pitchFamily="34" charset="0"/>
              </a:rPr>
              <a:t>OBSERVATION DE LA RESPIRATION : à partir d'une position confortable, de préférence assise avec la colonne vertébrale droite, et les yeux fermés, commencez à prêter toute votre attention à votre respiration sans rien modifier, observez simplement.</a:t>
            </a:r>
          </a:p>
          <a:p>
            <a:pPr lvl="0"/>
            <a:endParaRPr lang="es-ES" dirty="0">
              <a:latin typeface="Calibri" panose="020F0502020204030204" pitchFamily="34" charset="0"/>
            </a:endParaRPr>
          </a:p>
          <a:p>
            <a:pPr lvl="0"/>
            <a:r>
              <a:rPr lang="es-ES" dirty="0">
                <a:latin typeface="Calibri" panose="020F0502020204030204" pitchFamily="34" charset="0"/>
              </a:rPr>
              <a:t>OBSERVATION SUR LE COMPTAGE DE LA RESPIRATION : la même chose que dans le point précédent, mais avec la différence que vous devrez compter 1 sur l'inspiration et 2 sur l'expiration.</a:t>
            </a:r>
          </a:p>
          <a:p>
            <a:pPr lvl="0"/>
            <a:endParaRPr lang="es-ES" dirty="0">
              <a:latin typeface="Calibri" panose="020F0502020204030204" pitchFamily="34" charset="0"/>
            </a:endParaRPr>
          </a:p>
          <a:p>
            <a:pPr lvl="0"/>
            <a:endParaRPr lang="es-ES" dirty="0">
              <a:latin typeface="Calibri" panose="020F0502020204030204" pitchFamily="34" charset="0"/>
            </a:endParaRPr>
          </a:p>
          <a:p>
            <a:pPr lvl="0"/>
            <a:r>
              <a:rPr lang="es-ES" dirty="0">
                <a:latin typeface="Calibri" panose="020F0502020204030204" pitchFamily="34" charset="0"/>
              </a:rPr>
              <a:t>CONTEMPLATION DES PENSÉES : à partir d'une position confortable et avec les yeux fermés, commencez à prendre conscience de chacune des pensées qui traversent votre esprit, sans en retenir aucune, observez-les simplement et laissez-les couler.</a:t>
            </a:r>
          </a:p>
        </p:txBody>
      </p:sp>
      <p:grpSp>
        <p:nvGrpSpPr>
          <p:cNvPr id="122" name="Group 121">
            <a:extLst>
              <a:ext uri="{FF2B5EF4-FFF2-40B4-BE49-F238E27FC236}">
                <a16:creationId xmlns:a16="http://schemas.microsoft.com/office/drawing/2014/main" id="{148A0220-E847-7743-8C53-21E71B9437AC}"/>
              </a:ext>
            </a:extLst>
          </p:cNvPr>
          <p:cNvGrpSpPr/>
          <p:nvPr/>
        </p:nvGrpSpPr>
        <p:grpSpPr>
          <a:xfrm>
            <a:off x="3305214" y="6322677"/>
            <a:ext cx="874109" cy="878495"/>
            <a:chOff x="5189938" y="3460824"/>
            <a:chExt cx="874109" cy="878495"/>
          </a:xfrm>
        </p:grpSpPr>
        <p:sp>
          <p:nvSpPr>
            <p:cNvPr id="123" name="Freeform 27">
              <a:extLst>
                <a:ext uri="{FF2B5EF4-FFF2-40B4-BE49-F238E27FC236}">
                  <a16:creationId xmlns:a16="http://schemas.microsoft.com/office/drawing/2014/main" id="{27F1E7D6-DBEC-624B-9C14-A74763D9B0B0}"/>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4" name="Freeform 27">
              <a:extLst>
                <a:ext uri="{FF2B5EF4-FFF2-40B4-BE49-F238E27FC236}">
                  <a16:creationId xmlns:a16="http://schemas.microsoft.com/office/drawing/2014/main" id="{C76AE6FD-EA14-A64E-A348-7DE934BB23B4}"/>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25" name="Graphic 3">
            <a:extLst>
              <a:ext uri="{FF2B5EF4-FFF2-40B4-BE49-F238E27FC236}">
                <a16:creationId xmlns:a16="http://schemas.microsoft.com/office/drawing/2014/main" id="{C01B493E-73BE-E647-93D4-A43EBB8C08A8}"/>
              </a:ext>
            </a:extLst>
          </p:cNvPr>
          <p:cNvGrpSpPr/>
          <p:nvPr/>
        </p:nvGrpSpPr>
        <p:grpSpPr>
          <a:xfrm>
            <a:off x="3435308" y="6565679"/>
            <a:ext cx="541629" cy="401677"/>
            <a:chOff x="1956935" y="5016153"/>
            <a:chExt cx="600078" cy="445024"/>
          </a:xfrm>
          <a:solidFill>
            <a:srgbClr val="000000"/>
          </a:solidFill>
        </p:grpSpPr>
        <p:sp>
          <p:nvSpPr>
            <p:cNvPr id="126" name="Freeform 125">
              <a:extLst>
                <a:ext uri="{FF2B5EF4-FFF2-40B4-BE49-F238E27FC236}">
                  <a16:creationId xmlns:a16="http://schemas.microsoft.com/office/drawing/2014/main" id="{7DC106E3-4A8A-1F4F-A0DC-BDECE3F363DB}"/>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69B579C-D1E2-FD4D-B177-DFF0C549B4F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E204181-AF76-E548-9921-C1F6BFD2347F}"/>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245F714E-F9D8-1449-9655-24421ED800B0}"/>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EF629D-2960-4F42-9160-FF06B2B62268}"/>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2449451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42</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de laisser l'esprit vide : il ne s'agit pas d'apprendre à ne penser à rien </a:t>
            </a:r>
            <a:r>
              <a:rPr lang="es-ES" dirty="0" err="1">
                <a:latin typeface="Calibri" panose="020F0502020204030204" pitchFamily="34" charset="0"/>
              </a:rPr>
              <a:t>ou</a:t>
            </a:r>
            <a:r>
              <a:rPr lang="es-ES" dirty="0">
                <a:latin typeface="Calibri" panose="020F0502020204030204" pitchFamily="34" charset="0"/>
              </a:rPr>
              <a:t> </a:t>
            </a:r>
            <a:r>
              <a:rPr lang="es-ES" dirty="0" err="1">
                <a:latin typeface="Calibri" panose="020F0502020204030204" pitchFamily="34" charset="0"/>
              </a:rPr>
              <a:t>à</a:t>
            </a:r>
            <a:r>
              <a:rPr lang="es-ES" dirty="0">
                <a:latin typeface="Calibri" panose="020F0502020204030204" pitchFamily="34" charset="0"/>
              </a:rPr>
              <a:t> vider l'esprit de ses pensées. Il s'agit d'être conscient de tout ce qui se passe dans notre esprit sans être perturbé par nos contenus mentaux, même s'ils se produisent.</a:t>
            </a:r>
          </a:p>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de trouver l'extase ou l'illumination, ni de se retirer de la vie : la pleine conscience n'entre pas dans les concepts religieux ou mystiques. C'est une pratique séculaire qui nous permet de ne pas fuir notre réalité présente. Il ne s'agit pas d'être en transe, il ne s'agit pas de modifier ou d'abandonner l'expérience à ce moment-là ; il s'agit plutôt de ne faire qu'un avec elle.</a:t>
            </a:r>
          </a:p>
          <a:p>
            <a:pPr marL="171450" lvl="0" indent="-171450" algn="l">
              <a:buClr>
                <a:srgbClr val="FFC652"/>
              </a:buClr>
              <a:buFont typeface="Arial" panose="020B0604020202020204" pitchFamily="34" charset="0"/>
              <a:buChar char="•"/>
            </a:pPr>
            <a:r>
              <a:rPr lang="es-ES" dirty="0">
                <a:latin typeface="Calibri" panose="020F0502020204030204" pitchFamily="34" charset="0"/>
              </a:rPr>
              <a:t>Nous n'essayons pas d'échapper à la douleur ou à l'inconfort : avec la pratique, nous visons à renforcer la résistance psychologique à cette dernière. Le fait de fuir ou d'éviter la douleur l'intensifie et conduit à la souffrance. La pleine conscience crée un espace émotionnel pour la douleur.</a:t>
            </a:r>
          </a:p>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de réprimer les émotions : il s'agit de les affronter, de les accepter et de les traiter avec bienveillance.</a:t>
            </a:r>
          </a:p>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d'une technique de contrôle : il s'agit d'atteindre un état d'esprit au-delà de la peur. Par conséquent, il ne génère pas le besoin d'un contrôle permanent.</a:t>
            </a:r>
          </a:p>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d'une technique de relaxation : bien que le calme et la sérénité puissent émerger avec la pratique, ce qui est recherché est une plus grande conscience qui nous permet de ne pas réagir selon les automatismes habituels.</a:t>
            </a:r>
          </a:p>
          <a:p>
            <a:pPr marL="171450" lvl="0" indent="-171450" algn="l">
              <a:buClr>
                <a:srgbClr val="FFC652"/>
              </a:buClr>
              <a:buFont typeface="Arial" panose="020B0604020202020204" pitchFamily="34" charset="0"/>
              <a:buChar char="•"/>
            </a:pPr>
            <a:r>
              <a:rPr lang="es-ES" dirty="0">
                <a:latin typeface="Calibri" panose="020F0502020204030204" pitchFamily="34" charset="0"/>
              </a:rPr>
              <a:t>Il ne s'agit pas de pensée positive : vous apprenez à considérer les pensées non pas comme des réalités mais comme de simples événements mentaux temporaires, en essayant d'éviter les jugements de valeur.</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
        <p:nvSpPr>
          <p:cNvPr id="33" name="Text Placeholder 36">
            <a:extLst>
              <a:ext uri="{FF2B5EF4-FFF2-40B4-BE49-F238E27FC236}">
                <a16:creationId xmlns:a16="http://schemas.microsoft.com/office/drawing/2014/main" id="{783FBE51-36B6-0A47-906D-6D5E25AA3035}"/>
              </a:ext>
            </a:extLst>
          </p:cNvPr>
          <p:cNvSpPr txBox="1">
            <a:spLocks/>
          </p:cNvSpPr>
          <p:nvPr/>
        </p:nvSpPr>
        <p:spPr>
          <a:xfrm>
            <a:off x="436168" y="1521946"/>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Il </a:t>
            </a:r>
            <a:r>
              <a:rPr lang="es-ES" dirty="0" err="1">
                <a:latin typeface="Calibri" panose="020F0502020204030204" pitchFamily="34" charset="0"/>
              </a:rPr>
              <a:t>est</a:t>
            </a:r>
            <a:r>
              <a:rPr lang="es-ES" dirty="0">
                <a:latin typeface="Calibri" panose="020F0502020204030204" pitchFamily="34" charset="0"/>
              </a:rPr>
              <a:t> primordial de faire la différence entre les actions qui peuvent être incluses dans le comportement, qui aident notre psychologie et notre bien-être, et celles qui peuvent être nuisibles ou non bénéfiques </a:t>
            </a:r>
            <a:r>
              <a:rPr lang="en-GB" dirty="0">
                <a:latin typeface="Calibri" panose="020F0502020204030204" pitchFamily="34" charset="0"/>
              </a:rPr>
              <a:t>:</a:t>
            </a:r>
            <a:endParaRPr lang="en-IE" dirty="0">
              <a:latin typeface="Calibri" panose="020F0502020204030204" pitchFamily="34" charset="0"/>
            </a:endParaRPr>
          </a:p>
        </p:txBody>
      </p:sp>
      <p:sp>
        <p:nvSpPr>
          <p:cNvPr id="34" name="Text Placeholder 35">
            <a:extLst>
              <a:ext uri="{FF2B5EF4-FFF2-40B4-BE49-F238E27FC236}">
                <a16:creationId xmlns:a16="http://schemas.microsoft.com/office/drawing/2014/main" id="{452744EC-8C41-0441-A248-8C4F14035016}"/>
              </a:ext>
            </a:extLst>
          </p:cNvPr>
          <p:cNvSpPr>
            <a:spLocks noGrp="1"/>
          </p:cNvSpPr>
          <p:nvPr>
            <p:ph type="body" sz="quarter" idx="4294967295"/>
          </p:nvPr>
        </p:nvSpPr>
        <p:spPr>
          <a:xfrm>
            <a:off x="12715" y="6138709"/>
            <a:ext cx="6618544"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REFERENCES DE BONNES PRATIQUES INNOVANTES</a:t>
            </a:r>
            <a:endParaRPr lang="en-US" dirty="0">
              <a:solidFill>
                <a:schemeClr val="bg1"/>
              </a:solidFill>
              <a:latin typeface="Calibri" panose="020F0502020204030204" pitchFamily="34" charset="0"/>
            </a:endParaRPr>
          </a:p>
        </p:txBody>
      </p:sp>
      <p:sp>
        <p:nvSpPr>
          <p:cNvPr id="35" name="Text Placeholder 23">
            <a:extLst>
              <a:ext uri="{FF2B5EF4-FFF2-40B4-BE49-F238E27FC236}">
                <a16:creationId xmlns:a16="http://schemas.microsoft.com/office/drawing/2014/main" id="{7963E4D3-DDBA-2E4C-88A5-160CA40D821A}"/>
              </a:ext>
            </a:extLst>
          </p:cNvPr>
          <p:cNvSpPr txBox="1">
            <a:spLocks/>
          </p:cNvSpPr>
          <p:nvPr/>
        </p:nvSpPr>
        <p:spPr>
          <a:xfrm>
            <a:off x="443593" y="7166538"/>
            <a:ext cx="6697918" cy="36681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https://nahual.es/mindfulness/</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https://psicobienestar.org/</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https://www.indrayogamindfulness.com/</a:t>
            </a:r>
          </a:p>
        </p:txBody>
      </p:sp>
      <p:sp>
        <p:nvSpPr>
          <p:cNvPr id="36" name="Text Placeholder 23">
            <a:extLst>
              <a:ext uri="{FF2B5EF4-FFF2-40B4-BE49-F238E27FC236}">
                <a16:creationId xmlns:a16="http://schemas.microsoft.com/office/drawing/2014/main" id="{9B0BBDEF-260B-FD44-92DA-78B43EFCD05D}"/>
              </a:ext>
            </a:extLst>
          </p:cNvPr>
          <p:cNvSpPr txBox="1">
            <a:spLocks/>
          </p:cNvSpPr>
          <p:nvPr/>
        </p:nvSpPr>
        <p:spPr>
          <a:xfrm>
            <a:off x="3792552" y="7286910"/>
            <a:ext cx="3309973" cy="153488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Ce centre de santé situé à Jaén (</a:t>
            </a:r>
            <a:r>
              <a:rPr lang="es-ES" sz="1100" b="0" dirty="0" err="1">
                <a:solidFill>
                  <a:srgbClr val="221F1F"/>
                </a:solidFill>
                <a:latin typeface="Calibri" panose="020F0502020204030204" pitchFamily="34" charset="0"/>
              </a:rPr>
              <a:t>Espagne</a:t>
            </a:r>
            <a:r>
              <a:rPr lang="es-ES" sz="1100" b="0" dirty="0">
                <a:solidFill>
                  <a:srgbClr val="221F1F"/>
                </a:solidFill>
                <a:latin typeface="Calibri" panose="020F0502020204030204" pitchFamily="34" charset="0"/>
              </a:rPr>
              <a:t>) </a:t>
            </a:r>
            <a:r>
              <a:rPr lang="es-ES" sz="1100" b="0" dirty="0" err="1">
                <a:solidFill>
                  <a:srgbClr val="221F1F"/>
                </a:solidFill>
                <a:latin typeface="Calibri" panose="020F0502020204030204" pitchFamily="34" charset="0"/>
              </a:rPr>
              <a:t>propose</a:t>
            </a:r>
            <a:r>
              <a:rPr lang="es-ES" sz="1100" b="0" dirty="0">
                <a:solidFill>
                  <a:srgbClr val="221F1F"/>
                </a:solidFill>
                <a:latin typeface="Calibri" panose="020F0502020204030204" pitchFamily="34" charset="0"/>
              </a:rPr>
              <a:t> des ateliers dont l'objectif est de fournir à ses utilisateurs des compétences en matière de gestion des émotions basées sur diverses techniques de pleine conscience.</a:t>
            </a:r>
            <a:endParaRPr lang="en-US" sz="1100" b="0" dirty="0">
              <a:solidFill>
                <a:srgbClr val="221F1F"/>
              </a:solidFill>
              <a:latin typeface="Calibri" panose="020F0502020204030204" pitchFamily="34" charset="0"/>
            </a:endParaRPr>
          </a:p>
        </p:txBody>
      </p:sp>
      <p:grpSp>
        <p:nvGrpSpPr>
          <p:cNvPr id="37" name="Graphic 2">
            <a:extLst>
              <a:ext uri="{FF2B5EF4-FFF2-40B4-BE49-F238E27FC236}">
                <a16:creationId xmlns:a16="http://schemas.microsoft.com/office/drawing/2014/main" id="{DF12FD7E-0C5B-9F44-A421-A752A90A34FB}"/>
              </a:ext>
            </a:extLst>
          </p:cNvPr>
          <p:cNvGrpSpPr/>
          <p:nvPr/>
        </p:nvGrpSpPr>
        <p:grpSpPr>
          <a:xfrm>
            <a:off x="4189696" y="8381756"/>
            <a:ext cx="1294219" cy="947087"/>
            <a:chOff x="5127892" y="1642689"/>
            <a:chExt cx="1294219" cy="947087"/>
          </a:xfrm>
        </p:grpSpPr>
        <p:sp>
          <p:nvSpPr>
            <p:cNvPr id="39" name="Freeform 38">
              <a:extLst>
                <a:ext uri="{FF2B5EF4-FFF2-40B4-BE49-F238E27FC236}">
                  <a16:creationId xmlns:a16="http://schemas.microsoft.com/office/drawing/2014/main" id="{1BA25CFE-7B2E-4D43-B36A-F8CD72D44E79}"/>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9B9AA2-775A-0344-8017-F2D3E87376FC}"/>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899E749-BD59-734C-9369-04BE5CEA7AC5}"/>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77DC56-A447-CB49-BE61-E10FC339A3D8}"/>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2DE1699-AF90-EE4A-8788-7178BD63EFDC}"/>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3C074FE-2833-3446-AEC2-34C9F4771FDF}"/>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1C266BE-9705-1B4E-8FAD-ACFE341DB420}"/>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279AFD8-FB04-B547-B7E8-7A03A7168374}"/>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FAF2A04-74F9-E44E-A3EA-8B2D77767C8B}"/>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9EC511-D666-9B43-B6C3-09E78A0F72DE}"/>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2C1CF4C-795F-3049-9698-3DE1D76D6D41}"/>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BDFFD8F-6F22-684B-8220-B70863E1DA76}"/>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B99CF2D-B812-B944-B83C-9A7ECD1F0A6F}"/>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3A30330-A46D-FD49-9497-19879BE0247D}"/>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A7A5434-44FC-854F-A87C-131686E3576C}"/>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BADEA57-69EA-6B48-8C28-664FC63925BD}"/>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D3F4CFF-5047-2D42-8096-B39D6078A79B}"/>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84A3989-113C-994C-B675-41CEAC9AAC33}"/>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36A998-5B51-AF49-8552-3F90CC52B638}"/>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E0C0322-A3B5-4C43-8C1A-EF4ACDCE5F83}"/>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210461F-4E0A-CF4E-A0F3-DB1CF4DFE0FC}"/>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9DB99CA-51DA-B244-AFDC-8B415AC045F3}"/>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7A359142-0A79-3C4F-BC03-E547696A4232}"/>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3D4D9B7-3394-F84A-8522-718BFDE7D9D8}"/>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5452B8B-0267-5D41-BAA2-98F2BDBE13DB}"/>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BC8A408-ED04-7E44-BB28-D6B5AE7B5016}"/>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B9BC6E8-6786-D24B-9215-E2A25E772760}"/>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820C77C-AC1E-ED4E-87A4-90C488C7B137}"/>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F871134-7C38-DE43-A996-232DDCA54E05}"/>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0496FDD0-1F5A-A540-A45B-BC501D660796}"/>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AA83A62-284A-954A-8731-944C5BDA6C06}"/>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87B720E-E9EA-8549-9EF1-EB7B69F6C466}"/>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6FE68A3D-733E-B941-9789-8CB6BD198E4C}"/>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AC12BB5-296C-1F4F-8405-877A2D4FE02E}"/>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E84A8CA-D935-604D-B20C-CA1930EA3DDF}"/>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EBD19D8-60F5-9F4C-AFDA-6E90562CC9BF}"/>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A7FC2E-5D08-154C-8C6D-B7CCD2550A1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E780FD6-921F-134E-AF97-3E3573D4D8FD}"/>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E7B170B-CA64-EC45-81E1-E694D279600E}"/>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9B7B7A9-9E0F-E14B-BEB0-2496A66547A9}"/>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3CCD8DE-E05C-E843-B957-98F0ED805DC0}"/>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CAAB892-1764-E34B-A8F2-3B991191576F}"/>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90CC39D-E5EA-4848-916A-C55A3DA7AAA1}"/>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B8B3780-FA7E-0543-830F-3EFA92096B7B}"/>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579BE3-32E6-714B-8278-E7122C0E94C8}"/>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9194E24-A3C6-C240-A6E3-D8E0870AF10B}"/>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E73B489-A5B6-DE42-9E38-470CAA199CE5}"/>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ABCD25-0AE7-BE45-B328-81BC3CF5AB88}"/>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449D6DD-BFF7-7F4D-BAFD-93AC7B7FD4F2}"/>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E2FD20B-B3A7-4744-8692-A0B7C2A462C1}"/>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BAB5C34-C8DA-A745-8FCA-66DFF63FBEA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6F986CA-E8C8-D140-A997-9E2E8DA7F2B6}"/>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A3A3170E-6EE5-434C-BDB5-F227FAE9283B}"/>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01D1E28-C00D-A54A-9EC2-5AD1B5B40055}"/>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62198D-D01B-B345-9DA8-88819C685002}"/>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C5387F-8D66-7746-A130-F9E354D289FB}"/>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9A66638-F000-2F4F-9F66-CB00E2C48C18}"/>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125" name="Graphic 54">
            <a:extLst>
              <a:ext uri="{FF2B5EF4-FFF2-40B4-BE49-F238E27FC236}">
                <a16:creationId xmlns:a16="http://schemas.microsoft.com/office/drawing/2014/main" id="{7ABFAA44-385D-A041-B368-8A431BA3B063}"/>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789657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79" y="2533263"/>
            <a:ext cx="3561635" cy="844355"/>
          </a:xfrm>
          <a:prstGeom prst="rect">
            <a:avLst/>
          </a:prstGeom>
        </p:spPr>
        <p:txBody>
          <a:bodyPr anchor="b"/>
          <a:lstStyle/>
          <a:p>
            <a:r>
              <a:rPr lang="es-ES" b="1" dirty="0"/>
              <a:t>Des relations sociales fortes, une santé solide</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062457"/>
            <a:ext cx="4474537" cy="1798788"/>
          </a:xfrm>
          <a:prstGeom prst="rect">
            <a:avLst/>
          </a:prstGeom>
        </p:spPr>
        <p:txBody>
          <a:bodyPr/>
          <a:lstStyle/>
          <a:p>
            <a:pPr>
              <a:lnSpc>
                <a:spcPct val="100000"/>
              </a:lnSpc>
              <a:tabLst>
                <a:tab pos="3949700" algn="l"/>
              </a:tabLst>
            </a:pPr>
            <a:r>
              <a:rPr lang="en-US" sz="1400" dirty="0"/>
              <a:t>INFORMATIONS GÉNÉRALES.............................................. </a:t>
            </a:r>
            <a:r>
              <a:rPr lang="en-US" sz="1400" dirty="0">
                <a:hlinkClick r:id="rId2" action="ppaction://hlinksldjump">
                  <a:extLst>
                    <a:ext uri="{A12FA001-AC4F-418D-AE19-62706E023703}">
                      <ahyp:hlinkClr xmlns:ahyp="http://schemas.microsoft.com/office/drawing/2018/hyperlinkcolor" val="tx"/>
                    </a:ext>
                  </a:extLst>
                </a:hlinkClick>
              </a:rPr>
              <a:t>4</a:t>
            </a:r>
            <a:r>
              <a:rPr lang="en-US" sz="1400" u="sng" dirty="0"/>
              <a:t>4</a:t>
            </a:r>
          </a:p>
          <a:p>
            <a:pPr>
              <a:lnSpc>
                <a:spcPct val="100000"/>
              </a:lnSpc>
              <a:tabLst>
                <a:tab pos="3949700" algn="l"/>
              </a:tabLst>
            </a:pPr>
            <a:endParaRPr lang="en-US" sz="1400" dirty="0"/>
          </a:p>
          <a:p>
            <a:pPr>
              <a:lnSpc>
                <a:spcPct val="100000"/>
              </a:lnSpc>
              <a:tabLst>
                <a:tab pos="3949700" algn="l"/>
              </a:tabLst>
            </a:pPr>
            <a:r>
              <a:rPr lang="es-ES" sz="1400" dirty="0"/>
              <a:t>DE QUOI AI-JE BESOIN POUR RENFORCER MES RELATIONS </a:t>
            </a:r>
            <a:r>
              <a:rPr lang="en-US" sz="1400" dirty="0"/>
              <a:t>? ........................................................................................... </a:t>
            </a:r>
            <a:r>
              <a:rPr lang="en-US" sz="1400" dirty="0">
                <a:hlinkClick r:id="rId2" action="ppaction://hlinksldjump">
                  <a:extLst>
                    <a:ext uri="{A12FA001-AC4F-418D-AE19-62706E023703}">
                      <ahyp:hlinkClr xmlns:ahyp="http://schemas.microsoft.com/office/drawing/2018/hyperlinkcolor" val="tx"/>
                    </a:ext>
                  </a:extLst>
                </a:hlinkClick>
              </a:rPr>
              <a:t>4</a:t>
            </a:r>
            <a:r>
              <a:rPr lang="en-US" sz="1400" u="sng" dirty="0"/>
              <a:t>4</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PRECONISATIONS..….......................................................... </a:t>
            </a:r>
            <a:r>
              <a:rPr lang="en-US" sz="1400" dirty="0">
                <a:hlinkClick r:id="rId3" action="ppaction://hlinksldjump">
                  <a:extLst>
                    <a:ext uri="{A12FA001-AC4F-418D-AE19-62706E023703}">
                      <ahyp:hlinkClr xmlns:ahyp="http://schemas.microsoft.com/office/drawing/2018/hyperlinkcolor" val="tx"/>
                    </a:ext>
                  </a:extLst>
                </a:hlinkClick>
              </a:rPr>
              <a:t>4</a:t>
            </a:r>
            <a:r>
              <a:rPr lang="en-US" sz="1400" u="sng" dirty="0"/>
              <a:t>5</a:t>
            </a:r>
          </a:p>
          <a:p>
            <a:pPr>
              <a:lnSpc>
                <a:spcPct val="100000"/>
              </a:lnSpc>
              <a:tabLst>
                <a:tab pos="3949700" algn="l"/>
              </a:tabLst>
            </a:pPr>
            <a:endParaRPr lang="en-US" sz="1400" dirty="0"/>
          </a:p>
          <a:p>
            <a:pPr>
              <a:lnSpc>
                <a:spcPct val="100000"/>
              </a:lnSpc>
              <a:tabLst>
                <a:tab pos="3949700" algn="l"/>
              </a:tabLst>
            </a:pPr>
            <a:r>
              <a:rPr lang="en-US" sz="1400" dirty="0"/>
              <a:t>MYTHES ET FAUSSES CROYANCES...................................... </a:t>
            </a:r>
            <a:r>
              <a:rPr lang="en-US" sz="1400" dirty="0">
                <a:hlinkClick r:id="rId3" action="ppaction://hlinksldjump">
                  <a:extLst>
                    <a:ext uri="{A12FA001-AC4F-418D-AE19-62706E023703}">
                      <ahyp:hlinkClr xmlns:ahyp="http://schemas.microsoft.com/office/drawing/2018/hyperlinkcolor" val="tx"/>
                    </a:ext>
                  </a:extLst>
                </a:hlinkClick>
              </a:rPr>
              <a:t>4</a:t>
            </a:r>
            <a:r>
              <a:rPr lang="en-US" sz="1400" u="sng" dirty="0"/>
              <a:t>5</a:t>
            </a:r>
          </a:p>
          <a:p>
            <a:pPr>
              <a:lnSpc>
                <a:spcPct val="100000"/>
              </a:lnSpc>
              <a:tabLst>
                <a:tab pos="3949700" algn="l"/>
              </a:tabLst>
            </a:pPr>
            <a:endParaRPr lang="en-US" sz="1400" dirty="0"/>
          </a:p>
          <a:p>
            <a:pPr>
              <a:lnSpc>
                <a:spcPct val="100000"/>
              </a:lnSpc>
              <a:tabLst>
                <a:tab pos="3949700" algn="l"/>
              </a:tabLst>
            </a:pPr>
            <a:r>
              <a:rPr lang="en-US" sz="1400" dirty="0"/>
              <a:t>REFERENCES DE BONNES PRATIQUES INNOVANTES .........</a:t>
            </a:r>
            <a:r>
              <a:rPr lang="en-US" sz="1400" dirty="0">
                <a:hlinkClick r:id="rId4" action="ppaction://hlinksldjump">
                  <a:extLst>
                    <a:ext uri="{A12FA001-AC4F-418D-AE19-62706E023703}">
                      <ahyp:hlinkClr xmlns:ahyp="http://schemas.microsoft.com/office/drawing/2018/hyperlinkcolor" val="tx"/>
                    </a:ext>
                  </a:extLst>
                </a:hlinkClick>
              </a:rPr>
              <a:t>4</a:t>
            </a:r>
            <a:r>
              <a:rPr lang="en-US" sz="1400" u="sng" dirty="0"/>
              <a:t>6</a:t>
            </a:r>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08</a:t>
            </a:r>
            <a:endParaRPr dirty="0"/>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4006613" y="7539599"/>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62" name="Graphic 4">
            <a:extLst>
              <a:ext uri="{FF2B5EF4-FFF2-40B4-BE49-F238E27FC236}">
                <a16:creationId xmlns:a16="http://schemas.microsoft.com/office/drawing/2014/main" id="{C03FC244-04FC-0740-89E9-AD4C863980CF}"/>
              </a:ext>
            </a:extLst>
          </p:cNvPr>
          <p:cNvGrpSpPr/>
          <p:nvPr/>
        </p:nvGrpSpPr>
        <p:grpSpPr>
          <a:xfrm>
            <a:off x="518020" y="8185011"/>
            <a:ext cx="3949995" cy="1934603"/>
            <a:chOff x="7994680" y="5442637"/>
            <a:chExt cx="1847411" cy="904813"/>
          </a:xfrm>
        </p:grpSpPr>
        <p:sp>
          <p:nvSpPr>
            <p:cNvPr id="63" name="Freeform 62">
              <a:extLst>
                <a:ext uri="{FF2B5EF4-FFF2-40B4-BE49-F238E27FC236}">
                  <a16:creationId xmlns:a16="http://schemas.microsoft.com/office/drawing/2014/main" id="{5741CD94-6954-9945-84B2-C23FE6640D58}"/>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B867C52-E20B-BC4F-8AB4-9811B019E3D2}"/>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D6856B4-6F65-7C4B-A5EC-554A1FEC2381}"/>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DD3E827-F11B-9A45-93AA-4C4B430AFBA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25ADF5E-46A2-8A43-978E-CCE0EE1574A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3F87046-23D3-D64F-A6D5-49360F4AD21F}"/>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8A85E43-BD16-D946-AD51-B2C315DEE217}"/>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FCAF7AD-7BE6-F243-B854-5BC7CB2BBDED}"/>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F8602CF-E3B3-B64C-881D-9C85A64BDCA8}"/>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546DA21-F45B-E34D-9B90-855EB00890D4}"/>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3E35FF2-629A-3645-BC0B-8D0A4B961A76}"/>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933F4CC-DA04-9642-8094-2AFE91111E74}"/>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7C780966-1152-7B46-AF93-EE66D2DEFD69}"/>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743C85-1137-D840-AF85-224A65E40DC2}"/>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9697B4F-11B3-8D49-AC3B-936A957DEB98}"/>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2B7FF8A-34AF-F14E-86D7-95AB6FED4E60}"/>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7887ACC-F2A3-B044-BAB1-9461F96CBB0C}"/>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E207C8F-93FA-7D46-9D24-BE7DED4646B8}"/>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0E37255-599A-AD4C-A4C5-6B6047B36DEB}"/>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0A79897-BE71-C949-AE4D-501D68AB571E}"/>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9C8C1B7-3D51-AC49-81A6-E9258287F295}"/>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30BDE3-B2E4-BD43-AD78-E8502719AB39}"/>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805540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vie peut être stressante, surtout à l'époque où nous vivons. Il est important de se rappeler que vous n'êtes pas seul. Le soutien d'un bon ami ou d'un membre de la famille peut faire une grande différence pour votre santé et votre bien-être. </a:t>
            </a:r>
          </a:p>
          <a:p>
            <a:r>
              <a:rPr lang="es-ES" dirty="0">
                <a:latin typeface="Calibri" panose="020F0502020204030204" pitchFamily="34" charset="0"/>
              </a:rPr>
              <a:t>Les gens peuvent avoir du mal à parler des problèmes de santé mentale, mais une fois que vous aurez abordé le sujet, vous vous rendrez compte que beaucoup d'autres personnes ressentent la même chose que vous. On dit souvent qu'un problème partagé est un problème réduit de moitié. Le simple fait d'avoir quelqu'un à qui parler peut vous permettre de trouver un mécanisme d'adaptation.</a:t>
            </a:r>
          </a:p>
          <a:p>
            <a:r>
              <a:rPr lang="es-ES" dirty="0">
                <a:latin typeface="Calibri" panose="020F0502020204030204" pitchFamily="34" charset="0"/>
              </a:rPr>
              <a:t>Si vous ne disposez pas d'un réseau étroit de famille ou d'amis autour de vous, il existe de nombreux moyens d'entrer en contact avec d'autres personnes partageant les mêmes idées. Pensez à un passe-temps ou à un intérêt que vous aimez vraiment. Il existe des groupes pour tout. Si vous n'avez aucun moyen de rejoindre un groupe physique, il existe de nombreux groupes en ligne que vous pouvez rejoindre.  </a:t>
            </a:r>
          </a:p>
          <a:p>
            <a:r>
              <a:rPr lang="es-ES" dirty="0">
                <a:latin typeface="Calibri" panose="020F0502020204030204" pitchFamily="34" charset="0"/>
              </a:rPr>
              <a:t>Si vous recherchez des communautés en ligne, il est important de choisir un groupe positif. Il existe un certain nombre de groupes de "soutien" qui peuvent être dirigés par des personnes qui n'ont aucune expérience des problèmes de santé mentale. Certains de ces groupes peuvent partager de fausses informations, il est donc préférable de rejoindre un groupe organisé par une organisation reconnue. </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INFORMATIONS GÉNÉRALES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44</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Vous devez avoir le soutien de quelqu'un en qui vous pouvez avoir confiance. Il ne s'agit pas forcément d'un membre de la famille, mais d'un ami, d'un médecin ou d'un groupe auquel vous appartenez.</a:t>
            </a:r>
          </a:p>
          <a:p>
            <a:r>
              <a:rPr lang="es-ES" dirty="0">
                <a:latin typeface="Calibri" panose="020F0502020204030204" pitchFamily="34" charset="0"/>
              </a:rPr>
              <a:t>Pour se sentir en bonne santé et actif, il est nécessaire d'avoir une alimentation équilibrée, de maintenir une certaine routine. Il est important de limiter le temps passé devant un écran, de respirer de l'air frais.</a:t>
            </a: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6103814"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DE QUOI AI-JE BESOIN POUR RENFORCER MES RELATIONS ?</a:t>
            </a:r>
            <a:endParaRPr lang="en-US" b="0" dirty="0">
              <a:solidFill>
                <a:schemeClr val="bg1"/>
              </a:solidFill>
              <a:latin typeface="Calibri" panose="020F0502020204030204" pitchFamily="34" charset="0"/>
            </a:endParaRPr>
          </a:p>
        </p:txBody>
      </p:sp>
      <p:grpSp>
        <p:nvGrpSpPr>
          <p:cNvPr id="7" name="Graphic 4">
            <a:extLst>
              <a:ext uri="{FF2B5EF4-FFF2-40B4-BE49-F238E27FC236}">
                <a16:creationId xmlns:a16="http://schemas.microsoft.com/office/drawing/2014/main" id="{1D7D2F3D-92F2-5E4C-87BD-2DF5ED20254C}"/>
              </a:ext>
            </a:extLst>
          </p:cNvPr>
          <p:cNvGrpSpPr/>
          <p:nvPr/>
        </p:nvGrpSpPr>
        <p:grpSpPr>
          <a:xfrm>
            <a:off x="4276536" y="7659270"/>
            <a:ext cx="2143094" cy="1663769"/>
            <a:chOff x="8321314" y="1790175"/>
            <a:chExt cx="1456348" cy="1130621"/>
          </a:xfrm>
        </p:grpSpPr>
        <p:sp>
          <p:nvSpPr>
            <p:cNvPr id="8" name="Freeform 7">
              <a:extLst>
                <a:ext uri="{FF2B5EF4-FFF2-40B4-BE49-F238E27FC236}">
                  <a16:creationId xmlns:a16="http://schemas.microsoft.com/office/drawing/2014/main" id="{52A0E43D-F8F2-D84D-89FF-4DB3A2867EC2}"/>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4B496F3-F0DB-A844-82C0-F7CA9F111050}"/>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D20CA97-4A54-0748-8947-A636FC237AD3}"/>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D4A000-797A-DC45-AA4B-9C09245F48D5}"/>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76F5469-A1ED-3F42-A352-D3EE6FF056C8}"/>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D51A10-747B-9A40-905A-55A15B8C40F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FAA8762-EA6F-B94E-A72A-FFA6050C488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52903DD-0161-5B48-917F-5A5760364135}"/>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2E14EDC-1E55-0240-8445-8E05597FD006}"/>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86A4A02-698A-BD41-B1C1-0D9FD125A584}"/>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041AAAA-CA76-DF49-9978-032D8A9CBA12}"/>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0B5F3A1-1FE7-0F46-A709-5494C19FA0D7}"/>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6D72970-45E6-0C44-A35B-B80C7C75B23D}"/>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D2BFAC-E382-DB45-B90B-15A26443CF87}"/>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F5628B1-D7A2-B849-A1E8-4D8BF68478F1}"/>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E5DAB31-7F92-A240-895F-51BC4D337B39}"/>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864F2FF-93D7-0D42-8BFB-93B7A4FBE9F3}"/>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ECCE10-23C6-744A-8E5C-70B26F159B3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532271-C9E8-694C-BF8B-86ED1EDCBBD4}"/>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7DF7A00-02C7-CC41-B840-210A443773BF}"/>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9E662BF-33E4-9942-85EB-36948B7071B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19D9496-9ED3-4D45-933C-A5FF44FFA290}"/>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E3049FE-5D2B-B647-9962-71ED4397473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4F8FCB1-D574-F74E-867D-CB036AB6F701}"/>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EFEE92E-EFCD-C74C-A68B-2D5E58DD49B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B09F6E2-5CEB-F04D-BF6B-33EFFD107D0D}"/>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16A1E0B-C4F3-F746-BC95-6D0B0A5D72C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5EA1ED-07C7-D749-AF1A-44740B3B7E59}"/>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44A70D-F95F-C44D-872D-D61C2B5E98D6}"/>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44D8216-9A88-5443-845C-A9BF4F35A9D8}"/>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7B86E7-84CA-6548-9378-E774EBAD01E2}"/>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FD14ECC-B71C-1545-AD12-CC8B1551792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BB33A60-1989-2E4D-AC54-F485220566CF}"/>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C49D5-EB3D-3D46-9D78-9A74C6F9410D}"/>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C6BE501-1072-664C-B5CA-645E4F020C8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D509E14-C6E2-0C4F-A688-D934487FB9AD}"/>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95A01-1CDB-044D-96C1-FBCE08F418A7}"/>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5A05839-FC12-B546-933D-9FD57F90F941}"/>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E59416-F4A3-2D46-A3D1-600C83DE25E1}"/>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24396E3-99F4-BB43-B563-45AE26DC90E9}"/>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883E406-3A88-4A44-B3D7-215B9AC9B2DC}"/>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28E95-5550-EA47-828C-08DBBC445D0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2D63F67-F20D-C045-961D-C90010109E8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5388687-2A9D-B54C-8DE5-67224BF654BA}"/>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EEBC9A6-7066-724F-9184-E3996F46F28A}"/>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B83C749-C53D-8043-BCC4-B2A8879DE244}"/>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733217E-18E2-DB48-9596-66F5EB2C2628}"/>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90CC2C0-05D1-D44C-A1C9-AF2E01A8C7B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27B13C5-57E5-8743-8129-BE5C29237417}"/>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0D96F3-98A3-9C4E-B1C1-F30D63852CD6}"/>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015F636-A525-264B-B409-77528BA3D6F1}"/>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0667F7E-77E0-4B44-9C2D-53D6F8E4A337}"/>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A366FF1-7D36-E549-A8C4-52999BA37193}"/>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EA82AEE-2971-7445-B0C2-5C2359192C59}"/>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85F4334-20F3-BD4F-A9B1-EC38A80CBC5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7A7900-6A71-9E49-A841-FB39017E5EEF}"/>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B7984BC-0B79-3A40-A72C-BCA872CE9D9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0" name="Graphic 54">
            <a:extLst>
              <a:ext uri="{FF2B5EF4-FFF2-40B4-BE49-F238E27FC236}">
                <a16:creationId xmlns:a16="http://schemas.microsoft.com/office/drawing/2014/main" id="{0370A320-A21F-0F4E-A5CB-20832D38252A}"/>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43915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45</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solidFill>
                  <a:srgbClr val="221F1F"/>
                </a:solidFill>
                <a:latin typeface="Calibri" panose="020F0502020204030204" pitchFamily="34" charset="0"/>
              </a:rPr>
              <a:t>Le programme "Five </a:t>
            </a:r>
            <a:r>
              <a:rPr lang="es-ES" dirty="0" err="1">
                <a:solidFill>
                  <a:srgbClr val="221F1F"/>
                </a:solidFill>
                <a:latin typeface="Calibri" panose="020F0502020204030204" pitchFamily="34" charset="0"/>
              </a:rPr>
              <a:t>Ways</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to</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Wellbeing</a:t>
            </a:r>
            <a:r>
              <a:rPr lang="es-ES" dirty="0">
                <a:solidFill>
                  <a:srgbClr val="221F1F"/>
                </a:solidFill>
                <a:latin typeface="Calibri" panose="020F0502020204030204" pitchFamily="34" charset="0"/>
              </a:rPr>
              <a:t>" de </a:t>
            </a:r>
            <a:r>
              <a:rPr lang="es-ES" i="1" dirty="0">
                <a:solidFill>
                  <a:srgbClr val="221F1F"/>
                </a:solidFill>
                <a:latin typeface="Calibri" panose="020F0502020204030204" pitchFamily="34" charset="0"/>
              </a:rPr>
              <a:t>Mental </a:t>
            </a:r>
            <a:r>
              <a:rPr lang="es-ES" i="1" dirty="0" err="1">
                <a:solidFill>
                  <a:srgbClr val="221F1F"/>
                </a:solidFill>
                <a:latin typeface="Calibri" panose="020F0502020204030204" pitchFamily="34" charset="0"/>
              </a:rPr>
              <a:t>Health</a:t>
            </a:r>
            <a:r>
              <a:rPr lang="es-ES" i="1" dirty="0">
                <a:solidFill>
                  <a:srgbClr val="221F1F"/>
                </a:solidFill>
                <a:latin typeface="Calibri" panose="020F0502020204030204" pitchFamily="34" charset="0"/>
              </a:rPr>
              <a:t> </a:t>
            </a:r>
            <a:r>
              <a:rPr lang="es-ES" i="1" dirty="0" err="1">
                <a:solidFill>
                  <a:srgbClr val="221F1F"/>
                </a:solidFill>
                <a:latin typeface="Calibri" panose="020F0502020204030204" pitchFamily="34" charset="0"/>
              </a:rPr>
              <a:t>Irlande</a:t>
            </a:r>
            <a:r>
              <a:rPr lang="es-ES" i="1" dirty="0">
                <a:solidFill>
                  <a:srgbClr val="221F1F"/>
                </a:solidFill>
                <a:latin typeface="Calibri" panose="020F0502020204030204" pitchFamily="34" charset="0"/>
              </a:rPr>
              <a:t> </a:t>
            </a:r>
            <a:r>
              <a:rPr lang="es-ES" dirty="0">
                <a:solidFill>
                  <a:srgbClr val="221F1F"/>
                </a:solidFill>
                <a:latin typeface="Calibri" panose="020F0502020204030204" pitchFamily="34" charset="0"/>
              </a:rPr>
              <a:t>présente cinq moyens simples de maintenir ou d'améliorer la santé </a:t>
            </a:r>
            <a:r>
              <a:rPr lang="es-ES" dirty="0" err="1">
                <a:solidFill>
                  <a:srgbClr val="221F1F"/>
                </a:solidFill>
                <a:latin typeface="Calibri" panose="020F0502020204030204" pitchFamily="34" charset="0"/>
              </a:rPr>
              <a:t>mentale</a:t>
            </a:r>
            <a:r>
              <a:rPr lang="en-US" dirty="0">
                <a:solidFill>
                  <a:srgbClr val="221F1F"/>
                </a:solidFill>
                <a:latin typeface="Calibri" panose="020F0502020204030204" pitchFamily="34" charset="0"/>
              </a:rPr>
              <a:t>.</a:t>
            </a:r>
            <a:r>
              <a:rPr lang="en-US" baseline="30000" dirty="0">
                <a:solidFill>
                  <a:srgbClr val="221F1F"/>
                </a:solidFill>
                <a:latin typeface="Calibri" panose="020F0502020204030204" pitchFamily="34" charset="0"/>
              </a:rPr>
              <a:t>18</a:t>
            </a:r>
          </a:p>
          <a:p>
            <a:endParaRPr lang="en-IE" dirty="0">
              <a:latin typeface="Calibri" panose="020F0502020204030204" pitchFamily="34" charset="0"/>
            </a:endParaRP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PRECONISATIONS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1882539"/>
            <a:ext cx="6687338" cy="1274633"/>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s-ES" dirty="0">
                <a:latin typeface="Calibri" panose="020F0502020204030204" pitchFamily="34" charset="0"/>
              </a:rPr>
              <a:t>CONNECTEZ-VOUS - discutez avec un ami, aidez la communauté, et même discutez en ligne.</a:t>
            </a:r>
          </a:p>
          <a:p>
            <a:pPr marL="171450" lvl="0" indent="-171450" algn="l">
              <a:buClr>
                <a:srgbClr val="FFC652"/>
              </a:buClr>
              <a:buFont typeface="Arial" panose="020B0604020202020204" pitchFamily="34" charset="0"/>
              <a:buChar char="•"/>
            </a:pPr>
            <a:r>
              <a:rPr lang="es-ES" dirty="0">
                <a:latin typeface="Calibri" panose="020F0502020204030204" pitchFamily="34" charset="0"/>
              </a:rPr>
              <a:t>SOYEZ ACTIF - </a:t>
            </a:r>
            <a:r>
              <a:rPr lang="es-ES" dirty="0" err="1">
                <a:latin typeface="Calibri" panose="020F0502020204030204" pitchFamily="34" charset="0"/>
              </a:rPr>
              <a:t>faites</a:t>
            </a:r>
            <a:r>
              <a:rPr lang="es-ES" dirty="0">
                <a:latin typeface="Calibri" panose="020F0502020204030204" pitchFamily="34" charset="0"/>
              </a:rPr>
              <a:t> une promenade ou dansez autour de la cuisine.</a:t>
            </a:r>
          </a:p>
          <a:p>
            <a:pPr marL="171450" lvl="0" indent="-171450" algn="l">
              <a:buClr>
                <a:srgbClr val="FFC652"/>
              </a:buClr>
              <a:buFont typeface="Arial" panose="020B0604020202020204" pitchFamily="34" charset="0"/>
              <a:buChar char="•"/>
            </a:pPr>
            <a:r>
              <a:rPr lang="es-ES" dirty="0">
                <a:latin typeface="Calibri" panose="020F0502020204030204" pitchFamily="34" charset="0"/>
              </a:rPr>
              <a:t>PRÊTEZ ATTENTION - observez les choses qui vous entourent, le changement des saisons, le temps, etc. </a:t>
            </a:r>
          </a:p>
          <a:p>
            <a:pPr marL="171450" lvl="0" indent="-171450" algn="l">
              <a:buClr>
                <a:srgbClr val="FFC652"/>
              </a:buClr>
              <a:buFont typeface="Arial" panose="020B0604020202020204" pitchFamily="34" charset="0"/>
              <a:buChar char="•"/>
            </a:pPr>
            <a:r>
              <a:rPr lang="es-ES" dirty="0">
                <a:latin typeface="Calibri" panose="020F0502020204030204" pitchFamily="34" charset="0"/>
              </a:rPr>
              <a:t>CONTINUEZ D'APPRENDRE : lancez-vous un nouveau défi, apprenez une nouvelle compétence, etc.</a:t>
            </a:r>
          </a:p>
          <a:p>
            <a:pPr marL="171450" lvl="0" indent="-171450" algn="l">
              <a:buClr>
                <a:srgbClr val="FFC652"/>
              </a:buClr>
              <a:buFont typeface="Arial" panose="020B0604020202020204" pitchFamily="34" charset="0"/>
              <a:buChar char="•"/>
            </a:pPr>
            <a:r>
              <a:rPr lang="es-ES" dirty="0">
                <a:latin typeface="Calibri" panose="020F0502020204030204" pitchFamily="34" charset="0"/>
              </a:rPr>
              <a:t>DONNEZ : </a:t>
            </a:r>
            <a:r>
              <a:rPr lang="es-ES" dirty="0" err="1">
                <a:latin typeface="Calibri" panose="020F0502020204030204" pitchFamily="34" charset="0"/>
              </a:rPr>
              <a:t>faites</a:t>
            </a:r>
            <a:r>
              <a:rPr lang="es-ES" dirty="0">
                <a:latin typeface="Calibri" panose="020F0502020204030204" pitchFamily="34" charset="0"/>
              </a:rPr>
              <a:t> quelque chose de bien pour quelqu'un d'autre, </a:t>
            </a:r>
            <a:r>
              <a:rPr lang="es-ES" dirty="0" err="1">
                <a:latin typeface="Calibri" panose="020F0502020204030204" pitchFamily="34" charset="0"/>
              </a:rPr>
              <a:t>faites</a:t>
            </a:r>
            <a:r>
              <a:rPr lang="es-ES" dirty="0">
                <a:latin typeface="Calibri" panose="020F0502020204030204" pitchFamily="34" charset="0"/>
              </a:rPr>
              <a:t> du bénévolat, etc. </a:t>
            </a:r>
          </a:p>
        </p:txBody>
      </p:sp>
      <p:sp>
        <p:nvSpPr>
          <p:cNvPr id="9" name="Text Placeholder 36">
            <a:extLst>
              <a:ext uri="{FF2B5EF4-FFF2-40B4-BE49-F238E27FC236}">
                <a16:creationId xmlns:a16="http://schemas.microsoft.com/office/drawing/2014/main" id="{2A804E46-8FFB-5F41-A43C-FBE7C964C30F}"/>
              </a:ext>
            </a:extLst>
          </p:cNvPr>
          <p:cNvSpPr txBox="1">
            <a:spLocks/>
          </p:cNvSpPr>
          <p:nvPr/>
        </p:nvSpPr>
        <p:spPr>
          <a:xfrm>
            <a:off x="404740" y="3326988"/>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Le gouvernement irlandais a formulé des recommandations pour la campagne </a:t>
            </a:r>
            <a:r>
              <a:rPr lang="es-ES" dirty="0" err="1">
                <a:latin typeface="Calibri" panose="020F0502020204030204" pitchFamily="34" charset="0"/>
              </a:rPr>
              <a:t>Covid</a:t>
            </a:r>
            <a:r>
              <a:rPr lang="es-ES" dirty="0">
                <a:latin typeface="Calibri" panose="020F0502020204030204" pitchFamily="34" charset="0"/>
              </a:rPr>
              <a:t>, mais ces suggestions peuvent également aider à prendre soin de la santé mentale</a:t>
            </a:r>
            <a:r>
              <a:rPr lang="en-GB" dirty="0">
                <a:latin typeface="Calibri" panose="020F0502020204030204" pitchFamily="34" charset="0"/>
              </a:rPr>
              <a:t>.</a:t>
            </a:r>
            <a:r>
              <a:rPr lang="en-GB" baseline="30000" dirty="0">
                <a:latin typeface="Calibri" panose="020F0502020204030204" pitchFamily="34" charset="0"/>
              </a:rPr>
              <a:t>19</a:t>
            </a:r>
            <a:r>
              <a:rPr lang="en-GB" dirty="0">
                <a:latin typeface="Calibri" panose="020F0502020204030204" pitchFamily="34" charset="0"/>
              </a:rPr>
              <a:t> Suggestions :</a:t>
            </a:r>
            <a:endParaRPr lang="en-IE" dirty="0">
              <a:latin typeface="Calibri" panose="020F0502020204030204" pitchFamily="34" charset="0"/>
            </a:endParaRPr>
          </a:p>
          <a:p>
            <a:endParaRPr lang="en-IE" dirty="0">
              <a:latin typeface="Calibri" panose="020F0502020204030204" pitchFamily="34" charset="0"/>
            </a:endParaRPr>
          </a:p>
        </p:txBody>
      </p:sp>
      <p:sp>
        <p:nvSpPr>
          <p:cNvPr id="11" name="Text Placeholder 36">
            <a:extLst>
              <a:ext uri="{FF2B5EF4-FFF2-40B4-BE49-F238E27FC236}">
                <a16:creationId xmlns:a16="http://schemas.microsoft.com/office/drawing/2014/main" id="{AD44D29D-F040-C043-839A-69EE3F5267E1}"/>
              </a:ext>
            </a:extLst>
          </p:cNvPr>
          <p:cNvSpPr txBox="1">
            <a:spLocks/>
          </p:cNvSpPr>
          <p:nvPr/>
        </p:nvSpPr>
        <p:spPr>
          <a:xfrm>
            <a:off x="404740" y="3861900"/>
            <a:ext cx="6687338" cy="1609632"/>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RESTEZ ACTIFS - toute forme de mouvement ou d'exercice contribue au bien-être physique et mental.</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RESTEZ EN CONTACT - rester en contact avec les gens, même en ligne, peut aider à combattre l'isolement.</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MANGEZ BIEN – </a:t>
            </a:r>
            <a:r>
              <a:rPr lang="es-ES" dirty="0" err="1">
                <a:solidFill>
                  <a:srgbClr val="221F1F"/>
                </a:solidFill>
                <a:latin typeface="Calibri" panose="020F0502020204030204" pitchFamily="34" charset="0"/>
              </a:rPr>
              <a:t>l’alimentation</a:t>
            </a:r>
            <a:r>
              <a:rPr lang="es-ES" dirty="0">
                <a:solidFill>
                  <a:srgbClr val="221F1F"/>
                </a:solidFill>
                <a:latin typeface="Calibri" panose="020F0502020204030204" pitchFamily="34" charset="0"/>
              </a:rPr>
              <a:t> peut jouer un rôle important dans le bien-être physique et mental.</a:t>
            </a:r>
          </a:p>
          <a:p>
            <a:pPr lvl="0" algn="l">
              <a:buClr>
                <a:srgbClr val="FFC652"/>
              </a:buClr>
            </a:pPr>
            <a:endParaRPr lang="es-ES" dirty="0">
              <a:solidFill>
                <a:srgbClr val="221F1F"/>
              </a:solidFill>
              <a:latin typeface="Calibri" panose="020F0502020204030204" pitchFamily="34" charset="0"/>
            </a:endParaRPr>
          </a:p>
          <a:p>
            <a:pPr marL="17145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“COUPEZ” ET SOYEZ CRÉATIFS - faire une pause </a:t>
            </a:r>
            <a:r>
              <a:rPr lang="es-ES" dirty="0" err="1">
                <a:solidFill>
                  <a:srgbClr val="221F1F"/>
                </a:solidFill>
                <a:latin typeface="Calibri" panose="020F0502020204030204" pitchFamily="34" charset="0"/>
              </a:rPr>
              <a:t>dans</a:t>
            </a:r>
            <a:r>
              <a:rPr lang="es-ES" dirty="0">
                <a:solidFill>
                  <a:srgbClr val="221F1F"/>
                </a:solidFill>
                <a:latin typeface="Calibri" panose="020F0502020204030204" pitchFamily="34" charset="0"/>
              </a:rPr>
              <a:t> les </a:t>
            </a:r>
            <a:r>
              <a:rPr lang="es-ES" dirty="0" err="1">
                <a:solidFill>
                  <a:srgbClr val="221F1F"/>
                </a:solidFill>
                <a:latin typeface="Calibri" panose="020F0502020204030204" pitchFamily="34" charset="0"/>
              </a:rPr>
              <a:t>médias</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sociaux</a:t>
            </a:r>
            <a:r>
              <a:rPr lang="es-ES" dirty="0">
                <a:solidFill>
                  <a:srgbClr val="221F1F"/>
                </a:solidFill>
                <a:latin typeface="Calibri" panose="020F0502020204030204" pitchFamily="34" charset="0"/>
              </a:rPr>
              <a:t> et les </a:t>
            </a:r>
            <a:r>
              <a:rPr lang="es-ES" dirty="0" err="1">
                <a:solidFill>
                  <a:srgbClr val="221F1F"/>
                </a:solidFill>
                <a:latin typeface="Calibri" panose="020F0502020204030204" pitchFamily="34" charset="0"/>
              </a:rPr>
              <a:t>informations</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peut</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contribuer</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à</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améliorer</a:t>
            </a:r>
            <a:r>
              <a:rPr lang="es-ES" dirty="0">
                <a:solidFill>
                  <a:srgbClr val="221F1F"/>
                </a:solidFill>
                <a:latin typeface="Calibri" panose="020F0502020204030204" pitchFamily="34" charset="0"/>
              </a:rPr>
              <a:t> la </a:t>
            </a:r>
            <a:r>
              <a:rPr lang="es-ES" dirty="0" err="1">
                <a:solidFill>
                  <a:srgbClr val="221F1F"/>
                </a:solidFill>
                <a:latin typeface="Calibri" panose="020F0502020204030204" pitchFamily="34" charset="0"/>
              </a:rPr>
              <a:t>santé</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mentale</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Essayez</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quelque</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chose</a:t>
            </a:r>
            <a:r>
              <a:rPr lang="es-ES" dirty="0">
                <a:solidFill>
                  <a:srgbClr val="221F1F"/>
                </a:solidFill>
                <a:latin typeface="Calibri" panose="020F0502020204030204" pitchFamily="34" charset="0"/>
              </a:rPr>
              <a:t> de </a:t>
            </a:r>
            <a:r>
              <a:rPr lang="es-ES" dirty="0" err="1">
                <a:solidFill>
                  <a:srgbClr val="221F1F"/>
                </a:solidFill>
                <a:latin typeface="Calibri" panose="020F0502020204030204" pitchFamily="34" charset="0"/>
              </a:rPr>
              <a:t>créatif</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comme</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l'art</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ou</a:t>
            </a:r>
            <a:r>
              <a:rPr lang="es-ES" dirty="0">
                <a:solidFill>
                  <a:srgbClr val="221F1F"/>
                </a:solidFill>
                <a:latin typeface="Calibri" panose="020F0502020204030204" pitchFamily="34" charset="0"/>
              </a:rPr>
              <a:t> le </a:t>
            </a:r>
            <a:r>
              <a:rPr lang="es-ES" dirty="0" err="1">
                <a:solidFill>
                  <a:srgbClr val="221F1F"/>
                </a:solidFill>
                <a:latin typeface="Calibri" panose="020F0502020204030204" pitchFamily="34" charset="0"/>
              </a:rPr>
              <a:t>jardinage</a:t>
            </a:r>
            <a:r>
              <a:rPr lang="es-ES" dirty="0">
                <a:solidFill>
                  <a:srgbClr val="221F1F"/>
                </a:solidFill>
                <a:latin typeface="Calibri" panose="020F0502020204030204" pitchFamily="34" charset="0"/>
              </a:rPr>
              <a:t>.</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SURVEILLEZ VOTRE HUMEUR - obtenir des informations et des conseils de sources fiables peut aider.</a:t>
            </a:r>
          </a:p>
        </p:txBody>
      </p:sp>
      <p:sp>
        <p:nvSpPr>
          <p:cNvPr id="15" name="Text Placeholder 36">
            <a:extLst>
              <a:ext uri="{FF2B5EF4-FFF2-40B4-BE49-F238E27FC236}">
                <a16:creationId xmlns:a16="http://schemas.microsoft.com/office/drawing/2014/main" id="{032F0DE7-5DD5-BA4A-B80D-56CE5B1B8D1C}"/>
              </a:ext>
            </a:extLst>
          </p:cNvPr>
          <p:cNvSpPr txBox="1">
            <a:spLocks/>
          </p:cNvSpPr>
          <p:nvPr/>
        </p:nvSpPr>
        <p:spPr>
          <a:xfrm>
            <a:off x="436168" y="5722533"/>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Trouvez des personnes et des organisations qui </a:t>
            </a:r>
            <a:r>
              <a:rPr lang="es-ES" dirty="0" err="1">
                <a:latin typeface="Calibri" panose="020F0502020204030204" pitchFamily="34" charset="0"/>
              </a:rPr>
              <a:t>comprennent</a:t>
            </a:r>
            <a:r>
              <a:rPr lang="es-ES" dirty="0">
                <a:latin typeface="Calibri" panose="020F0502020204030204" pitchFamily="34" charset="0"/>
              </a:rPr>
              <a:t> </a:t>
            </a:r>
            <a:r>
              <a:rPr lang="es-ES" dirty="0" err="1">
                <a:latin typeface="Calibri" panose="020F0502020204030204" pitchFamily="34" charset="0"/>
              </a:rPr>
              <a:t>votre</a:t>
            </a:r>
            <a:r>
              <a:rPr lang="es-ES" dirty="0">
                <a:latin typeface="Calibri" panose="020F0502020204030204" pitchFamily="34" charset="0"/>
              </a:rPr>
              <a:t> </a:t>
            </a:r>
            <a:r>
              <a:rPr lang="es-ES" dirty="0" err="1">
                <a:latin typeface="Calibri" panose="020F0502020204030204" pitchFamily="34" charset="0"/>
              </a:rPr>
              <a:t>situation</a:t>
            </a:r>
            <a:r>
              <a:rPr lang="es-ES" dirty="0">
                <a:latin typeface="Calibri" panose="020F0502020204030204" pitchFamily="34" charset="0"/>
              </a:rPr>
              <a:t> et qui </a:t>
            </a:r>
            <a:r>
              <a:rPr lang="es-ES" dirty="0" err="1">
                <a:latin typeface="Calibri" panose="020F0502020204030204" pitchFamily="34" charset="0"/>
              </a:rPr>
              <a:t>peuvent</a:t>
            </a:r>
            <a:r>
              <a:rPr lang="es-ES" dirty="0">
                <a:latin typeface="Calibri" panose="020F0502020204030204" pitchFamily="34" charset="0"/>
              </a:rPr>
              <a:t> </a:t>
            </a:r>
            <a:r>
              <a:rPr lang="es-ES" dirty="0" err="1">
                <a:latin typeface="Calibri" panose="020F0502020204030204" pitchFamily="34" charset="0"/>
              </a:rPr>
              <a:t>vous</a:t>
            </a:r>
            <a:r>
              <a:rPr lang="es-ES" dirty="0">
                <a:latin typeface="Calibri" panose="020F0502020204030204" pitchFamily="34" charset="0"/>
              </a:rPr>
              <a:t> </a:t>
            </a:r>
            <a:r>
              <a:rPr lang="es-ES" dirty="0" err="1">
                <a:latin typeface="Calibri" panose="020F0502020204030204" pitchFamily="34" charset="0"/>
              </a:rPr>
              <a:t>aider</a:t>
            </a:r>
            <a:r>
              <a:rPr lang="es-ES" dirty="0">
                <a:latin typeface="Calibri" panose="020F0502020204030204" pitchFamily="34" charset="0"/>
              </a:rPr>
              <a:t>. Nous avons ajouté de nombreux liens à cette publication, qui sera particulièrement pertinente pour les personnes vivant en Irlande, mais qui peut également fournir des conseils aux personnes à travers l'Europe. Il existe beaucoup d'aide, alors cherchez une association caritative pour la santé qui vous fournira de plus amples informations.</a:t>
            </a:r>
            <a:endParaRPr lang="en-IE"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8"/>
            </a:pPr>
            <a:r>
              <a:rPr lang="en-US" sz="800" dirty="0">
                <a:solidFill>
                  <a:srgbClr val="221F1F"/>
                </a:solidFill>
                <a:latin typeface="Calibri" panose="020F0502020204030204" pitchFamily="34" charset="0"/>
              </a:rPr>
              <a:t>Santé mentale Irlande. Cinq façons de se </a:t>
            </a:r>
            <a:r>
              <a:rPr lang="en-US" sz="800" dirty="0" err="1">
                <a:solidFill>
                  <a:srgbClr val="221F1F"/>
                </a:solidFill>
                <a:latin typeface="Calibri" panose="020F0502020204030204" pitchFamily="34" charset="0"/>
              </a:rPr>
              <a:t>sentir</a:t>
            </a:r>
            <a:r>
              <a:rPr lang="en-US" sz="800" dirty="0">
                <a:solidFill>
                  <a:srgbClr val="221F1F"/>
                </a:solidFill>
                <a:latin typeface="Calibri" panose="020F0502020204030204" pitchFamily="34" charset="0"/>
              </a:rPr>
              <a:t> bien. </a:t>
            </a:r>
            <a:r>
              <a:rPr lang="en-US" sz="800" dirty="0">
                <a:solidFill>
                  <a:srgbClr val="221F1F"/>
                </a:solidFill>
                <a:latin typeface="Calibri" panose="020F0502020204030204" pitchFamily="34" charset="0"/>
                <a:hlinkClick r:id="rId2">
                  <a:extLst>
                    <a:ext uri="{A12FA001-AC4F-418D-AE19-62706E023703}">
                      <ahyp:hlinkClr xmlns:ahyp="http://schemas.microsoft.com/office/drawing/2018/hyperlinkcolor" val="tx"/>
                    </a:ext>
                  </a:extLst>
                </a:hlinkClick>
              </a:rPr>
              <a:t>https://www.mentalhealthireland.ie/five-ways-to-wellbeing/</a:t>
            </a:r>
            <a:endParaRPr lang="en-US" sz="800" dirty="0">
              <a:solidFill>
                <a:srgbClr val="221F1F"/>
              </a:solidFill>
              <a:latin typeface="Calibri" panose="020F0502020204030204" pitchFamily="34" charset="0"/>
            </a:endParaRPr>
          </a:p>
          <a:p>
            <a:pPr marL="228600" indent="-228600">
              <a:spcBef>
                <a:spcPts val="0"/>
              </a:spcBef>
              <a:buFont typeface="+mj-lt"/>
              <a:buAutoNum type="arabicPeriod" startAt="18"/>
            </a:pPr>
            <a:r>
              <a:rPr lang="en-US" sz="800" dirty="0">
                <a:solidFill>
                  <a:srgbClr val="221F1F"/>
                </a:solidFill>
                <a:latin typeface="Calibri" panose="020F0502020204030204" pitchFamily="34" charset="0"/>
              </a:rPr>
              <a:t>Gouvernement d'Irlande (2020). Restez en forme en restant actif. Sport Ireland. </a:t>
            </a:r>
            <a:r>
              <a:rPr lang="en-US" sz="800" dirty="0">
                <a:solidFill>
                  <a:srgbClr val="221F1F"/>
                </a:solidFill>
                <a:latin typeface="Calibri" panose="020F0502020204030204" pitchFamily="34" charset="0"/>
                <a:hlinkClick r:id="rId3">
                  <a:extLst>
                    <a:ext uri="{A12FA001-AC4F-418D-AE19-62706E023703}">
                      <ahyp:hlinkClr xmlns:ahyp="http://schemas.microsoft.com/office/drawing/2018/hyperlinkcolor" val="tx"/>
                    </a:ext>
                  </a:extLst>
                </a:hlinkClick>
              </a:rPr>
              <a:t>https://www.sportireland.ie/keepwell</a:t>
            </a:r>
            <a:endParaRPr lang="en-US" sz="800" dirty="0">
              <a:solidFill>
                <a:srgbClr val="221F1F"/>
              </a:solidFill>
              <a:latin typeface="Calibri" panose="020F0502020204030204" pitchFamily="34" charset="0"/>
            </a:endParaRPr>
          </a:p>
          <a:p>
            <a:pPr>
              <a:spcBef>
                <a:spcPts val="0"/>
              </a:spcBef>
            </a:pP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7537832"/>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Ne </a:t>
            </a:r>
            <a:r>
              <a:rPr lang="es-ES" dirty="0" err="1">
                <a:solidFill>
                  <a:srgbClr val="221F1F"/>
                </a:solidFill>
                <a:latin typeface="Calibri" panose="020F0502020204030204" pitchFamily="34" charset="0"/>
              </a:rPr>
              <a:t>pas</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suivre</a:t>
            </a:r>
            <a:r>
              <a:rPr lang="es-ES" dirty="0">
                <a:solidFill>
                  <a:srgbClr val="221F1F"/>
                </a:solidFill>
                <a:latin typeface="Calibri" panose="020F0502020204030204" pitchFamily="34" charset="0"/>
              </a:rPr>
              <a:t> les conseils de sources fiables.</a:t>
            </a:r>
          </a:p>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S'impliquer avec les mauvaises personnes.</a:t>
            </a:r>
          </a:p>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Croire que personne ne pense comme vous.</a:t>
            </a:r>
          </a:p>
          <a:p>
            <a:pPr marL="171450" indent="-171450">
              <a:buClr>
                <a:srgbClr val="FFC652"/>
              </a:buClr>
              <a:buFont typeface="Arial" panose="020B0604020202020204" pitchFamily="34" charset="0"/>
              <a:buChar char="•"/>
            </a:pPr>
            <a:r>
              <a:rPr lang="es-ES" dirty="0" err="1">
                <a:solidFill>
                  <a:srgbClr val="221F1F"/>
                </a:solidFill>
                <a:latin typeface="Calibri" panose="020F0502020204030204" pitchFamily="34" charset="0"/>
              </a:rPr>
              <a:t>Etre</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obsédé</a:t>
            </a:r>
            <a:r>
              <a:rPr lang="es-ES" dirty="0">
                <a:solidFill>
                  <a:srgbClr val="221F1F"/>
                </a:solidFill>
                <a:latin typeface="Calibri" panose="020F0502020204030204" pitchFamily="34" charset="0"/>
              </a:rPr>
              <a:t> par les mauvaises nouvelles. </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61911"/>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Tree>
    <p:extLst>
      <p:ext uri="{BB962C8B-B14F-4D97-AF65-F5344CB8AC3E}">
        <p14:creationId xmlns:p14="http://schemas.microsoft.com/office/powerpoint/2010/main" val="4153810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46</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s-ES" dirty="0" err="1">
                <a:latin typeface="Calibri" panose="020F0502020204030204" pitchFamily="34" charset="0"/>
              </a:rPr>
              <a:t>L'association</a:t>
            </a:r>
            <a:r>
              <a:rPr lang="es-ES" dirty="0">
                <a:latin typeface="Calibri" panose="020F0502020204030204" pitchFamily="34" charset="0"/>
              </a:rPr>
              <a:t> </a:t>
            </a:r>
            <a:r>
              <a:rPr lang="es-ES" dirty="0" err="1">
                <a:latin typeface="Calibri" panose="020F0502020204030204" pitchFamily="34" charset="0"/>
              </a:rPr>
              <a:t>Havin</a:t>
            </a:r>
            <a:r>
              <a:rPr lang="es-ES" dirty="0">
                <a:latin typeface="Calibri" panose="020F0502020204030204" pitchFamily="34" charset="0"/>
              </a:rPr>
              <a:t>' a </a:t>
            </a:r>
            <a:r>
              <a:rPr lang="es-ES" dirty="0" err="1">
                <a:latin typeface="Calibri" panose="020F0502020204030204" pitchFamily="34" charset="0"/>
              </a:rPr>
              <a:t>Laugh</a:t>
            </a:r>
            <a:r>
              <a:rPr lang="es-ES" dirty="0">
                <a:latin typeface="Calibri" panose="020F0502020204030204" pitchFamily="34" charset="0"/>
              </a:rPr>
              <a:t>. Cette organisation caritative vise à promouvoir une santé mentale positive par le biais d'activités d'amélioration de la vie, en établissant des liens avec les gens et en donnant des bons pour des activités d'amélioration de la vie aux personnes qui se remettent de problèmes psychologiques dans le nord-ouest de l'Irlande. Cela donne aux gens la possibilité de reprendre des activités qu'ils aiment et, grâce à ces liens sociaux, peut-être de </a:t>
            </a:r>
            <a:r>
              <a:rPr lang="es-ES" dirty="0" err="1">
                <a:latin typeface="Calibri" panose="020F0502020204030204" pitchFamily="34" charset="0"/>
              </a:rPr>
              <a:t>démarrer</a:t>
            </a:r>
            <a:r>
              <a:rPr lang="es-ES" dirty="0">
                <a:latin typeface="Calibri" panose="020F0502020204030204" pitchFamily="34" charset="0"/>
              </a:rPr>
              <a:t> leur </a:t>
            </a:r>
            <a:r>
              <a:rPr lang="es-ES" dirty="0" err="1">
                <a:latin typeface="Calibri" panose="020F0502020204030204" pitchFamily="34" charset="0"/>
              </a:rPr>
              <a:t>propre</a:t>
            </a:r>
            <a:r>
              <a:rPr lang="es-ES" dirty="0">
                <a:latin typeface="Calibri" panose="020F0502020204030204" pitchFamily="34" charset="0"/>
              </a:rPr>
              <a:t> discusión sur </a:t>
            </a:r>
            <a:r>
              <a:rPr lang="es-ES" dirty="0" err="1">
                <a:latin typeface="Calibri" panose="020F0502020204030204" pitchFamily="34" charset="0"/>
              </a:rPr>
              <a:t>leur</a:t>
            </a:r>
            <a:r>
              <a:rPr lang="es-ES" dirty="0">
                <a:latin typeface="Calibri" panose="020F0502020204030204" pitchFamily="34" charset="0"/>
              </a:rPr>
              <a:t> </a:t>
            </a:r>
            <a:r>
              <a:rPr lang="es-ES" dirty="0" err="1">
                <a:latin typeface="Calibri" panose="020F0502020204030204" pitchFamily="34" charset="0"/>
              </a:rPr>
              <a:t>thérapie</a:t>
            </a:r>
            <a:r>
              <a:rPr lang="es-ES" dirty="0">
                <a:latin typeface="Calibri" panose="020F0502020204030204" pitchFamily="34" charset="0"/>
              </a:rPr>
              <a:t>. Ils organisent également des "cafés-rencontres" réguliers (désormais, à cause de la pandémie, en ligne), où tout le monde est le bienvenu. </a:t>
            </a: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https://www.havinalaugh.com/</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Si vous aimez chanter et souhaitez faire partie d'une chorale, </a:t>
            </a:r>
            <a:r>
              <a:rPr lang="es-ES" dirty="0" err="1">
                <a:latin typeface="Calibri" panose="020F0502020204030204" pitchFamily="34" charset="0"/>
              </a:rPr>
              <a:t>Sing</a:t>
            </a:r>
            <a:r>
              <a:rPr lang="es-ES" dirty="0">
                <a:latin typeface="Calibri" panose="020F0502020204030204" pitchFamily="34" charset="0"/>
              </a:rPr>
              <a:t> </a:t>
            </a:r>
            <a:r>
              <a:rPr lang="es-ES" dirty="0" err="1">
                <a:latin typeface="Calibri" panose="020F0502020204030204" pitchFamily="34" charset="0"/>
              </a:rPr>
              <a:t>Ireland</a:t>
            </a:r>
            <a:r>
              <a:rPr lang="es-ES" dirty="0">
                <a:latin typeface="Calibri" panose="020F0502020204030204" pitchFamily="34" charset="0"/>
              </a:rPr>
              <a:t> </a:t>
            </a:r>
            <a:r>
              <a:rPr lang="es-ES" dirty="0" err="1">
                <a:latin typeface="Calibri" panose="020F0502020204030204" pitchFamily="34" charset="0"/>
              </a:rPr>
              <a:t>propose</a:t>
            </a:r>
            <a:r>
              <a:rPr lang="es-ES" dirty="0">
                <a:latin typeface="Calibri" panose="020F0502020204030204" pitchFamily="34" charset="0"/>
              </a:rPr>
              <a:t> un certain nombre de suggestions sur la façon dont vous pouvez vous impliquer, y </a:t>
            </a:r>
            <a:r>
              <a:rPr lang="es-ES" dirty="0" err="1">
                <a:latin typeface="Calibri" panose="020F0502020204030204" pitchFamily="34" charset="0"/>
              </a:rPr>
              <a:t>compris</a:t>
            </a:r>
            <a:r>
              <a:rPr lang="es-ES" dirty="0">
                <a:latin typeface="Calibri" panose="020F0502020204030204" pitchFamily="34" charset="0"/>
              </a:rPr>
              <a:t> </a:t>
            </a:r>
            <a:r>
              <a:rPr lang="es-ES" dirty="0" err="1">
                <a:latin typeface="Calibri" panose="020F0502020204030204" pitchFamily="34" charset="0"/>
              </a:rPr>
              <a:t>dans</a:t>
            </a:r>
            <a:r>
              <a:rPr lang="es-ES" dirty="0">
                <a:latin typeface="Calibri" panose="020F0502020204030204" pitchFamily="34" charset="0"/>
              </a:rPr>
              <a:t> une chorale virtuelle </a:t>
            </a: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https://www.singireland.ie/.</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err="1">
                <a:latin typeface="Calibri" panose="020F0502020204030204" pitchFamily="34" charset="0"/>
              </a:rPr>
              <a:t>Community</a:t>
            </a:r>
            <a:r>
              <a:rPr lang="es-ES" dirty="0">
                <a:latin typeface="Calibri" panose="020F0502020204030204" pitchFamily="34" charset="0"/>
              </a:rPr>
              <a:t> </a:t>
            </a:r>
            <a:r>
              <a:rPr lang="es-ES" dirty="0" err="1">
                <a:latin typeface="Calibri" panose="020F0502020204030204" pitchFamily="34" charset="0"/>
              </a:rPr>
              <a:t>Gardens</a:t>
            </a:r>
            <a:r>
              <a:rPr lang="es-ES" dirty="0">
                <a:latin typeface="Calibri" panose="020F0502020204030204" pitchFamily="34" charset="0"/>
              </a:rPr>
              <a:t> </a:t>
            </a:r>
            <a:r>
              <a:rPr lang="es-ES" dirty="0" err="1">
                <a:latin typeface="Calibri" panose="020F0502020204030204" pitchFamily="34" charset="0"/>
              </a:rPr>
              <a:t>Ireland</a:t>
            </a:r>
            <a:r>
              <a:rPr lang="es-ES" dirty="0">
                <a:latin typeface="Calibri" panose="020F0502020204030204" pitchFamily="34" charset="0"/>
              </a:rPr>
              <a:t> dispose d'une base de données de tous les jardins communautaires du pays. </a:t>
            </a:r>
            <a:r>
              <a:rPr lang="es-ES" dirty="0" err="1">
                <a:latin typeface="Calibri" panose="020F0502020204030204" pitchFamily="34" charset="0"/>
              </a:rPr>
              <a:t>Il</a:t>
            </a:r>
            <a:r>
              <a:rPr lang="es-ES" dirty="0">
                <a:latin typeface="Calibri" panose="020F0502020204030204" pitchFamily="34" charset="0"/>
              </a:rPr>
              <a:t> en existe </a:t>
            </a:r>
            <a:r>
              <a:rPr lang="es-ES" dirty="0" err="1">
                <a:latin typeface="Calibri" panose="020F0502020204030204" pitchFamily="34" charset="0"/>
              </a:rPr>
              <a:t>dans</a:t>
            </a:r>
            <a:r>
              <a:rPr lang="es-ES" dirty="0">
                <a:latin typeface="Calibri" panose="020F0502020204030204" pitchFamily="34" charset="0"/>
              </a:rPr>
              <a:t> de nombreuses régions du pays, de Derry à Waterford, de Galway à Kilkenny, et </a:t>
            </a:r>
            <a:r>
              <a:rPr lang="es-ES" dirty="0" err="1">
                <a:latin typeface="Calibri" panose="020F0502020204030204" pitchFamily="34" charset="0"/>
              </a:rPr>
              <a:t>proposent</a:t>
            </a:r>
            <a:r>
              <a:rPr lang="es-ES" dirty="0">
                <a:latin typeface="Calibri" panose="020F0502020204030204" pitchFamily="34" charset="0"/>
              </a:rPr>
              <a:t> des ateliers lors des événements, faisant de cette journée une véritable journée d'apprentissage et d'amitié, de mise en réseau et d'information. http://cgireland.org/</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algn="l">
              <a:buClr>
                <a:srgbClr val="FFC652"/>
              </a:buCl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Le bénévolat est un excellent moyen d'établir de nouvelles relations et de nouer des amitiés. Il existe plusieurs organisations dans lesquelles vous pouvez vous engager et vous pouvez choisir le temps que vous souhaitez y </a:t>
            </a:r>
            <a:r>
              <a:rPr lang="es-ES" dirty="0" err="1">
                <a:latin typeface="Calibri" panose="020F0502020204030204" pitchFamily="34" charset="0"/>
              </a:rPr>
              <a:t>consacrer</a:t>
            </a: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 https://www.volunteer.ie/.</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err="1">
                <a:latin typeface="Calibri" panose="020F0502020204030204" pitchFamily="34" charset="0"/>
              </a:rPr>
              <a:t>Healthy Ireland </a:t>
            </a:r>
            <a:r>
              <a:rPr lang="es-ES" dirty="0">
                <a:latin typeface="Calibri" panose="020F0502020204030204" pitchFamily="34" charset="0"/>
              </a:rPr>
              <a:t>propose un article suggérant de se connecter avec ses proches : garder le contact avec la famille et les amis est vraiment important pour notre bien-être mental. Elle peut être une bouée de sauvetage pour ceux qui se protègent ou s'isolent, afin d'apaiser les inquiétudes et de combattre la solitude </a:t>
            </a:r>
            <a:r>
              <a:rPr lang="en-GB" u="sng" dirty="0">
                <a:solidFill>
                  <a:srgbClr val="FFC652"/>
                </a:solidFill>
                <a:latin typeface="Calibri" panose="020F0502020204030204" pitchFamily="34" charset="0"/>
              </a:rPr>
              <a:t>https://www.gov.ie/en/publication/c803e-managing-your-mood/. </a:t>
            </a:r>
            <a:r>
              <a:rPr lang="en-GB" baseline="30000" dirty="0">
                <a:latin typeface="Calibri" panose="020F0502020204030204" pitchFamily="34" charset="0"/>
              </a:rPr>
              <a:t>20</a:t>
            </a:r>
            <a:endParaRPr lang="en-GB" baseline="300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Voici un article vraiment intéressant qui traite de l'importance des relations, des amitiés et de la communauté et de la manière dont elles peuvent contribuer à la santé mentale </a:t>
            </a:r>
            <a:r>
              <a:rPr lang="en-GB" u="sng" dirty="0">
                <a:solidFill>
                  <a:srgbClr val="FFC652"/>
                </a:solidFill>
                <a:latin typeface="Calibri" panose="020F0502020204030204" pitchFamily="34" charset="0"/>
              </a:rPr>
              <a:t>https://www.irishtimes.com/life-and-style/health-family/parenting/the-importance-of-relationships-and-belonging-1.3405948. </a:t>
            </a:r>
            <a:r>
              <a:rPr lang="en-GB" baseline="30000" dirty="0">
                <a:latin typeface="Calibri" panose="020F0502020204030204" pitchFamily="34" charset="0"/>
              </a:rPr>
              <a:t>21</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Il est important d'établir des liens avec de nouvelles personnes par le biais d'interactions sociales, dans la vie réelle et en ligne. Alors, impliquez-vous. Dressez une liste de vos passe-temps favoris, qu'il s'agisse de randonnées en montagne, de danse salsa ou de lecture, et cherchez des personnes partageant les </a:t>
            </a:r>
            <a:r>
              <a:rPr lang="es-ES" dirty="0" err="1">
                <a:latin typeface="Calibri" panose="020F0502020204030204" pitchFamily="34" charset="0"/>
              </a:rPr>
              <a:t>mêmes</a:t>
            </a:r>
            <a:r>
              <a:rPr lang="es-ES" dirty="0">
                <a:latin typeface="Calibri" panose="020F0502020204030204" pitchFamily="34" charset="0"/>
              </a:rPr>
              <a:t> </a:t>
            </a:r>
            <a:r>
              <a:rPr lang="es-ES" dirty="0" err="1">
                <a:latin typeface="Calibri" panose="020F0502020204030204" pitchFamily="34" charset="0"/>
              </a:rPr>
              <a:t>envies</a:t>
            </a:r>
            <a:r>
              <a:rPr lang="es-ES" dirty="0">
                <a:latin typeface="Calibri" panose="020F0502020204030204" pitchFamily="34" charset="0"/>
              </a:rPr>
              <a:t> que vous pour les fréquenter. Plus de détails dans cet article </a:t>
            </a: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 </a:t>
            </a:r>
            <a:r>
              <a:rPr lang="en-GB" u="sng" dirty="0">
                <a:solidFill>
                  <a:srgbClr val="FFC652"/>
                </a:solidFill>
                <a:latin typeface="Calibri" panose="020F0502020204030204" pitchFamily="34" charset="0"/>
              </a:rPr>
              <a:t>https://www.irishtimes.com/life-and-style/health-family/seven-everyday-ways-to-boost-your-mental-health-1.2930182 </a:t>
            </a:r>
            <a:r>
              <a:rPr lang="en-GB" baseline="30000" dirty="0">
                <a:latin typeface="Calibri" panose="020F0502020204030204" pitchFamily="34" charset="0"/>
              </a:rPr>
              <a:t>22</a:t>
            </a:r>
            <a:endParaRPr lang="en-GB" baseline="30000" dirty="0">
              <a:solidFill>
                <a:srgbClr val="FFC652"/>
              </a:solidFill>
              <a:latin typeface="Calibri" panose="020F0502020204030204" pitchFamily="34" charset="0"/>
            </a:endParaRPr>
          </a:p>
        </p:txBody>
      </p:sp>
      <p:sp>
        <p:nvSpPr>
          <p:cNvPr id="11" name="Text Placeholder 35">
            <a:extLst>
              <a:ext uri="{FF2B5EF4-FFF2-40B4-BE49-F238E27FC236}">
                <a16:creationId xmlns:a16="http://schemas.microsoft.com/office/drawing/2014/main" id="{E9B20A33-A6BC-9945-A48D-3948EDCEC383}"/>
              </a:ext>
            </a:extLst>
          </p:cNvPr>
          <p:cNvSpPr>
            <a:spLocks noGrp="1"/>
          </p:cNvSpPr>
          <p:nvPr>
            <p:ph type="body" sz="quarter" idx="4294967295"/>
          </p:nvPr>
        </p:nvSpPr>
        <p:spPr>
          <a:xfrm>
            <a:off x="0" y="673951"/>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err="1">
                <a:solidFill>
                  <a:schemeClr val="bg1"/>
                </a:solidFill>
                <a:latin typeface="Calibri" panose="020F0502020204030204" pitchFamily="34" charset="0"/>
              </a:rPr>
              <a:t>Références</a:t>
            </a:r>
            <a:r>
              <a:rPr lang="es-ES" dirty="0">
                <a:solidFill>
                  <a:schemeClr val="bg1"/>
                </a:solidFill>
                <a:latin typeface="Calibri" panose="020F0502020204030204" pitchFamily="34" charset="0"/>
              </a:rPr>
              <a:t> de bonnes pratiques</a:t>
            </a:r>
            <a:endParaRPr lang="en-US" dirty="0">
              <a:solidFill>
                <a:schemeClr val="bg1"/>
              </a:solidFill>
              <a:latin typeface="Calibri" panose="020F0502020204030204" pitchFamily="34" charset="0"/>
            </a:endParaRPr>
          </a:p>
        </p:txBody>
      </p:sp>
      <p:sp>
        <p:nvSpPr>
          <p:cNvPr id="12" name="Text Placeholder 23">
            <a:extLst>
              <a:ext uri="{FF2B5EF4-FFF2-40B4-BE49-F238E27FC236}">
                <a16:creationId xmlns:a16="http://schemas.microsoft.com/office/drawing/2014/main" id="{6E25DFDD-D4A6-CF47-B23A-BA4FB1DE5D2E}"/>
              </a:ext>
            </a:extLst>
          </p:cNvPr>
          <p:cNvSpPr txBox="1">
            <a:spLocks/>
          </p:cNvSpPr>
          <p:nvPr/>
        </p:nvSpPr>
        <p:spPr>
          <a:xfrm>
            <a:off x="3961069" y="8814486"/>
            <a:ext cx="2917525" cy="980954"/>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0"/>
            </a:pPr>
            <a:r>
              <a:rPr lang="en-US" sz="800" dirty="0">
                <a:solidFill>
                  <a:srgbClr val="221F1F"/>
                </a:solidFill>
                <a:latin typeface="Calibri" panose="020F0502020204030204" pitchFamily="34" charset="0"/>
              </a:rPr>
              <a:t>Gouvernement d'Irlande (2021). Surveillez votre humeur. </a:t>
            </a:r>
            <a:r>
              <a:rPr lang="en-US" sz="800" dirty="0" err="1">
                <a:solidFill>
                  <a:srgbClr val="221F1F"/>
                </a:solidFill>
                <a:latin typeface="Calibri" panose="020F0502020204030204" pitchFamily="34" charset="0"/>
              </a:rPr>
              <a:t>Gov.ie</a:t>
            </a:r>
            <a:r>
              <a:rPr lang="en-US" sz="800" dirty="0">
                <a:solidFill>
                  <a:srgbClr val="221F1F"/>
                </a:solidFill>
                <a:latin typeface="Calibri" panose="020F0502020204030204" pitchFamily="34" charset="0"/>
              </a:rPr>
              <a:t>. </a:t>
            </a:r>
          </a:p>
          <a:p>
            <a:pPr marL="228600" indent="-228600">
              <a:spcBef>
                <a:spcPts val="0"/>
              </a:spcBef>
              <a:buFont typeface="+mj-lt"/>
              <a:buAutoNum type="arabicPeriod" startAt="20"/>
            </a:pPr>
            <a:r>
              <a:rPr lang="en-US" sz="800" dirty="0" err="1">
                <a:solidFill>
                  <a:srgbClr val="221F1F"/>
                </a:solidFill>
                <a:latin typeface="Calibri" panose="020F0502020204030204" pitchFamily="34" charset="0"/>
              </a:rPr>
              <a:t>Sharry</a:t>
            </a:r>
            <a:r>
              <a:rPr lang="en-US" sz="800" dirty="0">
                <a:solidFill>
                  <a:srgbClr val="221F1F"/>
                </a:solidFill>
                <a:latin typeface="Calibri" panose="020F0502020204030204" pitchFamily="34" charset="0"/>
              </a:rPr>
              <a:t>, J. (2018). L'importance des relations et de l'appartenance. The Irish Times. </a:t>
            </a:r>
          </a:p>
          <a:p>
            <a:pPr marL="228600" indent="-228600">
              <a:spcBef>
                <a:spcPts val="0"/>
              </a:spcBef>
              <a:buFont typeface="+mj-lt"/>
              <a:buAutoNum type="arabicPeriod" startAt="20"/>
            </a:pPr>
            <a:r>
              <a:rPr lang="en-US" sz="800" dirty="0">
                <a:solidFill>
                  <a:srgbClr val="221F1F"/>
                </a:solidFill>
                <a:latin typeface="Calibri" panose="020F0502020204030204" pitchFamily="34" charset="0"/>
              </a:rPr>
              <a:t>McHale, M. (2017). Sept méthodes quotidiennes pour améliorer votre santé mentale. The Irish Times. </a:t>
            </a:r>
          </a:p>
        </p:txBody>
      </p:sp>
      <p:grpSp>
        <p:nvGrpSpPr>
          <p:cNvPr id="13" name="Group 12">
            <a:extLst>
              <a:ext uri="{FF2B5EF4-FFF2-40B4-BE49-F238E27FC236}">
                <a16:creationId xmlns:a16="http://schemas.microsoft.com/office/drawing/2014/main" id="{0A7D4C91-DC4A-734F-8B64-F40CDC520347}"/>
              </a:ext>
            </a:extLst>
          </p:cNvPr>
          <p:cNvGrpSpPr/>
          <p:nvPr/>
        </p:nvGrpSpPr>
        <p:grpSpPr>
          <a:xfrm>
            <a:off x="749244" y="7355214"/>
            <a:ext cx="2718886" cy="2528206"/>
            <a:chOff x="2494539" y="6005330"/>
            <a:chExt cx="4033920" cy="3751015"/>
          </a:xfrm>
        </p:grpSpPr>
        <p:sp>
          <p:nvSpPr>
            <p:cNvPr id="14" name="Freeform 13">
              <a:extLst>
                <a:ext uri="{FF2B5EF4-FFF2-40B4-BE49-F238E27FC236}">
                  <a16:creationId xmlns:a16="http://schemas.microsoft.com/office/drawing/2014/main" id="{1A2638A2-C07D-1640-A9B2-3F74CF7F8A9B}"/>
                </a:ext>
              </a:extLst>
            </p:cNvPr>
            <p:cNvSpPr/>
            <p:nvPr/>
          </p:nvSpPr>
          <p:spPr>
            <a:xfrm>
              <a:off x="2779568" y="6303126"/>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a:blip r:embed="rId6" cstate="print">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6C58AB-FB0A-0F44-96DF-5EC9DDD390F9}"/>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7FB365C-EC13-C54D-A014-C484DCF4E50A}"/>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675B3C-A1B0-BB49-A219-51A9B14F10FB}"/>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FF65E9A-735B-D74C-8EDB-CAC679F8DF20}"/>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82873BD-4AC9-754E-BFEB-5830B60D45E7}"/>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4E7560F-733A-5049-8D65-CC6C7F6583FA}"/>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7979497-43C3-FE4D-8ADB-326F06F61BAF}"/>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C31DC-E7DA-E84E-AF82-09073F55E521}"/>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F8E1E41-BB48-C14B-BF8A-185E8FD2C9BC}"/>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B275FBA-51C3-FA4F-A4BC-63223AC764A5}"/>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AC8ADAF-0DFA-0547-BC77-561AA0515018}"/>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1D7DFF4-42CE-CC43-A2F9-3A667D6947A3}"/>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919251D-A7CE-B143-8DCE-4DC973941FF5}"/>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A6CA280-8308-3D47-8EB2-A611D73A1A70}"/>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B231A64-9D6F-9744-92F9-EC7A9E633331}"/>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807E17-8D91-4F40-8E6E-03388FCF37E0}"/>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E6253AE-58EE-6149-88F2-FA5CBF90807E}"/>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F6AB781-4177-1F41-9B5A-9A12072E1E97}"/>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79416C8-CBA5-2241-85B8-E1DC32D0A966}"/>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EA3A39E-9664-1C48-B13D-88A194B2D522}"/>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A30271F-7A32-AF41-A388-032F6D39D7CA}"/>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975DD-DF31-6347-A9FF-DDEEE65F6E07}"/>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117EA6-2A08-2D4A-9C0B-354C5D42DE58}"/>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CD8080B-472F-8F45-A631-872CFAA200E1}"/>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57DBA3-B04F-BF43-9CB4-B7C86A119178}"/>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20A678-4191-5542-867A-AB80E07EE2A0}"/>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6B1277-4FE7-964D-B27A-05C5EFA2EBD6}"/>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46D5271-8C19-F545-A9DA-685572564A7D}"/>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9B7D8E-874E-0242-9310-7B4B67A3937F}"/>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08845CF-AB36-754B-BA94-B44C1148D085}"/>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5B75BAF-BBB4-B84A-BAB6-B0AB99D1C89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6D0BA9B-B06A-C541-87A8-9D88588292B7}"/>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AECA8A4-B3B8-A84E-8E23-2E2B103D3986}"/>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4FC4DFE-07FE-2A43-AE43-963CBDB5328A}"/>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7157D0B-44AE-584A-B026-DEA6364889C3}"/>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96FCD58-79E4-BE45-B540-D9199C010FF0}"/>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6173B79-215F-7444-9BB6-AD5EFC00DE52}"/>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90D5A06D-76EE-5741-AC5A-4F456C677461}"/>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FE2A643-86D4-5246-88E8-3C483C10B1E3}"/>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E2F0C59-F130-1145-82A1-DB02290A4E6D}"/>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25244E2-ED19-F748-864E-3495B8C5B062}"/>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24D258-3284-6E4A-AD5D-4EB30BE04AB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2E60891-9868-724A-AE2C-3107565458EF}"/>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7807323-14CB-5242-91A1-22EA7FF2CBFE}"/>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D35B325-2A88-8245-B9C9-8125B3E72A8B}"/>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2E3F8B4-02A2-E445-96E2-DC4AB4AD0E1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DF2803D-6123-A443-B73C-ACDCAF856588}"/>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0D18FE3-1134-3444-B8B5-D6C5F166B2F6}"/>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87D90E8-42DE-5B4A-BB81-15FD3F4F62D9}"/>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CB3A22C-E9B6-0742-844D-B28B1A1160F1}"/>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33EB4A7-DC16-524E-A968-4E7A4865E26A}"/>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D4F0B50-88A3-C94C-9BC3-FDEE3380A9CD}"/>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300510-CEB8-4E49-9A07-416E44AD76EC}"/>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B537023-D65D-1841-BCD6-08CCA9EA9723}"/>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029C588-204A-E141-8987-3B9569D50237}"/>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242D4F6F-B016-3F4F-A1FB-EE0B16D98691}"/>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4E813BA-A3ED-4342-AFA7-FCCC25F109D5}"/>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93A7D1C0-6877-0346-85AC-5BE2B34F3E84}"/>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30497C1-4EF0-BC41-AF6E-8B9AF87F765F}"/>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4D5270C-80C6-CF43-8532-5FD11C924F69}"/>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83522B5-B7A4-4E4A-B0CE-7406D5FA44D9}"/>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A4413DD-4CB4-A54C-9DCF-81EB6F19C682}"/>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21ABB49-6013-EF46-9D12-8811F55B2A0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777AEB0-0167-BD4D-A4E1-BC1B5A9DF174}"/>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12B589C-C717-B649-864E-317AF404DDB2}"/>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DEBF0DF-DD05-8E4B-AA7B-9E74E7EEF28E}"/>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5AF5CC0D-4E86-5447-8607-F7AE15D75842}"/>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40E8F00-6E9E-BE4C-AA93-3AD3F67AC04E}"/>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FBC507E-E6F0-2D4D-AB9A-42F922502A0D}"/>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451A7BF-A5E9-9A47-8FC3-8305FE583804}"/>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F40D0A7-795C-404B-A99A-B168A706BE13}"/>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251F17C-D42F-FE46-9D81-DC2E6AD20DDB}"/>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E93C3D3-16FA-9B44-8DAD-C53ABD15CA57}"/>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369CD88-6812-AF46-BF10-639936A3EAF9}"/>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0722EF5-48C3-3A4C-9A04-28A3C3A05961}"/>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C7FA381-E740-364C-A179-D38E79847520}"/>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BA553DF-28E0-C942-8436-AB5124531825}"/>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A1B06AE-EB07-0F4C-9247-4BDFF5D60A0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DA2BAC13-E381-2C48-826C-754D1BFF1583}"/>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8E0026A-0992-4840-A577-1A4AB06D3DEA}"/>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1D7E395-FD52-524A-9655-22B9E33C28A7}"/>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5433BA8-2714-BF40-B416-3D1E654B63B7}"/>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AD6C5D5-ED66-3D4F-BAD9-CBBBD771F4B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FDFD3B-3117-AE49-B808-65CDF73693C0}"/>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B4E4F64A-82C4-8A4B-BDAC-67E626A3F123}"/>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1ED97D1-F137-9D43-926D-E70FBE34B52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FAD0085-627B-6740-A724-CD27827C90EC}"/>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8BCA0E0-9CFC-CD40-B69A-3E0E2BC6381C}"/>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16EE301-3691-C143-A74B-AAADB369BD99}"/>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17A6927F-16F6-7149-AA1B-2D1045E86DBA}"/>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EB0CF8-09A6-2742-9F5E-BBBF58956402}"/>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C296CD25-AE01-5240-AF47-1A7E7D617807}"/>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02E7CCD-687D-6947-A62E-93ABCA0D4B3C}"/>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260BE6A-9CAC-9A47-963E-0554C11D0CF8}"/>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F98C138-75E9-4C46-AA07-39EB3E0EDFEE}"/>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2AD2F6-A82F-354E-9FEF-08FEE7AFBE34}"/>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7D1E510-9F54-4B4F-AAE8-35B2FA058672}"/>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DEF1218-4B06-0446-ADB7-9198B1CD3D7D}"/>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E19F6A7-962C-F046-A425-2E22BFEA8246}"/>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C298590-4E74-7D4E-96B1-732A1AB87BB5}"/>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03E447FA-0327-E745-8383-5687FBBAA999}"/>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A8FC0015-F105-214B-A862-0836DC90C141}"/>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980169C-A4CC-9D4D-8DD0-9B169E645E70}"/>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2919067-9939-8F47-AED6-139EEF085AA0}"/>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EEC4D37-B5DD-6040-8A53-C7E0766B8330}"/>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715E32A-2FAC-D44A-BF21-522BB7D268D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909ECC-3E12-1F4A-847B-5660DE6E4279}"/>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00A0AA4-422D-654F-803D-D8D5FEE76CE3}"/>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22EC11-0EC3-6F4D-BB96-8464B5A89AF2}"/>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38488F9-BC53-2745-A10B-FFE65F14BDFE}"/>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2D99244-182D-BC42-82D6-9B61DBF40A92}"/>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846BC83-CBCE-AB4E-834E-942BE8DACD1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6FBCDE9-4F8E-7A4E-A0C5-8D7D64F7C759}"/>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09C2AA-617E-E346-A842-FBC720AC7A7B}"/>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7DEA0F84-6A52-384A-AEB2-B3387ACFC066}"/>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D981292-12C8-B74B-B52C-86F9B9C9487F}"/>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ED6699-16B1-AF48-8B38-4BC10F1B0AB6}"/>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3315ECA-4747-EF4E-9386-02BFD78F7B51}"/>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7C10C3BA-E28A-8941-8E31-297D1339421F}"/>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BCDCF70-84D2-844B-9188-27190851B967}"/>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312AF6A-3DAB-5349-BE6A-D3D734BDD03C}"/>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08D0F5D1-B9A1-A54C-BE40-C9B46A811C7F}"/>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BC570B15-B492-2D43-A844-6534C8885724}"/>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90B9658-5D48-3E45-9A65-7313705CE3DB}"/>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DFD2C9C-27DE-C741-AD69-AE778E88451F}"/>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5D37F4E-F21F-3A44-9971-4CC16E503016}"/>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EA03F60-3DBA-6049-B615-32A74354D957}"/>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9B8F77F0-6CBC-934D-A340-16B3B9453B45}"/>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613FF816-F675-4641-82F1-5EC35AC2AC29}"/>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AC300D0D-8F56-044D-91E2-0F1DB3E97EAA}"/>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2D17CE7-D36E-264B-BAE9-0787502088EB}"/>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4D20B27E-29C1-5A41-924E-5F88FA488175}"/>
                </a:ext>
              </a:extLst>
            </p:cNvPr>
            <p:cNvSpPr/>
            <p:nvPr/>
          </p:nvSpPr>
          <p:spPr>
            <a:xfrm>
              <a:off x="2684798" y="6377758"/>
              <a:ext cx="546551"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1DF2F62-850F-894F-A6C6-82A6E6D5B073}"/>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2429161-6A80-FC49-8245-59DED3972171}"/>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771846B-81E3-C74F-8158-BC4DCC4D4311}"/>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941D2AB-038F-9B41-BD96-4FDEF278FF43}"/>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9D6EA6E4-4CE9-2F43-BE49-EC7CE70C9039}"/>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15AE0A0B-8429-7340-8F5B-F197C0E31F37}"/>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995200F-2488-904F-883B-B10465875146}"/>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2DD8135-E4E6-FA49-9C89-21B0F67FA28F}"/>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50181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175653"/>
            <a:ext cx="4562894" cy="2270277"/>
          </a:xfrm>
          <a:prstGeom prst="rect">
            <a:avLst/>
          </a:prstGeom>
        </p:spPr>
        <p:txBody>
          <a:bodyPr anchor="b"/>
          <a:lstStyle/>
          <a:p>
            <a:r>
              <a:rPr lang="es-ES" b="1" dirty="0"/>
              <a:t>Utiliser la technologie pour communiquer et s'informer sur la santé</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12771"/>
            <a:ext cx="4429932" cy="1648473"/>
          </a:xfrm>
          <a:prstGeom prst="rect">
            <a:avLst/>
          </a:prstGeom>
        </p:spPr>
        <p:txBody>
          <a:bodyPr/>
          <a:lstStyle/>
          <a:p>
            <a:pPr>
              <a:lnSpc>
                <a:spcPct val="100000"/>
              </a:lnSpc>
              <a:tabLst>
                <a:tab pos="3949700" algn="l"/>
              </a:tabLst>
            </a:pPr>
            <a:r>
              <a:rPr lang="en-US" sz="1400" dirty="0">
                <a:solidFill>
                  <a:srgbClr val="221F1F"/>
                </a:solidFill>
              </a:rPr>
              <a:t>INFORMATIONS GÉNÉRALES............................................ </a:t>
            </a:r>
            <a:r>
              <a:rPr lang="en-US" sz="1400" u="sng" dirty="0">
                <a:solidFill>
                  <a:srgbClr val="221F1F"/>
                </a:solidFill>
              </a:rPr>
              <a:t>48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DE QUOI AI-JE BESOIN POUR UTILISER LA TECHNOLOGIE AFIN DE COMMUNIQUER ET D'APPRENDRE SUR LA </a:t>
            </a:r>
          </a:p>
          <a:p>
            <a:pPr>
              <a:lnSpc>
                <a:spcPct val="100000"/>
              </a:lnSpc>
              <a:tabLst>
                <a:tab pos="3949700" algn="l"/>
              </a:tabLst>
            </a:pPr>
            <a:r>
              <a:rPr lang="es-ES" sz="1400" dirty="0">
                <a:solidFill>
                  <a:srgbClr val="221F1F"/>
                </a:solidFill>
              </a:rPr>
              <a:t>SANTÉ ?.....................................</a:t>
            </a:r>
            <a:r>
              <a:rPr lang="en-US" sz="1400" dirty="0">
                <a:solidFill>
                  <a:srgbClr val="221F1F"/>
                </a:solidFill>
              </a:rPr>
              <a:t>.................................... </a:t>
            </a:r>
            <a:r>
              <a:rPr lang="en-US" sz="1400" u="sng" dirty="0">
                <a:solidFill>
                  <a:srgbClr val="221F1F"/>
                </a:solidFill>
              </a:rPr>
              <a:t>48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PRECONISATIONS....................................................... </a:t>
            </a:r>
            <a:r>
              <a:rPr lang="en-US" sz="1400" u="sng" dirty="0">
                <a:solidFill>
                  <a:srgbClr val="221F1F"/>
                </a:solidFill>
              </a:rPr>
              <a:t>49</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MYTHES ET FAUSSES CROYANCES.......................................................................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a:t>
            </a:r>
            <a:r>
              <a:rPr lang="en-US" sz="1400" u="sng" dirty="0">
                <a:solidFill>
                  <a:srgbClr val="221F1F"/>
                </a:solidFill>
              </a:rPr>
              <a:t>1</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REFERENCE DE BONNES PRATIQUES INNOVANTES.....................................................................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a:t>
            </a:r>
            <a:r>
              <a:rPr lang="en-US" sz="1400" u="sng" dirty="0">
                <a:solidFill>
                  <a:srgbClr val="221F1F"/>
                </a:solidFill>
              </a:rPr>
              <a:t>1</a:t>
            </a: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09</a:t>
            </a:r>
            <a:endParaRPr dirty="0"/>
          </a:p>
        </p:txBody>
      </p:sp>
      <p:grpSp>
        <p:nvGrpSpPr>
          <p:cNvPr id="205" name="Graphic 2">
            <a:extLst>
              <a:ext uri="{FF2B5EF4-FFF2-40B4-BE49-F238E27FC236}">
                <a16:creationId xmlns:a16="http://schemas.microsoft.com/office/drawing/2014/main" id="{92FFE751-51C9-A549-A3D8-E281E8F800F2}"/>
              </a:ext>
            </a:extLst>
          </p:cNvPr>
          <p:cNvGrpSpPr/>
          <p:nvPr/>
        </p:nvGrpSpPr>
        <p:grpSpPr>
          <a:xfrm>
            <a:off x="689789" y="7897585"/>
            <a:ext cx="2373783" cy="2220794"/>
            <a:chOff x="6732901" y="1555354"/>
            <a:chExt cx="1110810" cy="1039219"/>
          </a:xfrm>
        </p:grpSpPr>
        <p:sp>
          <p:nvSpPr>
            <p:cNvPr id="206" name="Freeform 205">
              <a:extLst>
                <a:ext uri="{FF2B5EF4-FFF2-40B4-BE49-F238E27FC236}">
                  <a16:creationId xmlns:a16="http://schemas.microsoft.com/office/drawing/2014/main" id="{A712D873-1DD0-7840-82EA-365BEAF66DBE}"/>
                </a:ext>
              </a:extLst>
            </p:cNvPr>
            <p:cNvSpPr/>
            <p:nvPr/>
          </p:nvSpPr>
          <p:spPr>
            <a:xfrm>
              <a:off x="7476186" y="187177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0" y="229"/>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DBD075E-99ED-414E-93FC-04D163478625}"/>
                </a:ext>
              </a:extLst>
            </p:cNvPr>
            <p:cNvSpPr/>
            <p:nvPr/>
          </p:nvSpPr>
          <p:spPr>
            <a:xfrm>
              <a:off x="7213753" y="2450820"/>
              <a:ext cx="914" cy="2286"/>
            </a:xfrm>
            <a:custGeom>
              <a:avLst/>
              <a:gdLst>
                <a:gd name="connsiteX0" fmla="*/ 914 w 914"/>
                <a:gd name="connsiteY0" fmla="*/ 0 h 2286"/>
                <a:gd name="connsiteX1" fmla="*/ 0 w 914"/>
                <a:gd name="connsiteY1" fmla="*/ 2286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686"/>
                    <a:pt x="457" y="1372"/>
                    <a:pt x="0" y="2286"/>
                  </a:cubicBezTo>
                  <a:cubicBezTo>
                    <a:pt x="228"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B7A1A059-D413-7D46-BB69-B26A0365D475}"/>
                </a:ext>
              </a:extLst>
            </p:cNvPr>
            <p:cNvSpPr/>
            <p:nvPr/>
          </p:nvSpPr>
          <p:spPr>
            <a:xfrm>
              <a:off x="7631406" y="2387727"/>
              <a:ext cx="323" cy="5943"/>
            </a:xfrm>
            <a:custGeom>
              <a:avLst/>
              <a:gdLst>
                <a:gd name="connsiteX0" fmla="*/ 229 w 323"/>
                <a:gd name="connsiteY0" fmla="*/ 5944 h 5943"/>
                <a:gd name="connsiteX1" fmla="*/ 0 w 323"/>
                <a:gd name="connsiteY1" fmla="*/ 0 h 5943"/>
                <a:gd name="connsiteX2" fmla="*/ 229 w 323"/>
                <a:gd name="connsiteY2" fmla="*/ 5944 h 5943"/>
              </a:gdLst>
              <a:ahLst/>
              <a:cxnLst>
                <a:cxn ang="0">
                  <a:pos x="connsiteX0" y="connsiteY0"/>
                </a:cxn>
                <a:cxn ang="0">
                  <a:pos x="connsiteX1" y="connsiteY1"/>
                </a:cxn>
                <a:cxn ang="0">
                  <a:pos x="connsiteX2" y="connsiteY2"/>
                </a:cxn>
              </a:cxnLst>
              <a:rect l="l" t="t" r="r" b="b"/>
              <a:pathLst>
                <a:path w="323" h="5943">
                  <a:moveTo>
                    <a:pt x="229" y="5944"/>
                  </a:moveTo>
                  <a:cubicBezTo>
                    <a:pt x="229" y="3886"/>
                    <a:pt x="229" y="2057"/>
                    <a:pt x="0" y="0"/>
                  </a:cubicBezTo>
                  <a:cubicBezTo>
                    <a:pt x="229" y="1829"/>
                    <a:pt x="457" y="3886"/>
                    <a:pt x="229" y="5944"/>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FE729E9D-B7A8-1B4E-AFD6-ECB502F8B326}"/>
                </a:ext>
              </a:extLst>
            </p:cNvPr>
            <p:cNvSpPr/>
            <p:nvPr/>
          </p:nvSpPr>
          <p:spPr>
            <a:xfrm>
              <a:off x="7457670" y="185166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0" y="0"/>
                    <a:pt x="0" y="0"/>
                  </a:cubicBezTo>
                  <a:cubicBezTo>
                    <a:pt x="229" y="0"/>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BD9CA1BD-DFE9-604C-9E8E-06E89228DD87}"/>
                </a:ext>
              </a:extLst>
            </p:cNvPr>
            <p:cNvSpPr/>
            <p:nvPr/>
          </p:nvSpPr>
          <p:spPr>
            <a:xfrm>
              <a:off x="7320281" y="2507284"/>
              <a:ext cx="9144" cy="2057"/>
            </a:xfrm>
            <a:custGeom>
              <a:avLst/>
              <a:gdLst>
                <a:gd name="connsiteX0" fmla="*/ 0 w 9144"/>
                <a:gd name="connsiteY0" fmla="*/ 2057 h 2057"/>
                <a:gd name="connsiteX1" fmla="*/ 5944 w 9144"/>
                <a:gd name="connsiteY1" fmla="*/ 686 h 2057"/>
                <a:gd name="connsiteX2" fmla="*/ 9144 w 9144"/>
                <a:gd name="connsiteY2" fmla="*/ 0 h 2057"/>
                <a:gd name="connsiteX3" fmla="*/ 5944 w 9144"/>
                <a:gd name="connsiteY3" fmla="*/ 686 h 2057"/>
                <a:gd name="connsiteX4" fmla="*/ 0 w 9144"/>
                <a:gd name="connsiteY4" fmla="*/ 2057 h 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2057">
                  <a:moveTo>
                    <a:pt x="0" y="2057"/>
                  </a:moveTo>
                  <a:cubicBezTo>
                    <a:pt x="1829" y="1600"/>
                    <a:pt x="3887" y="1143"/>
                    <a:pt x="5944" y="686"/>
                  </a:cubicBezTo>
                  <a:cubicBezTo>
                    <a:pt x="7087" y="457"/>
                    <a:pt x="8001" y="229"/>
                    <a:pt x="9144" y="0"/>
                  </a:cubicBezTo>
                  <a:cubicBezTo>
                    <a:pt x="8001" y="229"/>
                    <a:pt x="7087" y="457"/>
                    <a:pt x="5944" y="686"/>
                  </a:cubicBezTo>
                  <a:cubicBezTo>
                    <a:pt x="3658" y="1143"/>
                    <a:pt x="1829" y="1600"/>
                    <a:pt x="0" y="2057"/>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2E93CE26-5EFC-9F47-8429-B869D16ED13A}"/>
                </a:ext>
              </a:extLst>
            </p:cNvPr>
            <p:cNvSpPr/>
            <p:nvPr/>
          </p:nvSpPr>
          <p:spPr>
            <a:xfrm>
              <a:off x="7468642" y="186309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8" y="229"/>
                    <a:pt x="0" y="0"/>
                  </a:cubicBezTo>
                  <a:cubicBezTo>
                    <a:pt x="228"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76037D11-845F-3949-9D74-CADF41FE93BA}"/>
                </a:ext>
              </a:extLst>
            </p:cNvPr>
            <p:cNvSpPr/>
            <p:nvPr/>
          </p:nvSpPr>
          <p:spPr>
            <a:xfrm>
              <a:off x="7492188" y="189463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228" y="0"/>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5661FC-2294-774A-8AF9-A8AE7BCC04FE}"/>
                </a:ext>
              </a:extLst>
            </p:cNvPr>
            <p:cNvSpPr/>
            <p:nvPr/>
          </p:nvSpPr>
          <p:spPr>
            <a:xfrm>
              <a:off x="7488988" y="1889607"/>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1E996BF-A3BA-8A45-BCCF-56C48F53DBD2}"/>
                </a:ext>
              </a:extLst>
            </p:cNvPr>
            <p:cNvSpPr/>
            <p:nvPr/>
          </p:nvSpPr>
          <p:spPr>
            <a:xfrm>
              <a:off x="7149060" y="2428646"/>
              <a:ext cx="2743" cy="11430"/>
            </a:xfrm>
            <a:custGeom>
              <a:avLst/>
              <a:gdLst>
                <a:gd name="connsiteX0" fmla="*/ 2743 w 2743"/>
                <a:gd name="connsiteY0" fmla="*/ 11430 h 11430"/>
                <a:gd name="connsiteX1" fmla="*/ 0 w 2743"/>
                <a:gd name="connsiteY1" fmla="*/ 0 h 11430"/>
                <a:gd name="connsiteX2" fmla="*/ 2743 w 2743"/>
                <a:gd name="connsiteY2" fmla="*/ 11430 h 11430"/>
              </a:gdLst>
              <a:ahLst/>
              <a:cxnLst>
                <a:cxn ang="0">
                  <a:pos x="connsiteX0" y="connsiteY0"/>
                </a:cxn>
                <a:cxn ang="0">
                  <a:pos x="connsiteX1" y="connsiteY1"/>
                </a:cxn>
                <a:cxn ang="0">
                  <a:pos x="connsiteX2" y="connsiteY2"/>
                </a:cxn>
              </a:cxnLst>
              <a:rect l="l" t="t" r="r" b="b"/>
              <a:pathLst>
                <a:path w="2743" h="11430">
                  <a:moveTo>
                    <a:pt x="2743" y="11430"/>
                  </a:moveTo>
                  <a:cubicBezTo>
                    <a:pt x="1829" y="7544"/>
                    <a:pt x="914" y="3886"/>
                    <a:pt x="0" y="0"/>
                  </a:cubicBezTo>
                  <a:cubicBezTo>
                    <a:pt x="914" y="3886"/>
                    <a:pt x="1829" y="7772"/>
                    <a:pt x="2743" y="1143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0448ACE-58F6-7F42-B0C5-5930335D7897}"/>
                </a:ext>
              </a:extLst>
            </p:cNvPr>
            <p:cNvSpPr/>
            <p:nvPr/>
          </p:nvSpPr>
          <p:spPr>
            <a:xfrm>
              <a:off x="7205067" y="2459050"/>
              <a:ext cx="4572" cy="3429"/>
            </a:xfrm>
            <a:custGeom>
              <a:avLst/>
              <a:gdLst>
                <a:gd name="connsiteX0" fmla="*/ 4572 w 4572"/>
                <a:gd name="connsiteY0" fmla="*/ 0 h 3429"/>
                <a:gd name="connsiteX1" fmla="*/ 0 w 4572"/>
                <a:gd name="connsiteY1" fmla="*/ 3429 h 3429"/>
                <a:gd name="connsiteX2" fmla="*/ 4572 w 4572"/>
                <a:gd name="connsiteY2" fmla="*/ 0 h 3429"/>
              </a:gdLst>
              <a:ahLst/>
              <a:cxnLst>
                <a:cxn ang="0">
                  <a:pos x="connsiteX0" y="connsiteY0"/>
                </a:cxn>
                <a:cxn ang="0">
                  <a:pos x="connsiteX1" y="connsiteY1"/>
                </a:cxn>
                <a:cxn ang="0">
                  <a:pos x="connsiteX2" y="connsiteY2"/>
                </a:cxn>
              </a:cxnLst>
              <a:rect l="l" t="t" r="r" b="b"/>
              <a:pathLst>
                <a:path w="4572" h="3429">
                  <a:moveTo>
                    <a:pt x="4572" y="0"/>
                  </a:moveTo>
                  <a:cubicBezTo>
                    <a:pt x="3200" y="1372"/>
                    <a:pt x="1600" y="2515"/>
                    <a:pt x="0" y="3429"/>
                  </a:cubicBezTo>
                  <a:cubicBezTo>
                    <a:pt x="1600" y="2286"/>
                    <a:pt x="3200" y="1143"/>
                    <a:pt x="4572"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567BEB7D-E3C1-AD4C-BB6E-7C4EBC376611}"/>
                </a:ext>
              </a:extLst>
            </p:cNvPr>
            <p:cNvSpPr/>
            <p:nvPr/>
          </p:nvSpPr>
          <p:spPr>
            <a:xfrm>
              <a:off x="7174434" y="2464993"/>
              <a:ext cx="8686" cy="1143"/>
            </a:xfrm>
            <a:custGeom>
              <a:avLst/>
              <a:gdLst>
                <a:gd name="connsiteX0" fmla="*/ 8686 w 8686"/>
                <a:gd name="connsiteY0" fmla="*/ 1143 h 1143"/>
                <a:gd name="connsiteX1" fmla="*/ 0 w 8686"/>
                <a:gd name="connsiteY1" fmla="*/ 0 h 1143"/>
                <a:gd name="connsiteX2" fmla="*/ 8686 w 8686"/>
                <a:gd name="connsiteY2" fmla="*/ 1143 h 1143"/>
              </a:gdLst>
              <a:ahLst/>
              <a:cxnLst>
                <a:cxn ang="0">
                  <a:pos x="connsiteX0" y="connsiteY0"/>
                </a:cxn>
                <a:cxn ang="0">
                  <a:pos x="connsiteX1" y="connsiteY1"/>
                </a:cxn>
                <a:cxn ang="0">
                  <a:pos x="connsiteX2" y="connsiteY2"/>
                </a:cxn>
              </a:cxnLst>
              <a:rect l="l" t="t" r="r" b="b"/>
              <a:pathLst>
                <a:path w="8686" h="1143">
                  <a:moveTo>
                    <a:pt x="8686" y="1143"/>
                  </a:moveTo>
                  <a:cubicBezTo>
                    <a:pt x="5715" y="914"/>
                    <a:pt x="2743" y="686"/>
                    <a:pt x="0" y="0"/>
                  </a:cubicBezTo>
                  <a:cubicBezTo>
                    <a:pt x="2743" y="686"/>
                    <a:pt x="5715" y="1143"/>
                    <a:pt x="8686" y="1143"/>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1B76E8D-5AD7-7A40-B7CB-48541B00997A}"/>
                </a:ext>
              </a:extLst>
            </p:cNvPr>
            <p:cNvSpPr/>
            <p:nvPr/>
          </p:nvSpPr>
          <p:spPr>
            <a:xfrm>
              <a:off x="7146545" y="2418588"/>
              <a:ext cx="1600" cy="6629"/>
            </a:xfrm>
            <a:custGeom>
              <a:avLst/>
              <a:gdLst>
                <a:gd name="connsiteX0" fmla="*/ 1601 w 1600"/>
                <a:gd name="connsiteY0" fmla="*/ 6629 h 6629"/>
                <a:gd name="connsiteX1" fmla="*/ 0 w 1600"/>
                <a:gd name="connsiteY1" fmla="*/ 0 h 6629"/>
                <a:gd name="connsiteX2" fmla="*/ 1601 w 1600"/>
                <a:gd name="connsiteY2" fmla="*/ 6629 h 6629"/>
              </a:gdLst>
              <a:ahLst/>
              <a:cxnLst>
                <a:cxn ang="0">
                  <a:pos x="connsiteX0" y="connsiteY0"/>
                </a:cxn>
                <a:cxn ang="0">
                  <a:pos x="connsiteX1" y="connsiteY1"/>
                </a:cxn>
                <a:cxn ang="0">
                  <a:pos x="connsiteX2" y="connsiteY2"/>
                </a:cxn>
              </a:cxnLst>
              <a:rect l="l" t="t" r="r" b="b"/>
              <a:pathLst>
                <a:path w="1600" h="6629">
                  <a:moveTo>
                    <a:pt x="1601" y="6629"/>
                  </a:moveTo>
                  <a:cubicBezTo>
                    <a:pt x="1143" y="4343"/>
                    <a:pt x="458" y="2286"/>
                    <a:pt x="0" y="0"/>
                  </a:cubicBezTo>
                  <a:cubicBezTo>
                    <a:pt x="458" y="2286"/>
                    <a:pt x="915" y="4343"/>
                    <a:pt x="1601" y="6629"/>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BE47C6D-836D-D54B-AEBD-19EB7A7051F2}"/>
                </a:ext>
              </a:extLst>
            </p:cNvPr>
            <p:cNvSpPr/>
            <p:nvPr/>
          </p:nvSpPr>
          <p:spPr>
            <a:xfrm>
              <a:off x="7453326" y="1847545"/>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5" y="686"/>
                    <a:pt x="228" y="457"/>
                    <a:pt x="0" y="0"/>
                  </a:cubicBezTo>
                  <a:cubicBezTo>
                    <a:pt x="457" y="229"/>
                    <a:pt x="685" y="686"/>
                    <a:pt x="1143" y="1143"/>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7675726-D702-6940-8EA8-23258CE51ED0}"/>
                </a:ext>
              </a:extLst>
            </p:cNvPr>
            <p:cNvSpPr/>
            <p:nvPr/>
          </p:nvSpPr>
          <p:spPr>
            <a:xfrm>
              <a:off x="7472529" y="1867204"/>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0" y="229"/>
                    <a:pt x="229" y="686"/>
                    <a:pt x="686" y="914"/>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06C2D628-4CD0-8944-95E3-8AE8F3979693}"/>
                </a:ext>
              </a:extLst>
            </p:cNvPr>
            <p:cNvSpPr/>
            <p:nvPr/>
          </p:nvSpPr>
          <p:spPr>
            <a:xfrm>
              <a:off x="7448983" y="1843659"/>
              <a:ext cx="1371" cy="1143"/>
            </a:xfrm>
            <a:custGeom>
              <a:avLst/>
              <a:gdLst>
                <a:gd name="connsiteX0" fmla="*/ 1372 w 1371"/>
                <a:gd name="connsiteY0" fmla="*/ 1143 h 1143"/>
                <a:gd name="connsiteX1" fmla="*/ 0 w 1371"/>
                <a:gd name="connsiteY1" fmla="*/ 0 h 1143"/>
                <a:gd name="connsiteX2" fmla="*/ 1372 w 1371"/>
                <a:gd name="connsiteY2" fmla="*/ 1143 h 1143"/>
              </a:gdLst>
              <a:ahLst/>
              <a:cxnLst>
                <a:cxn ang="0">
                  <a:pos x="connsiteX0" y="connsiteY0"/>
                </a:cxn>
                <a:cxn ang="0">
                  <a:pos x="connsiteX1" y="connsiteY1"/>
                </a:cxn>
                <a:cxn ang="0">
                  <a:pos x="connsiteX2" y="connsiteY2"/>
                </a:cxn>
              </a:cxnLst>
              <a:rect l="l" t="t" r="r" b="b"/>
              <a:pathLst>
                <a:path w="1371" h="1143">
                  <a:moveTo>
                    <a:pt x="1372" y="1143"/>
                  </a:moveTo>
                  <a:cubicBezTo>
                    <a:pt x="915" y="686"/>
                    <a:pt x="457" y="229"/>
                    <a:pt x="0" y="0"/>
                  </a:cubicBezTo>
                  <a:cubicBezTo>
                    <a:pt x="229" y="229"/>
                    <a:pt x="686" y="686"/>
                    <a:pt x="1372" y="1143"/>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522948D1-4114-9849-8BF3-5D409D3CA16E}"/>
                </a:ext>
              </a:extLst>
            </p:cNvPr>
            <p:cNvSpPr/>
            <p:nvPr/>
          </p:nvSpPr>
          <p:spPr>
            <a:xfrm>
              <a:off x="7436867" y="1834057"/>
              <a:ext cx="457" cy="228"/>
            </a:xfrm>
            <a:custGeom>
              <a:avLst/>
              <a:gdLst>
                <a:gd name="connsiteX0" fmla="*/ 458 w 457"/>
                <a:gd name="connsiteY0" fmla="*/ 229 h 228"/>
                <a:gd name="connsiteX1" fmla="*/ 0 w 457"/>
                <a:gd name="connsiteY1" fmla="*/ 0 h 228"/>
                <a:gd name="connsiteX2" fmla="*/ 458 w 457"/>
                <a:gd name="connsiteY2" fmla="*/ 229 h 228"/>
              </a:gdLst>
              <a:ahLst/>
              <a:cxnLst>
                <a:cxn ang="0">
                  <a:pos x="connsiteX0" y="connsiteY0"/>
                </a:cxn>
                <a:cxn ang="0">
                  <a:pos x="connsiteX1" y="connsiteY1"/>
                </a:cxn>
                <a:cxn ang="0">
                  <a:pos x="connsiteX2" y="connsiteY2"/>
                </a:cxn>
              </a:cxnLst>
              <a:rect l="l" t="t" r="r" b="b"/>
              <a:pathLst>
                <a:path w="457" h="228">
                  <a:moveTo>
                    <a:pt x="458" y="229"/>
                  </a:moveTo>
                  <a:cubicBezTo>
                    <a:pt x="229" y="229"/>
                    <a:pt x="229" y="0"/>
                    <a:pt x="0" y="0"/>
                  </a:cubicBezTo>
                  <a:cubicBezTo>
                    <a:pt x="229" y="0"/>
                    <a:pt x="458" y="0"/>
                    <a:pt x="458" y="229"/>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0B971AD-2C39-1644-8426-4126220E94D8}"/>
                </a:ext>
              </a:extLst>
            </p:cNvPr>
            <p:cNvSpPr/>
            <p:nvPr/>
          </p:nvSpPr>
          <p:spPr>
            <a:xfrm>
              <a:off x="7122542" y="2509342"/>
              <a:ext cx="1675" cy="33147"/>
            </a:xfrm>
            <a:custGeom>
              <a:avLst/>
              <a:gdLst>
                <a:gd name="connsiteX0" fmla="*/ 915 w 1675"/>
                <a:gd name="connsiteY0" fmla="*/ 0 h 33147"/>
                <a:gd name="connsiteX1" fmla="*/ 458 w 1675"/>
                <a:gd name="connsiteY1" fmla="*/ 24003 h 33147"/>
                <a:gd name="connsiteX2" fmla="*/ 0 w 1675"/>
                <a:gd name="connsiteY2" fmla="*/ 33147 h 33147"/>
                <a:gd name="connsiteX3" fmla="*/ 458 w 1675"/>
                <a:gd name="connsiteY3" fmla="*/ 24003 h 33147"/>
                <a:gd name="connsiteX4" fmla="*/ 915 w 1675"/>
                <a:gd name="connsiteY4" fmla="*/ 0 h 3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 h="33147">
                  <a:moveTo>
                    <a:pt x="915" y="0"/>
                  </a:moveTo>
                  <a:cubicBezTo>
                    <a:pt x="2286" y="4801"/>
                    <a:pt x="1601" y="12116"/>
                    <a:pt x="458" y="24003"/>
                  </a:cubicBezTo>
                  <a:cubicBezTo>
                    <a:pt x="229" y="27432"/>
                    <a:pt x="0" y="30404"/>
                    <a:pt x="0" y="33147"/>
                  </a:cubicBezTo>
                  <a:cubicBezTo>
                    <a:pt x="0" y="30404"/>
                    <a:pt x="229" y="27432"/>
                    <a:pt x="458" y="24003"/>
                  </a:cubicBezTo>
                  <a:cubicBezTo>
                    <a:pt x="1601" y="12116"/>
                    <a:pt x="2058" y="4801"/>
                    <a:pt x="915"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2B54306-A4C0-1649-8FF2-2ED108F76C03}"/>
                </a:ext>
              </a:extLst>
            </p:cNvPr>
            <p:cNvSpPr/>
            <p:nvPr/>
          </p:nvSpPr>
          <p:spPr>
            <a:xfrm>
              <a:off x="7444639" y="1840001"/>
              <a:ext cx="1143" cy="914"/>
            </a:xfrm>
            <a:custGeom>
              <a:avLst/>
              <a:gdLst>
                <a:gd name="connsiteX0" fmla="*/ 1143 w 1143"/>
                <a:gd name="connsiteY0" fmla="*/ 914 h 914"/>
                <a:gd name="connsiteX1" fmla="*/ 0 w 1143"/>
                <a:gd name="connsiteY1" fmla="*/ 0 h 914"/>
                <a:gd name="connsiteX2" fmla="*/ 1143 w 1143"/>
                <a:gd name="connsiteY2" fmla="*/ 914 h 914"/>
              </a:gdLst>
              <a:ahLst/>
              <a:cxnLst>
                <a:cxn ang="0">
                  <a:pos x="connsiteX0" y="connsiteY0"/>
                </a:cxn>
                <a:cxn ang="0">
                  <a:pos x="connsiteX1" y="connsiteY1"/>
                </a:cxn>
                <a:cxn ang="0">
                  <a:pos x="connsiteX2" y="connsiteY2"/>
                </a:cxn>
              </a:cxnLst>
              <a:rect l="l" t="t" r="r" b="b"/>
              <a:pathLst>
                <a:path w="1143" h="914">
                  <a:moveTo>
                    <a:pt x="1143" y="914"/>
                  </a:moveTo>
                  <a:cubicBezTo>
                    <a:pt x="686" y="686"/>
                    <a:pt x="228" y="229"/>
                    <a:pt x="0" y="0"/>
                  </a:cubicBezTo>
                  <a:cubicBezTo>
                    <a:pt x="228" y="229"/>
                    <a:pt x="686" y="457"/>
                    <a:pt x="1143" y="914"/>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9D11F719-A9FA-7F4C-84FE-6A42599453DD}"/>
                </a:ext>
              </a:extLst>
            </p:cNvPr>
            <p:cNvSpPr/>
            <p:nvPr/>
          </p:nvSpPr>
          <p:spPr>
            <a:xfrm>
              <a:off x="7421551" y="1823313"/>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5" y="457"/>
                    <a:pt x="0" y="0"/>
                  </a:cubicBezTo>
                  <a:cubicBezTo>
                    <a:pt x="915" y="457"/>
                    <a:pt x="1829" y="1143"/>
                    <a:pt x="2515" y="160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044BE74E-287C-5347-A0C3-2C1CF8D3F54B}"/>
                </a:ext>
              </a:extLst>
            </p:cNvPr>
            <p:cNvSpPr/>
            <p:nvPr/>
          </p:nvSpPr>
          <p:spPr>
            <a:xfrm>
              <a:off x="7426809" y="1826742"/>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914" y="686"/>
                    <a:pt x="0" y="0"/>
                  </a:cubicBezTo>
                  <a:cubicBezTo>
                    <a:pt x="914"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EF9C5714-F169-754B-8495-5AEF1C202882}"/>
                </a:ext>
              </a:extLst>
            </p:cNvPr>
            <p:cNvSpPr/>
            <p:nvPr/>
          </p:nvSpPr>
          <p:spPr>
            <a:xfrm>
              <a:off x="7628891" y="2402128"/>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8" y="1829"/>
                    <a:pt x="0" y="2743"/>
                  </a:cubicBezTo>
                  <a:cubicBezTo>
                    <a:pt x="458"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1ED31E2B-F5B2-3842-ABC7-F7AA5CA91034}"/>
                </a:ext>
              </a:extLst>
            </p:cNvPr>
            <p:cNvSpPr/>
            <p:nvPr/>
          </p:nvSpPr>
          <p:spPr>
            <a:xfrm>
              <a:off x="6826962" y="2284857"/>
              <a:ext cx="13258" cy="12801"/>
            </a:xfrm>
            <a:custGeom>
              <a:avLst/>
              <a:gdLst>
                <a:gd name="connsiteX0" fmla="*/ 13258 w 13258"/>
                <a:gd name="connsiteY0" fmla="*/ 0 h 12801"/>
                <a:gd name="connsiteX1" fmla="*/ 0 w 13258"/>
                <a:gd name="connsiteY1" fmla="*/ 12802 h 12801"/>
                <a:gd name="connsiteX2" fmla="*/ 13258 w 13258"/>
                <a:gd name="connsiteY2" fmla="*/ 0 h 12801"/>
              </a:gdLst>
              <a:ahLst/>
              <a:cxnLst>
                <a:cxn ang="0">
                  <a:pos x="connsiteX0" y="connsiteY0"/>
                </a:cxn>
                <a:cxn ang="0">
                  <a:pos x="connsiteX1" y="connsiteY1"/>
                </a:cxn>
                <a:cxn ang="0">
                  <a:pos x="connsiteX2" y="connsiteY2"/>
                </a:cxn>
              </a:cxnLst>
              <a:rect l="l" t="t" r="r" b="b"/>
              <a:pathLst>
                <a:path w="13258" h="12801">
                  <a:moveTo>
                    <a:pt x="13258" y="0"/>
                  </a:moveTo>
                  <a:cubicBezTo>
                    <a:pt x="8686" y="4115"/>
                    <a:pt x="4114" y="8230"/>
                    <a:pt x="0" y="12802"/>
                  </a:cubicBezTo>
                  <a:cubicBezTo>
                    <a:pt x="4114" y="8230"/>
                    <a:pt x="8686" y="3886"/>
                    <a:pt x="1325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F43EB21D-44BE-AC4C-A6D4-27ED63AAF7F0}"/>
                </a:ext>
              </a:extLst>
            </p:cNvPr>
            <p:cNvSpPr/>
            <p:nvPr/>
          </p:nvSpPr>
          <p:spPr>
            <a:xfrm>
              <a:off x="6851651" y="2384983"/>
              <a:ext cx="44577" cy="48463"/>
            </a:xfrm>
            <a:custGeom>
              <a:avLst/>
              <a:gdLst>
                <a:gd name="connsiteX0" fmla="*/ 0 w 44577"/>
                <a:gd name="connsiteY0" fmla="*/ 0 h 48463"/>
                <a:gd name="connsiteX1" fmla="*/ 34976 w 44577"/>
                <a:gd name="connsiteY1" fmla="*/ 39776 h 48463"/>
                <a:gd name="connsiteX2" fmla="*/ 44577 w 44577"/>
                <a:gd name="connsiteY2" fmla="*/ 48463 h 48463"/>
                <a:gd name="connsiteX3" fmla="*/ 34976 w 44577"/>
                <a:gd name="connsiteY3" fmla="*/ 39776 h 48463"/>
                <a:gd name="connsiteX4" fmla="*/ 0 w 44577"/>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 h="48463">
                  <a:moveTo>
                    <a:pt x="0" y="0"/>
                  </a:moveTo>
                  <a:cubicBezTo>
                    <a:pt x="10516" y="14173"/>
                    <a:pt x="22175" y="27432"/>
                    <a:pt x="34976" y="39776"/>
                  </a:cubicBezTo>
                  <a:cubicBezTo>
                    <a:pt x="38405" y="43205"/>
                    <a:pt x="41606" y="45949"/>
                    <a:pt x="44577" y="48463"/>
                  </a:cubicBezTo>
                  <a:cubicBezTo>
                    <a:pt x="41606" y="46177"/>
                    <a:pt x="38405" y="43205"/>
                    <a:pt x="34976" y="39776"/>
                  </a:cubicBezTo>
                  <a:cubicBezTo>
                    <a:pt x="22175" y="27432"/>
                    <a:pt x="10516" y="14173"/>
                    <a:pt x="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0D1AA1E7-C720-4748-B1AA-269359BC0861}"/>
                </a:ext>
              </a:extLst>
            </p:cNvPr>
            <p:cNvSpPr/>
            <p:nvPr/>
          </p:nvSpPr>
          <p:spPr>
            <a:xfrm>
              <a:off x="7630491" y="2398014"/>
              <a:ext cx="685" cy="2743"/>
            </a:xfrm>
            <a:custGeom>
              <a:avLst/>
              <a:gdLst>
                <a:gd name="connsiteX0" fmla="*/ 685 w 685"/>
                <a:gd name="connsiteY0" fmla="*/ 0 h 2743"/>
                <a:gd name="connsiteX1" fmla="*/ 0 w 685"/>
                <a:gd name="connsiteY1" fmla="*/ 2743 h 2743"/>
                <a:gd name="connsiteX2" fmla="*/ 685 w 685"/>
                <a:gd name="connsiteY2" fmla="*/ 0 h 2743"/>
              </a:gdLst>
              <a:ahLst/>
              <a:cxnLst>
                <a:cxn ang="0">
                  <a:pos x="connsiteX0" y="connsiteY0"/>
                </a:cxn>
                <a:cxn ang="0">
                  <a:pos x="connsiteX1" y="connsiteY1"/>
                </a:cxn>
                <a:cxn ang="0">
                  <a:pos x="connsiteX2" y="connsiteY2"/>
                </a:cxn>
              </a:cxnLst>
              <a:rect l="l" t="t" r="r" b="b"/>
              <a:pathLst>
                <a:path w="685" h="2743">
                  <a:moveTo>
                    <a:pt x="685" y="0"/>
                  </a:moveTo>
                  <a:cubicBezTo>
                    <a:pt x="457" y="914"/>
                    <a:pt x="228" y="1829"/>
                    <a:pt x="0" y="2743"/>
                  </a:cubicBezTo>
                  <a:cubicBezTo>
                    <a:pt x="457" y="1829"/>
                    <a:pt x="685" y="914"/>
                    <a:pt x="685"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B9C2913-10BA-B34F-82E4-F722495DD8EA}"/>
                </a:ext>
              </a:extLst>
            </p:cNvPr>
            <p:cNvSpPr/>
            <p:nvPr/>
          </p:nvSpPr>
          <p:spPr>
            <a:xfrm>
              <a:off x="7692442" y="2195017"/>
              <a:ext cx="4572" cy="7772"/>
            </a:xfrm>
            <a:custGeom>
              <a:avLst/>
              <a:gdLst>
                <a:gd name="connsiteX0" fmla="*/ 4572 w 4572"/>
                <a:gd name="connsiteY0" fmla="*/ 0 h 7772"/>
                <a:gd name="connsiteX1" fmla="*/ 0 w 4572"/>
                <a:gd name="connsiteY1" fmla="*/ 7772 h 7772"/>
                <a:gd name="connsiteX2" fmla="*/ 4572 w 4572"/>
                <a:gd name="connsiteY2" fmla="*/ 0 h 7772"/>
              </a:gdLst>
              <a:ahLst/>
              <a:cxnLst>
                <a:cxn ang="0">
                  <a:pos x="connsiteX0" y="connsiteY0"/>
                </a:cxn>
                <a:cxn ang="0">
                  <a:pos x="connsiteX1" y="connsiteY1"/>
                </a:cxn>
                <a:cxn ang="0">
                  <a:pos x="connsiteX2" y="connsiteY2"/>
                </a:cxn>
              </a:cxnLst>
              <a:rect l="l" t="t" r="r" b="b"/>
              <a:pathLst>
                <a:path w="4572" h="7772">
                  <a:moveTo>
                    <a:pt x="4572" y="0"/>
                  </a:moveTo>
                  <a:cubicBezTo>
                    <a:pt x="2515" y="1829"/>
                    <a:pt x="915" y="4343"/>
                    <a:pt x="0" y="7772"/>
                  </a:cubicBezTo>
                  <a:cubicBezTo>
                    <a:pt x="915" y="4343"/>
                    <a:pt x="2515" y="1829"/>
                    <a:pt x="4572"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69F804E1-2953-154F-8ECD-B26F1D27980A}"/>
                </a:ext>
              </a:extLst>
            </p:cNvPr>
            <p:cNvSpPr/>
            <p:nvPr/>
          </p:nvSpPr>
          <p:spPr>
            <a:xfrm>
              <a:off x="6751259" y="1571110"/>
              <a:ext cx="939228" cy="822102"/>
            </a:xfrm>
            <a:custGeom>
              <a:avLst/>
              <a:gdLst>
                <a:gd name="connsiteX0" fmla="*/ 102907 w 939228"/>
                <a:gd name="connsiteY0" fmla="*/ 649738 h 822102"/>
                <a:gd name="connsiteX1" fmla="*/ 110679 w 939228"/>
                <a:gd name="connsiteY1" fmla="*/ 656596 h 822102"/>
                <a:gd name="connsiteX2" fmla="*/ 187489 w 939228"/>
                <a:gd name="connsiteY2" fmla="*/ 723348 h 822102"/>
                <a:gd name="connsiteX3" fmla="*/ 263155 w 939228"/>
                <a:gd name="connsiteY3" fmla="*/ 770211 h 822102"/>
                <a:gd name="connsiteX4" fmla="*/ 348880 w 939228"/>
                <a:gd name="connsiteY4" fmla="*/ 802215 h 822102"/>
                <a:gd name="connsiteX5" fmla="*/ 375855 w 939228"/>
                <a:gd name="connsiteY5" fmla="*/ 813187 h 822102"/>
                <a:gd name="connsiteX6" fmla="*/ 387514 w 939228"/>
                <a:gd name="connsiteY6" fmla="*/ 817074 h 822102"/>
                <a:gd name="connsiteX7" fmla="*/ 372198 w 939228"/>
                <a:gd name="connsiteY7" fmla="*/ 737521 h 822102"/>
                <a:gd name="connsiteX8" fmla="*/ 368997 w 939228"/>
                <a:gd name="connsiteY8" fmla="*/ 727234 h 822102"/>
                <a:gd name="connsiteX9" fmla="*/ 328764 w 939228"/>
                <a:gd name="connsiteY9" fmla="*/ 704374 h 822102"/>
                <a:gd name="connsiteX10" fmla="*/ 302932 w 939228"/>
                <a:gd name="connsiteY10" fmla="*/ 688143 h 822102"/>
                <a:gd name="connsiteX11" fmla="*/ 279157 w 939228"/>
                <a:gd name="connsiteY11" fmla="*/ 659111 h 822102"/>
                <a:gd name="connsiteX12" fmla="*/ 229780 w 939228"/>
                <a:gd name="connsiteY12" fmla="*/ 541153 h 822102"/>
                <a:gd name="connsiteX13" fmla="*/ 230466 w 939228"/>
                <a:gd name="connsiteY13" fmla="*/ 457714 h 822102"/>
                <a:gd name="connsiteX14" fmla="*/ 232294 w 939228"/>
                <a:gd name="connsiteY14" fmla="*/ 353016 h 822102"/>
                <a:gd name="connsiteX15" fmla="*/ 244182 w 939228"/>
                <a:gd name="connsiteY15" fmla="*/ 307981 h 822102"/>
                <a:gd name="connsiteX16" fmla="*/ 275728 w 939228"/>
                <a:gd name="connsiteY16" fmla="*/ 255403 h 822102"/>
                <a:gd name="connsiteX17" fmla="*/ 326478 w 939228"/>
                <a:gd name="connsiteY17" fmla="*/ 205111 h 822102"/>
                <a:gd name="connsiteX18" fmla="*/ 384771 w 939228"/>
                <a:gd name="connsiteY18" fmla="*/ 170136 h 822102"/>
                <a:gd name="connsiteX19" fmla="*/ 452665 w 939228"/>
                <a:gd name="connsiteY19" fmla="*/ 152305 h 822102"/>
                <a:gd name="connsiteX20" fmla="*/ 743901 w 939228"/>
                <a:gd name="connsiteY20" fmla="*/ 327870 h 822102"/>
                <a:gd name="connsiteX21" fmla="*/ 761504 w 939228"/>
                <a:gd name="connsiteY21" fmla="*/ 365131 h 822102"/>
                <a:gd name="connsiteX22" fmla="*/ 777734 w 939228"/>
                <a:gd name="connsiteY22" fmla="*/ 443770 h 822102"/>
                <a:gd name="connsiteX23" fmla="*/ 774762 w 939228"/>
                <a:gd name="connsiteY23" fmla="*/ 542068 h 822102"/>
                <a:gd name="connsiteX24" fmla="*/ 668463 w 939228"/>
                <a:gd name="connsiteY24" fmla="*/ 708946 h 822102"/>
                <a:gd name="connsiteX25" fmla="*/ 618400 w 939228"/>
                <a:gd name="connsiteY25" fmla="*/ 731806 h 822102"/>
                <a:gd name="connsiteX26" fmla="*/ 603541 w 939228"/>
                <a:gd name="connsiteY26" fmla="*/ 743007 h 822102"/>
                <a:gd name="connsiteX27" fmla="*/ 572680 w 939228"/>
                <a:gd name="connsiteY27" fmla="*/ 815245 h 822102"/>
                <a:gd name="connsiteX28" fmla="*/ 569937 w 939228"/>
                <a:gd name="connsiteY28" fmla="*/ 822103 h 822102"/>
                <a:gd name="connsiteX29" fmla="*/ 594168 w 939228"/>
                <a:gd name="connsiteY29" fmla="*/ 817302 h 822102"/>
                <a:gd name="connsiteX30" fmla="*/ 793508 w 939228"/>
                <a:gd name="connsiteY30" fmla="*/ 722205 h 822102"/>
                <a:gd name="connsiteX31" fmla="*/ 911465 w 939228"/>
                <a:gd name="connsiteY31" fmla="*/ 539325 h 822102"/>
                <a:gd name="connsiteX32" fmla="*/ 937983 w 939228"/>
                <a:gd name="connsiteY32" fmla="*/ 407651 h 822102"/>
                <a:gd name="connsiteX33" fmla="*/ 937068 w 939228"/>
                <a:gd name="connsiteY33" fmla="*/ 350272 h 822102"/>
                <a:gd name="connsiteX34" fmla="*/ 915580 w 939228"/>
                <a:gd name="connsiteY34" fmla="*/ 302266 h 822102"/>
                <a:gd name="connsiteX35" fmla="*/ 914894 w 939228"/>
                <a:gd name="connsiteY35" fmla="*/ 274149 h 822102"/>
                <a:gd name="connsiteX36" fmla="*/ 935925 w 939228"/>
                <a:gd name="connsiteY36" fmla="*/ 243059 h 822102"/>
                <a:gd name="connsiteX37" fmla="*/ 937983 w 939228"/>
                <a:gd name="connsiteY37" fmla="*/ 230486 h 822102"/>
                <a:gd name="connsiteX38" fmla="*/ 869631 w 939228"/>
                <a:gd name="connsiteY38" fmla="*/ 145218 h 822102"/>
                <a:gd name="connsiteX39" fmla="*/ 820254 w 939228"/>
                <a:gd name="connsiteY39" fmla="*/ 141789 h 822102"/>
                <a:gd name="connsiteX40" fmla="*/ 773848 w 939228"/>
                <a:gd name="connsiteY40" fmla="*/ 145447 h 822102"/>
                <a:gd name="connsiteX41" fmla="*/ 693381 w 939228"/>
                <a:gd name="connsiteY41" fmla="*/ 97898 h 822102"/>
                <a:gd name="connsiteX42" fmla="*/ 675550 w 939228"/>
                <a:gd name="connsiteY42" fmla="*/ 68637 h 822102"/>
                <a:gd name="connsiteX43" fmla="*/ 662748 w 939228"/>
                <a:gd name="connsiteY43" fmla="*/ 24975 h 822102"/>
                <a:gd name="connsiteX44" fmla="*/ 540219 w 939228"/>
                <a:gd name="connsiteY44" fmla="*/ 286 h 822102"/>
                <a:gd name="connsiteX45" fmla="*/ 490384 w 939228"/>
                <a:gd name="connsiteY45" fmla="*/ 55378 h 822102"/>
                <a:gd name="connsiteX46" fmla="*/ 446721 w 939228"/>
                <a:gd name="connsiteY46" fmla="*/ 56750 h 822102"/>
                <a:gd name="connsiteX47" fmla="*/ 353681 w 939228"/>
                <a:gd name="connsiteY47" fmla="*/ 72066 h 822102"/>
                <a:gd name="connsiteX48" fmla="*/ 316648 w 939228"/>
                <a:gd name="connsiteY48" fmla="*/ 62694 h 822102"/>
                <a:gd name="connsiteX49" fmla="*/ 306589 w 939228"/>
                <a:gd name="connsiteY49" fmla="*/ 53778 h 822102"/>
                <a:gd name="connsiteX50" fmla="*/ 255612 w 939228"/>
                <a:gd name="connsiteY50" fmla="*/ 50578 h 822102"/>
                <a:gd name="connsiteX51" fmla="*/ 162571 w 939228"/>
                <a:gd name="connsiteY51" fmla="*/ 117100 h 822102"/>
                <a:gd name="connsiteX52" fmla="*/ 156399 w 939228"/>
                <a:gd name="connsiteY52" fmla="*/ 128073 h 822102"/>
                <a:gd name="connsiteX53" fmla="*/ 172858 w 939228"/>
                <a:gd name="connsiteY53" fmla="*/ 205797 h 822102"/>
                <a:gd name="connsiteX54" fmla="*/ 160057 w 939228"/>
                <a:gd name="connsiteY54" fmla="*/ 218370 h 822102"/>
                <a:gd name="connsiteX55" fmla="*/ 90562 w 939228"/>
                <a:gd name="connsiteY55" fmla="*/ 311182 h 822102"/>
                <a:gd name="connsiteX56" fmla="*/ 59244 w 939228"/>
                <a:gd name="connsiteY56" fmla="*/ 321012 h 822102"/>
                <a:gd name="connsiteX57" fmla="*/ 27697 w 939228"/>
                <a:gd name="connsiteY57" fmla="*/ 346843 h 822102"/>
                <a:gd name="connsiteX58" fmla="*/ 494 w 939228"/>
                <a:gd name="connsiteY58" fmla="*/ 476231 h 822102"/>
                <a:gd name="connsiteX59" fmla="*/ 37 w 939228"/>
                <a:gd name="connsiteY59" fmla="*/ 487432 h 822102"/>
                <a:gd name="connsiteX60" fmla="*/ 17868 w 939228"/>
                <a:gd name="connsiteY60" fmla="*/ 515093 h 822102"/>
                <a:gd name="connsiteX61" fmla="*/ 57415 w 939228"/>
                <a:gd name="connsiteY61" fmla="*/ 536124 h 822102"/>
                <a:gd name="connsiteX62" fmla="*/ 68617 w 939228"/>
                <a:gd name="connsiteY62" fmla="*/ 551440 h 822102"/>
                <a:gd name="connsiteX63" fmla="*/ 100849 w 939228"/>
                <a:gd name="connsiteY63" fmla="*/ 650653 h 822102"/>
                <a:gd name="connsiteX64" fmla="*/ 98563 w 939228"/>
                <a:gd name="connsiteY64" fmla="*/ 644709 h 822102"/>
                <a:gd name="connsiteX65" fmla="*/ 102907 w 939228"/>
                <a:gd name="connsiteY65" fmla="*/ 649738 h 8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9228" h="822102">
                  <a:moveTo>
                    <a:pt x="102907" y="649738"/>
                  </a:moveTo>
                  <a:cubicBezTo>
                    <a:pt x="105421" y="652024"/>
                    <a:pt x="108165" y="654310"/>
                    <a:pt x="110679" y="656596"/>
                  </a:cubicBezTo>
                  <a:cubicBezTo>
                    <a:pt x="132625" y="682428"/>
                    <a:pt x="158685" y="704831"/>
                    <a:pt x="187489" y="723348"/>
                  </a:cubicBezTo>
                  <a:cubicBezTo>
                    <a:pt x="210806" y="741636"/>
                    <a:pt x="235495" y="758095"/>
                    <a:pt x="263155" y="770211"/>
                  </a:cubicBezTo>
                  <a:cubicBezTo>
                    <a:pt x="291045" y="782555"/>
                    <a:pt x="319391" y="794671"/>
                    <a:pt x="348880" y="802215"/>
                  </a:cubicBezTo>
                  <a:cubicBezTo>
                    <a:pt x="357796" y="806101"/>
                    <a:pt x="366711" y="809987"/>
                    <a:pt x="375855" y="813187"/>
                  </a:cubicBezTo>
                  <a:cubicBezTo>
                    <a:pt x="379741" y="814559"/>
                    <a:pt x="383628" y="815931"/>
                    <a:pt x="387514" y="817074"/>
                  </a:cubicBezTo>
                  <a:cubicBezTo>
                    <a:pt x="380884" y="791013"/>
                    <a:pt x="374712" y="764724"/>
                    <a:pt x="372198" y="737521"/>
                  </a:cubicBezTo>
                  <a:cubicBezTo>
                    <a:pt x="371740" y="733863"/>
                    <a:pt x="372655" y="728834"/>
                    <a:pt x="368997" y="727234"/>
                  </a:cubicBezTo>
                  <a:cubicBezTo>
                    <a:pt x="354595" y="721062"/>
                    <a:pt x="344308" y="707574"/>
                    <a:pt x="328764" y="704374"/>
                  </a:cubicBezTo>
                  <a:cubicBezTo>
                    <a:pt x="317791" y="702088"/>
                    <a:pt x="307961" y="697287"/>
                    <a:pt x="302932" y="688143"/>
                  </a:cubicBezTo>
                  <a:cubicBezTo>
                    <a:pt x="296531" y="676713"/>
                    <a:pt x="287158" y="668712"/>
                    <a:pt x="279157" y="659111"/>
                  </a:cubicBezTo>
                  <a:cubicBezTo>
                    <a:pt x="251040" y="624821"/>
                    <a:pt x="234123" y="585730"/>
                    <a:pt x="229780" y="541153"/>
                  </a:cubicBezTo>
                  <a:cubicBezTo>
                    <a:pt x="227037" y="512807"/>
                    <a:pt x="227037" y="484918"/>
                    <a:pt x="230466" y="457714"/>
                  </a:cubicBezTo>
                  <a:cubicBezTo>
                    <a:pt x="230237" y="422739"/>
                    <a:pt x="228637" y="387763"/>
                    <a:pt x="232294" y="353016"/>
                  </a:cubicBezTo>
                  <a:cubicBezTo>
                    <a:pt x="234809" y="337699"/>
                    <a:pt x="238695" y="322612"/>
                    <a:pt x="244182" y="307981"/>
                  </a:cubicBezTo>
                  <a:cubicBezTo>
                    <a:pt x="252868" y="289465"/>
                    <a:pt x="263613" y="271863"/>
                    <a:pt x="275728" y="255403"/>
                  </a:cubicBezTo>
                  <a:cubicBezTo>
                    <a:pt x="290816" y="236887"/>
                    <a:pt x="307961" y="220199"/>
                    <a:pt x="326478" y="205111"/>
                  </a:cubicBezTo>
                  <a:cubicBezTo>
                    <a:pt x="344766" y="191624"/>
                    <a:pt x="364197" y="179737"/>
                    <a:pt x="384771" y="170136"/>
                  </a:cubicBezTo>
                  <a:cubicBezTo>
                    <a:pt x="406716" y="161677"/>
                    <a:pt x="429576" y="155962"/>
                    <a:pt x="452665" y="152305"/>
                  </a:cubicBezTo>
                  <a:cubicBezTo>
                    <a:pt x="677150" y="132874"/>
                    <a:pt x="741158" y="318268"/>
                    <a:pt x="743901" y="327870"/>
                  </a:cubicBezTo>
                  <a:cubicBezTo>
                    <a:pt x="750531" y="339300"/>
                    <a:pt x="756474" y="351873"/>
                    <a:pt x="761504" y="365131"/>
                  </a:cubicBezTo>
                  <a:cubicBezTo>
                    <a:pt x="770876" y="390277"/>
                    <a:pt x="776363" y="416795"/>
                    <a:pt x="777734" y="443770"/>
                  </a:cubicBezTo>
                  <a:cubicBezTo>
                    <a:pt x="779563" y="476460"/>
                    <a:pt x="782763" y="509378"/>
                    <a:pt x="774762" y="542068"/>
                  </a:cubicBezTo>
                  <a:cubicBezTo>
                    <a:pt x="758075" y="609733"/>
                    <a:pt x="722870" y="665740"/>
                    <a:pt x="668463" y="708946"/>
                  </a:cubicBezTo>
                  <a:cubicBezTo>
                    <a:pt x="654062" y="720376"/>
                    <a:pt x="637374" y="729520"/>
                    <a:pt x="618400" y="731806"/>
                  </a:cubicBezTo>
                  <a:cubicBezTo>
                    <a:pt x="610628" y="732720"/>
                    <a:pt x="606513" y="735921"/>
                    <a:pt x="603541" y="743007"/>
                  </a:cubicBezTo>
                  <a:cubicBezTo>
                    <a:pt x="593483" y="767239"/>
                    <a:pt x="582281" y="790785"/>
                    <a:pt x="572680" y="815245"/>
                  </a:cubicBezTo>
                  <a:cubicBezTo>
                    <a:pt x="571766" y="817531"/>
                    <a:pt x="570851" y="819817"/>
                    <a:pt x="569937" y="822103"/>
                  </a:cubicBezTo>
                  <a:cubicBezTo>
                    <a:pt x="578166" y="820731"/>
                    <a:pt x="586167" y="819131"/>
                    <a:pt x="594168" y="817302"/>
                  </a:cubicBezTo>
                  <a:cubicBezTo>
                    <a:pt x="667092" y="801757"/>
                    <a:pt x="735443" y="769068"/>
                    <a:pt x="793508" y="722205"/>
                  </a:cubicBezTo>
                  <a:cubicBezTo>
                    <a:pt x="851801" y="675113"/>
                    <a:pt x="887234" y="609276"/>
                    <a:pt x="911465" y="539325"/>
                  </a:cubicBezTo>
                  <a:cubicBezTo>
                    <a:pt x="926096" y="497034"/>
                    <a:pt x="935011" y="452228"/>
                    <a:pt x="937983" y="407651"/>
                  </a:cubicBezTo>
                  <a:cubicBezTo>
                    <a:pt x="939126" y="388906"/>
                    <a:pt x="939126" y="369475"/>
                    <a:pt x="937068" y="350272"/>
                  </a:cubicBezTo>
                  <a:cubicBezTo>
                    <a:pt x="931582" y="333813"/>
                    <a:pt x="924267" y="317583"/>
                    <a:pt x="915580" y="302266"/>
                  </a:cubicBezTo>
                  <a:cubicBezTo>
                    <a:pt x="910551" y="293122"/>
                    <a:pt x="903693" y="282607"/>
                    <a:pt x="914894" y="274149"/>
                  </a:cubicBezTo>
                  <a:cubicBezTo>
                    <a:pt x="926096" y="265919"/>
                    <a:pt x="929296" y="253575"/>
                    <a:pt x="935925" y="243059"/>
                  </a:cubicBezTo>
                  <a:cubicBezTo>
                    <a:pt x="938440" y="239173"/>
                    <a:pt x="940726" y="235058"/>
                    <a:pt x="937983" y="230486"/>
                  </a:cubicBezTo>
                  <a:cubicBezTo>
                    <a:pt x="932039" y="220199"/>
                    <a:pt x="887234" y="162592"/>
                    <a:pt x="869631" y="145218"/>
                  </a:cubicBezTo>
                  <a:cubicBezTo>
                    <a:pt x="855687" y="131502"/>
                    <a:pt x="846543" y="127616"/>
                    <a:pt x="820254" y="141789"/>
                  </a:cubicBezTo>
                  <a:cubicBezTo>
                    <a:pt x="809281" y="147961"/>
                    <a:pt x="792365" y="159849"/>
                    <a:pt x="773848" y="145447"/>
                  </a:cubicBezTo>
                  <a:cubicBezTo>
                    <a:pt x="748931" y="124873"/>
                    <a:pt x="721727" y="112986"/>
                    <a:pt x="693381" y="97898"/>
                  </a:cubicBezTo>
                  <a:cubicBezTo>
                    <a:pt x="679208" y="90354"/>
                    <a:pt x="673721" y="91040"/>
                    <a:pt x="675550" y="68637"/>
                  </a:cubicBezTo>
                  <a:cubicBezTo>
                    <a:pt x="676464" y="53092"/>
                    <a:pt x="679208" y="31604"/>
                    <a:pt x="662748" y="24975"/>
                  </a:cubicBezTo>
                  <a:cubicBezTo>
                    <a:pt x="646061" y="18345"/>
                    <a:pt x="592568" y="-2686"/>
                    <a:pt x="540219" y="286"/>
                  </a:cubicBezTo>
                  <a:cubicBezTo>
                    <a:pt x="513472" y="-2000"/>
                    <a:pt x="498842" y="56521"/>
                    <a:pt x="490384" y="55378"/>
                  </a:cubicBezTo>
                  <a:cubicBezTo>
                    <a:pt x="477125" y="53321"/>
                    <a:pt x="460209" y="56293"/>
                    <a:pt x="446721" y="56750"/>
                  </a:cubicBezTo>
                  <a:cubicBezTo>
                    <a:pt x="415174" y="58350"/>
                    <a:pt x="384542" y="65894"/>
                    <a:pt x="353681" y="72066"/>
                  </a:cubicBezTo>
                  <a:cubicBezTo>
                    <a:pt x="338593" y="75038"/>
                    <a:pt x="327621" y="71152"/>
                    <a:pt x="316648" y="62694"/>
                  </a:cubicBezTo>
                  <a:cubicBezTo>
                    <a:pt x="312990" y="59950"/>
                    <a:pt x="310247" y="56521"/>
                    <a:pt x="306589" y="53778"/>
                  </a:cubicBezTo>
                  <a:cubicBezTo>
                    <a:pt x="286701" y="38233"/>
                    <a:pt x="277786" y="38005"/>
                    <a:pt x="255612" y="50578"/>
                  </a:cubicBezTo>
                  <a:cubicBezTo>
                    <a:pt x="222236" y="69552"/>
                    <a:pt x="193661" y="94926"/>
                    <a:pt x="162571" y="117100"/>
                  </a:cubicBezTo>
                  <a:cubicBezTo>
                    <a:pt x="158914" y="119844"/>
                    <a:pt x="155256" y="122587"/>
                    <a:pt x="156399" y="128073"/>
                  </a:cubicBezTo>
                  <a:cubicBezTo>
                    <a:pt x="160057" y="169907"/>
                    <a:pt x="176745" y="200311"/>
                    <a:pt x="172858" y="205797"/>
                  </a:cubicBezTo>
                  <a:cubicBezTo>
                    <a:pt x="169429" y="210598"/>
                    <a:pt x="164400" y="214255"/>
                    <a:pt x="160057" y="218370"/>
                  </a:cubicBezTo>
                  <a:cubicBezTo>
                    <a:pt x="131710" y="245345"/>
                    <a:pt x="107250" y="275749"/>
                    <a:pt x="90562" y="311182"/>
                  </a:cubicBezTo>
                  <a:cubicBezTo>
                    <a:pt x="84847" y="323526"/>
                    <a:pt x="72274" y="324212"/>
                    <a:pt x="59244" y="321012"/>
                  </a:cubicBezTo>
                  <a:cubicBezTo>
                    <a:pt x="31584" y="314611"/>
                    <a:pt x="37070" y="318954"/>
                    <a:pt x="27697" y="346843"/>
                  </a:cubicBezTo>
                  <a:cubicBezTo>
                    <a:pt x="13524" y="388906"/>
                    <a:pt x="9181" y="433026"/>
                    <a:pt x="494" y="476231"/>
                  </a:cubicBezTo>
                  <a:cubicBezTo>
                    <a:pt x="-192" y="479889"/>
                    <a:pt x="37" y="483775"/>
                    <a:pt x="37" y="487432"/>
                  </a:cubicBezTo>
                  <a:cubicBezTo>
                    <a:pt x="-192" y="500691"/>
                    <a:pt x="4609" y="509607"/>
                    <a:pt x="17868" y="515093"/>
                  </a:cubicBezTo>
                  <a:cubicBezTo>
                    <a:pt x="31584" y="520808"/>
                    <a:pt x="43928" y="529723"/>
                    <a:pt x="57415" y="536124"/>
                  </a:cubicBezTo>
                  <a:cubicBezTo>
                    <a:pt x="64502" y="539553"/>
                    <a:pt x="67702" y="544354"/>
                    <a:pt x="68617" y="551440"/>
                  </a:cubicBezTo>
                  <a:cubicBezTo>
                    <a:pt x="74103" y="586188"/>
                    <a:pt x="88048" y="618192"/>
                    <a:pt x="100849" y="650653"/>
                  </a:cubicBezTo>
                  <a:cubicBezTo>
                    <a:pt x="100164" y="648595"/>
                    <a:pt x="99249" y="646538"/>
                    <a:pt x="98563" y="644709"/>
                  </a:cubicBezTo>
                  <a:cubicBezTo>
                    <a:pt x="99935" y="646995"/>
                    <a:pt x="101307" y="648367"/>
                    <a:pt x="102907" y="649738"/>
                  </a:cubicBezTo>
                  <a:close/>
                </a:path>
              </a:pathLst>
            </a:custGeom>
            <a:solidFill>
              <a:srgbClr val="FFC652"/>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AB507905-3C02-6141-A578-9A0CC696F263}"/>
                </a:ext>
              </a:extLst>
            </p:cNvPr>
            <p:cNvSpPr/>
            <p:nvPr/>
          </p:nvSpPr>
          <p:spPr>
            <a:xfrm>
              <a:off x="7431838" y="1830400"/>
              <a:ext cx="2057" cy="1371"/>
            </a:xfrm>
            <a:custGeom>
              <a:avLst/>
              <a:gdLst>
                <a:gd name="connsiteX0" fmla="*/ 2058 w 2057"/>
                <a:gd name="connsiteY0" fmla="*/ 1372 h 1371"/>
                <a:gd name="connsiteX1" fmla="*/ 0 w 2057"/>
                <a:gd name="connsiteY1" fmla="*/ 0 h 1371"/>
                <a:gd name="connsiteX2" fmla="*/ 2058 w 2057"/>
                <a:gd name="connsiteY2" fmla="*/ 1372 h 1371"/>
              </a:gdLst>
              <a:ahLst/>
              <a:cxnLst>
                <a:cxn ang="0">
                  <a:pos x="connsiteX0" y="connsiteY0"/>
                </a:cxn>
                <a:cxn ang="0">
                  <a:pos x="connsiteX1" y="connsiteY1"/>
                </a:cxn>
                <a:cxn ang="0">
                  <a:pos x="connsiteX2" y="connsiteY2"/>
                </a:cxn>
              </a:cxnLst>
              <a:rect l="l" t="t" r="r" b="b"/>
              <a:pathLst>
                <a:path w="2057" h="1371">
                  <a:moveTo>
                    <a:pt x="2058" y="1372"/>
                  </a:moveTo>
                  <a:cubicBezTo>
                    <a:pt x="1372" y="914"/>
                    <a:pt x="686" y="457"/>
                    <a:pt x="0" y="0"/>
                  </a:cubicBezTo>
                  <a:cubicBezTo>
                    <a:pt x="915" y="457"/>
                    <a:pt x="1600" y="914"/>
                    <a:pt x="2058" y="1372"/>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08D1A71-D625-564E-B60A-0FFF642E82A0}"/>
                </a:ext>
              </a:extLst>
            </p:cNvPr>
            <p:cNvSpPr/>
            <p:nvPr/>
          </p:nvSpPr>
          <p:spPr>
            <a:xfrm>
              <a:off x="7240271" y="2419045"/>
              <a:ext cx="2743" cy="16687"/>
            </a:xfrm>
            <a:custGeom>
              <a:avLst/>
              <a:gdLst>
                <a:gd name="connsiteX0" fmla="*/ 0 w 2743"/>
                <a:gd name="connsiteY0" fmla="*/ 16688 h 16687"/>
                <a:gd name="connsiteX1" fmla="*/ 2744 w 2743"/>
                <a:gd name="connsiteY1" fmla="*/ 0 h 16687"/>
                <a:gd name="connsiteX2" fmla="*/ 0 w 2743"/>
                <a:gd name="connsiteY2" fmla="*/ 16688 h 16687"/>
              </a:gdLst>
              <a:ahLst/>
              <a:cxnLst>
                <a:cxn ang="0">
                  <a:pos x="connsiteX0" y="connsiteY0"/>
                </a:cxn>
                <a:cxn ang="0">
                  <a:pos x="connsiteX1" y="connsiteY1"/>
                </a:cxn>
                <a:cxn ang="0">
                  <a:pos x="connsiteX2" y="connsiteY2"/>
                </a:cxn>
              </a:cxnLst>
              <a:rect l="l" t="t" r="r" b="b"/>
              <a:pathLst>
                <a:path w="2743" h="16687">
                  <a:moveTo>
                    <a:pt x="0" y="16688"/>
                  </a:moveTo>
                  <a:cubicBezTo>
                    <a:pt x="915" y="11201"/>
                    <a:pt x="1829" y="5486"/>
                    <a:pt x="2744" y="0"/>
                  </a:cubicBezTo>
                  <a:cubicBezTo>
                    <a:pt x="1829" y="5486"/>
                    <a:pt x="915" y="11201"/>
                    <a:pt x="0" y="16688"/>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8512451-53FC-6449-B7D5-05ABB4F789E6}"/>
                </a:ext>
              </a:extLst>
            </p:cNvPr>
            <p:cNvSpPr/>
            <p:nvPr/>
          </p:nvSpPr>
          <p:spPr>
            <a:xfrm>
              <a:off x="7251472" y="2471166"/>
              <a:ext cx="25603" cy="2971"/>
            </a:xfrm>
            <a:custGeom>
              <a:avLst/>
              <a:gdLst>
                <a:gd name="connsiteX0" fmla="*/ 0 w 25603"/>
                <a:gd name="connsiteY0" fmla="*/ 0 h 2971"/>
                <a:gd name="connsiteX1" fmla="*/ 16916 w 25603"/>
                <a:gd name="connsiteY1" fmla="*/ 2515 h 2971"/>
                <a:gd name="connsiteX2" fmla="*/ 25603 w 25603"/>
                <a:gd name="connsiteY2" fmla="*/ 2972 h 2971"/>
                <a:gd name="connsiteX3" fmla="*/ 16916 w 25603"/>
                <a:gd name="connsiteY3" fmla="*/ 2515 h 2971"/>
                <a:gd name="connsiteX4" fmla="*/ 0 w 25603"/>
                <a:gd name="connsiteY4" fmla="*/ 0 h 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3" h="2971">
                  <a:moveTo>
                    <a:pt x="0" y="0"/>
                  </a:moveTo>
                  <a:cubicBezTo>
                    <a:pt x="4343" y="914"/>
                    <a:pt x="9830" y="1829"/>
                    <a:pt x="16916" y="2515"/>
                  </a:cubicBezTo>
                  <a:cubicBezTo>
                    <a:pt x="20117" y="2972"/>
                    <a:pt x="23088" y="2972"/>
                    <a:pt x="25603" y="2972"/>
                  </a:cubicBezTo>
                  <a:cubicBezTo>
                    <a:pt x="23088" y="2972"/>
                    <a:pt x="20345" y="2743"/>
                    <a:pt x="16916" y="2515"/>
                  </a:cubicBezTo>
                  <a:cubicBezTo>
                    <a:pt x="10058" y="1600"/>
                    <a:pt x="4343" y="914"/>
                    <a:pt x="0"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9E05165-D1A8-9D48-8F8D-E465CDACAF88}"/>
                </a:ext>
              </a:extLst>
            </p:cNvPr>
            <p:cNvSpPr/>
            <p:nvPr/>
          </p:nvSpPr>
          <p:spPr>
            <a:xfrm>
              <a:off x="7283705" y="2465908"/>
              <a:ext cx="8915" cy="7315"/>
            </a:xfrm>
            <a:custGeom>
              <a:avLst/>
              <a:gdLst>
                <a:gd name="connsiteX0" fmla="*/ 0 w 8915"/>
                <a:gd name="connsiteY0" fmla="*/ 7315 h 7315"/>
                <a:gd name="connsiteX1" fmla="*/ 8916 w 8915"/>
                <a:gd name="connsiteY1" fmla="*/ 0 h 7315"/>
                <a:gd name="connsiteX2" fmla="*/ 0 w 8915"/>
                <a:gd name="connsiteY2" fmla="*/ 7315 h 7315"/>
              </a:gdLst>
              <a:ahLst/>
              <a:cxnLst>
                <a:cxn ang="0">
                  <a:pos x="connsiteX0" y="connsiteY0"/>
                </a:cxn>
                <a:cxn ang="0">
                  <a:pos x="connsiteX1" y="connsiteY1"/>
                </a:cxn>
                <a:cxn ang="0">
                  <a:pos x="connsiteX2" y="connsiteY2"/>
                </a:cxn>
              </a:cxnLst>
              <a:rect l="l" t="t" r="r" b="b"/>
              <a:pathLst>
                <a:path w="8915" h="7315">
                  <a:moveTo>
                    <a:pt x="0" y="7315"/>
                  </a:moveTo>
                  <a:cubicBezTo>
                    <a:pt x="3887" y="6172"/>
                    <a:pt x="6630" y="3886"/>
                    <a:pt x="8916" y="0"/>
                  </a:cubicBezTo>
                  <a:cubicBezTo>
                    <a:pt x="6858" y="3886"/>
                    <a:pt x="3887" y="6172"/>
                    <a:pt x="0" y="7315"/>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22BB840-F365-8D44-BD6E-F6CE4E74FC47}"/>
                </a:ext>
              </a:extLst>
            </p:cNvPr>
            <p:cNvSpPr/>
            <p:nvPr/>
          </p:nvSpPr>
          <p:spPr>
            <a:xfrm>
              <a:off x="7710501" y="2006650"/>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5" y="229"/>
                    <a:pt x="1371" y="457"/>
                    <a:pt x="2057" y="686"/>
                  </a:cubicBezTo>
                  <a:cubicBezTo>
                    <a:pt x="1371" y="457"/>
                    <a:pt x="685" y="229"/>
                    <a:pt x="0"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5A3DDEA5-B54F-B343-9DEE-3BFD79338C0B}"/>
                </a:ext>
              </a:extLst>
            </p:cNvPr>
            <p:cNvSpPr/>
            <p:nvPr/>
          </p:nvSpPr>
          <p:spPr>
            <a:xfrm>
              <a:off x="7202769" y="2315946"/>
              <a:ext cx="54646" cy="101955"/>
            </a:xfrm>
            <a:custGeom>
              <a:avLst/>
              <a:gdLst>
                <a:gd name="connsiteX0" fmla="*/ 21271 w 54646"/>
                <a:gd name="connsiteY0" fmla="*/ 0 h 101955"/>
                <a:gd name="connsiteX1" fmla="*/ 469 w 54646"/>
                <a:gd name="connsiteY1" fmla="*/ 23774 h 101955"/>
                <a:gd name="connsiteX2" fmla="*/ 11670 w 54646"/>
                <a:gd name="connsiteY2" fmla="*/ 87782 h 101955"/>
                <a:gd name="connsiteX3" fmla="*/ 11213 w 54646"/>
                <a:gd name="connsiteY3" fmla="*/ 85268 h 101955"/>
                <a:gd name="connsiteX4" fmla="*/ 42760 w 54646"/>
                <a:gd name="connsiteY4" fmla="*/ 85725 h 101955"/>
                <a:gd name="connsiteX5" fmla="*/ 40245 w 54646"/>
                <a:gd name="connsiteY5" fmla="*/ 101956 h 101955"/>
                <a:gd name="connsiteX6" fmla="*/ 54647 w 54646"/>
                <a:gd name="connsiteY6" fmla="*/ 0 h 101955"/>
                <a:gd name="connsiteX7" fmla="*/ 21271 w 54646"/>
                <a:gd name="connsiteY7" fmla="*/ 0 h 1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6" h="101955">
                  <a:moveTo>
                    <a:pt x="21271" y="0"/>
                  </a:moveTo>
                  <a:cubicBezTo>
                    <a:pt x="4126" y="229"/>
                    <a:pt x="-1817" y="5944"/>
                    <a:pt x="469" y="23774"/>
                  </a:cubicBezTo>
                  <a:cubicBezTo>
                    <a:pt x="3212" y="45263"/>
                    <a:pt x="7098" y="66751"/>
                    <a:pt x="11670" y="87782"/>
                  </a:cubicBezTo>
                  <a:cubicBezTo>
                    <a:pt x="11441" y="86868"/>
                    <a:pt x="11441" y="86182"/>
                    <a:pt x="11213" y="85268"/>
                  </a:cubicBezTo>
                  <a:cubicBezTo>
                    <a:pt x="21728" y="85954"/>
                    <a:pt x="32244" y="85954"/>
                    <a:pt x="42760" y="85725"/>
                  </a:cubicBezTo>
                  <a:cubicBezTo>
                    <a:pt x="42074" y="91211"/>
                    <a:pt x="41159" y="96469"/>
                    <a:pt x="40245" y="101956"/>
                  </a:cubicBezTo>
                  <a:cubicBezTo>
                    <a:pt x="45274" y="68809"/>
                    <a:pt x="49618" y="35433"/>
                    <a:pt x="54647" y="0"/>
                  </a:cubicBezTo>
                  <a:cubicBezTo>
                    <a:pt x="42074" y="0"/>
                    <a:pt x="31558" y="0"/>
                    <a:pt x="21271"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4EB28C1-D8BE-E948-A9B3-483A0EA5F70E}"/>
                </a:ext>
              </a:extLst>
            </p:cNvPr>
            <p:cNvSpPr/>
            <p:nvPr/>
          </p:nvSpPr>
          <p:spPr>
            <a:xfrm>
              <a:off x="7237985" y="245630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5038FCC-377E-3B4D-9C10-9A6C42248E61}"/>
                </a:ext>
              </a:extLst>
            </p:cNvPr>
            <p:cNvSpPr/>
            <p:nvPr/>
          </p:nvSpPr>
          <p:spPr>
            <a:xfrm>
              <a:off x="7690613" y="1928469"/>
              <a:ext cx="1371" cy="4800"/>
            </a:xfrm>
            <a:custGeom>
              <a:avLst/>
              <a:gdLst>
                <a:gd name="connsiteX0" fmla="*/ 0 w 1371"/>
                <a:gd name="connsiteY0" fmla="*/ 0 h 4800"/>
                <a:gd name="connsiteX1" fmla="*/ 1372 w 1371"/>
                <a:gd name="connsiteY1" fmla="*/ 4801 h 4800"/>
                <a:gd name="connsiteX2" fmla="*/ 0 w 1371"/>
                <a:gd name="connsiteY2" fmla="*/ 0 h 4800"/>
              </a:gdLst>
              <a:ahLst/>
              <a:cxnLst>
                <a:cxn ang="0">
                  <a:pos x="connsiteX0" y="connsiteY0"/>
                </a:cxn>
                <a:cxn ang="0">
                  <a:pos x="connsiteX1" y="connsiteY1"/>
                </a:cxn>
                <a:cxn ang="0">
                  <a:pos x="connsiteX2" y="connsiteY2"/>
                </a:cxn>
              </a:cxnLst>
              <a:rect l="l" t="t" r="r" b="b"/>
              <a:pathLst>
                <a:path w="1371" h="4800">
                  <a:moveTo>
                    <a:pt x="0" y="0"/>
                  </a:moveTo>
                  <a:cubicBezTo>
                    <a:pt x="458" y="1600"/>
                    <a:pt x="915" y="3200"/>
                    <a:pt x="1372" y="4801"/>
                  </a:cubicBezTo>
                  <a:cubicBezTo>
                    <a:pt x="915" y="3200"/>
                    <a:pt x="458" y="1600"/>
                    <a:pt x="0"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747A2051-55F0-3146-816A-4D4BB3D7650E}"/>
                </a:ext>
              </a:extLst>
            </p:cNvPr>
            <p:cNvSpPr/>
            <p:nvPr/>
          </p:nvSpPr>
          <p:spPr>
            <a:xfrm>
              <a:off x="7698385" y="1960245"/>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228" y="914"/>
                    <a:pt x="228" y="1829"/>
                    <a:pt x="457" y="2515"/>
                  </a:cubicBezTo>
                  <a:cubicBezTo>
                    <a:pt x="228" y="1600"/>
                    <a:pt x="228" y="914"/>
                    <a:pt x="0"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470EFB4-EE2C-9B4B-95C5-72AF3D6079CD}"/>
                </a:ext>
              </a:extLst>
            </p:cNvPr>
            <p:cNvSpPr/>
            <p:nvPr/>
          </p:nvSpPr>
          <p:spPr>
            <a:xfrm>
              <a:off x="7692442" y="1934413"/>
              <a:ext cx="1371" cy="4572"/>
            </a:xfrm>
            <a:custGeom>
              <a:avLst/>
              <a:gdLst>
                <a:gd name="connsiteX0" fmla="*/ 0 w 1371"/>
                <a:gd name="connsiteY0" fmla="*/ 0 h 4572"/>
                <a:gd name="connsiteX1" fmla="*/ 1372 w 1371"/>
                <a:gd name="connsiteY1" fmla="*/ 4572 h 4572"/>
                <a:gd name="connsiteX2" fmla="*/ 0 w 1371"/>
                <a:gd name="connsiteY2" fmla="*/ 0 h 4572"/>
              </a:gdLst>
              <a:ahLst/>
              <a:cxnLst>
                <a:cxn ang="0">
                  <a:pos x="connsiteX0" y="connsiteY0"/>
                </a:cxn>
                <a:cxn ang="0">
                  <a:pos x="connsiteX1" y="connsiteY1"/>
                </a:cxn>
                <a:cxn ang="0">
                  <a:pos x="connsiteX2" y="connsiteY2"/>
                </a:cxn>
              </a:cxnLst>
              <a:rect l="l" t="t" r="r" b="b"/>
              <a:pathLst>
                <a:path w="1371" h="4572">
                  <a:moveTo>
                    <a:pt x="0" y="0"/>
                  </a:moveTo>
                  <a:cubicBezTo>
                    <a:pt x="457" y="1600"/>
                    <a:pt x="915" y="2972"/>
                    <a:pt x="1372" y="4572"/>
                  </a:cubicBezTo>
                  <a:cubicBezTo>
                    <a:pt x="686"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BF910DF2-B074-6840-97F1-E8988987B73C}"/>
                </a:ext>
              </a:extLst>
            </p:cNvPr>
            <p:cNvSpPr/>
            <p:nvPr/>
          </p:nvSpPr>
          <p:spPr>
            <a:xfrm>
              <a:off x="7697014" y="195338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A245D760-7D74-5249-984E-8B8F9AD2DCF8}"/>
                </a:ext>
              </a:extLst>
            </p:cNvPr>
            <p:cNvSpPr/>
            <p:nvPr/>
          </p:nvSpPr>
          <p:spPr>
            <a:xfrm>
              <a:off x="7699757" y="1968931"/>
              <a:ext cx="2514" cy="14401"/>
            </a:xfrm>
            <a:custGeom>
              <a:avLst/>
              <a:gdLst>
                <a:gd name="connsiteX0" fmla="*/ 0 w 2514"/>
                <a:gd name="connsiteY0" fmla="*/ 0 h 14401"/>
                <a:gd name="connsiteX1" fmla="*/ 2515 w 2514"/>
                <a:gd name="connsiteY1" fmla="*/ 14402 h 14401"/>
                <a:gd name="connsiteX2" fmla="*/ 0 w 2514"/>
                <a:gd name="connsiteY2" fmla="*/ 0 h 14401"/>
              </a:gdLst>
              <a:ahLst/>
              <a:cxnLst>
                <a:cxn ang="0">
                  <a:pos x="connsiteX0" y="connsiteY0"/>
                </a:cxn>
                <a:cxn ang="0">
                  <a:pos x="connsiteX1" y="connsiteY1"/>
                </a:cxn>
                <a:cxn ang="0">
                  <a:pos x="connsiteX2" y="connsiteY2"/>
                </a:cxn>
              </a:cxnLst>
              <a:rect l="l" t="t" r="r" b="b"/>
              <a:pathLst>
                <a:path w="2514" h="14401">
                  <a:moveTo>
                    <a:pt x="0" y="0"/>
                  </a:moveTo>
                  <a:cubicBezTo>
                    <a:pt x="686" y="4801"/>
                    <a:pt x="1601" y="9601"/>
                    <a:pt x="2515" y="14402"/>
                  </a:cubicBezTo>
                  <a:cubicBezTo>
                    <a:pt x="1601" y="9601"/>
                    <a:pt x="686" y="4801"/>
                    <a:pt x="0"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4F48196-1A5B-F849-8C7F-3FD06A12DA7A}"/>
                </a:ext>
              </a:extLst>
            </p:cNvPr>
            <p:cNvSpPr/>
            <p:nvPr/>
          </p:nvSpPr>
          <p:spPr>
            <a:xfrm>
              <a:off x="7695642" y="194675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8" y="1372"/>
                    <a:pt x="685" y="2515"/>
                    <a:pt x="914" y="3886"/>
                  </a:cubicBezTo>
                  <a:cubicBezTo>
                    <a:pt x="457" y="2743"/>
                    <a:pt x="228" y="1372"/>
                    <a:pt x="0"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3B0E57C5-4AC8-6D4E-9727-973C7C224246}"/>
                </a:ext>
              </a:extLst>
            </p:cNvPr>
            <p:cNvSpPr/>
            <p:nvPr/>
          </p:nvSpPr>
          <p:spPr>
            <a:xfrm>
              <a:off x="7694042" y="1940585"/>
              <a:ext cx="1143" cy="4343"/>
            </a:xfrm>
            <a:custGeom>
              <a:avLst/>
              <a:gdLst>
                <a:gd name="connsiteX0" fmla="*/ 0 w 1143"/>
                <a:gd name="connsiteY0" fmla="*/ 0 h 4343"/>
                <a:gd name="connsiteX1" fmla="*/ 1143 w 1143"/>
                <a:gd name="connsiteY1" fmla="*/ 4343 h 4343"/>
                <a:gd name="connsiteX2" fmla="*/ 0 w 1143"/>
                <a:gd name="connsiteY2" fmla="*/ 0 h 4343"/>
              </a:gdLst>
              <a:ahLst/>
              <a:cxnLst>
                <a:cxn ang="0">
                  <a:pos x="connsiteX0" y="connsiteY0"/>
                </a:cxn>
                <a:cxn ang="0">
                  <a:pos x="connsiteX1" y="connsiteY1"/>
                </a:cxn>
                <a:cxn ang="0">
                  <a:pos x="connsiteX2" y="connsiteY2"/>
                </a:cxn>
              </a:cxnLst>
              <a:rect l="l" t="t" r="r" b="b"/>
              <a:pathLst>
                <a:path w="1143" h="4343">
                  <a:moveTo>
                    <a:pt x="0" y="0"/>
                  </a:moveTo>
                  <a:cubicBezTo>
                    <a:pt x="458" y="1372"/>
                    <a:pt x="686" y="2972"/>
                    <a:pt x="1143" y="4343"/>
                  </a:cubicBezTo>
                  <a:cubicBezTo>
                    <a:pt x="686" y="2972"/>
                    <a:pt x="458" y="1372"/>
                    <a:pt x="0" y="0"/>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911E834-02D8-3647-85FF-8111EACDE064}"/>
                </a:ext>
              </a:extLst>
            </p:cNvPr>
            <p:cNvSpPr/>
            <p:nvPr/>
          </p:nvSpPr>
          <p:spPr>
            <a:xfrm>
              <a:off x="7292849" y="2455849"/>
              <a:ext cx="4114" cy="10058"/>
            </a:xfrm>
            <a:custGeom>
              <a:avLst/>
              <a:gdLst>
                <a:gd name="connsiteX0" fmla="*/ 0 w 4114"/>
                <a:gd name="connsiteY0" fmla="*/ 10058 h 10058"/>
                <a:gd name="connsiteX1" fmla="*/ 4115 w 4114"/>
                <a:gd name="connsiteY1" fmla="*/ 0 h 10058"/>
                <a:gd name="connsiteX2" fmla="*/ 4115 w 4114"/>
                <a:gd name="connsiteY2" fmla="*/ 0 h 10058"/>
                <a:gd name="connsiteX3" fmla="*/ 4115 w 4114"/>
                <a:gd name="connsiteY3" fmla="*/ 0 h 10058"/>
                <a:gd name="connsiteX4" fmla="*/ 0 w 4114"/>
                <a:gd name="connsiteY4" fmla="*/ 10058 h 10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 h="10058">
                  <a:moveTo>
                    <a:pt x="0" y="10058"/>
                  </a:moveTo>
                  <a:cubicBezTo>
                    <a:pt x="1601" y="7544"/>
                    <a:pt x="2972" y="4115"/>
                    <a:pt x="4115" y="0"/>
                  </a:cubicBezTo>
                  <a:cubicBezTo>
                    <a:pt x="4115" y="0"/>
                    <a:pt x="4115" y="0"/>
                    <a:pt x="4115" y="0"/>
                  </a:cubicBezTo>
                  <a:cubicBezTo>
                    <a:pt x="4115" y="0"/>
                    <a:pt x="4115" y="0"/>
                    <a:pt x="4115" y="0"/>
                  </a:cubicBezTo>
                  <a:cubicBezTo>
                    <a:pt x="2744" y="4115"/>
                    <a:pt x="1372" y="7544"/>
                    <a:pt x="0" y="10058"/>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5DCD0C64-A8F4-654B-9D6C-C44183963828}"/>
                </a:ext>
              </a:extLst>
            </p:cNvPr>
            <p:cNvSpPr/>
            <p:nvPr/>
          </p:nvSpPr>
          <p:spPr>
            <a:xfrm>
              <a:off x="7237985" y="2458135"/>
              <a:ext cx="457" cy="2743"/>
            </a:xfrm>
            <a:custGeom>
              <a:avLst/>
              <a:gdLst>
                <a:gd name="connsiteX0" fmla="*/ 458 w 457"/>
                <a:gd name="connsiteY0" fmla="*/ 2743 h 2743"/>
                <a:gd name="connsiteX1" fmla="*/ 0 w 457"/>
                <a:gd name="connsiteY1" fmla="*/ 0 h 2743"/>
                <a:gd name="connsiteX2" fmla="*/ 458 w 457"/>
                <a:gd name="connsiteY2" fmla="*/ 2743 h 2743"/>
              </a:gdLst>
              <a:ahLst/>
              <a:cxnLst>
                <a:cxn ang="0">
                  <a:pos x="connsiteX0" y="connsiteY0"/>
                </a:cxn>
                <a:cxn ang="0">
                  <a:pos x="connsiteX1" y="connsiteY1"/>
                </a:cxn>
                <a:cxn ang="0">
                  <a:pos x="connsiteX2" y="connsiteY2"/>
                </a:cxn>
              </a:cxnLst>
              <a:rect l="l" t="t" r="r" b="b"/>
              <a:pathLst>
                <a:path w="457" h="2743">
                  <a:moveTo>
                    <a:pt x="458" y="2743"/>
                  </a:moveTo>
                  <a:cubicBezTo>
                    <a:pt x="229" y="1829"/>
                    <a:pt x="229" y="914"/>
                    <a:pt x="0" y="0"/>
                  </a:cubicBezTo>
                  <a:cubicBezTo>
                    <a:pt x="229" y="914"/>
                    <a:pt x="229" y="1829"/>
                    <a:pt x="458" y="2743"/>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97CFC496-80F5-1240-9AC7-086AB82C0755}"/>
                </a:ext>
              </a:extLst>
            </p:cNvPr>
            <p:cNvSpPr/>
            <p:nvPr/>
          </p:nvSpPr>
          <p:spPr>
            <a:xfrm>
              <a:off x="7705929" y="2000021"/>
              <a:ext cx="1143" cy="3200"/>
            </a:xfrm>
            <a:custGeom>
              <a:avLst/>
              <a:gdLst>
                <a:gd name="connsiteX0" fmla="*/ 0 w 1143"/>
                <a:gd name="connsiteY0" fmla="*/ 0 h 3200"/>
                <a:gd name="connsiteX1" fmla="*/ 1143 w 1143"/>
                <a:gd name="connsiteY1" fmla="*/ 3200 h 3200"/>
                <a:gd name="connsiteX2" fmla="*/ 0 w 1143"/>
                <a:gd name="connsiteY2" fmla="*/ 0 h 3200"/>
              </a:gdLst>
              <a:ahLst/>
              <a:cxnLst>
                <a:cxn ang="0">
                  <a:pos x="connsiteX0" y="connsiteY0"/>
                </a:cxn>
                <a:cxn ang="0">
                  <a:pos x="connsiteX1" y="connsiteY1"/>
                </a:cxn>
                <a:cxn ang="0">
                  <a:pos x="connsiteX2" y="connsiteY2"/>
                </a:cxn>
              </a:cxnLst>
              <a:rect l="l" t="t" r="r" b="b"/>
              <a:pathLst>
                <a:path w="1143" h="3200">
                  <a:moveTo>
                    <a:pt x="0" y="0"/>
                  </a:moveTo>
                  <a:cubicBezTo>
                    <a:pt x="228" y="1143"/>
                    <a:pt x="685" y="2286"/>
                    <a:pt x="1143" y="3200"/>
                  </a:cubicBezTo>
                  <a:cubicBezTo>
                    <a:pt x="685" y="2286"/>
                    <a:pt x="228" y="1372"/>
                    <a:pt x="0" y="0"/>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7048CBD-7C0E-3242-8AD4-9FD399137DCD}"/>
                </a:ext>
              </a:extLst>
            </p:cNvPr>
            <p:cNvSpPr/>
            <p:nvPr/>
          </p:nvSpPr>
          <p:spPr>
            <a:xfrm>
              <a:off x="6985611" y="2006193"/>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0" y="457"/>
                    <a:pt x="229"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A8C32FB-A4C8-0940-B3C0-B9C453D28C0F}"/>
                </a:ext>
              </a:extLst>
            </p:cNvPr>
            <p:cNvSpPr/>
            <p:nvPr/>
          </p:nvSpPr>
          <p:spPr>
            <a:xfrm>
              <a:off x="7216725" y="2417902"/>
              <a:ext cx="457" cy="9372"/>
            </a:xfrm>
            <a:custGeom>
              <a:avLst/>
              <a:gdLst>
                <a:gd name="connsiteX0" fmla="*/ 0 w 457"/>
                <a:gd name="connsiteY0" fmla="*/ 0 h 9372"/>
                <a:gd name="connsiteX1" fmla="*/ 457 w 457"/>
                <a:gd name="connsiteY1" fmla="*/ 9373 h 9372"/>
                <a:gd name="connsiteX2" fmla="*/ 0 w 457"/>
                <a:gd name="connsiteY2" fmla="*/ 0 h 9372"/>
              </a:gdLst>
              <a:ahLst/>
              <a:cxnLst>
                <a:cxn ang="0">
                  <a:pos x="connsiteX0" y="connsiteY0"/>
                </a:cxn>
                <a:cxn ang="0">
                  <a:pos x="connsiteX1" y="connsiteY1"/>
                </a:cxn>
                <a:cxn ang="0">
                  <a:pos x="connsiteX2" y="connsiteY2"/>
                </a:cxn>
              </a:cxnLst>
              <a:rect l="l" t="t" r="r" b="b"/>
              <a:pathLst>
                <a:path w="457" h="9372">
                  <a:moveTo>
                    <a:pt x="0" y="0"/>
                  </a:moveTo>
                  <a:cubicBezTo>
                    <a:pt x="228" y="3200"/>
                    <a:pt x="457" y="6172"/>
                    <a:pt x="457" y="9373"/>
                  </a:cubicBezTo>
                  <a:cubicBezTo>
                    <a:pt x="457" y="6172"/>
                    <a:pt x="228" y="3200"/>
                    <a:pt x="0" y="0"/>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1FD96191-6803-5148-8C1E-CE1441033627}"/>
                </a:ext>
              </a:extLst>
            </p:cNvPr>
            <p:cNvSpPr/>
            <p:nvPr/>
          </p:nvSpPr>
          <p:spPr>
            <a:xfrm>
              <a:off x="7306108" y="2428189"/>
              <a:ext cx="914" cy="2057"/>
            </a:xfrm>
            <a:custGeom>
              <a:avLst/>
              <a:gdLst>
                <a:gd name="connsiteX0" fmla="*/ 915 w 914"/>
                <a:gd name="connsiteY0" fmla="*/ 0 h 2057"/>
                <a:gd name="connsiteX1" fmla="*/ 0 w 914"/>
                <a:gd name="connsiteY1" fmla="*/ 2057 h 2057"/>
                <a:gd name="connsiteX2" fmla="*/ 915 w 914"/>
                <a:gd name="connsiteY2" fmla="*/ 0 h 2057"/>
              </a:gdLst>
              <a:ahLst/>
              <a:cxnLst>
                <a:cxn ang="0">
                  <a:pos x="connsiteX0" y="connsiteY0"/>
                </a:cxn>
                <a:cxn ang="0">
                  <a:pos x="connsiteX1" y="connsiteY1"/>
                </a:cxn>
                <a:cxn ang="0">
                  <a:pos x="connsiteX2" y="connsiteY2"/>
                </a:cxn>
              </a:cxnLst>
              <a:rect l="l" t="t" r="r" b="b"/>
              <a:pathLst>
                <a:path w="914" h="2057">
                  <a:moveTo>
                    <a:pt x="915" y="0"/>
                  </a:moveTo>
                  <a:cubicBezTo>
                    <a:pt x="686" y="686"/>
                    <a:pt x="229" y="1372"/>
                    <a:pt x="0" y="2057"/>
                  </a:cubicBezTo>
                  <a:cubicBezTo>
                    <a:pt x="229" y="1372"/>
                    <a:pt x="457" y="686"/>
                    <a:pt x="915" y="0"/>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0B5E8E50-BFC4-0646-A2E4-48A3C697CD0E}"/>
                </a:ext>
              </a:extLst>
            </p:cNvPr>
            <p:cNvSpPr/>
            <p:nvPr/>
          </p:nvSpPr>
          <p:spPr>
            <a:xfrm>
              <a:off x="7625919" y="2338806"/>
              <a:ext cx="2971" cy="24917"/>
            </a:xfrm>
            <a:custGeom>
              <a:avLst/>
              <a:gdLst>
                <a:gd name="connsiteX0" fmla="*/ 228 w 2971"/>
                <a:gd name="connsiteY0" fmla="*/ 2743 h 24917"/>
                <a:gd name="connsiteX1" fmla="*/ 2971 w 2971"/>
                <a:gd name="connsiteY1" fmla="*/ 24917 h 24917"/>
                <a:gd name="connsiteX2" fmla="*/ 228 w 2971"/>
                <a:gd name="connsiteY2" fmla="*/ 2743 h 24917"/>
                <a:gd name="connsiteX3" fmla="*/ 0 w 2971"/>
                <a:gd name="connsiteY3" fmla="*/ 0 h 24917"/>
                <a:gd name="connsiteX4" fmla="*/ 228 w 2971"/>
                <a:gd name="connsiteY4" fmla="*/ 2743 h 2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 h="24917">
                  <a:moveTo>
                    <a:pt x="228" y="2743"/>
                  </a:moveTo>
                  <a:cubicBezTo>
                    <a:pt x="1371" y="10058"/>
                    <a:pt x="2057" y="17602"/>
                    <a:pt x="2971" y="24917"/>
                  </a:cubicBezTo>
                  <a:cubicBezTo>
                    <a:pt x="2057" y="17374"/>
                    <a:pt x="1143" y="10058"/>
                    <a:pt x="228" y="2743"/>
                  </a:cubicBezTo>
                  <a:cubicBezTo>
                    <a:pt x="0" y="1829"/>
                    <a:pt x="0" y="914"/>
                    <a:pt x="0" y="0"/>
                  </a:cubicBezTo>
                  <a:cubicBezTo>
                    <a:pt x="0" y="914"/>
                    <a:pt x="0" y="1829"/>
                    <a:pt x="228" y="2743"/>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CB4AF502-B431-394B-B965-0B27BAA15DFC}"/>
                </a:ext>
              </a:extLst>
            </p:cNvPr>
            <p:cNvSpPr/>
            <p:nvPr/>
          </p:nvSpPr>
          <p:spPr>
            <a:xfrm>
              <a:off x="7248043" y="2470251"/>
              <a:ext cx="3429" cy="914"/>
            </a:xfrm>
            <a:custGeom>
              <a:avLst/>
              <a:gdLst>
                <a:gd name="connsiteX0" fmla="*/ 3429 w 3429"/>
                <a:gd name="connsiteY0" fmla="*/ 914 h 914"/>
                <a:gd name="connsiteX1" fmla="*/ 0 w 3429"/>
                <a:gd name="connsiteY1" fmla="*/ 0 h 914"/>
                <a:gd name="connsiteX2" fmla="*/ 3429 w 3429"/>
                <a:gd name="connsiteY2" fmla="*/ 914 h 914"/>
              </a:gdLst>
              <a:ahLst/>
              <a:cxnLst>
                <a:cxn ang="0">
                  <a:pos x="connsiteX0" y="connsiteY0"/>
                </a:cxn>
                <a:cxn ang="0">
                  <a:pos x="connsiteX1" y="connsiteY1"/>
                </a:cxn>
                <a:cxn ang="0">
                  <a:pos x="connsiteX2" y="connsiteY2"/>
                </a:cxn>
              </a:cxnLst>
              <a:rect l="l" t="t" r="r" b="b"/>
              <a:pathLst>
                <a:path w="3429" h="914">
                  <a:moveTo>
                    <a:pt x="3429" y="914"/>
                  </a:moveTo>
                  <a:cubicBezTo>
                    <a:pt x="2286" y="686"/>
                    <a:pt x="1143" y="229"/>
                    <a:pt x="0" y="0"/>
                  </a:cubicBezTo>
                  <a:cubicBezTo>
                    <a:pt x="1143" y="229"/>
                    <a:pt x="2286" y="457"/>
                    <a:pt x="3429" y="914"/>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688439C2-E7B4-FF4A-A87D-87AAF132BBA4}"/>
                </a:ext>
              </a:extLst>
            </p:cNvPr>
            <p:cNvSpPr/>
            <p:nvPr/>
          </p:nvSpPr>
          <p:spPr>
            <a:xfrm>
              <a:off x="7302679" y="2436190"/>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B3761761-098A-4D46-94C7-6F1E6067F955}"/>
                </a:ext>
              </a:extLst>
            </p:cNvPr>
            <p:cNvSpPr/>
            <p:nvPr/>
          </p:nvSpPr>
          <p:spPr>
            <a:xfrm>
              <a:off x="7239357" y="2463165"/>
              <a:ext cx="1828" cy="2971"/>
            </a:xfrm>
            <a:custGeom>
              <a:avLst/>
              <a:gdLst>
                <a:gd name="connsiteX0" fmla="*/ 1829 w 1828"/>
                <a:gd name="connsiteY0" fmla="*/ 2972 h 2971"/>
                <a:gd name="connsiteX1" fmla="*/ 0 w 1828"/>
                <a:gd name="connsiteY1" fmla="*/ 0 h 2971"/>
                <a:gd name="connsiteX2" fmla="*/ 1829 w 1828"/>
                <a:gd name="connsiteY2" fmla="*/ 2972 h 2971"/>
              </a:gdLst>
              <a:ahLst/>
              <a:cxnLst>
                <a:cxn ang="0">
                  <a:pos x="connsiteX0" y="connsiteY0"/>
                </a:cxn>
                <a:cxn ang="0">
                  <a:pos x="connsiteX1" y="connsiteY1"/>
                </a:cxn>
                <a:cxn ang="0">
                  <a:pos x="connsiteX2" y="connsiteY2"/>
                </a:cxn>
              </a:cxnLst>
              <a:rect l="l" t="t" r="r" b="b"/>
              <a:pathLst>
                <a:path w="1828" h="2971">
                  <a:moveTo>
                    <a:pt x="1829" y="2972"/>
                  </a:moveTo>
                  <a:cubicBezTo>
                    <a:pt x="1143" y="2057"/>
                    <a:pt x="457" y="1143"/>
                    <a:pt x="0" y="0"/>
                  </a:cubicBezTo>
                  <a:cubicBezTo>
                    <a:pt x="229" y="1143"/>
                    <a:pt x="914" y="2057"/>
                    <a:pt x="1829" y="2972"/>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33555FAF-88D4-754E-9A6F-6D78FCBD53F3}"/>
                </a:ext>
              </a:extLst>
            </p:cNvPr>
            <p:cNvSpPr/>
            <p:nvPr/>
          </p:nvSpPr>
          <p:spPr>
            <a:xfrm>
              <a:off x="7299707" y="2444877"/>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229" y="1600"/>
                    <a:pt x="0" y="2515"/>
                  </a:cubicBezTo>
                  <a:cubicBezTo>
                    <a:pt x="229" y="1600"/>
                    <a:pt x="458" y="686"/>
                    <a:pt x="915"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96382C03-3C5B-5F4D-BDCE-7DD854D5921E}"/>
                </a:ext>
              </a:extLst>
            </p:cNvPr>
            <p:cNvSpPr/>
            <p:nvPr/>
          </p:nvSpPr>
          <p:spPr>
            <a:xfrm>
              <a:off x="7277076" y="2473223"/>
              <a:ext cx="6629" cy="914"/>
            </a:xfrm>
            <a:custGeom>
              <a:avLst/>
              <a:gdLst>
                <a:gd name="connsiteX0" fmla="*/ 6629 w 6629"/>
                <a:gd name="connsiteY0" fmla="*/ 0 h 914"/>
                <a:gd name="connsiteX1" fmla="*/ 0 w 6629"/>
                <a:gd name="connsiteY1" fmla="*/ 914 h 914"/>
                <a:gd name="connsiteX2" fmla="*/ 6629 w 6629"/>
                <a:gd name="connsiteY2" fmla="*/ 0 h 914"/>
              </a:gdLst>
              <a:ahLst/>
              <a:cxnLst>
                <a:cxn ang="0">
                  <a:pos x="connsiteX0" y="connsiteY0"/>
                </a:cxn>
                <a:cxn ang="0">
                  <a:pos x="connsiteX1" y="connsiteY1"/>
                </a:cxn>
                <a:cxn ang="0">
                  <a:pos x="connsiteX2" y="connsiteY2"/>
                </a:cxn>
              </a:cxnLst>
              <a:rect l="l" t="t" r="r" b="b"/>
              <a:pathLst>
                <a:path w="6629" h="914">
                  <a:moveTo>
                    <a:pt x="6629" y="0"/>
                  </a:moveTo>
                  <a:cubicBezTo>
                    <a:pt x="4801" y="457"/>
                    <a:pt x="2515" y="914"/>
                    <a:pt x="0" y="914"/>
                  </a:cubicBezTo>
                  <a:cubicBezTo>
                    <a:pt x="2515" y="914"/>
                    <a:pt x="4801" y="686"/>
                    <a:pt x="6629"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27715D49-7E4E-6241-951A-7C4AC20F702F}"/>
                </a:ext>
              </a:extLst>
            </p:cNvPr>
            <p:cNvSpPr/>
            <p:nvPr/>
          </p:nvSpPr>
          <p:spPr>
            <a:xfrm>
              <a:off x="7217182" y="2427503"/>
              <a:ext cx="2286" cy="4800"/>
            </a:xfrm>
            <a:custGeom>
              <a:avLst/>
              <a:gdLst>
                <a:gd name="connsiteX0" fmla="*/ 0 w 2286"/>
                <a:gd name="connsiteY0" fmla="*/ 0 h 4800"/>
                <a:gd name="connsiteX1" fmla="*/ 0 w 2286"/>
                <a:gd name="connsiteY1" fmla="*/ 4801 h 4800"/>
                <a:gd name="connsiteX2" fmla="*/ 0 w 2286"/>
                <a:gd name="connsiteY2" fmla="*/ 0 h 4800"/>
              </a:gdLst>
              <a:ahLst/>
              <a:cxnLst>
                <a:cxn ang="0">
                  <a:pos x="connsiteX0" y="connsiteY0"/>
                </a:cxn>
                <a:cxn ang="0">
                  <a:pos x="connsiteX1" y="connsiteY1"/>
                </a:cxn>
                <a:cxn ang="0">
                  <a:pos x="connsiteX2" y="connsiteY2"/>
                </a:cxn>
              </a:cxnLst>
              <a:rect l="l" t="t" r="r" b="b"/>
              <a:pathLst>
                <a:path w="2286" h="4800">
                  <a:moveTo>
                    <a:pt x="0" y="0"/>
                  </a:moveTo>
                  <a:cubicBezTo>
                    <a:pt x="0" y="1600"/>
                    <a:pt x="0" y="3200"/>
                    <a:pt x="0" y="4801"/>
                  </a:cubicBezTo>
                  <a:cubicBezTo>
                    <a:pt x="0" y="2972"/>
                    <a:pt x="0" y="1372"/>
                    <a:pt x="0"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5D30618-51B6-C948-A1CB-5DB918AEBCB8}"/>
                </a:ext>
              </a:extLst>
            </p:cNvPr>
            <p:cNvSpPr/>
            <p:nvPr/>
          </p:nvSpPr>
          <p:spPr>
            <a:xfrm>
              <a:off x="7241871" y="2467051"/>
              <a:ext cx="6172" cy="3200"/>
            </a:xfrm>
            <a:custGeom>
              <a:avLst/>
              <a:gdLst>
                <a:gd name="connsiteX0" fmla="*/ 6172 w 6172"/>
                <a:gd name="connsiteY0" fmla="*/ 3200 h 3200"/>
                <a:gd name="connsiteX1" fmla="*/ 0 w 6172"/>
                <a:gd name="connsiteY1" fmla="*/ 0 h 3200"/>
                <a:gd name="connsiteX2" fmla="*/ 6172 w 6172"/>
                <a:gd name="connsiteY2" fmla="*/ 3200 h 3200"/>
              </a:gdLst>
              <a:ahLst/>
              <a:cxnLst>
                <a:cxn ang="0">
                  <a:pos x="connsiteX0" y="connsiteY0"/>
                </a:cxn>
                <a:cxn ang="0">
                  <a:pos x="connsiteX1" y="connsiteY1"/>
                </a:cxn>
                <a:cxn ang="0">
                  <a:pos x="connsiteX2" y="connsiteY2"/>
                </a:cxn>
              </a:cxnLst>
              <a:rect l="l" t="t" r="r" b="b"/>
              <a:pathLst>
                <a:path w="6172" h="3200">
                  <a:moveTo>
                    <a:pt x="6172" y="3200"/>
                  </a:moveTo>
                  <a:cubicBezTo>
                    <a:pt x="3657" y="2286"/>
                    <a:pt x="1600" y="1372"/>
                    <a:pt x="0" y="0"/>
                  </a:cubicBezTo>
                  <a:cubicBezTo>
                    <a:pt x="1600" y="1372"/>
                    <a:pt x="3657" y="2286"/>
                    <a:pt x="6172" y="3200"/>
                  </a:cubicBezTo>
                  <a:close/>
                </a:path>
              </a:pathLst>
            </a:custGeom>
            <a:solidFill>
              <a:srgbClr val="FFFFFF"/>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E70D4F-6B6E-B048-882D-3611307BC16F}"/>
                </a:ext>
              </a:extLst>
            </p:cNvPr>
            <p:cNvSpPr/>
            <p:nvPr/>
          </p:nvSpPr>
          <p:spPr>
            <a:xfrm>
              <a:off x="7000012" y="1957501"/>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2"/>
                    <a:pt x="0" y="2057"/>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0B8853D-A901-A146-AB92-EC36FF61540B}"/>
                </a:ext>
              </a:extLst>
            </p:cNvPr>
            <p:cNvSpPr/>
            <p:nvPr/>
          </p:nvSpPr>
          <p:spPr>
            <a:xfrm>
              <a:off x="7002298" y="1952244"/>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457" y="1372"/>
                    <a:pt x="0" y="1829"/>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F2C79B6-8941-0E42-AB02-B8FB0410E635}"/>
                </a:ext>
              </a:extLst>
            </p:cNvPr>
            <p:cNvSpPr/>
            <p:nvPr/>
          </p:nvSpPr>
          <p:spPr>
            <a:xfrm>
              <a:off x="6998184" y="1962759"/>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A42F813-FE90-FF46-A8D5-54FCBB247F3E}"/>
                </a:ext>
              </a:extLst>
            </p:cNvPr>
            <p:cNvSpPr/>
            <p:nvPr/>
          </p:nvSpPr>
          <p:spPr>
            <a:xfrm>
              <a:off x="7115913" y="1810740"/>
              <a:ext cx="10515" cy="6172"/>
            </a:xfrm>
            <a:custGeom>
              <a:avLst/>
              <a:gdLst>
                <a:gd name="connsiteX0" fmla="*/ 10516 w 10515"/>
                <a:gd name="connsiteY0" fmla="*/ 0 h 6172"/>
                <a:gd name="connsiteX1" fmla="*/ 0 w 10515"/>
                <a:gd name="connsiteY1" fmla="*/ 6172 h 6172"/>
                <a:gd name="connsiteX2" fmla="*/ 10516 w 10515"/>
                <a:gd name="connsiteY2" fmla="*/ 0 h 6172"/>
              </a:gdLst>
              <a:ahLst/>
              <a:cxnLst>
                <a:cxn ang="0">
                  <a:pos x="connsiteX0" y="connsiteY0"/>
                </a:cxn>
                <a:cxn ang="0">
                  <a:pos x="connsiteX1" y="connsiteY1"/>
                </a:cxn>
                <a:cxn ang="0">
                  <a:pos x="connsiteX2" y="connsiteY2"/>
                </a:cxn>
              </a:cxnLst>
              <a:rect l="l" t="t" r="r" b="b"/>
              <a:pathLst>
                <a:path w="10515" h="6172">
                  <a:moveTo>
                    <a:pt x="10516" y="0"/>
                  </a:moveTo>
                  <a:cubicBezTo>
                    <a:pt x="6858" y="2057"/>
                    <a:pt x="3429" y="4115"/>
                    <a:pt x="0" y="6172"/>
                  </a:cubicBezTo>
                  <a:cubicBezTo>
                    <a:pt x="3429" y="3886"/>
                    <a:pt x="6858" y="1829"/>
                    <a:pt x="10516"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3F1F49B3-B776-CF4B-9894-22242B21C2B2}"/>
                </a:ext>
              </a:extLst>
            </p:cNvPr>
            <p:cNvSpPr/>
            <p:nvPr/>
          </p:nvSpPr>
          <p:spPr>
            <a:xfrm>
              <a:off x="6907658" y="2440533"/>
              <a:ext cx="914" cy="457"/>
            </a:xfrm>
            <a:custGeom>
              <a:avLst/>
              <a:gdLst>
                <a:gd name="connsiteX0" fmla="*/ 915 w 914"/>
                <a:gd name="connsiteY0" fmla="*/ 457 h 457"/>
                <a:gd name="connsiteX1" fmla="*/ 0 w 914"/>
                <a:gd name="connsiteY1" fmla="*/ 0 h 457"/>
                <a:gd name="connsiteX2" fmla="*/ 915 w 914"/>
                <a:gd name="connsiteY2" fmla="*/ 457 h 457"/>
              </a:gdLst>
              <a:ahLst/>
              <a:cxnLst>
                <a:cxn ang="0">
                  <a:pos x="connsiteX0" y="connsiteY0"/>
                </a:cxn>
                <a:cxn ang="0">
                  <a:pos x="connsiteX1" y="connsiteY1"/>
                </a:cxn>
                <a:cxn ang="0">
                  <a:pos x="connsiteX2" y="connsiteY2"/>
                </a:cxn>
              </a:cxnLst>
              <a:rect l="l" t="t" r="r" b="b"/>
              <a:pathLst>
                <a:path w="914" h="457">
                  <a:moveTo>
                    <a:pt x="915" y="457"/>
                  </a:moveTo>
                  <a:cubicBezTo>
                    <a:pt x="686" y="457"/>
                    <a:pt x="229" y="229"/>
                    <a:pt x="0" y="0"/>
                  </a:cubicBezTo>
                  <a:cubicBezTo>
                    <a:pt x="458" y="229"/>
                    <a:pt x="686" y="229"/>
                    <a:pt x="915" y="457"/>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25C041CC-D186-D740-A5D5-9CC0C87F0752}"/>
                </a:ext>
              </a:extLst>
            </p:cNvPr>
            <p:cNvSpPr/>
            <p:nvPr/>
          </p:nvSpPr>
          <p:spPr>
            <a:xfrm>
              <a:off x="7186321" y="2462479"/>
              <a:ext cx="18745" cy="3886"/>
            </a:xfrm>
            <a:custGeom>
              <a:avLst/>
              <a:gdLst>
                <a:gd name="connsiteX0" fmla="*/ 0 w 18745"/>
                <a:gd name="connsiteY0" fmla="*/ 3886 h 3886"/>
                <a:gd name="connsiteX1" fmla="*/ 12573 w 18745"/>
                <a:gd name="connsiteY1" fmla="*/ 2286 h 3886"/>
                <a:gd name="connsiteX2" fmla="*/ 18745 w 18745"/>
                <a:gd name="connsiteY2" fmla="*/ 0 h 3886"/>
                <a:gd name="connsiteX3" fmla="*/ 12573 w 18745"/>
                <a:gd name="connsiteY3" fmla="*/ 2286 h 3886"/>
                <a:gd name="connsiteX4" fmla="*/ 0 w 18745"/>
                <a:gd name="connsiteY4" fmla="*/ 3886 h 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45" h="3886">
                  <a:moveTo>
                    <a:pt x="0" y="3886"/>
                  </a:moveTo>
                  <a:cubicBezTo>
                    <a:pt x="4115" y="3886"/>
                    <a:pt x="8458" y="3200"/>
                    <a:pt x="12573" y="2286"/>
                  </a:cubicBezTo>
                  <a:cubicBezTo>
                    <a:pt x="14859" y="1829"/>
                    <a:pt x="16916" y="914"/>
                    <a:pt x="18745" y="0"/>
                  </a:cubicBezTo>
                  <a:cubicBezTo>
                    <a:pt x="16916" y="914"/>
                    <a:pt x="14859" y="1829"/>
                    <a:pt x="12573" y="2286"/>
                  </a:cubicBezTo>
                  <a:cubicBezTo>
                    <a:pt x="8229" y="3200"/>
                    <a:pt x="4115" y="3658"/>
                    <a:pt x="0" y="3886"/>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5E1C75D4-1C0C-F048-BE36-E57BD27F0072}"/>
                </a:ext>
              </a:extLst>
            </p:cNvPr>
            <p:cNvSpPr/>
            <p:nvPr/>
          </p:nvSpPr>
          <p:spPr>
            <a:xfrm>
              <a:off x="7044132" y="1874291"/>
              <a:ext cx="7086" cy="9144"/>
            </a:xfrm>
            <a:custGeom>
              <a:avLst/>
              <a:gdLst>
                <a:gd name="connsiteX0" fmla="*/ 7086 w 7086"/>
                <a:gd name="connsiteY0" fmla="*/ 0 h 9144"/>
                <a:gd name="connsiteX1" fmla="*/ 0 w 7086"/>
                <a:gd name="connsiteY1" fmla="*/ 9144 h 9144"/>
                <a:gd name="connsiteX2" fmla="*/ 7086 w 7086"/>
                <a:gd name="connsiteY2" fmla="*/ 0 h 9144"/>
              </a:gdLst>
              <a:ahLst/>
              <a:cxnLst>
                <a:cxn ang="0">
                  <a:pos x="connsiteX0" y="connsiteY0"/>
                </a:cxn>
                <a:cxn ang="0">
                  <a:pos x="connsiteX1" y="connsiteY1"/>
                </a:cxn>
                <a:cxn ang="0">
                  <a:pos x="connsiteX2" y="connsiteY2"/>
                </a:cxn>
              </a:cxnLst>
              <a:rect l="l" t="t" r="r" b="b"/>
              <a:pathLst>
                <a:path w="7086" h="9144">
                  <a:moveTo>
                    <a:pt x="7086" y="0"/>
                  </a:moveTo>
                  <a:cubicBezTo>
                    <a:pt x="4572" y="2972"/>
                    <a:pt x="2286" y="5944"/>
                    <a:pt x="0" y="9144"/>
                  </a:cubicBezTo>
                  <a:cubicBezTo>
                    <a:pt x="2286" y="6172"/>
                    <a:pt x="4572" y="2972"/>
                    <a:pt x="7086"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249B2849-CFE9-8B40-A57C-558D7C352395}"/>
                </a:ext>
              </a:extLst>
            </p:cNvPr>
            <p:cNvSpPr/>
            <p:nvPr/>
          </p:nvSpPr>
          <p:spPr>
            <a:xfrm>
              <a:off x="7075908" y="1840915"/>
              <a:ext cx="7543" cy="6858"/>
            </a:xfrm>
            <a:custGeom>
              <a:avLst/>
              <a:gdLst>
                <a:gd name="connsiteX0" fmla="*/ 7544 w 7543"/>
                <a:gd name="connsiteY0" fmla="*/ 0 h 6858"/>
                <a:gd name="connsiteX1" fmla="*/ 0 w 7543"/>
                <a:gd name="connsiteY1" fmla="*/ 6858 h 6858"/>
                <a:gd name="connsiteX2" fmla="*/ 7544 w 7543"/>
                <a:gd name="connsiteY2" fmla="*/ 0 h 6858"/>
              </a:gdLst>
              <a:ahLst/>
              <a:cxnLst>
                <a:cxn ang="0">
                  <a:pos x="connsiteX0" y="connsiteY0"/>
                </a:cxn>
                <a:cxn ang="0">
                  <a:pos x="connsiteX1" y="connsiteY1"/>
                </a:cxn>
                <a:cxn ang="0">
                  <a:pos x="connsiteX2" y="connsiteY2"/>
                </a:cxn>
              </a:cxnLst>
              <a:rect l="l" t="t" r="r" b="b"/>
              <a:pathLst>
                <a:path w="7543" h="6858">
                  <a:moveTo>
                    <a:pt x="7544" y="0"/>
                  </a:moveTo>
                  <a:cubicBezTo>
                    <a:pt x="5029" y="2286"/>
                    <a:pt x="2515" y="4572"/>
                    <a:pt x="0" y="6858"/>
                  </a:cubicBezTo>
                  <a:cubicBezTo>
                    <a:pt x="2515" y="4343"/>
                    <a:pt x="5029" y="2057"/>
                    <a:pt x="7544"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489BDD90-69CF-514E-87D2-437A2864A131}"/>
                </a:ext>
              </a:extLst>
            </p:cNvPr>
            <p:cNvSpPr/>
            <p:nvPr/>
          </p:nvSpPr>
          <p:spPr>
            <a:xfrm>
              <a:off x="7090767" y="1819656"/>
              <a:ext cx="20574" cy="14859"/>
            </a:xfrm>
            <a:custGeom>
              <a:avLst/>
              <a:gdLst>
                <a:gd name="connsiteX0" fmla="*/ 20574 w 20574"/>
                <a:gd name="connsiteY0" fmla="*/ 0 h 14859"/>
                <a:gd name="connsiteX1" fmla="*/ 0 w 20574"/>
                <a:gd name="connsiteY1" fmla="*/ 14859 h 14859"/>
                <a:gd name="connsiteX2" fmla="*/ 20574 w 20574"/>
                <a:gd name="connsiteY2" fmla="*/ 0 h 14859"/>
              </a:gdLst>
              <a:ahLst/>
              <a:cxnLst>
                <a:cxn ang="0">
                  <a:pos x="connsiteX0" y="connsiteY0"/>
                </a:cxn>
                <a:cxn ang="0">
                  <a:pos x="connsiteX1" y="connsiteY1"/>
                </a:cxn>
                <a:cxn ang="0">
                  <a:pos x="connsiteX2" y="connsiteY2"/>
                </a:cxn>
              </a:cxnLst>
              <a:rect l="l" t="t" r="r" b="b"/>
              <a:pathLst>
                <a:path w="20574" h="14859">
                  <a:moveTo>
                    <a:pt x="20574" y="0"/>
                  </a:moveTo>
                  <a:cubicBezTo>
                    <a:pt x="13487" y="4572"/>
                    <a:pt x="6629" y="9601"/>
                    <a:pt x="0" y="14859"/>
                  </a:cubicBezTo>
                  <a:cubicBezTo>
                    <a:pt x="6629" y="9601"/>
                    <a:pt x="13487" y="4572"/>
                    <a:pt x="20574"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2232FD53-172F-C54D-9202-1873B66D1EF1}"/>
                </a:ext>
              </a:extLst>
            </p:cNvPr>
            <p:cNvSpPr/>
            <p:nvPr/>
          </p:nvSpPr>
          <p:spPr>
            <a:xfrm>
              <a:off x="7288277" y="1779193"/>
              <a:ext cx="74523" cy="16230"/>
            </a:xfrm>
            <a:custGeom>
              <a:avLst/>
              <a:gdLst>
                <a:gd name="connsiteX0" fmla="*/ 0 w 74523"/>
                <a:gd name="connsiteY0" fmla="*/ 0 h 16230"/>
                <a:gd name="connsiteX1" fmla="*/ 68352 w 74523"/>
                <a:gd name="connsiteY1" fmla="*/ 14173 h 16230"/>
                <a:gd name="connsiteX2" fmla="*/ 74524 w 74523"/>
                <a:gd name="connsiteY2" fmla="*/ 16231 h 16230"/>
                <a:gd name="connsiteX3" fmla="*/ 68352 w 74523"/>
                <a:gd name="connsiteY3" fmla="*/ 14173 h 16230"/>
                <a:gd name="connsiteX4" fmla="*/ 0 w 74523"/>
                <a:gd name="connsiteY4" fmla="*/ 0 h 16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23" h="16230">
                  <a:moveTo>
                    <a:pt x="0" y="0"/>
                  </a:moveTo>
                  <a:cubicBezTo>
                    <a:pt x="23089" y="2286"/>
                    <a:pt x="45949" y="7315"/>
                    <a:pt x="68352" y="14173"/>
                  </a:cubicBezTo>
                  <a:cubicBezTo>
                    <a:pt x="70409" y="14859"/>
                    <a:pt x="72467" y="15545"/>
                    <a:pt x="74524" y="16231"/>
                  </a:cubicBezTo>
                  <a:cubicBezTo>
                    <a:pt x="72467" y="15545"/>
                    <a:pt x="70409" y="14859"/>
                    <a:pt x="68352" y="14173"/>
                  </a:cubicBezTo>
                  <a:cubicBezTo>
                    <a:pt x="45720" y="7315"/>
                    <a:pt x="22860" y="2286"/>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6ECC38D2-85EC-E842-B614-9D42798CD422}"/>
                </a:ext>
              </a:extLst>
            </p:cNvPr>
            <p:cNvSpPr/>
            <p:nvPr/>
          </p:nvSpPr>
          <p:spPr>
            <a:xfrm>
              <a:off x="6896914" y="2433904"/>
              <a:ext cx="4343" cy="3200"/>
            </a:xfrm>
            <a:custGeom>
              <a:avLst/>
              <a:gdLst>
                <a:gd name="connsiteX0" fmla="*/ 4344 w 4343"/>
                <a:gd name="connsiteY0" fmla="*/ 3200 h 3200"/>
                <a:gd name="connsiteX1" fmla="*/ 0 w 4343"/>
                <a:gd name="connsiteY1" fmla="*/ 0 h 3200"/>
                <a:gd name="connsiteX2" fmla="*/ 4344 w 4343"/>
                <a:gd name="connsiteY2" fmla="*/ 3200 h 3200"/>
              </a:gdLst>
              <a:ahLst/>
              <a:cxnLst>
                <a:cxn ang="0">
                  <a:pos x="connsiteX0" y="connsiteY0"/>
                </a:cxn>
                <a:cxn ang="0">
                  <a:pos x="connsiteX1" y="connsiteY1"/>
                </a:cxn>
                <a:cxn ang="0">
                  <a:pos x="connsiteX2" y="connsiteY2"/>
                </a:cxn>
              </a:cxnLst>
              <a:rect l="l" t="t" r="r" b="b"/>
              <a:pathLst>
                <a:path w="4343" h="3200">
                  <a:moveTo>
                    <a:pt x="4344" y="3200"/>
                  </a:moveTo>
                  <a:cubicBezTo>
                    <a:pt x="2972" y="2286"/>
                    <a:pt x="1600" y="1372"/>
                    <a:pt x="0" y="0"/>
                  </a:cubicBezTo>
                  <a:cubicBezTo>
                    <a:pt x="1600" y="1143"/>
                    <a:pt x="2972" y="2286"/>
                    <a:pt x="4344" y="320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7748B97A-0918-5B44-B638-837A45460FEF}"/>
                </a:ext>
              </a:extLst>
            </p:cNvPr>
            <p:cNvSpPr/>
            <p:nvPr/>
          </p:nvSpPr>
          <p:spPr>
            <a:xfrm>
              <a:off x="7008013" y="1928241"/>
              <a:ext cx="7315" cy="13716"/>
            </a:xfrm>
            <a:custGeom>
              <a:avLst/>
              <a:gdLst>
                <a:gd name="connsiteX0" fmla="*/ 7315 w 7315"/>
                <a:gd name="connsiteY0" fmla="*/ 0 h 13716"/>
                <a:gd name="connsiteX1" fmla="*/ 0 w 7315"/>
                <a:gd name="connsiteY1" fmla="*/ 13716 h 13716"/>
                <a:gd name="connsiteX2" fmla="*/ 7315 w 7315"/>
                <a:gd name="connsiteY2" fmla="*/ 0 h 13716"/>
              </a:gdLst>
              <a:ahLst/>
              <a:cxnLst>
                <a:cxn ang="0">
                  <a:pos x="connsiteX0" y="connsiteY0"/>
                </a:cxn>
                <a:cxn ang="0">
                  <a:pos x="connsiteX1" y="connsiteY1"/>
                </a:cxn>
                <a:cxn ang="0">
                  <a:pos x="connsiteX2" y="connsiteY2"/>
                </a:cxn>
              </a:cxnLst>
              <a:rect l="l" t="t" r="r" b="b"/>
              <a:pathLst>
                <a:path w="7315" h="13716">
                  <a:moveTo>
                    <a:pt x="7315" y="0"/>
                  </a:moveTo>
                  <a:cubicBezTo>
                    <a:pt x="4800" y="4572"/>
                    <a:pt x="2514" y="9144"/>
                    <a:pt x="0" y="13716"/>
                  </a:cubicBezTo>
                  <a:cubicBezTo>
                    <a:pt x="2514" y="8915"/>
                    <a:pt x="5029" y="4343"/>
                    <a:pt x="7315"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69C5FE6D-074F-DC4C-BFFB-DFD235D13F4A}"/>
                </a:ext>
              </a:extLst>
            </p:cNvPr>
            <p:cNvSpPr/>
            <p:nvPr/>
          </p:nvSpPr>
          <p:spPr>
            <a:xfrm>
              <a:off x="7023101" y="1906066"/>
              <a:ext cx="5486" cy="8915"/>
            </a:xfrm>
            <a:custGeom>
              <a:avLst/>
              <a:gdLst>
                <a:gd name="connsiteX0" fmla="*/ 5487 w 5486"/>
                <a:gd name="connsiteY0" fmla="*/ 0 h 8915"/>
                <a:gd name="connsiteX1" fmla="*/ 0 w 5486"/>
                <a:gd name="connsiteY1" fmla="*/ 8915 h 8915"/>
                <a:gd name="connsiteX2" fmla="*/ 5487 w 5486"/>
                <a:gd name="connsiteY2" fmla="*/ 0 h 8915"/>
              </a:gdLst>
              <a:ahLst/>
              <a:cxnLst>
                <a:cxn ang="0">
                  <a:pos x="connsiteX0" y="connsiteY0"/>
                </a:cxn>
                <a:cxn ang="0">
                  <a:pos x="connsiteX1" y="connsiteY1"/>
                </a:cxn>
                <a:cxn ang="0">
                  <a:pos x="connsiteX2" y="connsiteY2"/>
                </a:cxn>
              </a:cxnLst>
              <a:rect l="l" t="t" r="r" b="b"/>
              <a:pathLst>
                <a:path w="5486" h="8915">
                  <a:moveTo>
                    <a:pt x="5487" y="0"/>
                  </a:moveTo>
                  <a:cubicBezTo>
                    <a:pt x="3658" y="2972"/>
                    <a:pt x="1829" y="5944"/>
                    <a:pt x="0" y="8915"/>
                  </a:cubicBezTo>
                  <a:cubicBezTo>
                    <a:pt x="1829" y="5715"/>
                    <a:pt x="3658" y="2743"/>
                    <a:pt x="5487"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1D5DC26D-54A9-2146-B782-AD29CD2BD7F4}"/>
                </a:ext>
              </a:extLst>
            </p:cNvPr>
            <p:cNvSpPr/>
            <p:nvPr/>
          </p:nvSpPr>
          <p:spPr>
            <a:xfrm>
              <a:off x="7005042" y="1946986"/>
              <a:ext cx="685" cy="1600"/>
            </a:xfrm>
            <a:custGeom>
              <a:avLst/>
              <a:gdLst>
                <a:gd name="connsiteX0" fmla="*/ 686 w 685"/>
                <a:gd name="connsiteY0" fmla="*/ 0 h 1600"/>
                <a:gd name="connsiteX1" fmla="*/ 0 w 685"/>
                <a:gd name="connsiteY1" fmla="*/ 1600 h 1600"/>
                <a:gd name="connsiteX2" fmla="*/ 686 w 685"/>
                <a:gd name="connsiteY2" fmla="*/ 0 h 1600"/>
              </a:gdLst>
              <a:ahLst/>
              <a:cxnLst>
                <a:cxn ang="0">
                  <a:pos x="connsiteX0" y="connsiteY0"/>
                </a:cxn>
                <a:cxn ang="0">
                  <a:pos x="connsiteX1" y="connsiteY1"/>
                </a:cxn>
                <a:cxn ang="0">
                  <a:pos x="connsiteX2" y="connsiteY2"/>
                </a:cxn>
              </a:cxnLst>
              <a:rect l="l" t="t" r="r" b="b"/>
              <a:pathLst>
                <a:path w="685" h="1600">
                  <a:moveTo>
                    <a:pt x="686" y="0"/>
                  </a:moveTo>
                  <a:cubicBezTo>
                    <a:pt x="457" y="457"/>
                    <a:pt x="229" y="1143"/>
                    <a:pt x="0" y="1600"/>
                  </a:cubicBezTo>
                  <a:cubicBezTo>
                    <a:pt x="229" y="1143"/>
                    <a:pt x="457" y="686"/>
                    <a:pt x="686"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74DDE333-D53B-504D-B655-77E58615A2CD}"/>
                </a:ext>
              </a:extLst>
            </p:cNvPr>
            <p:cNvSpPr/>
            <p:nvPr/>
          </p:nvSpPr>
          <p:spPr>
            <a:xfrm>
              <a:off x="6990868" y="1984019"/>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860EE1AC-7828-8D4B-A280-B9BB4F1D4C4F}"/>
                </a:ext>
              </a:extLst>
            </p:cNvPr>
            <p:cNvSpPr/>
            <p:nvPr/>
          </p:nvSpPr>
          <p:spPr>
            <a:xfrm>
              <a:off x="6992469" y="1978761"/>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9" y="1143"/>
                    <a:pt x="0" y="1829"/>
                  </a:cubicBezTo>
                  <a:cubicBezTo>
                    <a:pt x="229" y="1143"/>
                    <a:pt x="457" y="457"/>
                    <a:pt x="686"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8B4D33EF-ECCD-E542-9486-ABC929514ADF}"/>
                </a:ext>
              </a:extLst>
            </p:cNvPr>
            <p:cNvSpPr/>
            <p:nvPr/>
          </p:nvSpPr>
          <p:spPr>
            <a:xfrm>
              <a:off x="6852565" y="2223820"/>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457" y="1372"/>
                    <a:pt x="0" y="0"/>
                  </a:cubicBezTo>
                  <a:cubicBezTo>
                    <a:pt x="686"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B4ECE8B5-7A53-8B4D-B98C-7580C99C8875}"/>
                </a:ext>
              </a:extLst>
            </p:cNvPr>
            <p:cNvSpPr/>
            <p:nvPr/>
          </p:nvSpPr>
          <p:spPr>
            <a:xfrm>
              <a:off x="6989268" y="1989505"/>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52A24D7B-CFBF-1446-BDFF-04E3FCA2DE31}"/>
                </a:ext>
              </a:extLst>
            </p:cNvPr>
            <p:cNvSpPr/>
            <p:nvPr/>
          </p:nvSpPr>
          <p:spPr>
            <a:xfrm>
              <a:off x="6987897" y="1994992"/>
              <a:ext cx="457" cy="1371"/>
            </a:xfrm>
            <a:custGeom>
              <a:avLst/>
              <a:gdLst>
                <a:gd name="connsiteX0" fmla="*/ 457 w 457"/>
                <a:gd name="connsiteY0" fmla="*/ 0 h 1371"/>
                <a:gd name="connsiteX1" fmla="*/ 0 w 457"/>
                <a:gd name="connsiteY1" fmla="*/ 1372 h 1371"/>
                <a:gd name="connsiteX2" fmla="*/ 457 w 457"/>
                <a:gd name="connsiteY2" fmla="*/ 0 h 1371"/>
              </a:gdLst>
              <a:ahLst/>
              <a:cxnLst>
                <a:cxn ang="0">
                  <a:pos x="connsiteX0" y="connsiteY0"/>
                </a:cxn>
                <a:cxn ang="0">
                  <a:pos x="connsiteX1" y="connsiteY1"/>
                </a:cxn>
                <a:cxn ang="0">
                  <a:pos x="connsiteX2" y="connsiteY2"/>
                </a:cxn>
              </a:cxnLst>
              <a:rect l="l" t="t" r="r" b="b"/>
              <a:pathLst>
                <a:path w="457" h="1371">
                  <a:moveTo>
                    <a:pt x="457" y="0"/>
                  </a:moveTo>
                  <a:cubicBezTo>
                    <a:pt x="229" y="457"/>
                    <a:pt x="229" y="914"/>
                    <a:pt x="0" y="1372"/>
                  </a:cubicBezTo>
                  <a:cubicBezTo>
                    <a:pt x="229"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1893605C-8C18-844E-AD3E-6F7625610841}"/>
                </a:ext>
              </a:extLst>
            </p:cNvPr>
            <p:cNvSpPr/>
            <p:nvPr/>
          </p:nvSpPr>
          <p:spPr>
            <a:xfrm>
              <a:off x="6986754" y="2000707"/>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686"/>
                    <a:pt x="229" y="229"/>
                    <a:pt x="229"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C0059453-B9DA-7F49-8828-868644BADC72}"/>
                </a:ext>
              </a:extLst>
            </p:cNvPr>
            <p:cNvSpPr/>
            <p:nvPr/>
          </p:nvSpPr>
          <p:spPr>
            <a:xfrm>
              <a:off x="6861938" y="2248966"/>
              <a:ext cx="1828" cy="6172"/>
            </a:xfrm>
            <a:custGeom>
              <a:avLst/>
              <a:gdLst>
                <a:gd name="connsiteX0" fmla="*/ 1829 w 1828"/>
                <a:gd name="connsiteY0" fmla="*/ 6172 h 6172"/>
                <a:gd name="connsiteX1" fmla="*/ 0 w 1828"/>
                <a:gd name="connsiteY1" fmla="*/ 0 h 6172"/>
                <a:gd name="connsiteX2" fmla="*/ 1829 w 1828"/>
                <a:gd name="connsiteY2" fmla="*/ 6172 h 6172"/>
              </a:gdLst>
              <a:ahLst/>
              <a:cxnLst>
                <a:cxn ang="0">
                  <a:pos x="connsiteX0" y="connsiteY0"/>
                </a:cxn>
                <a:cxn ang="0">
                  <a:pos x="connsiteX1" y="connsiteY1"/>
                </a:cxn>
                <a:cxn ang="0">
                  <a:pos x="connsiteX2" y="connsiteY2"/>
                </a:cxn>
              </a:cxnLst>
              <a:rect l="l" t="t" r="r" b="b"/>
              <a:pathLst>
                <a:path w="1828" h="6172">
                  <a:moveTo>
                    <a:pt x="1829" y="6172"/>
                  </a:moveTo>
                  <a:cubicBezTo>
                    <a:pt x="1372" y="4343"/>
                    <a:pt x="686" y="2286"/>
                    <a:pt x="0" y="0"/>
                  </a:cubicBezTo>
                  <a:cubicBezTo>
                    <a:pt x="915" y="2286"/>
                    <a:pt x="1372" y="4343"/>
                    <a:pt x="1829" y="61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A8859E97-F1F6-0F4A-A8D5-B8EF16A5BDE4}"/>
                </a:ext>
              </a:extLst>
            </p:cNvPr>
            <p:cNvSpPr/>
            <p:nvPr/>
          </p:nvSpPr>
          <p:spPr>
            <a:xfrm>
              <a:off x="6996126" y="1968017"/>
              <a:ext cx="685" cy="2057"/>
            </a:xfrm>
            <a:custGeom>
              <a:avLst/>
              <a:gdLst>
                <a:gd name="connsiteX0" fmla="*/ 685 w 685"/>
                <a:gd name="connsiteY0" fmla="*/ 0 h 2057"/>
                <a:gd name="connsiteX1" fmla="*/ 0 w 685"/>
                <a:gd name="connsiteY1" fmla="*/ 2057 h 2057"/>
                <a:gd name="connsiteX2" fmla="*/ 685 w 685"/>
                <a:gd name="connsiteY2" fmla="*/ 0 h 2057"/>
              </a:gdLst>
              <a:ahLst/>
              <a:cxnLst>
                <a:cxn ang="0">
                  <a:pos x="connsiteX0" y="connsiteY0"/>
                </a:cxn>
                <a:cxn ang="0">
                  <a:pos x="connsiteX1" y="connsiteY1"/>
                </a:cxn>
                <a:cxn ang="0">
                  <a:pos x="connsiteX2" y="connsiteY2"/>
                </a:cxn>
              </a:cxnLst>
              <a:rect l="l" t="t" r="r" b="b"/>
              <a:pathLst>
                <a:path w="685" h="2057">
                  <a:moveTo>
                    <a:pt x="685" y="0"/>
                  </a:moveTo>
                  <a:cubicBezTo>
                    <a:pt x="457" y="686"/>
                    <a:pt x="228" y="1372"/>
                    <a:pt x="0" y="2057"/>
                  </a:cubicBezTo>
                  <a:cubicBezTo>
                    <a:pt x="228" y="1372"/>
                    <a:pt x="457" y="686"/>
                    <a:pt x="685" y="0"/>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CC8BF0B6-F139-7147-AB2F-7C5773EBD485}"/>
                </a:ext>
              </a:extLst>
            </p:cNvPr>
            <p:cNvSpPr/>
            <p:nvPr/>
          </p:nvSpPr>
          <p:spPr>
            <a:xfrm>
              <a:off x="6858280" y="2238908"/>
              <a:ext cx="2743" cy="7543"/>
            </a:xfrm>
            <a:custGeom>
              <a:avLst/>
              <a:gdLst>
                <a:gd name="connsiteX0" fmla="*/ 2743 w 2743"/>
                <a:gd name="connsiteY0" fmla="*/ 7544 h 7543"/>
                <a:gd name="connsiteX1" fmla="*/ 0 w 2743"/>
                <a:gd name="connsiteY1" fmla="*/ 0 h 7543"/>
                <a:gd name="connsiteX2" fmla="*/ 2743 w 2743"/>
                <a:gd name="connsiteY2" fmla="*/ 7544 h 7543"/>
              </a:gdLst>
              <a:ahLst/>
              <a:cxnLst>
                <a:cxn ang="0">
                  <a:pos x="connsiteX0" y="connsiteY0"/>
                </a:cxn>
                <a:cxn ang="0">
                  <a:pos x="connsiteX1" y="connsiteY1"/>
                </a:cxn>
                <a:cxn ang="0">
                  <a:pos x="connsiteX2" y="connsiteY2"/>
                </a:cxn>
              </a:cxnLst>
              <a:rect l="l" t="t" r="r" b="b"/>
              <a:pathLst>
                <a:path w="2743" h="7543">
                  <a:moveTo>
                    <a:pt x="2743" y="7544"/>
                  </a:moveTo>
                  <a:cubicBezTo>
                    <a:pt x="1829" y="5029"/>
                    <a:pt x="914" y="2515"/>
                    <a:pt x="0" y="0"/>
                  </a:cubicBezTo>
                  <a:cubicBezTo>
                    <a:pt x="1143" y="2515"/>
                    <a:pt x="1829" y="5029"/>
                    <a:pt x="2743" y="7544"/>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5D769555-ABEB-024B-8D7F-82C882CFE0DD}"/>
                </a:ext>
              </a:extLst>
            </p:cNvPr>
            <p:cNvSpPr/>
            <p:nvPr/>
          </p:nvSpPr>
          <p:spPr>
            <a:xfrm>
              <a:off x="7155003" y="2449449"/>
              <a:ext cx="19431" cy="15544"/>
            </a:xfrm>
            <a:custGeom>
              <a:avLst/>
              <a:gdLst>
                <a:gd name="connsiteX0" fmla="*/ 2971 w 19431"/>
                <a:gd name="connsiteY0" fmla="*/ 5029 h 15544"/>
                <a:gd name="connsiteX1" fmla="*/ 0 w 19431"/>
                <a:gd name="connsiteY1" fmla="*/ 0 h 15544"/>
                <a:gd name="connsiteX2" fmla="*/ 2971 w 19431"/>
                <a:gd name="connsiteY2" fmla="*/ 5029 h 15544"/>
                <a:gd name="connsiteX3" fmla="*/ 19431 w 19431"/>
                <a:gd name="connsiteY3" fmla="*/ 15545 h 15544"/>
                <a:gd name="connsiteX4" fmla="*/ 2971 w 19431"/>
                <a:gd name="connsiteY4" fmla="*/ 5029 h 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15544">
                  <a:moveTo>
                    <a:pt x="2971" y="5029"/>
                  </a:moveTo>
                  <a:cubicBezTo>
                    <a:pt x="1828" y="3429"/>
                    <a:pt x="914" y="1600"/>
                    <a:pt x="0" y="0"/>
                  </a:cubicBezTo>
                  <a:cubicBezTo>
                    <a:pt x="1143" y="1600"/>
                    <a:pt x="2057" y="3429"/>
                    <a:pt x="2971" y="5029"/>
                  </a:cubicBezTo>
                  <a:cubicBezTo>
                    <a:pt x="6172" y="10287"/>
                    <a:pt x="12115" y="13945"/>
                    <a:pt x="19431" y="15545"/>
                  </a:cubicBezTo>
                  <a:cubicBezTo>
                    <a:pt x="12344" y="13716"/>
                    <a:pt x="6400" y="10287"/>
                    <a:pt x="2971" y="5029"/>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AC452E37-D99E-0C45-81A2-8134F487B851}"/>
                </a:ext>
              </a:extLst>
            </p:cNvPr>
            <p:cNvSpPr/>
            <p:nvPr/>
          </p:nvSpPr>
          <p:spPr>
            <a:xfrm>
              <a:off x="6863081" y="2261311"/>
              <a:ext cx="914" cy="2743"/>
            </a:xfrm>
            <a:custGeom>
              <a:avLst/>
              <a:gdLst>
                <a:gd name="connsiteX0" fmla="*/ 0 w 914"/>
                <a:gd name="connsiteY0" fmla="*/ 2743 h 2743"/>
                <a:gd name="connsiteX1" fmla="*/ 915 w 914"/>
                <a:gd name="connsiteY1" fmla="*/ 0 h 2743"/>
                <a:gd name="connsiteX2" fmla="*/ 0 w 914"/>
                <a:gd name="connsiteY2" fmla="*/ 2743 h 2743"/>
              </a:gdLst>
              <a:ahLst/>
              <a:cxnLst>
                <a:cxn ang="0">
                  <a:pos x="connsiteX0" y="connsiteY0"/>
                </a:cxn>
                <a:cxn ang="0">
                  <a:pos x="connsiteX1" y="connsiteY1"/>
                </a:cxn>
                <a:cxn ang="0">
                  <a:pos x="connsiteX2" y="connsiteY2"/>
                </a:cxn>
              </a:cxnLst>
              <a:rect l="l" t="t" r="r" b="b"/>
              <a:pathLst>
                <a:path w="914" h="2743">
                  <a:moveTo>
                    <a:pt x="0" y="2743"/>
                  </a:moveTo>
                  <a:cubicBezTo>
                    <a:pt x="458" y="1829"/>
                    <a:pt x="915" y="914"/>
                    <a:pt x="915" y="0"/>
                  </a:cubicBezTo>
                  <a:cubicBezTo>
                    <a:pt x="915" y="914"/>
                    <a:pt x="458" y="1829"/>
                    <a:pt x="0" y="2743"/>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DBFCCFE3-7A29-AC41-809F-27F7B0180FDB}"/>
                </a:ext>
              </a:extLst>
            </p:cNvPr>
            <p:cNvSpPr/>
            <p:nvPr/>
          </p:nvSpPr>
          <p:spPr>
            <a:xfrm>
              <a:off x="6994297" y="1973275"/>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8" y="1143"/>
                    <a:pt x="0" y="1829"/>
                  </a:cubicBezTo>
                  <a:cubicBezTo>
                    <a:pt x="228"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F6D9F877-F4E1-A34D-B72E-9EAF19C99DFA}"/>
                </a:ext>
              </a:extLst>
            </p:cNvPr>
            <p:cNvSpPr/>
            <p:nvPr/>
          </p:nvSpPr>
          <p:spPr>
            <a:xfrm>
              <a:off x="6855537" y="2231364"/>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685" y="1372"/>
                    <a:pt x="0" y="0"/>
                  </a:cubicBezTo>
                  <a:cubicBezTo>
                    <a:pt x="457"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457A931B-50B0-F642-B1A5-6177420EA591}"/>
                </a:ext>
              </a:extLst>
            </p:cNvPr>
            <p:cNvSpPr/>
            <p:nvPr/>
          </p:nvSpPr>
          <p:spPr>
            <a:xfrm>
              <a:off x="7391147" y="1806625"/>
              <a:ext cx="3886" cy="1828"/>
            </a:xfrm>
            <a:custGeom>
              <a:avLst/>
              <a:gdLst>
                <a:gd name="connsiteX0" fmla="*/ 3887 w 3886"/>
                <a:gd name="connsiteY0" fmla="*/ 1829 h 1828"/>
                <a:gd name="connsiteX1" fmla="*/ 0 w 3886"/>
                <a:gd name="connsiteY1" fmla="*/ 0 h 1828"/>
                <a:gd name="connsiteX2" fmla="*/ 3887 w 3886"/>
                <a:gd name="connsiteY2" fmla="*/ 1829 h 1828"/>
              </a:gdLst>
              <a:ahLst/>
              <a:cxnLst>
                <a:cxn ang="0">
                  <a:pos x="connsiteX0" y="connsiteY0"/>
                </a:cxn>
                <a:cxn ang="0">
                  <a:pos x="connsiteX1" y="connsiteY1"/>
                </a:cxn>
                <a:cxn ang="0">
                  <a:pos x="connsiteX2" y="connsiteY2"/>
                </a:cxn>
              </a:cxnLst>
              <a:rect l="l" t="t" r="r" b="b"/>
              <a:pathLst>
                <a:path w="3886" h="1828">
                  <a:moveTo>
                    <a:pt x="3887" y="1829"/>
                  </a:moveTo>
                  <a:cubicBezTo>
                    <a:pt x="2515" y="1143"/>
                    <a:pt x="1143" y="686"/>
                    <a:pt x="0" y="0"/>
                  </a:cubicBezTo>
                  <a:cubicBezTo>
                    <a:pt x="1143" y="686"/>
                    <a:pt x="2515" y="1372"/>
                    <a:pt x="3887" y="1829"/>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DB2F6E37-989B-2B4B-A478-CC1F1E366A37}"/>
                </a:ext>
              </a:extLst>
            </p:cNvPr>
            <p:cNvSpPr/>
            <p:nvPr/>
          </p:nvSpPr>
          <p:spPr>
            <a:xfrm>
              <a:off x="7471157" y="2457907"/>
              <a:ext cx="2286" cy="914"/>
            </a:xfrm>
            <a:custGeom>
              <a:avLst/>
              <a:gdLst>
                <a:gd name="connsiteX0" fmla="*/ 2286 w 2286"/>
                <a:gd name="connsiteY0" fmla="*/ 914 h 914"/>
                <a:gd name="connsiteX1" fmla="*/ 0 w 2286"/>
                <a:gd name="connsiteY1" fmla="*/ 0 h 914"/>
                <a:gd name="connsiteX2" fmla="*/ 2286 w 2286"/>
                <a:gd name="connsiteY2" fmla="*/ 914 h 914"/>
              </a:gdLst>
              <a:ahLst/>
              <a:cxnLst>
                <a:cxn ang="0">
                  <a:pos x="connsiteX0" y="connsiteY0"/>
                </a:cxn>
                <a:cxn ang="0">
                  <a:pos x="connsiteX1" y="connsiteY1"/>
                </a:cxn>
                <a:cxn ang="0">
                  <a:pos x="connsiteX2" y="connsiteY2"/>
                </a:cxn>
              </a:cxnLst>
              <a:rect l="l" t="t" r="r" b="b"/>
              <a:pathLst>
                <a:path w="2286" h="914">
                  <a:moveTo>
                    <a:pt x="2286" y="914"/>
                  </a:moveTo>
                  <a:cubicBezTo>
                    <a:pt x="1601" y="457"/>
                    <a:pt x="686" y="229"/>
                    <a:pt x="0" y="0"/>
                  </a:cubicBezTo>
                  <a:cubicBezTo>
                    <a:pt x="915" y="229"/>
                    <a:pt x="1601" y="457"/>
                    <a:pt x="2286" y="914"/>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044C77D4-A99F-F643-A98F-ECB247064C0E}"/>
                </a:ext>
              </a:extLst>
            </p:cNvPr>
            <p:cNvSpPr/>
            <p:nvPr/>
          </p:nvSpPr>
          <p:spPr>
            <a:xfrm>
              <a:off x="7429323" y="2477109"/>
              <a:ext cx="5943" cy="2743"/>
            </a:xfrm>
            <a:custGeom>
              <a:avLst/>
              <a:gdLst>
                <a:gd name="connsiteX0" fmla="*/ 5943 w 5943"/>
                <a:gd name="connsiteY0" fmla="*/ 0 h 2743"/>
                <a:gd name="connsiteX1" fmla="*/ 0 w 5943"/>
                <a:gd name="connsiteY1" fmla="*/ 2743 h 2743"/>
                <a:gd name="connsiteX2" fmla="*/ 5943 w 5943"/>
                <a:gd name="connsiteY2" fmla="*/ 0 h 2743"/>
              </a:gdLst>
              <a:ahLst/>
              <a:cxnLst>
                <a:cxn ang="0">
                  <a:pos x="connsiteX0" y="connsiteY0"/>
                </a:cxn>
                <a:cxn ang="0">
                  <a:pos x="connsiteX1" y="connsiteY1"/>
                </a:cxn>
                <a:cxn ang="0">
                  <a:pos x="connsiteX2" y="connsiteY2"/>
                </a:cxn>
              </a:cxnLst>
              <a:rect l="l" t="t" r="r" b="b"/>
              <a:pathLst>
                <a:path w="5943" h="2743">
                  <a:moveTo>
                    <a:pt x="5943" y="0"/>
                  </a:moveTo>
                  <a:cubicBezTo>
                    <a:pt x="3886" y="914"/>
                    <a:pt x="2057" y="1829"/>
                    <a:pt x="0" y="2743"/>
                  </a:cubicBezTo>
                  <a:cubicBezTo>
                    <a:pt x="2057" y="1829"/>
                    <a:pt x="3886" y="914"/>
                    <a:pt x="5943"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76B80F7-93EB-3F4F-AAB8-0CED17E74D88}"/>
                </a:ext>
              </a:extLst>
            </p:cNvPr>
            <p:cNvSpPr/>
            <p:nvPr/>
          </p:nvSpPr>
          <p:spPr>
            <a:xfrm>
              <a:off x="7478015" y="2461564"/>
              <a:ext cx="2286" cy="2057"/>
            </a:xfrm>
            <a:custGeom>
              <a:avLst/>
              <a:gdLst>
                <a:gd name="connsiteX0" fmla="*/ 2286 w 2286"/>
                <a:gd name="connsiteY0" fmla="*/ 2057 h 2057"/>
                <a:gd name="connsiteX1" fmla="*/ 0 w 2286"/>
                <a:gd name="connsiteY1" fmla="*/ 0 h 2057"/>
                <a:gd name="connsiteX2" fmla="*/ 2286 w 2286"/>
                <a:gd name="connsiteY2" fmla="*/ 2057 h 2057"/>
              </a:gdLst>
              <a:ahLst/>
              <a:cxnLst>
                <a:cxn ang="0">
                  <a:pos x="connsiteX0" y="connsiteY0"/>
                </a:cxn>
                <a:cxn ang="0">
                  <a:pos x="connsiteX1" y="connsiteY1"/>
                </a:cxn>
                <a:cxn ang="0">
                  <a:pos x="connsiteX2" y="connsiteY2"/>
                </a:cxn>
              </a:cxnLst>
              <a:rect l="l" t="t" r="r" b="b"/>
              <a:pathLst>
                <a:path w="2286" h="2057">
                  <a:moveTo>
                    <a:pt x="2286" y="2057"/>
                  </a:moveTo>
                  <a:cubicBezTo>
                    <a:pt x="1601" y="1372"/>
                    <a:pt x="686" y="686"/>
                    <a:pt x="0" y="0"/>
                  </a:cubicBezTo>
                  <a:cubicBezTo>
                    <a:pt x="915" y="914"/>
                    <a:pt x="1601" y="1372"/>
                    <a:pt x="2286" y="2057"/>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7953D797-5415-BB45-9495-5121894842ED}"/>
                </a:ext>
              </a:extLst>
            </p:cNvPr>
            <p:cNvSpPr/>
            <p:nvPr/>
          </p:nvSpPr>
          <p:spPr>
            <a:xfrm>
              <a:off x="7474586" y="2459278"/>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1" y="1143"/>
                    <a:pt x="686" y="457"/>
                    <a:pt x="0" y="0"/>
                  </a:cubicBezTo>
                  <a:cubicBezTo>
                    <a:pt x="915" y="457"/>
                    <a:pt x="1601" y="914"/>
                    <a:pt x="2286" y="160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B0A470E7-7529-9C46-8233-16A5CA92B9DF}"/>
                </a:ext>
              </a:extLst>
            </p:cNvPr>
            <p:cNvSpPr/>
            <p:nvPr/>
          </p:nvSpPr>
          <p:spPr>
            <a:xfrm>
              <a:off x="7414007" y="2482824"/>
              <a:ext cx="8686" cy="3429"/>
            </a:xfrm>
            <a:custGeom>
              <a:avLst/>
              <a:gdLst>
                <a:gd name="connsiteX0" fmla="*/ 8687 w 8686"/>
                <a:gd name="connsiteY0" fmla="*/ 0 h 3429"/>
                <a:gd name="connsiteX1" fmla="*/ 0 w 8686"/>
                <a:gd name="connsiteY1" fmla="*/ 3429 h 3429"/>
                <a:gd name="connsiteX2" fmla="*/ 8687 w 8686"/>
                <a:gd name="connsiteY2" fmla="*/ 0 h 3429"/>
              </a:gdLst>
              <a:ahLst/>
              <a:cxnLst>
                <a:cxn ang="0">
                  <a:pos x="connsiteX0" y="connsiteY0"/>
                </a:cxn>
                <a:cxn ang="0">
                  <a:pos x="connsiteX1" y="connsiteY1"/>
                </a:cxn>
                <a:cxn ang="0">
                  <a:pos x="connsiteX2" y="connsiteY2"/>
                </a:cxn>
              </a:cxnLst>
              <a:rect l="l" t="t" r="r" b="b"/>
              <a:pathLst>
                <a:path w="8686" h="3429">
                  <a:moveTo>
                    <a:pt x="8687" y="0"/>
                  </a:moveTo>
                  <a:cubicBezTo>
                    <a:pt x="5944" y="1143"/>
                    <a:pt x="2972" y="2286"/>
                    <a:pt x="0" y="3429"/>
                  </a:cubicBezTo>
                  <a:cubicBezTo>
                    <a:pt x="2972" y="2286"/>
                    <a:pt x="5944" y="1143"/>
                    <a:pt x="8687"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EDE73389-D474-E84E-96F1-F4564C66C8FC}"/>
                </a:ext>
              </a:extLst>
            </p:cNvPr>
            <p:cNvSpPr/>
            <p:nvPr/>
          </p:nvSpPr>
          <p:spPr>
            <a:xfrm>
              <a:off x="7350913" y="2501341"/>
              <a:ext cx="8915" cy="1828"/>
            </a:xfrm>
            <a:custGeom>
              <a:avLst/>
              <a:gdLst>
                <a:gd name="connsiteX0" fmla="*/ 8915 w 8915"/>
                <a:gd name="connsiteY0" fmla="*/ 0 h 1828"/>
                <a:gd name="connsiteX1" fmla="*/ 0 w 8915"/>
                <a:gd name="connsiteY1" fmla="*/ 1829 h 1828"/>
                <a:gd name="connsiteX2" fmla="*/ 8915 w 8915"/>
                <a:gd name="connsiteY2" fmla="*/ 0 h 1828"/>
              </a:gdLst>
              <a:ahLst/>
              <a:cxnLst>
                <a:cxn ang="0">
                  <a:pos x="connsiteX0" y="connsiteY0"/>
                </a:cxn>
                <a:cxn ang="0">
                  <a:pos x="connsiteX1" y="connsiteY1"/>
                </a:cxn>
                <a:cxn ang="0">
                  <a:pos x="connsiteX2" y="connsiteY2"/>
                </a:cxn>
              </a:cxnLst>
              <a:rect l="l" t="t" r="r" b="b"/>
              <a:pathLst>
                <a:path w="8915" h="1828">
                  <a:moveTo>
                    <a:pt x="8915" y="0"/>
                  </a:moveTo>
                  <a:cubicBezTo>
                    <a:pt x="5943" y="686"/>
                    <a:pt x="2972" y="1143"/>
                    <a:pt x="0" y="1829"/>
                  </a:cubicBezTo>
                  <a:cubicBezTo>
                    <a:pt x="2972" y="1372"/>
                    <a:pt x="5943" y="686"/>
                    <a:pt x="8915" y="0"/>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0689C19-7A97-614B-B9AE-728A1C681B9F}"/>
                </a:ext>
              </a:extLst>
            </p:cNvPr>
            <p:cNvSpPr/>
            <p:nvPr/>
          </p:nvSpPr>
          <p:spPr>
            <a:xfrm>
              <a:off x="7408749" y="1815541"/>
              <a:ext cx="3200" cy="1828"/>
            </a:xfrm>
            <a:custGeom>
              <a:avLst/>
              <a:gdLst>
                <a:gd name="connsiteX0" fmla="*/ 3200 w 3200"/>
                <a:gd name="connsiteY0" fmla="*/ 1829 h 1828"/>
                <a:gd name="connsiteX1" fmla="*/ 0 w 3200"/>
                <a:gd name="connsiteY1" fmla="*/ 0 h 1828"/>
                <a:gd name="connsiteX2" fmla="*/ 3200 w 3200"/>
                <a:gd name="connsiteY2" fmla="*/ 1829 h 1828"/>
              </a:gdLst>
              <a:ahLst/>
              <a:cxnLst>
                <a:cxn ang="0">
                  <a:pos x="connsiteX0" y="connsiteY0"/>
                </a:cxn>
                <a:cxn ang="0">
                  <a:pos x="connsiteX1" y="connsiteY1"/>
                </a:cxn>
                <a:cxn ang="0">
                  <a:pos x="connsiteX2" y="connsiteY2"/>
                </a:cxn>
              </a:cxnLst>
              <a:rect l="l" t="t" r="r" b="b"/>
              <a:pathLst>
                <a:path w="3200" h="1828">
                  <a:moveTo>
                    <a:pt x="3200" y="1829"/>
                  </a:moveTo>
                  <a:cubicBezTo>
                    <a:pt x="2057" y="1143"/>
                    <a:pt x="1143" y="686"/>
                    <a:pt x="0" y="0"/>
                  </a:cubicBezTo>
                  <a:cubicBezTo>
                    <a:pt x="1143" y="686"/>
                    <a:pt x="2057" y="1372"/>
                    <a:pt x="3200" y="1829"/>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49F32884-08CD-0348-A525-E843114C9E73}"/>
                </a:ext>
              </a:extLst>
            </p:cNvPr>
            <p:cNvSpPr/>
            <p:nvPr/>
          </p:nvSpPr>
          <p:spPr>
            <a:xfrm>
              <a:off x="7688784" y="1922526"/>
              <a:ext cx="1600" cy="5029"/>
            </a:xfrm>
            <a:custGeom>
              <a:avLst/>
              <a:gdLst>
                <a:gd name="connsiteX0" fmla="*/ 0 w 1600"/>
                <a:gd name="connsiteY0" fmla="*/ 0 h 5029"/>
                <a:gd name="connsiteX1" fmla="*/ 1600 w 1600"/>
                <a:gd name="connsiteY1" fmla="*/ 5029 h 5029"/>
                <a:gd name="connsiteX2" fmla="*/ 0 w 1600"/>
                <a:gd name="connsiteY2" fmla="*/ 0 h 5029"/>
              </a:gdLst>
              <a:ahLst/>
              <a:cxnLst>
                <a:cxn ang="0">
                  <a:pos x="connsiteX0" y="connsiteY0"/>
                </a:cxn>
                <a:cxn ang="0">
                  <a:pos x="connsiteX1" y="connsiteY1"/>
                </a:cxn>
                <a:cxn ang="0">
                  <a:pos x="connsiteX2" y="connsiteY2"/>
                </a:cxn>
              </a:cxnLst>
              <a:rect l="l" t="t" r="r" b="b"/>
              <a:pathLst>
                <a:path w="1600" h="5029">
                  <a:moveTo>
                    <a:pt x="0" y="0"/>
                  </a:moveTo>
                  <a:cubicBezTo>
                    <a:pt x="457" y="1600"/>
                    <a:pt x="1143" y="3200"/>
                    <a:pt x="1600" y="5029"/>
                  </a:cubicBezTo>
                  <a:cubicBezTo>
                    <a:pt x="914" y="3429"/>
                    <a:pt x="457" y="1829"/>
                    <a:pt x="0" y="0"/>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F0603216-1426-8D4A-8B17-443A37058004}"/>
                </a:ext>
              </a:extLst>
            </p:cNvPr>
            <p:cNvSpPr/>
            <p:nvPr/>
          </p:nvSpPr>
          <p:spPr>
            <a:xfrm>
              <a:off x="6982639" y="2023338"/>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B6955B4C-86FD-B349-BDC6-C6B8E4F0B25E}"/>
                </a:ext>
              </a:extLst>
            </p:cNvPr>
            <p:cNvSpPr/>
            <p:nvPr/>
          </p:nvSpPr>
          <p:spPr>
            <a:xfrm>
              <a:off x="7364629" y="1796110"/>
              <a:ext cx="4343" cy="1600"/>
            </a:xfrm>
            <a:custGeom>
              <a:avLst/>
              <a:gdLst>
                <a:gd name="connsiteX0" fmla="*/ 4343 w 4343"/>
                <a:gd name="connsiteY0" fmla="*/ 1600 h 1600"/>
                <a:gd name="connsiteX1" fmla="*/ 0 w 4343"/>
                <a:gd name="connsiteY1" fmla="*/ 0 h 1600"/>
                <a:gd name="connsiteX2" fmla="*/ 4343 w 4343"/>
                <a:gd name="connsiteY2" fmla="*/ 1600 h 1600"/>
              </a:gdLst>
              <a:ahLst/>
              <a:cxnLst>
                <a:cxn ang="0">
                  <a:pos x="connsiteX0" y="connsiteY0"/>
                </a:cxn>
                <a:cxn ang="0">
                  <a:pos x="connsiteX1" y="connsiteY1"/>
                </a:cxn>
                <a:cxn ang="0">
                  <a:pos x="connsiteX2" y="connsiteY2"/>
                </a:cxn>
              </a:cxnLst>
              <a:rect l="l" t="t" r="r" b="b"/>
              <a:pathLst>
                <a:path w="4343" h="1600">
                  <a:moveTo>
                    <a:pt x="4343" y="1600"/>
                  </a:moveTo>
                  <a:cubicBezTo>
                    <a:pt x="2972" y="1143"/>
                    <a:pt x="1600" y="686"/>
                    <a:pt x="0" y="0"/>
                  </a:cubicBezTo>
                  <a:cubicBezTo>
                    <a:pt x="1600" y="686"/>
                    <a:pt x="2972" y="1143"/>
                    <a:pt x="4343" y="1600"/>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919D770F-1D65-4749-A75A-E1D9A66E8F4F}"/>
                </a:ext>
              </a:extLst>
            </p:cNvPr>
            <p:cNvSpPr/>
            <p:nvPr/>
          </p:nvSpPr>
          <p:spPr>
            <a:xfrm>
              <a:off x="6984468" y="2011908"/>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0" y="457"/>
                    <a:pt x="0" y="229"/>
                    <a:pt x="229" y="0"/>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5A0FDB08-996A-E34B-A396-85259E2CD592}"/>
                </a:ext>
              </a:extLst>
            </p:cNvPr>
            <p:cNvSpPr/>
            <p:nvPr/>
          </p:nvSpPr>
          <p:spPr>
            <a:xfrm>
              <a:off x="7415836" y="1819656"/>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915"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DBF51F3B-8C6F-5240-A579-C0376C3A7D79}"/>
                </a:ext>
              </a:extLst>
            </p:cNvPr>
            <p:cNvSpPr/>
            <p:nvPr/>
          </p:nvSpPr>
          <p:spPr>
            <a:xfrm>
              <a:off x="6983325" y="2017623"/>
              <a:ext cx="228" cy="685"/>
            </a:xfrm>
            <a:custGeom>
              <a:avLst/>
              <a:gdLst>
                <a:gd name="connsiteX0" fmla="*/ 229 w 228"/>
                <a:gd name="connsiteY0" fmla="*/ 0 h 685"/>
                <a:gd name="connsiteX1" fmla="*/ 0 w 228"/>
                <a:gd name="connsiteY1" fmla="*/ 686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9"/>
                    <a:pt x="229" y="457"/>
                    <a:pt x="0" y="686"/>
                  </a:cubicBezTo>
                  <a:cubicBezTo>
                    <a:pt x="229" y="457"/>
                    <a:pt x="229" y="229"/>
                    <a:pt x="229" y="0"/>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12B2340F-D9E5-9745-8E99-25EBE6E87184}"/>
                </a:ext>
              </a:extLst>
            </p:cNvPr>
            <p:cNvSpPr/>
            <p:nvPr/>
          </p:nvSpPr>
          <p:spPr>
            <a:xfrm>
              <a:off x="7062420" y="1855317"/>
              <a:ext cx="5486" cy="5943"/>
            </a:xfrm>
            <a:custGeom>
              <a:avLst/>
              <a:gdLst>
                <a:gd name="connsiteX0" fmla="*/ 0 w 5486"/>
                <a:gd name="connsiteY0" fmla="*/ 5944 h 5943"/>
                <a:gd name="connsiteX1" fmla="*/ 5486 w 5486"/>
                <a:gd name="connsiteY1" fmla="*/ 0 h 5943"/>
                <a:gd name="connsiteX2" fmla="*/ 0 w 5486"/>
                <a:gd name="connsiteY2" fmla="*/ 5944 h 5943"/>
              </a:gdLst>
              <a:ahLst/>
              <a:cxnLst>
                <a:cxn ang="0">
                  <a:pos x="connsiteX0" y="connsiteY0"/>
                </a:cxn>
                <a:cxn ang="0">
                  <a:pos x="connsiteX1" y="connsiteY1"/>
                </a:cxn>
                <a:cxn ang="0">
                  <a:pos x="connsiteX2" y="connsiteY2"/>
                </a:cxn>
              </a:cxnLst>
              <a:rect l="l" t="t" r="r" b="b"/>
              <a:pathLst>
                <a:path w="5486" h="5943">
                  <a:moveTo>
                    <a:pt x="0" y="5944"/>
                  </a:moveTo>
                  <a:cubicBezTo>
                    <a:pt x="1828" y="3886"/>
                    <a:pt x="3657" y="2057"/>
                    <a:pt x="5486" y="0"/>
                  </a:cubicBezTo>
                  <a:cubicBezTo>
                    <a:pt x="3657" y="2057"/>
                    <a:pt x="1828" y="3886"/>
                    <a:pt x="0" y="5944"/>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EB26F4EA-1763-5940-AD5A-04B754869BE6}"/>
                </a:ext>
              </a:extLst>
            </p:cNvPr>
            <p:cNvSpPr/>
            <p:nvPr/>
          </p:nvSpPr>
          <p:spPr>
            <a:xfrm>
              <a:off x="7126428" y="1784680"/>
              <a:ext cx="69037" cy="26060"/>
            </a:xfrm>
            <a:custGeom>
              <a:avLst/>
              <a:gdLst>
                <a:gd name="connsiteX0" fmla="*/ 0 w 69037"/>
                <a:gd name="connsiteY0" fmla="*/ 26060 h 26060"/>
                <a:gd name="connsiteX1" fmla="*/ 58064 w 69037"/>
                <a:gd name="connsiteY1" fmla="*/ 2743 h 26060"/>
                <a:gd name="connsiteX2" fmla="*/ 69037 w 69037"/>
                <a:gd name="connsiteY2" fmla="*/ 0 h 26060"/>
                <a:gd name="connsiteX3" fmla="*/ 58064 w 69037"/>
                <a:gd name="connsiteY3" fmla="*/ 2743 h 26060"/>
                <a:gd name="connsiteX4" fmla="*/ 0 w 69037"/>
                <a:gd name="connsiteY4" fmla="*/ 26060 h 2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26060">
                  <a:moveTo>
                    <a:pt x="0" y="26060"/>
                  </a:moveTo>
                  <a:cubicBezTo>
                    <a:pt x="17602" y="16459"/>
                    <a:pt x="36804" y="8458"/>
                    <a:pt x="58064" y="2743"/>
                  </a:cubicBezTo>
                  <a:cubicBezTo>
                    <a:pt x="61722" y="1829"/>
                    <a:pt x="65379" y="914"/>
                    <a:pt x="69037" y="0"/>
                  </a:cubicBezTo>
                  <a:cubicBezTo>
                    <a:pt x="65379" y="914"/>
                    <a:pt x="61722" y="1829"/>
                    <a:pt x="58064" y="2743"/>
                  </a:cubicBezTo>
                  <a:cubicBezTo>
                    <a:pt x="36804" y="8458"/>
                    <a:pt x="17602" y="16231"/>
                    <a:pt x="0" y="26060"/>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6E088F2B-028F-C84A-A80C-D44C4DF7BF59}"/>
                </a:ext>
              </a:extLst>
            </p:cNvPr>
            <p:cNvSpPr/>
            <p:nvPr/>
          </p:nvSpPr>
          <p:spPr>
            <a:xfrm>
              <a:off x="7403034" y="1812569"/>
              <a:ext cx="3200" cy="1600"/>
            </a:xfrm>
            <a:custGeom>
              <a:avLst/>
              <a:gdLst>
                <a:gd name="connsiteX0" fmla="*/ 3200 w 3200"/>
                <a:gd name="connsiteY0" fmla="*/ 1600 h 1600"/>
                <a:gd name="connsiteX1" fmla="*/ 0 w 3200"/>
                <a:gd name="connsiteY1" fmla="*/ 0 h 1600"/>
                <a:gd name="connsiteX2" fmla="*/ 3200 w 3200"/>
                <a:gd name="connsiteY2" fmla="*/ 1600 h 1600"/>
              </a:gdLst>
              <a:ahLst/>
              <a:cxnLst>
                <a:cxn ang="0">
                  <a:pos x="connsiteX0" y="connsiteY0"/>
                </a:cxn>
                <a:cxn ang="0">
                  <a:pos x="connsiteX1" y="connsiteY1"/>
                </a:cxn>
                <a:cxn ang="0">
                  <a:pos x="connsiteX2" y="connsiteY2"/>
                </a:cxn>
              </a:cxnLst>
              <a:rect l="l" t="t" r="r" b="b"/>
              <a:pathLst>
                <a:path w="3200" h="1600">
                  <a:moveTo>
                    <a:pt x="3200" y="1600"/>
                  </a:moveTo>
                  <a:cubicBezTo>
                    <a:pt x="2286" y="1143"/>
                    <a:pt x="1143" y="457"/>
                    <a:pt x="0" y="0"/>
                  </a:cubicBezTo>
                  <a:cubicBezTo>
                    <a:pt x="1143" y="686"/>
                    <a:pt x="2286" y="1143"/>
                    <a:pt x="3200" y="1600"/>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88742AC-7328-7847-8EC2-EE74639ECA74}"/>
                </a:ext>
              </a:extLst>
            </p:cNvPr>
            <p:cNvSpPr/>
            <p:nvPr/>
          </p:nvSpPr>
          <p:spPr>
            <a:xfrm>
              <a:off x="7383603" y="1803425"/>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1828" y="914"/>
                    <a:pt x="0" y="0"/>
                  </a:cubicBezTo>
                  <a:cubicBezTo>
                    <a:pt x="1828" y="686"/>
                    <a:pt x="3657" y="1600"/>
                    <a:pt x="5715" y="2515"/>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347D7605-E292-6C4D-ADEE-7B9E99CF1578}"/>
                </a:ext>
              </a:extLst>
            </p:cNvPr>
            <p:cNvSpPr/>
            <p:nvPr/>
          </p:nvSpPr>
          <p:spPr>
            <a:xfrm>
              <a:off x="7397548" y="1809826"/>
              <a:ext cx="3200" cy="1600"/>
            </a:xfrm>
            <a:custGeom>
              <a:avLst/>
              <a:gdLst>
                <a:gd name="connsiteX0" fmla="*/ 3201 w 3200"/>
                <a:gd name="connsiteY0" fmla="*/ 1600 h 1600"/>
                <a:gd name="connsiteX1" fmla="*/ 0 w 3200"/>
                <a:gd name="connsiteY1" fmla="*/ 0 h 1600"/>
                <a:gd name="connsiteX2" fmla="*/ 3201 w 3200"/>
                <a:gd name="connsiteY2" fmla="*/ 1600 h 1600"/>
              </a:gdLst>
              <a:ahLst/>
              <a:cxnLst>
                <a:cxn ang="0">
                  <a:pos x="connsiteX0" y="connsiteY0"/>
                </a:cxn>
                <a:cxn ang="0">
                  <a:pos x="connsiteX1" y="connsiteY1"/>
                </a:cxn>
                <a:cxn ang="0">
                  <a:pos x="connsiteX2" y="connsiteY2"/>
                </a:cxn>
              </a:cxnLst>
              <a:rect l="l" t="t" r="r" b="b"/>
              <a:pathLst>
                <a:path w="3200" h="1600">
                  <a:moveTo>
                    <a:pt x="3201" y="1600"/>
                  </a:moveTo>
                  <a:cubicBezTo>
                    <a:pt x="2058" y="1143"/>
                    <a:pt x="915" y="457"/>
                    <a:pt x="0" y="0"/>
                  </a:cubicBezTo>
                  <a:cubicBezTo>
                    <a:pt x="915" y="457"/>
                    <a:pt x="2058" y="914"/>
                    <a:pt x="3201" y="1600"/>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83329CE6-9E99-0C4B-B586-4FC80E53EAA0}"/>
                </a:ext>
              </a:extLst>
            </p:cNvPr>
            <p:cNvSpPr/>
            <p:nvPr/>
          </p:nvSpPr>
          <p:spPr>
            <a:xfrm>
              <a:off x="7331025" y="2504998"/>
              <a:ext cx="10744" cy="2057"/>
            </a:xfrm>
            <a:custGeom>
              <a:avLst/>
              <a:gdLst>
                <a:gd name="connsiteX0" fmla="*/ 10744 w 10744"/>
                <a:gd name="connsiteY0" fmla="*/ 0 h 2057"/>
                <a:gd name="connsiteX1" fmla="*/ 0 w 10744"/>
                <a:gd name="connsiteY1" fmla="*/ 2057 h 2057"/>
                <a:gd name="connsiteX2" fmla="*/ 10744 w 10744"/>
                <a:gd name="connsiteY2" fmla="*/ 0 h 2057"/>
              </a:gdLst>
              <a:ahLst/>
              <a:cxnLst>
                <a:cxn ang="0">
                  <a:pos x="connsiteX0" y="connsiteY0"/>
                </a:cxn>
                <a:cxn ang="0">
                  <a:pos x="connsiteX1" y="connsiteY1"/>
                </a:cxn>
                <a:cxn ang="0">
                  <a:pos x="connsiteX2" y="connsiteY2"/>
                </a:cxn>
              </a:cxnLst>
              <a:rect l="l" t="t" r="r" b="b"/>
              <a:pathLst>
                <a:path w="10744" h="2057">
                  <a:moveTo>
                    <a:pt x="10744" y="0"/>
                  </a:moveTo>
                  <a:cubicBezTo>
                    <a:pt x="7086" y="686"/>
                    <a:pt x="3429" y="1372"/>
                    <a:pt x="0" y="2057"/>
                  </a:cubicBezTo>
                  <a:cubicBezTo>
                    <a:pt x="3429" y="1372"/>
                    <a:pt x="6858" y="686"/>
                    <a:pt x="10744" y="0"/>
                  </a:cubicBezTo>
                  <a:close/>
                </a:path>
              </a:pathLst>
            </a:custGeom>
            <a:solidFill>
              <a:srgbClr val="FFFFFF"/>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76F0B7F8-DF7C-0242-B2E0-A824FB16FEDF}"/>
                </a:ext>
              </a:extLst>
            </p:cNvPr>
            <p:cNvSpPr/>
            <p:nvPr/>
          </p:nvSpPr>
          <p:spPr>
            <a:xfrm>
              <a:off x="7371487" y="1798396"/>
              <a:ext cx="3886" cy="1600"/>
            </a:xfrm>
            <a:custGeom>
              <a:avLst/>
              <a:gdLst>
                <a:gd name="connsiteX0" fmla="*/ 3886 w 3886"/>
                <a:gd name="connsiteY0" fmla="*/ 1600 h 1600"/>
                <a:gd name="connsiteX1" fmla="*/ 0 w 3886"/>
                <a:gd name="connsiteY1" fmla="*/ 0 h 1600"/>
                <a:gd name="connsiteX2" fmla="*/ 3886 w 3886"/>
                <a:gd name="connsiteY2" fmla="*/ 1600 h 1600"/>
              </a:gdLst>
              <a:ahLst/>
              <a:cxnLst>
                <a:cxn ang="0">
                  <a:pos x="connsiteX0" y="connsiteY0"/>
                </a:cxn>
                <a:cxn ang="0">
                  <a:pos x="connsiteX1" y="connsiteY1"/>
                </a:cxn>
                <a:cxn ang="0">
                  <a:pos x="connsiteX2" y="connsiteY2"/>
                </a:cxn>
              </a:cxnLst>
              <a:rect l="l" t="t" r="r" b="b"/>
              <a:pathLst>
                <a:path w="3886" h="1600">
                  <a:moveTo>
                    <a:pt x="3886" y="1600"/>
                  </a:moveTo>
                  <a:cubicBezTo>
                    <a:pt x="2514" y="1143"/>
                    <a:pt x="1143" y="686"/>
                    <a:pt x="0" y="0"/>
                  </a:cubicBezTo>
                  <a:cubicBezTo>
                    <a:pt x="1143" y="686"/>
                    <a:pt x="2514" y="1143"/>
                    <a:pt x="3886" y="1600"/>
                  </a:cubicBezTo>
                  <a:close/>
                </a:path>
              </a:pathLst>
            </a:custGeom>
            <a:solidFill>
              <a:srgbClr val="FFFFFF"/>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4C038495-8B93-0C49-9A36-5B95BB7DDCC1}"/>
                </a:ext>
              </a:extLst>
            </p:cNvPr>
            <p:cNvSpPr/>
            <p:nvPr/>
          </p:nvSpPr>
          <p:spPr>
            <a:xfrm>
              <a:off x="7377660" y="1800910"/>
              <a:ext cx="4114" cy="1828"/>
            </a:xfrm>
            <a:custGeom>
              <a:avLst/>
              <a:gdLst>
                <a:gd name="connsiteX0" fmla="*/ 4115 w 4114"/>
                <a:gd name="connsiteY0" fmla="*/ 1829 h 1828"/>
                <a:gd name="connsiteX1" fmla="*/ 0 w 4114"/>
                <a:gd name="connsiteY1" fmla="*/ 0 h 1828"/>
                <a:gd name="connsiteX2" fmla="*/ 4115 w 4114"/>
                <a:gd name="connsiteY2" fmla="*/ 1829 h 1828"/>
              </a:gdLst>
              <a:ahLst/>
              <a:cxnLst>
                <a:cxn ang="0">
                  <a:pos x="connsiteX0" y="connsiteY0"/>
                </a:cxn>
                <a:cxn ang="0">
                  <a:pos x="connsiteX1" y="connsiteY1"/>
                </a:cxn>
                <a:cxn ang="0">
                  <a:pos x="connsiteX2" y="connsiteY2"/>
                </a:cxn>
              </a:cxnLst>
              <a:rect l="l" t="t" r="r" b="b"/>
              <a:pathLst>
                <a:path w="4114" h="1828">
                  <a:moveTo>
                    <a:pt x="4115" y="1829"/>
                  </a:moveTo>
                  <a:cubicBezTo>
                    <a:pt x="2743" y="1143"/>
                    <a:pt x="1372" y="686"/>
                    <a:pt x="0" y="0"/>
                  </a:cubicBezTo>
                  <a:cubicBezTo>
                    <a:pt x="1372" y="686"/>
                    <a:pt x="2743" y="1143"/>
                    <a:pt x="4115" y="1829"/>
                  </a:cubicBezTo>
                  <a:close/>
                </a:path>
              </a:pathLst>
            </a:custGeom>
            <a:solidFill>
              <a:srgbClr val="FFFFFF"/>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1D98B26F-CEAE-8142-817B-FBB91C3729B4}"/>
                </a:ext>
              </a:extLst>
            </p:cNvPr>
            <p:cNvSpPr/>
            <p:nvPr/>
          </p:nvSpPr>
          <p:spPr>
            <a:xfrm>
              <a:off x="7311137" y="2511628"/>
              <a:ext cx="1371" cy="685"/>
            </a:xfrm>
            <a:custGeom>
              <a:avLst/>
              <a:gdLst>
                <a:gd name="connsiteX0" fmla="*/ 1372 w 1371"/>
                <a:gd name="connsiteY0" fmla="*/ 0 h 685"/>
                <a:gd name="connsiteX1" fmla="*/ 0 w 1371"/>
                <a:gd name="connsiteY1" fmla="*/ 686 h 685"/>
                <a:gd name="connsiteX2" fmla="*/ 1372 w 1371"/>
                <a:gd name="connsiteY2" fmla="*/ 0 h 685"/>
              </a:gdLst>
              <a:ahLst/>
              <a:cxnLst>
                <a:cxn ang="0">
                  <a:pos x="connsiteX0" y="connsiteY0"/>
                </a:cxn>
                <a:cxn ang="0">
                  <a:pos x="connsiteX1" y="connsiteY1"/>
                </a:cxn>
                <a:cxn ang="0">
                  <a:pos x="connsiteX2" y="connsiteY2"/>
                </a:cxn>
              </a:cxnLst>
              <a:rect l="l" t="t" r="r" b="b"/>
              <a:pathLst>
                <a:path w="1371" h="685">
                  <a:moveTo>
                    <a:pt x="1372" y="0"/>
                  </a:moveTo>
                  <a:cubicBezTo>
                    <a:pt x="915" y="229"/>
                    <a:pt x="458" y="457"/>
                    <a:pt x="0" y="686"/>
                  </a:cubicBezTo>
                  <a:cubicBezTo>
                    <a:pt x="458" y="457"/>
                    <a:pt x="915" y="229"/>
                    <a:pt x="1372" y="0"/>
                  </a:cubicBezTo>
                  <a:close/>
                </a:path>
              </a:pathLst>
            </a:custGeom>
            <a:solidFill>
              <a:srgbClr val="FFFFFF"/>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1E56B8D-78D9-C24C-90FF-29905C1BD9DF}"/>
                </a:ext>
              </a:extLst>
            </p:cNvPr>
            <p:cNvSpPr/>
            <p:nvPr/>
          </p:nvSpPr>
          <p:spPr>
            <a:xfrm>
              <a:off x="7316852" y="2509570"/>
              <a:ext cx="2514" cy="685"/>
            </a:xfrm>
            <a:custGeom>
              <a:avLst/>
              <a:gdLst>
                <a:gd name="connsiteX0" fmla="*/ 2515 w 2514"/>
                <a:gd name="connsiteY0" fmla="*/ 0 h 685"/>
                <a:gd name="connsiteX1" fmla="*/ 0 w 2514"/>
                <a:gd name="connsiteY1" fmla="*/ 686 h 685"/>
                <a:gd name="connsiteX2" fmla="*/ 2515 w 2514"/>
                <a:gd name="connsiteY2" fmla="*/ 0 h 685"/>
              </a:gdLst>
              <a:ahLst/>
              <a:cxnLst>
                <a:cxn ang="0">
                  <a:pos x="connsiteX0" y="connsiteY0"/>
                </a:cxn>
                <a:cxn ang="0">
                  <a:pos x="connsiteX1" y="connsiteY1"/>
                </a:cxn>
                <a:cxn ang="0">
                  <a:pos x="connsiteX2" y="connsiteY2"/>
                </a:cxn>
              </a:cxnLst>
              <a:rect l="l" t="t" r="r" b="b"/>
              <a:pathLst>
                <a:path w="2514" h="685">
                  <a:moveTo>
                    <a:pt x="2515" y="0"/>
                  </a:moveTo>
                  <a:cubicBezTo>
                    <a:pt x="1601" y="229"/>
                    <a:pt x="686" y="457"/>
                    <a:pt x="0" y="686"/>
                  </a:cubicBezTo>
                  <a:cubicBezTo>
                    <a:pt x="686" y="457"/>
                    <a:pt x="1601" y="229"/>
                    <a:pt x="2515" y="0"/>
                  </a:cubicBezTo>
                  <a:close/>
                </a:path>
              </a:pathLst>
            </a:custGeom>
            <a:solidFill>
              <a:srgbClr val="FFFFFF"/>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A202E93F-EC2A-AC40-88CF-29634D696303}"/>
                </a:ext>
              </a:extLst>
            </p:cNvPr>
            <p:cNvSpPr/>
            <p:nvPr/>
          </p:nvSpPr>
          <p:spPr>
            <a:xfrm>
              <a:off x="7307708" y="2512999"/>
              <a:ext cx="2286" cy="1828"/>
            </a:xfrm>
            <a:custGeom>
              <a:avLst/>
              <a:gdLst>
                <a:gd name="connsiteX0" fmla="*/ 2286 w 2286"/>
                <a:gd name="connsiteY0" fmla="*/ 0 h 1828"/>
                <a:gd name="connsiteX1" fmla="*/ 0 w 2286"/>
                <a:gd name="connsiteY1" fmla="*/ 1829 h 1828"/>
                <a:gd name="connsiteX2" fmla="*/ 2286 w 2286"/>
                <a:gd name="connsiteY2" fmla="*/ 0 h 1828"/>
              </a:gdLst>
              <a:ahLst/>
              <a:cxnLst>
                <a:cxn ang="0">
                  <a:pos x="connsiteX0" y="connsiteY0"/>
                </a:cxn>
                <a:cxn ang="0">
                  <a:pos x="connsiteX1" y="connsiteY1"/>
                </a:cxn>
                <a:cxn ang="0">
                  <a:pos x="connsiteX2" y="connsiteY2"/>
                </a:cxn>
              </a:cxnLst>
              <a:rect l="l" t="t" r="r" b="b"/>
              <a:pathLst>
                <a:path w="2286" h="1828">
                  <a:moveTo>
                    <a:pt x="2286" y="0"/>
                  </a:moveTo>
                  <a:cubicBezTo>
                    <a:pt x="1372" y="457"/>
                    <a:pt x="686" y="1143"/>
                    <a:pt x="0" y="1829"/>
                  </a:cubicBezTo>
                  <a:cubicBezTo>
                    <a:pt x="686" y="1143"/>
                    <a:pt x="1372" y="686"/>
                    <a:pt x="2286" y="0"/>
                  </a:cubicBezTo>
                  <a:close/>
                </a:path>
              </a:pathLst>
            </a:custGeom>
            <a:solidFill>
              <a:srgbClr val="FFFFFF"/>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DDE75616-E157-A14E-AA7D-3288E886C27B}"/>
                </a:ext>
              </a:extLst>
            </p:cNvPr>
            <p:cNvSpPr/>
            <p:nvPr/>
          </p:nvSpPr>
          <p:spPr>
            <a:xfrm>
              <a:off x="6961608" y="2420416"/>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457"/>
                    <a:pt x="1143" y="229"/>
                    <a:pt x="0" y="0"/>
                  </a:cubicBezTo>
                  <a:cubicBezTo>
                    <a:pt x="1143" y="229"/>
                    <a:pt x="2286" y="457"/>
                    <a:pt x="3429" y="1143"/>
                  </a:cubicBezTo>
                  <a:close/>
                </a:path>
              </a:pathLst>
            </a:custGeom>
            <a:solidFill>
              <a:srgbClr val="FFFFFF"/>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A2F15FD7-0C0C-494C-AEF1-1685AC33ABE1}"/>
                </a:ext>
              </a:extLst>
            </p:cNvPr>
            <p:cNvSpPr/>
            <p:nvPr/>
          </p:nvSpPr>
          <p:spPr>
            <a:xfrm>
              <a:off x="7213525" y="2575636"/>
              <a:ext cx="26746" cy="2057"/>
            </a:xfrm>
            <a:custGeom>
              <a:avLst/>
              <a:gdLst>
                <a:gd name="connsiteX0" fmla="*/ 26746 w 26746"/>
                <a:gd name="connsiteY0" fmla="*/ 2057 h 2057"/>
                <a:gd name="connsiteX1" fmla="*/ 0 w 26746"/>
                <a:gd name="connsiteY1" fmla="*/ 0 h 2057"/>
                <a:gd name="connsiteX2" fmla="*/ 26746 w 26746"/>
                <a:gd name="connsiteY2" fmla="*/ 2057 h 2057"/>
              </a:gdLst>
              <a:ahLst/>
              <a:cxnLst>
                <a:cxn ang="0">
                  <a:pos x="connsiteX0" y="connsiteY0"/>
                </a:cxn>
                <a:cxn ang="0">
                  <a:pos x="connsiteX1" y="connsiteY1"/>
                </a:cxn>
                <a:cxn ang="0">
                  <a:pos x="connsiteX2" y="connsiteY2"/>
                </a:cxn>
              </a:cxnLst>
              <a:rect l="l" t="t" r="r" b="b"/>
              <a:pathLst>
                <a:path w="26746" h="2057">
                  <a:moveTo>
                    <a:pt x="26746" y="2057"/>
                  </a:moveTo>
                  <a:cubicBezTo>
                    <a:pt x="17831" y="1600"/>
                    <a:pt x="8916" y="914"/>
                    <a:pt x="0" y="0"/>
                  </a:cubicBezTo>
                  <a:cubicBezTo>
                    <a:pt x="8916" y="914"/>
                    <a:pt x="17831" y="1600"/>
                    <a:pt x="26746" y="2057"/>
                  </a:cubicBezTo>
                  <a:close/>
                </a:path>
              </a:pathLst>
            </a:custGeom>
            <a:solidFill>
              <a:srgbClr val="FFFFFF"/>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49DCFB0A-F013-BF4A-826E-B1FAE5061745}"/>
                </a:ext>
              </a:extLst>
            </p:cNvPr>
            <p:cNvSpPr/>
            <p:nvPr/>
          </p:nvSpPr>
          <p:spPr>
            <a:xfrm>
              <a:off x="7187280" y="1931553"/>
              <a:ext cx="130865" cy="131129"/>
            </a:xfrm>
            <a:custGeom>
              <a:avLst/>
              <a:gdLst>
                <a:gd name="connsiteX0" fmla="*/ 130486 w 130865"/>
                <a:gd name="connsiteY0" fmla="*/ 50866 h 131129"/>
                <a:gd name="connsiteX1" fmla="*/ 72193 w 130865"/>
                <a:gd name="connsiteY1" fmla="*/ 116 h 131129"/>
                <a:gd name="connsiteX2" fmla="*/ 2699 w 130865"/>
                <a:gd name="connsiteY2" fmla="*/ 46522 h 131129"/>
                <a:gd name="connsiteX3" fmla="*/ 69450 w 130865"/>
                <a:gd name="connsiteY3" fmla="*/ 130876 h 131129"/>
                <a:gd name="connsiteX4" fmla="*/ 130486 w 130865"/>
                <a:gd name="connsiteY4" fmla="*/ 50866 h 131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5" h="131129">
                  <a:moveTo>
                    <a:pt x="130486" y="50866"/>
                  </a:moveTo>
                  <a:cubicBezTo>
                    <a:pt x="127057" y="4917"/>
                    <a:pt x="78594" y="1031"/>
                    <a:pt x="72193" y="116"/>
                  </a:cubicBezTo>
                  <a:cubicBezTo>
                    <a:pt x="31731" y="-1484"/>
                    <a:pt x="13214" y="13375"/>
                    <a:pt x="2699" y="46522"/>
                  </a:cubicBezTo>
                  <a:cubicBezTo>
                    <a:pt x="-10560" y="88356"/>
                    <a:pt x="27159" y="134990"/>
                    <a:pt x="69450" y="130876"/>
                  </a:cubicBezTo>
                  <a:cubicBezTo>
                    <a:pt x="119513" y="126075"/>
                    <a:pt x="133458" y="91556"/>
                    <a:pt x="130486" y="50866"/>
                  </a:cubicBezTo>
                  <a:close/>
                </a:path>
              </a:pathLst>
            </a:custGeom>
            <a:solidFill>
              <a:srgbClr val="FFFFFF"/>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AFF87DFE-9790-F642-AB5B-6847280117CA}"/>
                </a:ext>
              </a:extLst>
            </p:cNvPr>
            <p:cNvSpPr/>
            <p:nvPr/>
          </p:nvSpPr>
          <p:spPr>
            <a:xfrm>
              <a:off x="6981262" y="1722444"/>
              <a:ext cx="513898" cy="306837"/>
            </a:xfrm>
            <a:custGeom>
              <a:avLst/>
              <a:gdLst>
                <a:gd name="connsiteX0" fmla="*/ 1377 w 513898"/>
                <a:gd name="connsiteY0" fmla="*/ 300894 h 306837"/>
                <a:gd name="connsiteX1" fmla="*/ 2292 w 513898"/>
                <a:gd name="connsiteY1" fmla="*/ 295865 h 306837"/>
                <a:gd name="connsiteX2" fmla="*/ 2520 w 513898"/>
                <a:gd name="connsiteY2" fmla="*/ 295179 h 306837"/>
                <a:gd name="connsiteX3" fmla="*/ 3435 w 513898"/>
                <a:gd name="connsiteY3" fmla="*/ 290378 h 306837"/>
                <a:gd name="connsiteX4" fmla="*/ 3663 w 513898"/>
                <a:gd name="connsiteY4" fmla="*/ 289464 h 306837"/>
                <a:gd name="connsiteX5" fmla="*/ 4578 w 513898"/>
                <a:gd name="connsiteY5" fmla="*/ 284892 h 306837"/>
                <a:gd name="connsiteX6" fmla="*/ 4806 w 513898"/>
                <a:gd name="connsiteY6" fmla="*/ 283749 h 306837"/>
                <a:gd name="connsiteX7" fmla="*/ 5721 w 513898"/>
                <a:gd name="connsiteY7" fmla="*/ 279405 h 306837"/>
                <a:gd name="connsiteX8" fmla="*/ 5949 w 513898"/>
                <a:gd name="connsiteY8" fmla="*/ 278034 h 306837"/>
                <a:gd name="connsiteX9" fmla="*/ 6864 w 513898"/>
                <a:gd name="connsiteY9" fmla="*/ 273919 h 306837"/>
                <a:gd name="connsiteX10" fmla="*/ 7321 w 513898"/>
                <a:gd name="connsiteY10" fmla="*/ 272547 h 306837"/>
                <a:gd name="connsiteX11" fmla="*/ 8464 w 513898"/>
                <a:gd name="connsiteY11" fmla="*/ 268661 h 306837"/>
                <a:gd name="connsiteX12" fmla="*/ 8921 w 513898"/>
                <a:gd name="connsiteY12" fmla="*/ 267061 h 306837"/>
                <a:gd name="connsiteX13" fmla="*/ 10064 w 513898"/>
                <a:gd name="connsiteY13" fmla="*/ 263403 h 306837"/>
                <a:gd name="connsiteX14" fmla="*/ 10521 w 513898"/>
                <a:gd name="connsiteY14" fmla="*/ 261803 h 306837"/>
                <a:gd name="connsiteX15" fmla="*/ 11664 w 513898"/>
                <a:gd name="connsiteY15" fmla="*/ 258146 h 306837"/>
                <a:gd name="connsiteX16" fmla="*/ 12350 w 513898"/>
                <a:gd name="connsiteY16" fmla="*/ 256317 h 306837"/>
                <a:gd name="connsiteX17" fmla="*/ 13493 w 513898"/>
                <a:gd name="connsiteY17" fmla="*/ 252888 h 306837"/>
                <a:gd name="connsiteX18" fmla="*/ 14179 w 513898"/>
                <a:gd name="connsiteY18" fmla="*/ 251059 h 306837"/>
                <a:gd name="connsiteX19" fmla="*/ 15322 w 513898"/>
                <a:gd name="connsiteY19" fmla="*/ 247630 h 306837"/>
                <a:gd name="connsiteX20" fmla="*/ 16008 w 513898"/>
                <a:gd name="connsiteY20" fmla="*/ 245573 h 306837"/>
                <a:gd name="connsiteX21" fmla="*/ 17379 w 513898"/>
                <a:gd name="connsiteY21" fmla="*/ 242372 h 306837"/>
                <a:gd name="connsiteX22" fmla="*/ 18065 w 513898"/>
                <a:gd name="connsiteY22" fmla="*/ 240315 h 306837"/>
                <a:gd name="connsiteX23" fmla="*/ 19437 w 513898"/>
                <a:gd name="connsiteY23" fmla="*/ 237114 h 306837"/>
                <a:gd name="connsiteX24" fmla="*/ 20351 w 513898"/>
                <a:gd name="connsiteY24" fmla="*/ 235057 h 306837"/>
                <a:gd name="connsiteX25" fmla="*/ 21723 w 513898"/>
                <a:gd name="connsiteY25" fmla="*/ 231628 h 306837"/>
                <a:gd name="connsiteX26" fmla="*/ 22637 w 513898"/>
                <a:gd name="connsiteY26" fmla="*/ 229799 h 306837"/>
                <a:gd name="connsiteX27" fmla="*/ 24237 w 513898"/>
                <a:gd name="connsiteY27" fmla="*/ 226142 h 306837"/>
                <a:gd name="connsiteX28" fmla="*/ 24923 w 513898"/>
                <a:gd name="connsiteY28" fmla="*/ 224541 h 306837"/>
                <a:gd name="connsiteX29" fmla="*/ 27438 w 513898"/>
                <a:gd name="connsiteY29" fmla="*/ 219284 h 306837"/>
                <a:gd name="connsiteX30" fmla="*/ 34753 w 513898"/>
                <a:gd name="connsiteY30" fmla="*/ 205568 h 306837"/>
                <a:gd name="connsiteX31" fmla="*/ 42297 w 513898"/>
                <a:gd name="connsiteY31" fmla="*/ 192309 h 306837"/>
                <a:gd name="connsiteX32" fmla="*/ 47783 w 513898"/>
                <a:gd name="connsiteY32" fmla="*/ 183393 h 306837"/>
                <a:gd name="connsiteX33" fmla="*/ 63328 w 513898"/>
                <a:gd name="connsiteY33" fmla="*/ 160991 h 306837"/>
                <a:gd name="connsiteX34" fmla="*/ 70414 w 513898"/>
                <a:gd name="connsiteY34" fmla="*/ 151847 h 306837"/>
                <a:gd name="connsiteX35" fmla="*/ 81616 w 513898"/>
                <a:gd name="connsiteY35" fmla="*/ 138816 h 306837"/>
                <a:gd name="connsiteX36" fmla="*/ 87102 w 513898"/>
                <a:gd name="connsiteY36" fmla="*/ 132873 h 306837"/>
                <a:gd name="connsiteX37" fmla="*/ 95103 w 513898"/>
                <a:gd name="connsiteY37" fmla="*/ 125100 h 306837"/>
                <a:gd name="connsiteX38" fmla="*/ 102647 w 513898"/>
                <a:gd name="connsiteY38" fmla="*/ 118242 h 306837"/>
                <a:gd name="connsiteX39" fmla="*/ 109962 w 513898"/>
                <a:gd name="connsiteY39" fmla="*/ 112070 h 306837"/>
                <a:gd name="connsiteX40" fmla="*/ 130536 w 513898"/>
                <a:gd name="connsiteY40" fmla="*/ 97211 h 306837"/>
                <a:gd name="connsiteX41" fmla="*/ 135108 w 513898"/>
                <a:gd name="connsiteY41" fmla="*/ 94239 h 306837"/>
                <a:gd name="connsiteX42" fmla="*/ 145624 w 513898"/>
                <a:gd name="connsiteY42" fmla="*/ 88067 h 306837"/>
                <a:gd name="connsiteX43" fmla="*/ 203688 w 513898"/>
                <a:gd name="connsiteY43" fmla="*/ 64750 h 306837"/>
                <a:gd name="connsiteX44" fmla="*/ 214661 w 513898"/>
                <a:gd name="connsiteY44" fmla="*/ 62007 h 306837"/>
                <a:gd name="connsiteX45" fmla="*/ 220147 w 513898"/>
                <a:gd name="connsiteY45" fmla="*/ 60864 h 306837"/>
                <a:gd name="connsiteX46" fmla="*/ 242093 w 513898"/>
                <a:gd name="connsiteY46" fmla="*/ 57206 h 306837"/>
                <a:gd name="connsiteX47" fmla="*/ 263810 w 513898"/>
                <a:gd name="connsiteY47" fmla="*/ 55377 h 306837"/>
                <a:gd name="connsiteX48" fmla="*/ 274554 w 513898"/>
                <a:gd name="connsiteY48" fmla="*/ 55149 h 306837"/>
                <a:gd name="connsiteX49" fmla="*/ 290785 w 513898"/>
                <a:gd name="connsiteY49" fmla="*/ 55377 h 306837"/>
                <a:gd name="connsiteX50" fmla="*/ 307473 w 513898"/>
                <a:gd name="connsiteY50" fmla="*/ 56520 h 306837"/>
                <a:gd name="connsiteX51" fmla="*/ 375824 w 513898"/>
                <a:gd name="connsiteY51" fmla="*/ 70694 h 306837"/>
                <a:gd name="connsiteX52" fmla="*/ 381996 w 513898"/>
                <a:gd name="connsiteY52" fmla="*/ 72751 h 306837"/>
                <a:gd name="connsiteX53" fmla="*/ 384054 w 513898"/>
                <a:gd name="connsiteY53" fmla="*/ 73437 h 306837"/>
                <a:gd name="connsiteX54" fmla="*/ 388397 w 513898"/>
                <a:gd name="connsiteY54" fmla="*/ 75037 h 306837"/>
                <a:gd name="connsiteX55" fmla="*/ 390683 w 513898"/>
                <a:gd name="connsiteY55" fmla="*/ 75951 h 306837"/>
                <a:gd name="connsiteX56" fmla="*/ 394569 w 513898"/>
                <a:gd name="connsiteY56" fmla="*/ 77552 h 306837"/>
                <a:gd name="connsiteX57" fmla="*/ 396855 w 513898"/>
                <a:gd name="connsiteY57" fmla="*/ 78466 h 306837"/>
                <a:gd name="connsiteX58" fmla="*/ 400970 w 513898"/>
                <a:gd name="connsiteY58" fmla="*/ 80295 h 306837"/>
                <a:gd name="connsiteX59" fmla="*/ 402799 w 513898"/>
                <a:gd name="connsiteY59" fmla="*/ 80981 h 306837"/>
                <a:gd name="connsiteX60" fmla="*/ 408514 w 513898"/>
                <a:gd name="connsiteY60" fmla="*/ 83495 h 306837"/>
                <a:gd name="connsiteX61" fmla="*/ 410343 w 513898"/>
                <a:gd name="connsiteY61" fmla="*/ 84410 h 306837"/>
                <a:gd name="connsiteX62" fmla="*/ 414229 w 513898"/>
                <a:gd name="connsiteY62" fmla="*/ 86238 h 306837"/>
                <a:gd name="connsiteX63" fmla="*/ 416515 w 513898"/>
                <a:gd name="connsiteY63" fmla="*/ 87381 h 306837"/>
                <a:gd name="connsiteX64" fmla="*/ 419715 w 513898"/>
                <a:gd name="connsiteY64" fmla="*/ 88982 h 306837"/>
                <a:gd name="connsiteX65" fmla="*/ 422230 w 513898"/>
                <a:gd name="connsiteY65" fmla="*/ 90353 h 306837"/>
                <a:gd name="connsiteX66" fmla="*/ 425430 w 513898"/>
                <a:gd name="connsiteY66" fmla="*/ 91953 h 306837"/>
                <a:gd name="connsiteX67" fmla="*/ 427945 w 513898"/>
                <a:gd name="connsiteY67" fmla="*/ 93325 h 306837"/>
                <a:gd name="connsiteX68" fmla="*/ 431145 w 513898"/>
                <a:gd name="connsiteY68" fmla="*/ 95154 h 306837"/>
                <a:gd name="connsiteX69" fmla="*/ 434803 w 513898"/>
                <a:gd name="connsiteY69" fmla="*/ 97440 h 306837"/>
                <a:gd name="connsiteX70" fmla="*/ 438003 w 513898"/>
                <a:gd name="connsiteY70" fmla="*/ 99497 h 306837"/>
                <a:gd name="connsiteX71" fmla="*/ 440746 w 513898"/>
                <a:gd name="connsiteY71" fmla="*/ 101097 h 306837"/>
                <a:gd name="connsiteX72" fmla="*/ 443261 w 513898"/>
                <a:gd name="connsiteY72" fmla="*/ 102698 h 306837"/>
                <a:gd name="connsiteX73" fmla="*/ 446004 w 513898"/>
                <a:gd name="connsiteY73" fmla="*/ 104526 h 306837"/>
                <a:gd name="connsiteX74" fmla="*/ 448290 w 513898"/>
                <a:gd name="connsiteY74" fmla="*/ 106127 h 306837"/>
                <a:gd name="connsiteX75" fmla="*/ 451033 w 513898"/>
                <a:gd name="connsiteY75" fmla="*/ 108184 h 306837"/>
                <a:gd name="connsiteX76" fmla="*/ 453091 w 513898"/>
                <a:gd name="connsiteY76" fmla="*/ 109556 h 306837"/>
                <a:gd name="connsiteX77" fmla="*/ 456063 w 513898"/>
                <a:gd name="connsiteY77" fmla="*/ 111842 h 306837"/>
                <a:gd name="connsiteX78" fmla="*/ 456520 w 513898"/>
                <a:gd name="connsiteY78" fmla="*/ 112070 h 306837"/>
                <a:gd name="connsiteX79" fmla="*/ 463606 w 513898"/>
                <a:gd name="connsiteY79" fmla="*/ 117785 h 306837"/>
                <a:gd name="connsiteX80" fmla="*/ 464749 w 513898"/>
                <a:gd name="connsiteY80" fmla="*/ 118700 h 306837"/>
                <a:gd name="connsiteX81" fmla="*/ 467721 w 513898"/>
                <a:gd name="connsiteY81" fmla="*/ 121214 h 306837"/>
                <a:gd name="connsiteX82" fmla="*/ 469093 w 513898"/>
                <a:gd name="connsiteY82" fmla="*/ 122357 h 306837"/>
                <a:gd name="connsiteX83" fmla="*/ 472065 w 513898"/>
                <a:gd name="connsiteY83" fmla="*/ 125100 h 306837"/>
                <a:gd name="connsiteX84" fmla="*/ 473208 w 513898"/>
                <a:gd name="connsiteY84" fmla="*/ 126243 h 306837"/>
                <a:gd name="connsiteX85" fmla="*/ 476408 w 513898"/>
                <a:gd name="connsiteY85" fmla="*/ 129215 h 306837"/>
                <a:gd name="connsiteX86" fmla="*/ 476865 w 513898"/>
                <a:gd name="connsiteY86" fmla="*/ 129672 h 306837"/>
                <a:gd name="connsiteX87" fmla="*/ 487381 w 513898"/>
                <a:gd name="connsiteY87" fmla="*/ 140645 h 306837"/>
                <a:gd name="connsiteX88" fmla="*/ 488067 w 513898"/>
                <a:gd name="connsiteY88" fmla="*/ 141331 h 306837"/>
                <a:gd name="connsiteX89" fmla="*/ 491038 w 513898"/>
                <a:gd name="connsiteY89" fmla="*/ 144760 h 306837"/>
                <a:gd name="connsiteX90" fmla="*/ 491724 w 513898"/>
                <a:gd name="connsiteY90" fmla="*/ 145674 h 306837"/>
                <a:gd name="connsiteX91" fmla="*/ 494696 w 513898"/>
                <a:gd name="connsiteY91" fmla="*/ 149332 h 306837"/>
                <a:gd name="connsiteX92" fmla="*/ 495153 w 513898"/>
                <a:gd name="connsiteY92" fmla="*/ 150018 h 306837"/>
                <a:gd name="connsiteX93" fmla="*/ 507498 w 513898"/>
                <a:gd name="connsiteY93" fmla="*/ 167163 h 306837"/>
                <a:gd name="connsiteX94" fmla="*/ 507955 w 513898"/>
                <a:gd name="connsiteY94" fmla="*/ 167849 h 306837"/>
                <a:gd name="connsiteX95" fmla="*/ 510698 w 513898"/>
                <a:gd name="connsiteY95" fmla="*/ 171963 h 306837"/>
                <a:gd name="connsiteX96" fmla="*/ 511155 w 513898"/>
                <a:gd name="connsiteY96" fmla="*/ 172649 h 306837"/>
                <a:gd name="connsiteX97" fmla="*/ 513898 w 513898"/>
                <a:gd name="connsiteY97" fmla="*/ 176993 h 306837"/>
                <a:gd name="connsiteX98" fmla="*/ 222662 w 513898"/>
                <a:gd name="connsiteY98" fmla="*/ 1428 h 306837"/>
                <a:gd name="connsiteX99" fmla="*/ 154768 w 513898"/>
                <a:gd name="connsiteY99" fmla="*/ 19259 h 306837"/>
                <a:gd name="connsiteX100" fmla="*/ 96475 w 513898"/>
                <a:gd name="connsiteY100" fmla="*/ 54234 h 306837"/>
                <a:gd name="connsiteX101" fmla="*/ 45726 w 513898"/>
                <a:gd name="connsiteY101" fmla="*/ 104526 h 306837"/>
                <a:gd name="connsiteX102" fmla="*/ 14179 w 513898"/>
                <a:gd name="connsiteY102" fmla="*/ 157104 h 306837"/>
                <a:gd name="connsiteX103" fmla="*/ 2292 w 513898"/>
                <a:gd name="connsiteY103" fmla="*/ 202139 h 306837"/>
                <a:gd name="connsiteX104" fmla="*/ 463 w 513898"/>
                <a:gd name="connsiteY104" fmla="*/ 306837 h 306837"/>
                <a:gd name="connsiteX105" fmla="*/ 1149 w 513898"/>
                <a:gd name="connsiteY105" fmla="*/ 301351 h 306837"/>
                <a:gd name="connsiteX106" fmla="*/ 1377 w 513898"/>
                <a:gd name="connsiteY106" fmla="*/ 300894 h 30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13898" h="306837">
                  <a:moveTo>
                    <a:pt x="1377" y="300894"/>
                  </a:moveTo>
                  <a:cubicBezTo>
                    <a:pt x="1606" y="299294"/>
                    <a:pt x="1834" y="297465"/>
                    <a:pt x="2292" y="295865"/>
                  </a:cubicBezTo>
                  <a:cubicBezTo>
                    <a:pt x="2292" y="295636"/>
                    <a:pt x="2292" y="295407"/>
                    <a:pt x="2520" y="295179"/>
                  </a:cubicBezTo>
                  <a:cubicBezTo>
                    <a:pt x="2749" y="293579"/>
                    <a:pt x="2977" y="291978"/>
                    <a:pt x="3435" y="290378"/>
                  </a:cubicBezTo>
                  <a:cubicBezTo>
                    <a:pt x="3435" y="290150"/>
                    <a:pt x="3663" y="289692"/>
                    <a:pt x="3663" y="289464"/>
                  </a:cubicBezTo>
                  <a:cubicBezTo>
                    <a:pt x="3892" y="287864"/>
                    <a:pt x="4349" y="286492"/>
                    <a:pt x="4578" y="284892"/>
                  </a:cubicBezTo>
                  <a:cubicBezTo>
                    <a:pt x="4578" y="284435"/>
                    <a:pt x="4806" y="284206"/>
                    <a:pt x="4806" y="283749"/>
                  </a:cubicBezTo>
                  <a:cubicBezTo>
                    <a:pt x="5035" y="282377"/>
                    <a:pt x="5492" y="281006"/>
                    <a:pt x="5721" y="279405"/>
                  </a:cubicBezTo>
                  <a:cubicBezTo>
                    <a:pt x="5721" y="278948"/>
                    <a:pt x="5949" y="278491"/>
                    <a:pt x="5949" y="278034"/>
                  </a:cubicBezTo>
                  <a:cubicBezTo>
                    <a:pt x="6178" y="276662"/>
                    <a:pt x="6635" y="275291"/>
                    <a:pt x="6864" y="273919"/>
                  </a:cubicBezTo>
                  <a:cubicBezTo>
                    <a:pt x="7092" y="273462"/>
                    <a:pt x="7092" y="273005"/>
                    <a:pt x="7321" y="272547"/>
                  </a:cubicBezTo>
                  <a:cubicBezTo>
                    <a:pt x="7549" y="271176"/>
                    <a:pt x="8007" y="270033"/>
                    <a:pt x="8464" y="268661"/>
                  </a:cubicBezTo>
                  <a:cubicBezTo>
                    <a:pt x="8692" y="268204"/>
                    <a:pt x="8692" y="267518"/>
                    <a:pt x="8921" y="267061"/>
                  </a:cubicBezTo>
                  <a:cubicBezTo>
                    <a:pt x="9378" y="265918"/>
                    <a:pt x="9607" y="264546"/>
                    <a:pt x="10064" y="263403"/>
                  </a:cubicBezTo>
                  <a:cubicBezTo>
                    <a:pt x="10293" y="262946"/>
                    <a:pt x="10293" y="262260"/>
                    <a:pt x="10521" y="261803"/>
                  </a:cubicBezTo>
                  <a:cubicBezTo>
                    <a:pt x="10978" y="260660"/>
                    <a:pt x="11207" y="259289"/>
                    <a:pt x="11664" y="258146"/>
                  </a:cubicBezTo>
                  <a:cubicBezTo>
                    <a:pt x="11893" y="257460"/>
                    <a:pt x="12121" y="257003"/>
                    <a:pt x="12350" y="256317"/>
                  </a:cubicBezTo>
                  <a:cubicBezTo>
                    <a:pt x="12807" y="255174"/>
                    <a:pt x="13036" y="254031"/>
                    <a:pt x="13493" y="252888"/>
                  </a:cubicBezTo>
                  <a:cubicBezTo>
                    <a:pt x="13722" y="252202"/>
                    <a:pt x="13950" y="251745"/>
                    <a:pt x="14179" y="251059"/>
                  </a:cubicBezTo>
                  <a:cubicBezTo>
                    <a:pt x="14636" y="249916"/>
                    <a:pt x="14865" y="248773"/>
                    <a:pt x="15322" y="247630"/>
                  </a:cubicBezTo>
                  <a:cubicBezTo>
                    <a:pt x="15550" y="246944"/>
                    <a:pt x="15779" y="246258"/>
                    <a:pt x="16008" y="245573"/>
                  </a:cubicBezTo>
                  <a:cubicBezTo>
                    <a:pt x="16465" y="244430"/>
                    <a:pt x="16922" y="243287"/>
                    <a:pt x="17379" y="242372"/>
                  </a:cubicBezTo>
                  <a:cubicBezTo>
                    <a:pt x="17608" y="241686"/>
                    <a:pt x="17836" y="241001"/>
                    <a:pt x="18065" y="240315"/>
                  </a:cubicBezTo>
                  <a:cubicBezTo>
                    <a:pt x="18522" y="239172"/>
                    <a:pt x="18979" y="238029"/>
                    <a:pt x="19437" y="237114"/>
                  </a:cubicBezTo>
                  <a:cubicBezTo>
                    <a:pt x="19665" y="236429"/>
                    <a:pt x="19894" y="235743"/>
                    <a:pt x="20351" y="235057"/>
                  </a:cubicBezTo>
                  <a:cubicBezTo>
                    <a:pt x="20808" y="233914"/>
                    <a:pt x="21265" y="232771"/>
                    <a:pt x="21723" y="231628"/>
                  </a:cubicBezTo>
                  <a:cubicBezTo>
                    <a:pt x="21951" y="230942"/>
                    <a:pt x="22180" y="230256"/>
                    <a:pt x="22637" y="229799"/>
                  </a:cubicBezTo>
                  <a:cubicBezTo>
                    <a:pt x="23094" y="228656"/>
                    <a:pt x="23780" y="227513"/>
                    <a:pt x="24237" y="226142"/>
                  </a:cubicBezTo>
                  <a:cubicBezTo>
                    <a:pt x="24466" y="225684"/>
                    <a:pt x="24694" y="224999"/>
                    <a:pt x="24923" y="224541"/>
                  </a:cubicBezTo>
                  <a:cubicBezTo>
                    <a:pt x="25837" y="222713"/>
                    <a:pt x="26523" y="221112"/>
                    <a:pt x="27438" y="219284"/>
                  </a:cubicBezTo>
                  <a:cubicBezTo>
                    <a:pt x="29724" y="214712"/>
                    <a:pt x="32238" y="209911"/>
                    <a:pt x="34753" y="205568"/>
                  </a:cubicBezTo>
                  <a:cubicBezTo>
                    <a:pt x="37267" y="200996"/>
                    <a:pt x="39782" y="196652"/>
                    <a:pt x="42297" y="192309"/>
                  </a:cubicBezTo>
                  <a:cubicBezTo>
                    <a:pt x="44125" y="189337"/>
                    <a:pt x="45954" y="186365"/>
                    <a:pt x="47783" y="183393"/>
                  </a:cubicBezTo>
                  <a:cubicBezTo>
                    <a:pt x="52812" y="175621"/>
                    <a:pt x="57841" y="168077"/>
                    <a:pt x="63328" y="160991"/>
                  </a:cubicBezTo>
                  <a:cubicBezTo>
                    <a:pt x="65614" y="158019"/>
                    <a:pt x="68128" y="154818"/>
                    <a:pt x="70414" y="151847"/>
                  </a:cubicBezTo>
                  <a:cubicBezTo>
                    <a:pt x="74072" y="147275"/>
                    <a:pt x="77730" y="142931"/>
                    <a:pt x="81616" y="138816"/>
                  </a:cubicBezTo>
                  <a:cubicBezTo>
                    <a:pt x="83445" y="136759"/>
                    <a:pt x="85273" y="134930"/>
                    <a:pt x="87102" y="132873"/>
                  </a:cubicBezTo>
                  <a:cubicBezTo>
                    <a:pt x="89617" y="130130"/>
                    <a:pt x="92360" y="127615"/>
                    <a:pt x="95103" y="125100"/>
                  </a:cubicBezTo>
                  <a:cubicBezTo>
                    <a:pt x="97618" y="122814"/>
                    <a:pt x="100132" y="120528"/>
                    <a:pt x="102647" y="118242"/>
                  </a:cubicBezTo>
                  <a:cubicBezTo>
                    <a:pt x="105162" y="116185"/>
                    <a:pt x="107448" y="114128"/>
                    <a:pt x="109962" y="112070"/>
                  </a:cubicBezTo>
                  <a:cubicBezTo>
                    <a:pt x="116592" y="106812"/>
                    <a:pt x="123450" y="101783"/>
                    <a:pt x="130536" y="97211"/>
                  </a:cubicBezTo>
                  <a:cubicBezTo>
                    <a:pt x="132136" y="96297"/>
                    <a:pt x="133508" y="95154"/>
                    <a:pt x="135108" y="94239"/>
                  </a:cubicBezTo>
                  <a:cubicBezTo>
                    <a:pt x="138537" y="92182"/>
                    <a:pt x="141966" y="90125"/>
                    <a:pt x="145624" y="88067"/>
                  </a:cubicBezTo>
                  <a:cubicBezTo>
                    <a:pt x="163226" y="78466"/>
                    <a:pt x="182428" y="70465"/>
                    <a:pt x="203688" y="64750"/>
                  </a:cubicBezTo>
                  <a:cubicBezTo>
                    <a:pt x="207346" y="63836"/>
                    <a:pt x="211003" y="62921"/>
                    <a:pt x="214661" y="62007"/>
                  </a:cubicBezTo>
                  <a:cubicBezTo>
                    <a:pt x="216490" y="61550"/>
                    <a:pt x="218319" y="61092"/>
                    <a:pt x="220147" y="60864"/>
                  </a:cubicBezTo>
                  <a:cubicBezTo>
                    <a:pt x="227463" y="59264"/>
                    <a:pt x="234778" y="58121"/>
                    <a:pt x="242093" y="57206"/>
                  </a:cubicBezTo>
                  <a:cubicBezTo>
                    <a:pt x="249408" y="56292"/>
                    <a:pt x="256723" y="55606"/>
                    <a:pt x="263810" y="55377"/>
                  </a:cubicBezTo>
                  <a:cubicBezTo>
                    <a:pt x="267468" y="55149"/>
                    <a:pt x="271125" y="55149"/>
                    <a:pt x="274554" y="55149"/>
                  </a:cubicBezTo>
                  <a:cubicBezTo>
                    <a:pt x="280041" y="55149"/>
                    <a:pt x="285298" y="55149"/>
                    <a:pt x="290785" y="55377"/>
                  </a:cubicBezTo>
                  <a:cubicBezTo>
                    <a:pt x="296271" y="55606"/>
                    <a:pt x="301986" y="56063"/>
                    <a:pt x="307473" y="56520"/>
                  </a:cubicBezTo>
                  <a:cubicBezTo>
                    <a:pt x="330561" y="58806"/>
                    <a:pt x="353421" y="63836"/>
                    <a:pt x="375824" y="70694"/>
                  </a:cubicBezTo>
                  <a:cubicBezTo>
                    <a:pt x="377881" y="71379"/>
                    <a:pt x="379939" y="72065"/>
                    <a:pt x="381996" y="72751"/>
                  </a:cubicBezTo>
                  <a:cubicBezTo>
                    <a:pt x="382682" y="72980"/>
                    <a:pt x="383368" y="73208"/>
                    <a:pt x="384054" y="73437"/>
                  </a:cubicBezTo>
                  <a:cubicBezTo>
                    <a:pt x="385425" y="73894"/>
                    <a:pt x="386797" y="74351"/>
                    <a:pt x="388397" y="75037"/>
                  </a:cubicBezTo>
                  <a:cubicBezTo>
                    <a:pt x="389083" y="75266"/>
                    <a:pt x="389997" y="75494"/>
                    <a:pt x="390683" y="75951"/>
                  </a:cubicBezTo>
                  <a:cubicBezTo>
                    <a:pt x="392055" y="76409"/>
                    <a:pt x="393426" y="76866"/>
                    <a:pt x="394569" y="77552"/>
                  </a:cubicBezTo>
                  <a:cubicBezTo>
                    <a:pt x="395255" y="77780"/>
                    <a:pt x="396169" y="78237"/>
                    <a:pt x="396855" y="78466"/>
                  </a:cubicBezTo>
                  <a:cubicBezTo>
                    <a:pt x="398227" y="78923"/>
                    <a:pt x="399598" y="79609"/>
                    <a:pt x="400970" y="80295"/>
                  </a:cubicBezTo>
                  <a:cubicBezTo>
                    <a:pt x="401656" y="80523"/>
                    <a:pt x="402113" y="80752"/>
                    <a:pt x="402799" y="80981"/>
                  </a:cubicBezTo>
                  <a:cubicBezTo>
                    <a:pt x="404628" y="81895"/>
                    <a:pt x="406685" y="82581"/>
                    <a:pt x="408514" y="83495"/>
                  </a:cubicBezTo>
                  <a:cubicBezTo>
                    <a:pt x="409200" y="83724"/>
                    <a:pt x="409657" y="83952"/>
                    <a:pt x="410343" y="84410"/>
                  </a:cubicBezTo>
                  <a:cubicBezTo>
                    <a:pt x="411714" y="85095"/>
                    <a:pt x="413086" y="85553"/>
                    <a:pt x="414229" y="86238"/>
                  </a:cubicBezTo>
                  <a:cubicBezTo>
                    <a:pt x="414915" y="86696"/>
                    <a:pt x="415829" y="86924"/>
                    <a:pt x="416515" y="87381"/>
                  </a:cubicBezTo>
                  <a:cubicBezTo>
                    <a:pt x="417658" y="87839"/>
                    <a:pt x="418801" y="88524"/>
                    <a:pt x="419715" y="88982"/>
                  </a:cubicBezTo>
                  <a:cubicBezTo>
                    <a:pt x="420630" y="89439"/>
                    <a:pt x="421315" y="89896"/>
                    <a:pt x="422230" y="90353"/>
                  </a:cubicBezTo>
                  <a:cubicBezTo>
                    <a:pt x="423373" y="90810"/>
                    <a:pt x="424287" y="91496"/>
                    <a:pt x="425430" y="91953"/>
                  </a:cubicBezTo>
                  <a:cubicBezTo>
                    <a:pt x="426345" y="92411"/>
                    <a:pt x="427030" y="92868"/>
                    <a:pt x="427945" y="93325"/>
                  </a:cubicBezTo>
                  <a:cubicBezTo>
                    <a:pt x="429088" y="94011"/>
                    <a:pt x="430002" y="94468"/>
                    <a:pt x="431145" y="95154"/>
                  </a:cubicBezTo>
                  <a:cubicBezTo>
                    <a:pt x="432517" y="95840"/>
                    <a:pt x="433660" y="96525"/>
                    <a:pt x="434803" y="97440"/>
                  </a:cubicBezTo>
                  <a:cubicBezTo>
                    <a:pt x="435946" y="98126"/>
                    <a:pt x="437089" y="98811"/>
                    <a:pt x="438003" y="99497"/>
                  </a:cubicBezTo>
                  <a:cubicBezTo>
                    <a:pt x="438918" y="99954"/>
                    <a:pt x="439832" y="100640"/>
                    <a:pt x="440746" y="101097"/>
                  </a:cubicBezTo>
                  <a:cubicBezTo>
                    <a:pt x="441661" y="101555"/>
                    <a:pt x="442347" y="102240"/>
                    <a:pt x="443261" y="102698"/>
                  </a:cubicBezTo>
                  <a:cubicBezTo>
                    <a:pt x="444175" y="103383"/>
                    <a:pt x="445090" y="103841"/>
                    <a:pt x="446004" y="104526"/>
                  </a:cubicBezTo>
                  <a:cubicBezTo>
                    <a:pt x="446690" y="104984"/>
                    <a:pt x="447376" y="105441"/>
                    <a:pt x="448290" y="106127"/>
                  </a:cubicBezTo>
                  <a:cubicBezTo>
                    <a:pt x="449205" y="106812"/>
                    <a:pt x="450119" y="107498"/>
                    <a:pt x="451033" y="108184"/>
                  </a:cubicBezTo>
                  <a:cubicBezTo>
                    <a:pt x="451719" y="108641"/>
                    <a:pt x="452405" y="109098"/>
                    <a:pt x="453091" y="109556"/>
                  </a:cubicBezTo>
                  <a:cubicBezTo>
                    <a:pt x="454005" y="110241"/>
                    <a:pt x="455148" y="110927"/>
                    <a:pt x="456063" y="111842"/>
                  </a:cubicBezTo>
                  <a:cubicBezTo>
                    <a:pt x="456291" y="111842"/>
                    <a:pt x="456291" y="112070"/>
                    <a:pt x="456520" y="112070"/>
                  </a:cubicBezTo>
                  <a:cubicBezTo>
                    <a:pt x="459034" y="113899"/>
                    <a:pt x="461320" y="115728"/>
                    <a:pt x="463606" y="117785"/>
                  </a:cubicBezTo>
                  <a:cubicBezTo>
                    <a:pt x="464064" y="118014"/>
                    <a:pt x="464521" y="118471"/>
                    <a:pt x="464749" y="118700"/>
                  </a:cubicBezTo>
                  <a:cubicBezTo>
                    <a:pt x="465892" y="119614"/>
                    <a:pt x="466807" y="120528"/>
                    <a:pt x="467721" y="121214"/>
                  </a:cubicBezTo>
                  <a:cubicBezTo>
                    <a:pt x="468178" y="121671"/>
                    <a:pt x="468636" y="122129"/>
                    <a:pt x="469093" y="122357"/>
                  </a:cubicBezTo>
                  <a:cubicBezTo>
                    <a:pt x="470007" y="123272"/>
                    <a:pt x="471150" y="124186"/>
                    <a:pt x="472065" y="125100"/>
                  </a:cubicBezTo>
                  <a:cubicBezTo>
                    <a:pt x="472522" y="125558"/>
                    <a:pt x="472979" y="125786"/>
                    <a:pt x="473208" y="126243"/>
                  </a:cubicBezTo>
                  <a:cubicBezTo>
                    <a:pt x="474351" y="127158"/>
                    <a:pt x="475265" y="128301"/>
                    <a:pt x="476408" y="129215"/>
                  </a:cubicBezTo>
                  <a:cubicBezTo>
                    <a:pt x="476637" y="129444"/>
                    <a:pt x="476865" y="129672"/>
                    <a:pt x="476865" y="129672"/>
                  </a:cubicBezTo>
                  <a:cubicBezTo>
                    <a:pt x="480523" y="133101"/>
                    <a:pt x="483952" y="136759"/>
                    <a:pt x="487381" y="140645"/>
                  </a:cubicBezTo>
                  <a:cubicBezTo>
                    <a:pt x="487609" y="140874"/>
                    <a:pt x="487838" y="141102"/>
                    <a:pt x="488067" y="141331"/>
                  </a:cubicBezTo>
                  <a:cubicBezTo>
                    <a:pt x="488981" y="142474"/>
                    <a:pt x="490124" y="143617"/>
                    <a:pt x="491038" y="144760"/>
                  </a:cubicBezTo>
                  <a:cubicBezTo>
                    <a:pt x="491267" y="144989"/>
                    <a:pt x="491496" y="145446"/>
                    <a:pt x="491724" y="145674"/>
                  </a:cubicBezTo>
                  <a:cubicBezTo>
                    <a:pt x="492639" y="146817"/>
                    <a:pt x="493782" y="148189"/>
                    <a:pt x="494696" y="149332"/>
                  </a:cubicBezTo>
                  <a:cubicBezTo>
                    <a:pt x="494925" y="149561"/>
                    <a:pt x="494925" y="149789"/>
                    <a:pt x="495153" y="150018"/>
                  </a:cubicBezTo>
                  <a:cubicBezTo>
                    <a:pt x="499497" y="155504"/>
                    <a:pt x="503611" y="161219"/>
                    <a:pt x="507498" y="167163"/>
                  </a:cubicBezTo>
                  <a:cubicBezTo>
                    <a:pt x="507726" y="167391"/>
                    <a:pt x="507726" y="167620"/>
                    <a:pt x="507955" y="167849"/>
                  </a:cubicBezTo>
                  <a:cubicBezTo>
                    <a:pt x="508869" y="169220"/>
                    <a:pt x="509784" y="170592"/>
                    <a:pt x="510698" y="171963"/>
                  </a:cubicBezTo>
                  <a:cubicBezTo>
                    <a:pt x="510927" y="172192"/>
                    <a:pt x="510927" y="172421"/>
                    <a:pt x="511155" y="172649"/>
                  </a:cubicBezTo>
                  <a:cubicBezTo>
                    <a:pt x="512070" y="174021"/>
                    <a:pt x="512984" y="175621"/>
                    <a:pt x="513898" y="176993"/>
                  </a:cubicBezTo>
                  <a:cubicBezTo>
                    <a:pt x="511155" y="167163"/>
                    <a:pt x="447147" y="-18003"/>
                    <a:pt x="222662" y="1428"/>
                  </a:cubicBezTo>
                  <a:cubicBezTo>
                    <a:pt x="199345" y="5085"/>
                    <a:pt x="176713" y="10800"/>
                    <a:pt x="154768" y="19259"/>
                  </a:cubicBezTo>
                  <a:cubicBezTo>
                    <a:pt x="134194" y="28860"/>
                    <a:pt x="114763" y="40747"/>
                    <a:pt x="96475" y="54234"/>
                  </a:cubicBezTo>
                  <a:cubicBezTo>
                    <a:pt x="77958" y="69322"/>
                    <a:pt x="60813" y="86010"/>
                    <a:pt x="45726" y="104526"/>
                  </a:cubicBezTo>
                  <a:cubicBezTo>
                    <a:pt x="33610" y="120986"/>
                    <a:pt x="22866" y="138588"/>
                    <a:pt x="14179" y="157104"/>
                  </a:cubicBezTo>
                  <a:cubicBezTo>
                    <a:pt x="8692" y="171735"/>
                    <a:pt x="4806" y="186822"/>
                    <a:pt x="2292" y="202139"/>
                  </a:cubicBezTo>
                  <a:cubicBezTo>
                    <a:pt x="-1137" y="236886"/>
                    <a:pt x="234" y="271862"/>
                    <a:pt x="463" y="306837"/>
                  </a:cubicBezTo>
                  <a:cubicBezTo>
                    <a:pt x="691" y="305009"/>
                    <a:pt x="920" y="303180"/>
                    <a:pt x="1149" y="301351"/>
                  </a:cubicBezTo>
                  <a:cubicBezTo>
                    <a:pt x="1377" y="301122"/>
                    <a:pt x="1377" y="301122"/>
                    <a:pt x="1377" y="300894"/>
                  </a:cubicBezTo>
                  <a:close/>
                </a:path>
              </a:pathLst>
            </a:custGeom>
            <a:solidFill>
              <a:srgbClr val="FFFFFF"/>
            </a:solidFill>
            <a:ln w="228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F4E4FAF8-FDFB-B149-B3E8-964B8B600EC7}"/>
                </a:ext>
              </a:extLst>
            </p:cNvPr>
            <p:cNvSpPr/>
            <p:nvPr/>
          </p:nvSpPr>
          <p:spPr>
            <a:xfrm>
              <a:off x="6814181" y="1922068"/>
              <a:ext cx="945469" cy="657167"/>
            </a:xfrm>
            <a:custGeom>
              <a:avLst/>
              <a:gdLst>
                <a:gd name="connsiteX0" fmla="*/ 944326 w 945469"/>
                <a:gd name="connsiteY0" fmla="*/ 114757 h 657167"/>
                <a:gd name="connsiteX1" fmla="*/ 943868 w 945469"/>
                <a:gd name="connsiteY1" fmla="*/ 109728 h 657167"/>
                <a:gd name="connsiteX2" fmla="*/ 943640 w 945469"/>
                <a:gd name="connsiteY2" fmla="*/ 108128 h 657167"/>
                <a:gd name="connsiteX3" fmla="*/ 939525 w 945469"/>
                <a:gd name="connsiteY3" fmla="*/ 98069 h 657167"/>
                <a:gd name="connsiteX4" fmla="*/ 935867 w 945469"/>
                <a:gd name="connsiteY4" fmla="*/ 94412 h 657167"/>
                <a:gd name="connsiteX5" fmla="*/ 932667 w 945469"/>
                <a:gd name="connsiteY5" fmla="*/ 92354 h 657167"/>
                <a:gd name="connsiteX6" fmla="*/ 904549 w 945469"/>
                <a:gd name="connsiteY6" fmla="*/ 85725 h 657167"/>
                <a:gd name="connsiteX7" fmla="*/ 898606 w 945469"/>
                <a:gd name="connsiteY7" fmla="*/ 85268 h 657167"/>
                <a:gd name="connsiteX8" fmla="*/ 896548 w 945469"/>
                <a:gd name="connsiteY8" fmla="*/ 84582 h 657167"/>
                <a:gd name="connsiteX9" fmla="*/ 893119 w 945469"/>
                <a:gd name="connsiteY9" fmla="*/ 81153 h 657167"/>
                <a:gd name="connsiteX10" fmla="*/ 891976 w 945469"/>
                <a:gd name="connsiteY10" fmla="*/ 77953 h 657167"/>
                <a:gd name="connsiteX11" fmla="*/ 891290 w 945469"/>
                <a:gd name="connsiteY11" fmla="*/ 75438 h 657167"/>
                <a:gd name="connsiteX12" fmla="*/ 888319 w 945469"/>
                <a:gd name="connsiteY12" fmla="*/ 61265 h 657167"/>
                <a:gd name="connsiteX13" fmla="*/ 885804 w 945469"/>
                <a:gd name="connsiteY13" fmla="*/ 46863 h 657167"/>
                <a:gd name="connsiteX14" fmla="*/ 884890 w 945469"/>
                <a:gd name="connsiteY14" fmla="*/ 40691 h 657167"/>
                <a:gd name="connsiteX15" fmla="*/ 884432 w 945469"/>
                <a:gd name="connsiteY15" fmla="*/ 38176 h 657167"/>
                <a:gd name="connsiteX16" fmla="*/ 883747 w 945469"/>
                <a:gd name="connsiteY16" fmla="*/ 34747 h 657167"/>
                <a:gd name="connsiteX17" fmla="*/ 883061 w 945469"/>
                <a:gd name="connsiteY17" fmla="*/ 31318 h 657167"/>
                <a:gd name="connsiteX18" fmla="*/ 882604 w 945469"/>
                <a:gd name="connsiteY18" fmla="*/ 28804 h 657167"/>
                <a:gd name="connsiteX19" fmla="*/ 881689 w 945469"/>
                <a:gd name="connsiteY19" fmla="*/ 24917 h 657167"/>
                <a:gd name="connsiteX20" fmla="*/ 881232 w 945469"/>
                <a:gd name="connsiteY20" fmla="*/ 22860 h 657167"/>
                <a:gd name="connsiteX21" fmla="*/ 880089 w 945469"/>
                <a:gd name="connsiteY21" fmla="*/ 18517 h 657167"/>
                <a:gd name="connsiteX22" fmla="*/ 879632 w 945469"/>
                <a:gd name="connsiteY22" fmla="*/ 16916 h 657167"/>
                <a:gd name="connsiteX23" fmla="*/ 878260 w 945469"/>
                <a:gd name="connsiteY23" fmla="*/ 12344 h 657167"/>
                <a:gd name="connsiteX24" fmla="*/ 878032 w 945469"/>
                <a:gd name="connsiteY24" fmla="*/ 11201 h 657167"/>
                <a:gd name="connsiteX25" fmla="*/ 876660 w 945469"/>
                <a:gd name="connsiteY25" fmla="*/ 6401 h 657167"/>
                <a:gd name="connsiteX26" fmla="*/ 876431 w 945469"/>
                <a:gd name="connsiteY26" fmla="*/ 5486 h 657167"/>
                <a:gd name="connsiteX27" fmla="*/ 874831 w 945469"/>
                <a:gd name="connsiteY27" fmla="*/ 457 h 657167"/>
                <a:gd name="connsiteX28" fmla="*/ 874603 w 945469"/>
                <a:gd name="connsiteY28" fmla="*/ 0 h 657167"/>
                <a:gd name="connsiteX29" fmla="*/ 875517 w 945469"/>
                <a:gd name="connsiteY29" fmla="*/ 57379 h 657167"/>
                <a:gd name="connsiteX30" fmla="*/ 848999 w 945469"/>
                <a:gd name="connsiteY30" fmla="*/ 189052 h 657167"/>
                <a:gd name="connsiteX31" fmla="*/ 731042 w 945469"/>
                <a:gd name="connsiteY31" fmla="*/ 371932 h 657167"/>
                <a:gd name="connsiteX32" fmla="*/ 531703 w 945469"/>
                <a:gd name="connsiteY32" fmla="*/ 467030 h 657167"/>
                <a:gd name="connsiteX33" fmla="*/ 507471 w 945469"/>
                <a:gd name="connsiteY33" fmla="*/ 471830 h 657167"/>
                <a:gd name="connsiteX34" fmla="*/ 493069 w 945469"/>
                <a:gd name="connsiteY34" fmla="*/ 506120 h 657167"/>
                <a:gd name="connsiteX35" fmla="*/ 492155 w 945469"/>
                <a:gd name="connsiteY35" fmla="*/ 508178 h 657167"/>
                <a:gd name="connsiteX36" fmla="*/ 489869 w 945469"/>
                <a:gd name="connsiteY36" fmla="*/ 514121 h 657167"/>
                <a:gd name="connsiteX37" fmla="*/ 488726 w 945469"/>
                <a:gd name="connsiteY37" fmla="*/ 516865 h 657167"/>
                <a:gd name="connsiteX38" fmla="*/ 486668 w 945469"/>
                <a:gd name="connsiteY38" fmla="*/ 522808 h 657167"/>
                <a:gd name="connsiteX39" fmla="*/ 485754 w 945469"/>
                <a:gd name="connsiteY39" fmla="*/ 525323 h 657167"/>
                <a:gd name="connsiteX40" fmla="*/ 483011 w 945469"/>
                <a:gd name="connsiteY40" fmla="*/ 533781 h 657167"/>
                <a:gd name="connsiteX41" fmla="*/ 483011 w 945469"/>
                <a:gd name="connsiteY41" fmla="*/ 533781 h 657167"/>
                <a:gd name="connsiteX42" fmla="*/ 478896 w 945469"/>
                <a:gd name="connsiteY42" fmla="*/ 543839 h 657167"/>
                <a:gd name="connsiteX43" fmla="*/ 469981 w 945469"/>
                <a:gd name="connsiteY43" fmla="*/ 551155 h 657167"/>
                <a:gd name="connsiteX44" fmla="*/ 463351 w 945469"/>
                <a:gd name="connsiteY44" fmla="*/ 552069 h 657167"/>
                <a:gd name="connsiteX45" fmla="*/ 463351 w 945469"/>
                <a:gd name="connsiteY45" fmla="*/ 552069 h 657167"/>
                <a:gd name="connsiteX46" fmla="*/ 454664 w 945469"/>
                <a:gd name="connsiteY46" fmla="*/ 551612 h 657167"/>
                <a:gd name="connsiteX47" fmla="*/ 437748 w 945469"/>
                <a:gd name="connsiteY47" fmla="*/ 549097 h 657167"/>
                <a:gd name="connsiteX48" fmla="*/ 434319 w 945469"/>
                <a:gd name="connsiteY48" fmla="*/ 548183 h 657167"/>
                <a:gd name="connsiteX49" fmla="*/ 428147 w 945469"/>
                <a:gd name="connsiteY49" fmla="*/ 544982 h 657167"/>
                <a:gd name="connsiteX50" fmla="*/ 427232 w 945469"/>
                <a:gd name="connsiteY50" fmla="*/ 544068 h 657167"/>
                <a:gd name="connsiteX51" fmla="*/ 425404 w 945469"/>
                <a:gd name="connsiteY51" fmla="*/ 541096 h 657167"/>
                <a:gd name="connsiteX52" fmla="*/ 424718 w 945469"/>
                <a:gd name="connsiteY52" fmla="*/ 538582 h 657167"/>
                <a:gd name="connsiteX53" fmla="*/ 424261 w 945469"/>
                <a:gd name="connsiteY53" fmla="*/ 535838 h 657167"/>
                <a:gd name="connsiteX54" fmla="*/ 424261 w 945469"/>
                <a:gd name="connsiteY54" fmla="*/ 534238 h 657167"/>
                <a:gd name="connsiteX55" fmla="*/ 424489 w 945469"/>
                <a:gd name="connsiteY55" fmla="*/ 528752 h 657167"/>
                <a:gd name="connsiteX56" fmla="*/ 424718 w 945469"/>
                <a:gd name="connsiteY56" fmla="*/ 526694 h 657167"/>
                <a:gd name="connsiteX57" fmla="*/ 426547 w 945469"/>
                <a:gd name="connsiteY57" fmla="*/ 513893 h 657167"/>
                <a:gd name="connsiteX58" fmla="*/ 426547 w 945469"/>
                <a:gd name="connsiteY58" fmla="*/ 513664 h 657167"/>
                <a:gd name="connsiteX59" fmla="*/ 429290 w 945469"/>
                <a:gd name="connsiteY59" fmla="*/ 496976 h 657167"/>
                <a:gd name="connsiteX60" fmla="*/ 429518 w 945469"/>
                <a:gd name="connsiteY60" fmla="*/ 495833 h 657167"/>
                <a:gd name="connsiteX61" fmla="*/ 432033 w 945469"/>
                <a:gd name="connsiteY61" fmla="*/ 479603 h 657167"/>
                <a:gd name="connsiteX62" fmla="*/ 400486 w 945469"/>
                <a:gd name="connsiteY62" fmla="*/ 479146 h 657167"/>
                <a:gd name="connsiteX63" fmla="*/ 400943 w 945469"/>
                <a:gd name="connsiteY63" fmla="*/ 481660 h 657167"/>
                <a:gd name="connsiteX64" fmla="*/ 401858 w 945469"/>
                <a:gd name="connsiteY64" fmla="*/ 486461 h 657167"/>
                <a:gd name="connsiteX65" fmla="*/ 403001 w 945469"/>
                <a:gd name="connsiteY65" fmla="*/ 495833 h 657167"/>
                <a:gd name="connsiteX66" fmla="*/ 403458 w 945469"/>
                <a:gd name="connsiteY66" fmla="*/ 505206 h 657167"/>
                <a:gd name="connsiteX67" fmla="*/ 403458 w 945469"/>
                <a:gd name="connsiteY67" fmla="*/ 505435 h 657167"/>
                <a:gd name="connsiteX68" fmla="*/ 403458 w 945469"/>
                <a:gd name="connsiteY68" fmla="*/ 510235 h 657167"/>
                <a:gd name="connsiteX69" fmla="*/ 403229 w 945469"/>
                <a:gd name="connsiteY69" fmla="*/ 515036 h 657167"/>
                <a:gd name="connsiteX70" fmla="*/ 402772 w 945469"/>
                <a:gd name="connsiteY70" fmla="*/ 519836 h 657167"/>
                <a:gd name="connsiteX71" fmla="*/ 400715 w 945469"/>
                <a:gd name="connsiteY71" fmla="*/ 528980 h 657167"/>
                <a:gd name="connsiteX72" fmla="*/ 399800 w 945469"/>
                <a:gd name="connsiteY72" fmla="*/ 531266 h 657167"/>
                <a:gd name="connsiteX73" fmla="*/ 395686 w 945469"/>
                <a:gd name="connsiteY73" fmla="*/ 537210 h 657167"/>
                <a:gd name="connsiteX74" fmla="*/ 391114 w 945469"/>
                <a:gd name="connsiteY74" fmla="*/ 540639 h 657167"/>
                <a:gd name="connsiteX75" fmla="*/ 384941 w 945469"/>
                <a:gd name="connsiteY75" fmla="*/ 542925 h 657167"/>
                <a:gd name="connsiteX76" fmla="*/ 372368 w 945469"/>
                <a:gd name="connsiteY76" fmla="*/ 544525 h 657167"/>
                <a:gd name="connsiteX77" fmla="*/ 369397 w 945469"/>
                <a:gd name="connsiteY77" fmla="*/ 544525 h 657167"/>
                <a:gd name="connsiteX78" fmla="*/ 360710 w 945469"/>
                <a:gd name="connsiteY78" fmla="*/ 543382 h 657167"/>
                <a:gd name="connsiteX79" fmla="*/ 344251 w 945469"/>
                <a:gd name="connsiteY79" fmla="*/ 532867 h 657167"/>
                <a:gd name="connsiteX80" fmla="*/ 341279 w 945469"/>
                <a:gd name="connsiteY80" fmla="*/ 527837 h 657167"/>
                <a:gd name="connsiteX81" fmla="*/ 338993 w 945469"/>
                <a:gd name="connsiteY81" fmla="*/ 522351 h 657167"/>
                <a:gd name="connsiteX82" fmla="*/ 337850 w 945469"/>
                <a:gd name="connsiteY82" fmla="*/ 518693 h 657167"/>
                <a:gd name="connsiteX83" fmla="*/ 335107 w 945469"/>
                <a:gd name="connsiteY83" fmla="*/ 507263 h 657167"/>
                <a:gd name="connsiteX84" fmla="*/ 334192 w 945469"/>
                <a:gd name="connsiteY84" fmla="*/ 503606 h 657167"/>
                <a:gd name="connsiteX85" fmla="*/ 332592 w 945469"/>
                <a:gd name="connsiteY85" fmla="*/ 496976 h 657167"/>
                <a:gd name="connsiteX86" fmla="*/ 324820 w 945469"/>
                <a:gd name="connsiteY86" fmla="*/ 466801 h 657167"/>
                <a:gd name="connsiteX87" fmla="*/ 313161 w 945469"/>
                <a:gd name="connsiteY87" fmla="*/ 462915 h 657167"/>
                <a:gd name="connsiteX88" fmla="*/ 286186 w 945469"/>
                <a:gd name="connsiteY88" fmla="*/ 451942 h 657167"/>
                <a:gd name="connsiteX89" fmla="*/ 200461 w 945469"/>
                <a:gd name="connsiteY89" fmla="*/ 419938 h 657167"/>
                <a:gd name="connsiteX90" fmla="*/ 124795 w 945469"/>
                <a:gd name="connsiteY90" fmla="*/ 373075 h 657167"/>
                <a:gd name="connsiteX91" fmla="*/ 47985 w 945469"/>
                <a:gd name="connsiteY91" fmla="*/ 306324 h 657167"/>
                <a:gd name="connsiteX92" fmla="*/ 40213 w 945469"/>
                <a:gd name="connsiteY92" fmla="*/ 299466 h 657167"/>
                <a:gd name="connsiteX93" fmla="*/ 35869 w 945469"/>
                <a:gd name="connsiteY93" fmla="*/ 294894 h 657167"/>
                <a:gd name="connsiteX94" fmla="*/ 38155 w 945469"/>
                <a:gd name="connsiteY94" fmla="*/ 300838 h 657167"/>
                <a:gd name="connsiteX95" fmla="*/ 38612 w 945469"/>
                <a:gd name="connsiteY95" fmla="*/ 301981 h 657167"/>
                <a:gd name="connsiteX96" fmla="*/ 40213 w 945469"/>
                <a:gd name="connsiteY96" fmla="*/ 306095 h 657167"/>
                <a:gd name="connsiteX97" fmla="*/ 41584 w 945469"/>
                <a:gd name="connsiteY97" fmla="*/ 309524 h 657167"/>
                <a:gd name="connsiteX98" fmla="*/ 43184 w 945469"/>
                <a:gd name="connsiteY98" fmla="*/ 313639 h 657167"/>
                <a:gd name="connsiteX99" fmla="*/ 44556 w 945469"/>
                <a:gd name="connsiteY99" fmla="*/ 317068 h 657167"/>
                <a:gd name="connsiteX100" fmla="*/ 47299 w 945469"/>
                <a:gd name="connsiteY100" fmla="*/ 324612 h 657167"/>
                <a:gd name="connsiteX101" fmla="*/ 48214 w 945469"/>
                <a:gd name="connsiteY101" fmla="*/ 327127 h 657167"/>
                <a:gd name="connsiteX102" fmla="*/ 50042 w 945469"/>
                <a:gd name="connsiteY102" fmla="*/ 333299 h 657167"/>
                <a:gd name="connsiteX103" fmla="*/ 50271 w 945469"/>
                <a:gd name="connsiteY103" fmla="*/ 339471 h 657167"/>
                <a:gd name="connsiteX104" fmla="*/ 49357 w 945469"/>
                <a:gd name="connsiteY104" fmla="*/ 342214 h 657167"/>
                <a:gd name="connsiteX105" fmla="*/ 47528 w 945469"/>
                <a:gd name="connsiteY105" fmla="*/ 344957 h 657167"/>
                <a:gd name="connsiteX106" fmla="*/ 40670 w 945469"/>
                <a:gd name="connsiteY106" fmla="*/ 351130 h 657167"/>
                <a:gd name="connsiteX107" fmla="*/ 35869 w 945469"/>
                <a:gd name="connsiteY107" fmla="*/ 355016 h 657167"/>
                <a:gd name="connsiteX108" fmla="*/ 26497 w 945469"/>
                <a:gd name="connsiteY108" fmla="*/ 363017 h 657167"/>
                <a:gd name="connsiteX109" fmla="*/ 13238 w 945469"/>
                <a:gd name="connsiteY109" fmla="*/ 375818 h 657167"/>
                <a:gd name="connsiteX110" fmla="*/ 5008 w 945469"/>
                <a:gd name="connsiteY110" fmla="*/ 385191 h 657167"/>
                <a:gd name="connsiteX111" fmla="*/ 1808 w 945469"/>
                <a:gd name="connsiteY111" fmla="*/ 389992 h 657167"/>
                <a:gd name="connsiteX112" fmla="*/ 2494 w 945469"/>
                <a:gd name="connsiteY112" fmla="*/ 405308 h 657167"/>
                <a:gd name="connsiteX113" fmla="*/ 13466 w 945469"/>
                <a:gd name="connsiteY113" fmla="*/ 425425 h 657167"/>
                <a:gd name="connsiteX114" fmla="*/ 17353 w 945469"/>
                <a:gd name="connsiteY114" fmla="*/ 432054 h 657167"/>
                <a:gd name="connsiteX115" fmla="*/ 33812 w 945469"/>
                <a:gd name="connsiteY115" fmla="*/ 457429 h 657167"/>
                <a:gd name="connsiteX116" fmla="*/ 38155 w 945469"/>
                <a:gd name="connsiteY116" fmla="*/ 463601 h 657167"/>
                <a:gd name="connsiteX117" fmla="*/ 73131 w 945469"/>
                <a:gd name="connsiteY117" fmla="*/ 503377 h 657167"/>
                <a:gd name="connsiteX118" fmla="*/ 82732 w 945469"/>
                <a:gd name="connsiteY118" fmla="*/ 512064 h 657167"/>
                <a:gd name="connsiteX119" fmla="*/ 83418 w 945469"/>
                <a:gd name="connsiteY119" fmla="*/ 512750 h 657167"/>
                <a:gd name="connsiteX120" fmla="*/ 87761 w 945469"/>
                <a:gd name="connsiteY120" fmla="*/ 515950 h 657167"/>
                <a:gd name="connsiteX121" fmla="*/ 94162 w 945469"/>
                <a:gd name="connsiteY121" fmla="*/ 519379 h 657167"/>
                <a:gd name="connsiteX122" fmla="*/ 95077 w 945469"/>
                <a:gd name="connsiteY122" fmla="*/ 519836 h 657167"/>
                <a:gd name="connsiteX123" fmla="*/ 112222 w 945469"/>
                <a:gd name="connsiteY123" fmla="*/ 518693 h 657167"/>
                <a:gd name="connsiteX124" fmla="*/ 114050 w 945469"/>
                <a:gd name="connsiteY124" fmla="*/ 518008 h 657167"/>
                <a:gd name="connsiteX125" fmla="*/ 128909 w 945469"/>
                <a:gd name="connsiteY125" fmla="*/ 509321 h 657167"/>
                <a:gd name="connsiteX126" fmla="*/ 131424 w 945469"/>
                <a:gd name="connsiteY126" fmla="*/ 507721 h 657167"/>
                <a:gd name="connsiteX127" fmla="*/ 139425 w 945469"/>
                <a:gd name="connsiteY127" fmla="*/ 502463 h 657167"/>
                <a:gd name="connsiteX128" fmla="*/ 148112 w 945469"/>
                <a:gd name="connsiteY128" fmla="*/ 499262 h 657167"/>
                <a:gd name="connsiteX129" fmla="*/ 151541 w 945469"/>
                <a:gd name="connsiteY129" fmla="*/ 500405 h 657167"/>
                <a:gd name="connsiteX130" fmla="*/ 161828 w 945469"/>
                <a:gd name="connsiteY130" fmla="*/ 510007 h 657167"/>
                <a:gd name="connsiteX131" fmla="*/ 258754 w 945469"/>
                <a:gd name="connsiteY131" fmla="*/ 566471 h 657167"/>
                <a:gd name="connsiteX132" fmla="*/ 262869 w 945469"/>
                <a:gd name="connsiteY132" fmla="*/ 567842 h 657167"/>
                <a:gd name="connsiteX133" fmla="*/ 279100 w 945469"/>
                <a:gd name="connsiteY133" fmla="*/ 572643 h 657167"/>
                <a:gd name="connsiteX134" fmla="*/ 292358 w 945469"/>
                <a:gd name="connsiteY134" fmla="*/ 576301 h 657167"/>
                <a:gd name="connsiteX135" fmla="*/ 296473 w 945469"/>
                <a:gd name="connsiteY135" fmla="*/ 577444 h 657167"/>
                <a:gd name="connsiteX136" fmla="*/ 309961 w 945469"/>
                <a:gd name="connsiteY136" fmla="*/ 588188 h 657167"/>
                <a:gd name="connsiteX137" fmla="*/ 309503 w 945469"/>
                <a:gd name="connsiteY137" fmla="*/ 612191 h 657167"/>
                <a:gd name="connsiteX138" fmla="*/ 309046 w 945469"/>
                <a:gd name="connsiteY138" fmla="*/ 621335 h 657167"/>
                <a:gd name="connsiteX139" fmla="*/ 310418 w 945469"/>
                <a:gd name="connsiteY139" fmla="*/ 630936 h 657167"/>
                <a:gd name="connsiteX140" fmla="*/ 314761 w 945469"/>
                <a:gd name="connsiteY140" fmla="*/ 637565 h 657167"/>
                <a:gd name="connsiteX141" fmla="*/ 316590 w 945469"/>
                <a:gd name="connsiteY141" fmla="*/ 638937 h 657167"/>
                <a:gd name="connsiteX142" fmla="*/ 318876 w 945469"/>
                <a:gd name="connsiteY142" fmla="*/ 640309 h 657167"/>
                <a:gd name="connsiteX143" fmla="*/ 333278 w 945469"/>
                <a:gd name="connsiteY143" fmla="*/ 644652 h 657167"/>
                <a:gd name="connsiteX144" fmla="*/ 399800 w 945469"/>
                <a:gd name="connsiteY144" fmla="*/ 654482 h 657167"/>
                <a:gd name="connsiteX145" fmla="*/ 426547 w 945469"/>
                <a:gd name="connsiteY145" fmla="*/ 656539 h 657167"/>
                <a:gd name="connsiteX146" fmla="*/ 440034 w 945469"/>
                <a:gd name="connsiteY146" fmla="*/ 656996 h 657167"/>
                <a:gd name="connsiteX147" fmla="*/ 453521 w 945469"/>
                <a:gd name="connsiteY147" fmla="*/ 656996 h 657167"/>
                <a:gd name="connsiteX148" fmla="*/ 484611 w 945469"/>
                <a:gd name="connsiteY148" fmla="*/ 623164 h 657167"/>
                <a:gd name="connsiteX149" fmla="*/ 493984 w 945469"/>
                <a:gd name="connsiteY149" fmla="*/ 593674 h 657167"/>
                <a:gd name="connsiteX150" fmla="*/ 496270 w 945469"/>
                <a:gd name="connsiteY150" fmla="*/ 591845 h 657167"/>
                <a:gd name="connsiteX151" fmla="*/ 497641 w 945469"/>
                <a:gd name="connsiteY151" fmla="*/ 591160 h 657167"/>
                <a:gd name="connsiteX152" fmla="*/ 499013 w 945469"/>
                <a:gd name="connsiteY152" fmla="*/ 590474 h 657167"/>
                <a:gd name="connsiteX153" fmla="*/ 503128 w 945469"/>
                <a:gd name="connsiteY153" fmla="*/ 588874 h 657167"/>
                <a:gd name="connsiteX154" fmla="*/ 505642 w 945469"/>
                <a:gd name="connsiteY154" fmla="*/ 588188 h 657167"/>
                <a:gd name="connsiteX155" fmla="*/ 506557 w 945469"/>
                <a:gd name="connsiteY155" fmla="*/ 587959 h 657167"/>
                <a:gd name="connsiteX156" fmla="*/ 512500 w 945469"/>
                <a:gd name="connsiteY156" fmla="*/ 586588 h 657167"/>
                <a:gd name="connsiteX157" fmla="*/ 515701 w 945469"/>
                <a:gd name="connsiteY157" fmla="*/ 585902 h 657167"/>
                <a:gd name="connsiteX158" fmla="*/ 517072 w 945469"/>
                <a:gd name="connsiteY158" fmla="*/ 585673 h 657167"/>
                <a:gd name="connsiteX159" fmla="*/ 527816 w 945469"/>
                <a:gd name="connsiteY159" fmla="*/ 583616 h 657167"/>
                <a:gd name="connsiteX160" fmla="*/ 536960 w 945469"/>
                <a:gd name="connsiteY160" fmla="*/ 581787 h 657167"/>
                <a:gd name="connsiteX161" fmla="*/ 545876 w 945469"/>
                <a:gd name="connsiteY161" fmla="*/ 579958 h 657167"/>
                <a:gd name="connsiteX162" fmla="*/ 563935 w 945469"/>
                <a:gd name="connsiteY162" fmla="*/ 575843 h 657167"/>
                <a:gd name="connsiteX163" fmla="*/ 595711 w 945469"/>
                <a:gd name="connsiteY163" fmla="*/ 566471 h 657167"/>
                <a:gd name="connsiteX164" fmla="*/ 600054 w 945469"/>
                <a:gd name="connsiteY164" fmla="*/ 564871 h 657167"/>
                <a:gd name="connsiteX165" fmla="*/ 608741 w 945469"/>
                <a:gd name="connsiteY165" fmla="*/ 561442 h 657167"/>
                <a:gd name="connsiteX166" fmla="*/ 615370 w 945469"/>
                <a:gd name="connsiteY166" fmla="*/ 558698 h 657167"/>
                <a:gd name="connsiteX167" fmla="*/ 621314 w 945469"/>
                <a:gd name="connsiteY167" fmla="*/ 555955 h 657167"/>
                <a:gd name="connsiteX168" fmla="*/ 640059 w 945469"/>
                <a:gd name="connsiteY168" fmla="*/ 544754 h 657167"/>
                <a:gd name="connsiteX169" fmla="*/ 646688 w 945469"/>
                <a:gd name="connsiteY169" fmla="*/ 539725 h 657167"/>
                <a:gd name="connsiteX170" fmla="*/ 652175 w 945469"/>
                <a:gd name="connsiteY170" fmla="*/ 536753 h 657167"/>
                <a:gd name="connsiteX171" fmla="*/ 654689 w 945469"/>
                <a:gd name="connsiteY171" fmla="*/ 536524 h 657167"/>
                <a:gd name="connsiteX172" fmla="*/ 657204 w 945469"/>
                <a:gd name="connsiteY172" fmla="*/ 536753 h 657167"/>
                <a:gd name="connsiteX173" fmla="*/ 659490 w 945469"/>
                <a:gd name="connsiteY173" fmla="*/ 537667 h 657167"/>
                <a:gd name="connsiteX174" fmla="*/ 660633 w 945469"/>
                <a:gd name="connsiteY174" fmla="*/ 538353 h 657167"/>
                <a:gd name="connsiteX175" fmla="*/ 662919 w 945469"/>
                <a:gd name="connsiteY175" fmla="*/ 539953 h 657167"/>
                <a:gd name="connsiteX176" fmla="*/ 664062 w 945469"/>
                <a:gd name="connsiteY176" fmla="*/ 540868 h 657167"/>
                <a:gd name="connsiteX177" fmla="*/ 666348 w 945469"/>
                <a:gd name="connsiteY177" fmla="*/ 542925 h 657167"/>
                <a:gd name="connsiteX178" fmla="*/ 691265 w 945469"/>
                <a:gd name="connsiteY178" fmla="*/ 565556 h 657167"/>
                <a:gd name="connsiteX179" fmla="*/ 706353 w 945469"/>
                <a:gd name="connsiteY179" fmla="*/ 571271 h 657167"/>
                <a:gd name="connsiteX180" fmla="*/ 715954 w 945469"/>
                <a:gd name="connsiteY180" fmla="*/ 568071 h 657167"/>
                <a:gd name="connsiteX181" fmla="*/ 811966 w 945469"/>
                <a:gd name="connsiteY181" fmla="*/ 488290 h 657167"/>
                <a:gd name="connsiteX182" fmla="*/ 814709 w 945469"/>
                <a:gd name="connsiteY182" fmla="*/ 484175 h 657167"/>
                <a:gd name="connsiteX183" fmla="*/ 815852 w 945469"/>
                <a:gd name="connsiteY183" fmla="*/ 481432 h 657167"/>
                <a:gd name="connsiteX184" fmla="*/ 816310 w 945469"/>
                <a:gd name="connsiteY184" fmla="*/ 480060 h 657167"/>
                <a:gd name="connsiteX185" fmla="*/ 816995 w 945469"/>
                <a:gd name="connsiteY185" fmla="*/ 477317 h 657167"/>
                <a:gd name="connsiteX186" fmla="*/ 817453 w 945469"/>
                <a:gd name="connsiteY186" fmla="*/ 472973 h 657167"/>
                <a:gd name="connsiteX187" fmla="*/ 817224 w 945469"/>
                <a:gd name="connsiteY187" fmla="*/ 467030 h 657167"/>
                <a:gd name="connsiteX188" fmla="*/ 816995 w 945469"/>
                <a:gd name="connsiteY188" fmla="*/ 465430 h 657167"/>
                <a:gd name="connsiteX189" fmla="*/ 814481 w 945469"/>
                <a:gd name="connsiteY189" fmla="*/ 443027 h 657167"/>
                <a:gd name="connsiteX190" fmla="*/ 811738 w 945469"/>
                <a:gd name="connsiteY190" fmla="*/ 420853 h 657167"/>
                <a:gd name="connsiteX191" fmla="*/ 811509 w 945469"/>
                <a:gd name="connsiteY191" fmla="*/ 418109 h 657167"/>
                <a:gd name="connsiteX192" fmla="*/ 816995 w 945469"/>
                <a:gd name="connsiteY192" fmla="*/ 402107 h 657167"/>
                <a:gd name="connsiteX193" fmla="*/ 840084 w 945469"/>
                <a:gd name="connsiteY193" fmla="*/ 366903 h 657167"/>
                <a:gd name="connsiteX194" fmla="*/ 848542 w 945469"/>
                <a:gd name="connsiteY194" fmla="*/ 352501 h 657167"/>
                <a:gd name="connsiteX195" fmla="*/ 852657 w 945469"/>
                <a:gd name="connsiteY195" fmla="*/ 345186 h 657167"/>
                <a:gd name="connsiteX196" fmla="*/ 863630 w 945469"/>
                <a:gd name="connsiteY196" fmla="*/ 322555 h 657167"/>
                <a:gd name="connsiteX197" fmla="*/ 866830 w 945469"/>
                <a:gd name="connsiteY197" fmla="*/ 314782 h 657167"/>
                <a:gd name="connsiteX198" fmla="*/ 877803 w 945469"/>
                <a:gd name="connsiteY198" fmla="*/ 282778 h 657167"/>
                <a:gd name="connsiteX199" fmla="*/ 878032 w 945469"/>
                <a:gd name="connsiteY199" fmla="*/ 281864 h 657167"/>
                <a:gd name="connsiteX200" fmla="*/ 882604 w 945469"/>
                <a:gd name="connsiteY200" fmla="*/ 274091 h 657167"/>
                <a:gd name="connsiteX201" fmla="*/ 891748 w 945469"/>
                <a:gd name="connsiteY201" fmla="*/ 270662 h 657167"/>
                <a:gd name="connsiteX202" fmla="*/ 896320 w 945469"/>
                <a:gd name="connsiteY202" fmla="*/ 270205 h 657167"/>
                <a:gd name="connsiteX203" fmla="*/ 905235 w 945469"/>
                <a:gd name="connsiteY203" fmla="*/ 268834 h 657167"/>
                <a:gd name="connsiteX204" fmla="*/ 909807 w 945469"/>
                <a:gd name="connsiteY204" fmla="*/ 268376 h 657167"/>
                <a:gd name="connsiteX205" fmla="*/ 939068 w 945469"/>
                <a:gd name="connsiteY205" fmla="*/ 240716 h 657167"/>
                <a:gd name="connsiteX206" fmla="*/ 943868 w 945469"/>
                <a:gd name="connsiteY206" fmla="*/ 190881 h 657167"/>
                <a:gd name="connsiteX207" fmla="*/ 945011 w 945469"/>
                <a:gd name="connsiteY207" fmla="*/ 169393 h 657167"/>
                <a:gd name="connsiteX208" fmla="*/ 945469 w 945469"/>
                <a:gd name="connsiteY208" fmla="*/ 154991 h 657167"/>
                <a:gd name="connsiteX209" fmla="*/ 944554 w 945469"/>
                <a:gd name="connsiteY209" fmla="*/ 126416 h 657167"/>
                <a:gd name="connsiteX210" fmla="*/ 944326 w 945469"/>
                <a:gd name="connsiteY210" fmla="*/ 114757 h 65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45469" h="657167">
                  <a:moveTo>
                    <a:pt x="944326" y="114757"/>
                  </a:moveTo>
                  <a:cubicBezTo>
                    <a:pt x="944097" y="112928"/>
                    <a:pt x="944097" y="111328"/>
                    <a:pt x="943868" y="109728"/>
                  </a:cubicBezTo>
                  <a:cubicBezTo>
                    <a:pt x="943868" y="109271"/>
                    <a:pt x="943640" y="108585"/>
                    <a:pt x="943640" y="108128"/>
                  </a:cubicBezTo>
                  <a:cubicBezTo>
                    <a:pt x="942954" y="104470"/>
                    <a:pt x="941811" y="101041"/>
                    <a:pt x="939525" y="98069"/>
                  </a:cubicBezTo>
                  <a:cubicBezTo>
                    <a:pt x="938611" y="96698"/>
                    <a:pt x="937468" y="95555"/>
                    <a:pt x="935867" y="94412"/>
                  </a:cubicBezTo>
                  <a:cubicBezTo>
                    <a:pt x="934953" y="93726"/>
                    <a:pt x="933810" y="93040"/>
                    <a:pt x="932667" y="92354"/>
                  </a:cubicBezTo>
                  <a:cubicBezTo>
                    <a:pt x="926723" y="88925"/>
                    <a:pt x="918037" y="86639"/>
                    <a:pt x="904549" y="85725"/>
                  </a:cubicBezTo>
                  <a:cubicBezTo>
                    <a:pt x="902263" y="85725"/>
                    <a:pt x="900206" y="85725"/>
                    <a:pt x="898606" y="85268"/>
                  </a:cubicBezTo>
                  <a:cubicBezTo>
                    <a:pt x="897920" y="85039"/>
                    <a:pt x="897005" y="84811"/>
                    <a:pt x="896548" y="84582"/>
                  </a:cubicBezTo>
                  <a:cubicBezTo>
                    <a:pt x="894948" y="83896"/>
                    <a:pt x="893805" y="82753"/>
                    <a:pt x="893119" y="81153"/>
                  </a:cubicBezTo>
                  <a:cubicBezTo>
                    <a:pt x="892662" y="80239"/>
                    <a:pt x="892205" y="79324"/>
                    <a:pt x="891976" y="77953"/>
                  </a:cubicBezTo>
                  <a:cubicBezTo>
                    <a:pt x="891748" y="77267"/>
                    <a:pt x="891519" y="76352"/>
                    <a:pt x="891290" y="75438"/>
                  </a:cubicBezTo>
                  <a:cubicBezTo>
                    <a:pt x="890376" y="70637"/>
                    <a:pt x="889462" y="65837"/>
                    <a:pt x="888319" y="61265"/>
                  </a:cubicBezTo>
                  <a:cubicBezTo>
                    <a:pt x="887404" y="56464"/>
                    <a:pt x="886490" y="51664"/>
                    <a:pt x="885804" y="46863"/>
                  </a:cubicBezTo>
                  <a:cubicBezTo>
                    <a:pt x="885575" y="44806"/>
                    <a:pt x="885118" y="42748"/>
                    <a:pt x="884890" y="40691"/>
                  </a:cubicBezTo>
                  <a:cubicBezTo>
                    <a:pt x="884661" y="39776"/>
                    <a:pt x="884661" y="38862"/>
                    <a:pt x="884432" y="38176"/>
                  </a:cubicBezTo>
                  <a:cubicBezTo>
                    <a:pt x="884204" y="37033"/>
                    <a:pt x="883975" y="35890"/>
                    <a:pt x="883747" y="34747"/>
                  </a:cubicBezTo>
                  <a:cubicBezTo>
                    <a:pt x="883518" y="33604"/>
                    <a:pt x="883289" y="32461"/>
                    <a:pt x="883061" y="31318"/>
                  </a:cubicBezTo>
                  <a:cubicBezTo>
                    <a:pt x="882832" y="30404"/>
                    <a:pt x="882832" y="29718"/>
                    <a:pt x="882604" y="28804"/>
                  </a:cubicBezTo>
                  <a:cubicBezTo>
                    <a:pt x="882375" y="27432"/>
                    <a:pt x="881918" y="26289"/>
                    <a:pt x="881689" y="24917"/>
                  </a:cubicBezTo>
                  <a:cubicBezTo>
                    <a:pt x="881461" y="24232"/>
                    <a:pt x="881461" y="23546"/>
                    <a:pt x="881232" y="22860"/>
                  </a:cubicBezTo>
                  <a:cubicBezTo>
                    <a:pt x="880775" y="21488"/>
                    <a:pt x="880546" y="19888"/>
                    <a:pt x="880089" y="18517"/>
                  </a:cubicBezTo>
                  <a:cubicBezTo>
                    <a:pt x="879860" y="18059"/>
                    <a:pt x="879860" y="17602"/>
                    <a:pt x="879632" y="16916"/>
                  </a:cubicBezTo>
                  <a:cubicBezTo>
                    <a:pt x="879175" y="15316"/>
                    <a:pt x="878717" y="13945"/>
                    <a:pt x="878260" y="12344"/>
                  </a:cubicBezTo>
                  <a:cubicBezTo>
                    <a:pt x="878260" y="11887"/>
                    <a:pt x="878032" y="11659"/>
                    <a:pt x="878032" y="11201"/>
                  </a:cubicBezTo>
                  <a:cubicBezTo>
                    <a:pt x="877574" y="9601"/>
                    <a:pt x="877117" y="8001"/>
                    <a:pt x="876660" y="6401"/>
                  </a:cubicBezTo>
                  <a:cubicBezTo>
                    <a:pt x="876660" y="6172"/>
                    <a:pt x="876431" y="5715"/>
                    <a:pt x="876431" y="5486"/>
                  </a:cubicBezTo>
                  <a:cubicBezTo>
                    <a:pt x="875974" y="3886"/>
                    <a:pt x="875288" y="2057"/>
                    <a:pt x="874831" y="457"/>
                  </a:cubicBezTo>
                  <a:cubicBezTo>
                    <a:pt x="874831" y="229"/>
                    <a:pt x="874831" y="229"/>
                    <a:pt x="874603" y="0"/>
                  </a:cubicBezTo>
                  <a:cubicBezTo>
                    <a:pt x="876660" y="19202"/>
                    <a:pt x="876660" y="38633"/>
                    <a:pt x="875517" y="57379"/>
                  </a:cubicBezTo>
                  <a:cubicBezTo>
                    <a:pt x="872545" y="102184"/>
                    <a:pt x="863630" y="146761"/>
                    <a:pt x="848999" y="189052"/>
                  </a:cubicBezTo>
                  <a:cubicBezTo>
                    <a:pt x="824768" y="259004"/>
                    <a:pt x="789335" y="324841"/>
                    <a:pt x="731042" y="371932"/>
                  </a:cubicBezTo>
                  <a:cubicBezTo>
                    <a:pt x="672977" y="418795"/>
                    <a:pt x="604855" y="451485"/>
                    <a:pt x="531703" y="467030"/>
                  </a:cubicBezTo>
                  <a:cubicBezTo>
                    <a:pt x="523702" y="468630"/>
                    <a:pt x="515472" y="470230"/>
                    <a:pt x="507471" y="471830"/>
                  </a:cubicBezTo>
                  <a:cubicBezTo>
                    <a:pt x="502899" y="483260"/>
                    <a:pt x="497641" y="494690"/>
                    <a:pt x="493069" y="506120"/>
                  </a:cubicBezTo>
                  <a:cubicBezTo>
                    <a:pt x="492841" y="506806"/>
                    <a:pt x="492383" y="507492"/>
                    <a:pt x="492155" y="508178"/>
                  </a:cubicBezTo>
                  <a:cubicBezTo>
                    <a:pt x="491469" y="510235"/>
                    <a:pt x="490555" y="512064"/>
                    <a:pt x="489869" y="514121"/>
                  </a:cubicBezTo>
                  <a:cubicBezTo>
                    <a:pt x="489412" y="515036"/>
                    <a:pt x="489183" y="515950"/>
                    <a:pt x="488726" y="516865"/>
                  </a:cubicBezTo>
                  <a:cubicBezTo>
                    <a:pt x="488040" y="518922"/>
                    <a:pt x="487354" y="520751"/>
                    <a:pt x="486668" y="522808"/>
                  </a:cubicBezTo>
                  <a:cubicBezTo>
                    <a:pt x="486440" y="523723"/>
                    <a:pt x="485983" y="524408"/>
                    <a:pt x="485754" y="525323"/>
                  </a:cubicBezTo>
                  <a:cubicBezTo>
                    <a:pt x="484840" y="528066"/>
                    <a:pt x="483925" y="531038"/>
                    <a:pt x="483011" y="533781"/>
                  </a:cubicBezTo>
                  <a:cubicBezTo>
                    <a:pt x="483011" y="533781"/>
                    <a:pt x="483011" y="533781"/>
                    <a:pt x="483011" y="533781"/>
                  </a:cubicBezTo>
                  <a:cubicBezTo>
                    <a:pt x="481639" y="537896"/>
                    <a:pt x="480496" y="541325"/>
                    <a:pt x="478896" y="543839"/>
                  </a:cubicBezTo>
                  <a:cubicBezTo>
                    <a:pt x="476610" y="547726"/>
                    <a:pt x="473867" y="550012"/>
                    <a:pt x="469981" y="551155"/>
                  </a:cubicBezTo>
                  <a:cubicBezTo>
                    <a:pt x="468152" y="551612"/>
                    <a:pt x="465866" y="552069"/>
                    <a:pt x="463351" y="552069"/>
                  </a:cubicBezTo>
                  <a:cubicBezTo>
                    <a:pt x="463351" y="552069"/>
                    <a:pt x="463351" y="552069"/>
                    <a:pt x="463351" y="552069"/>
                  </a:cubicBezTo>
                  <a:cubicBezTo>
                    <a:pt x="460837" y="552069"/>
                    <a:pt x="458093" y="551840"/>
                    <a:pt x="454664" y="551612"/>
                  </a:cubicBezTo>
                  <a:cubicBezTo>
                    <a:pt x="447578" y="550926"/>
                    <a:pt x="442091" y="550012"/>
                    <a:pt x="437748" y="549097"/>
                  </a:cubicBezTo>
                  <a:cubicBezTo>
                    <a:pt x="436605" y="548869"/>
                    <a:pt x="435462" y="548411"/>
                    <a:pt x="434319" y="548183"/>
                  </a:cubicBezTo>
                  <a:cubicBezTo>
                    <a:pt x="431804" y="547268"/>
                    <a:pt x="429747" y="546354"/>
                    <a:pt x="428147" y="544982"/>
                  </a:cubicBezTo>
                  <a:cubicBezTo>
                    <a:pt x="427918" y="544754"/>
                    <a:pt x="427461" y="544525"/>
                    <a:pt x="427232" y="544068"/>
                  </a:cubicBezTo>
                  <a:cubicBezTo>
                    <a:pt x="426547" y="543154"/>
                    <a:pt x="425861" y="542239"/>
                    <a:pt x="425404" y="541096"/>
                  </a:cubicBezTo>
                  <a:cubicBezTo>
                    <a:pt x="425175" y="540410"/>
                    <a:pt x="424946" y="539496"/>
                    <a:pt x="424718" y="538582"/>
                  </a:cubicBezTo>
                  <a:cubicBezTo>
                    <a:pt x="424489" y="537667"/>
                    <a:pt x="424489" y="536753"/>
                    <a:pt x="424261" y="535838"/>
                  </a:cubicBezTo>
                  <a:cubicBezTo>
                    <a:pt x="424261" y="535381"/>
                    <a:pt x="424261" y="534695"/>
                    <a:pt x="424261" y="534238"/>
                  </a:cubicBezTo>
                  <a:cubicBezTo>
                    <a:pt x="424261" y="532638"/>
                    <a:pt x="424261" y="530809"/>
                    <a:pt x="424489" y="528752"/>
                  </a:cubicBezTo>
                  <a:cubicBezTo>
                    <a:pt x="424489" y="528066"/>
                    <a:pt x="424718" y="527380"/>
                    <a:pt x="424718" y="526694"/>
                  </a:cubicBezTo>
                  <a:cubicBezTo>
                    <a:pt x="425175" y="523037"/>
                    <a:pt x="425861" y="518693"/>
                    <a:pt x="426547" y="513893"/>
                  </a:cubicBezTo>
                  <a:cubicBezTo>
                    <a:pt x="426547" y="513893"/>
                    <a:pt x="426547" y="513893"/>
                    <a:pt x="426547" y="513664"/>
                  </a:cubicBezTo>
                  <a:cubicBezTo>
                    <a:pt x="427461" y="508178"/>
                    <a:pt x="428375" y="502463"/>
                    <a:pt x="429290" y="496976"/>
                  </a:cubicBezTo>
                  <a:cubicBezTo>
                    <a:pt x="429290" y="496519"/>
                    <a:pt x="429290" y="496291"/>
                    <a:pt x="429518" y="495833"/>
                  </a:cubicBezTo>
                  <a:cubicBezTo>
                    <a:pt x="430433" y="490347"/>
                    <a:pt x="431119" y="485089"/>
                    <a:pt x="432033" y="479603"/>
                  </a:cubicBezTo>
                  <a:cubicBezTo>
                    <a:pt x="421517" y="479831"/>
                    <a:pt x="411002" y="479603"/>
                    <a:pt x="400486" y="479146"/>
                  </a:cubicBezTo>
                  <a:cubicBezTo>
                    <a:pt x="400715" y="480060"/>
                    <a:pt x="400715" y="480746"/>
                    <a:pt x="400943" y="481660"/>
                  </a:cubicBezTo>
                  <a:cubicBezTo>
                    <a:pt x="401401" y="483260"/>
                    <a:pt x="401629" y="484861"/>
                    <a:pt x="401858" y="486461"/>
                  </a:cubicBezTo>
                  <a:cubicBezTo>
                    <a:pt x="402315" y="489661"/>
                    <a:pt x="402772" y="492862"/>
                    <a:pt x="403001" y="495833"/>
                  </a:cubicBezTo>
                  <a:cubicBezTo>
                    <a:pt x="403229" y="499034"/>
                    <a:pt x="403458" y="502006"/>
                    <a:pt x="403458" y="505206"/>
                  </a:cubicBezTo>
                  <a:cubicBezTo>
                    <a:pt x="403458" y="505206"/>
                    <a:pt x="403458" y="505206"/>
                    <a:pt x="403458" y="505435"/>
                  </a:cubicBezTo>
                  <a:cubicBezTo>
                    <a:pt x="403458" y="507035"/>
                    <a:pt x="403458" y="508635"/>
                    <a:pt x="403458" y="510235"/>
                  </a:cubicBezTo>
                  <a:cubicBezTo>
                    <a:pt x="403458" y="511835"/>
                    <a:pt x="403458" y="513436"/>
                    <a:pt x="403229" y="515036"/>
                  </a:cubicBezTo>
                  <a:cubicBezTo>
                    <a:pt x="403229" y="516636"/>
                    <a:pt x="403001" y="518236"/>
                    <a:pt x="402772" y="519836"/>
                  </a:cubicBezTo>
                  <a:cubicBezTo>
                    <a:pt x="402544" y="523037"/>
                    <a:pt x="401858" y="526237"/>
                    <a:pt x="400715" y="528980"/>
                  </a:cubicBezTo>
                  <a:cubicBezTo>
                    <a:pt x="400486" y="529666"/>
                    <a:pt x="400258" y="530352"/>
                    <a:pt x="399800" y="531266"/>
                  </a:cubicBezTo>
                  <a:cubicBezTo>
                    <a:pt x="398657" y="533552"/>
                    <a:pt x="397286" y="535610"/>
                    <a:pt x="395686" y="537210"/>
                  </a:cubicBezTo>
                  <a:cubicBezTo>
                    <a:pt x="394314" y="538582"/>
                    <a:pt x="392714" y="539725"/>
                    <a:pt x="391114" y="540639"/>
                  </a:cubicBezTo>
                  <a:cubicBezTo>
                    <a:pt x="389285" y="541553"/>
                    <a:pt x="387227" y="542468"/>
                    <a:pt x="384941" y="542925"/>
                  </a:cubicBezTo>
                  <a:cubicBezTo>
                    <a:pt x="380598" y="544068"/>
                    <a:pt x="376483" y="544525"/>
                    <a:pt x="372368" y="544525"/>
                  </a:cubicBezTo>
                  <a:cubicBezTo>
                    <a:pt x="371454" y="544525"/>
                    <a:pt x="370311" y="544525"/>
                    <a:pt x="369397" y="544525"/>
                  </a:cubicBezTo>
                  <a:cubicBezTo>
                    <a:pt x="366425" y="544297"/>
                    <a:pt x="363453" y="544068"/>
                    <a:pt x="360710" y="543382"/>
                  </a:cubicBezTo>
                  <a:cubicBezTo>
                    <a:pt x="353395" y="541553"/>
                    <a:pt x="347451" y="537896"/>
                    <a:pt x="344251" y="532867"/>
                  </a:cubicBezTo>
                  <a:cubicBezTo>
                    <a:pt x="343108" y="531266"/>
                    <a:pt x="342193" y="529438"/>
                    <a:pt x="341279" y="527837"/>
                  </a:cubicBezTo>
                  <a:cubicBezTo>
                    <a:pt x="340364" y="526009"/>
                    <a:pt x="339679" y="524180"/>
                    <a:pt x="338993" y="522351"/>
                  </a:cubicBezTo>
                  <a:cubicBezTo>
                    <a:pt x="338536" y="521208"/>
                    <a:pt x="338307" y="519836"/>
                    <a:pt x="337850" y="518693"/>
                  </a:cubicBezTo>
                  <a:cubicBezTo>
                    <a:pt x="336935" y="514807"/>
                    <a:pt x="336021" y="511150"/>
                    <a:pt x="335107" y="507263"/>
                  </a:cubicBezTo>
                  <a:cubicBezTo>
                    <a:pt x="334878" y="506120"/>
                    <a:pt x="334421" y="504977"/>
                    <a:pt x="334192" y="503606"/>
                  </a:cubicBezTo>
                  <a:cubicBezTo>
                    <a:pt x="333735" y="501320"/>
                    <a:pt x="333049" y="499262"/>
                    <a:pt x="332592" y="496976"/>
                  </a:cubicBezTo>
                  <a:cubicBezTo>
                    <a:pt x="330077" y="486918"/>
                    <a:pt x="327334" y="476860"/>
                    <a:pt x="324820" y="466801"/>
                  </a:cubicBezTo>
                  <a:cubicBezTo>
                    <a:pt x="320933" y="465658"/>
                    <a:pt x="317047" y="464287"/>
                    <a:pt x="313161" y="462915"/>
                  </a:cubicBezTo>
                  <a:cubicBezTo>
                    <a:pt x="304017" y="459715"/>
                    <a:pt x="295102" y="455828"/>
                    <a:pt x="286186" y="451942"/>
                  </a:cubicBezTo>
                  <a:cubicBezTo>
                    <a:pt x="256697" y="444398"/>
                    <a:pt x="228350" y="432283"/>
                    <a:pt x="200461" y="419938"/>
                  </a:cubicBezTo>
                  <a:cubicBezTo>
                    <a:pt x="172801" y="407822"/>
                    <a:pt x="148112" y="391363"/>
                    <a:pt x="124795" y="373075"/>
                  </a:cubicBezTo>
                  <a:cubicBezTo>
                    <a:pt x="96220" y="354330"/>
                    <a:pt x="69931" y="332156"/>
                    <a:pt x="47985" y="306324"/>
                  </a:cubicBezTo>
                  <a:cubicBezTo>
                    <a:pt x="45470" y="304038"/>
                    <a:pt x="42727" y="301752"/>
                    <a:pt x="40213" y="299466"/>
                  </a:cubicBezTo>
                  <a:cubicBezTo>
                    <a:pt x="38612" y="298094"/>
                    <a:pt x="37241" y="296494"/>
                    <a:pt x="35869" y="294894"/>
                  </a:cubicBezTo>
                  <a:cubicBezTo>
                    <a:pt x="36555" y="296951"/>
                    <a:pt x="37469" y="299009"/>
                    <a:pt x="38155" y="300838"/>
                  </a:cubicBezTo>
                  <a:cubicBezTo>
                    <a:pt x="38384" y="301295"/>
                    <a:pt x="38384" y="301752"/>
                    <a:pt x="38612" y="301981"/>
                  </a:cubicBezTo>
                  <a:cubicBezTo>
                    <a:pt x="39070" y="303352"/>
                    <a:pt x="39755" y="304724"/>
                    <a:pt x="40213" y="306095"/>
                  </a:cubicBezTo>
                  <a:cubicBezTo>
                    <a:pt x="40670" y="307238"/>
                    <a:pt x="41127" y="308381"/>
                    <a:pt x="41584" y="309524"/>
                  </a:cubicBezTo>
                  <a:cubicBezTo>
                    <a:pt x="42041" y="310896"/>
                    <a:pt x="42727" y="312268"/>
                    <a:pt x="43184" y="313639"/>
                  </a:cubicBezTo>
                  <a:cubicBezTo>
                    <a:pt x="43642" y="314782"/>
                    <a:pt x="44099" y="315925"/>
                    <a:pt x="44556" y="317068"/>
                  </a:cubicBezTo>
                  <a:cubicBezTo>
                    <a:pt x="45470" y="319583"/>
                    <a:pt x="46385" y="322097"/>
                    <a:pt x="47299" y="324612"/>
                  </a:cubicBezTo>
                  <a:cubicBezTo>
                    <a:pt x="47528" y="325526"/>
                    <a:pt x="47985" y="326212"/>
                    <a:pt x="48214" y="327127"/>
                  </a:cubicBezTo>
                  <a:cubicBezTo>
                    <a:pt x="49128" y="329413"/>
                    <a:pt x="49585" y="331470"/>
                    <a:pt x="50042" y="333299"/>
                  </a:cubicBezTo>
                  <a:cubicBezTo>
                    <a:pt x="50500" y="335585"/>
                    <a:pt x="50728" y="337642"/>
                    <a:pt x="50271" y="339471"/>
                  </a:cubicBezTo>
                  <a:cubicBezTo>
                    <a:pt x="50042" y="340385"/>
                    <a:pt x="49814" y="341300"/>
                    <a:pt x="49357" y="342214"/>
                  </a:cubicBezTo>
                  <a:cubicBezTo>
                    <a:pt x="48899" y="343129"/>
                    <a:pt x="48214" y="344043"/>
                    <a:pt x="47528" y="344957"/>
                  </a:cubicBezTo>
                  <a:cubicBezTo>
                    <a:pt x="45928" y="346786"/>
                    <a:pt x="43642" y="348844"/>
                    <a:pt x="40670" y="351130"/>
                  </a:cubicBezTo>
                  <a:cubicBezTo>
                    <a:pt x="39070" y="352501"/>
                    <a:pt x="37469" y="353644"/>
                    <a:pt x="35869" y="355016"/>
                  </a:cubicBezTo>
                  <a:cubicBezTo>
                    <a:pt x="32669" y="357530"/>
                    <a:pt x="29468" y="360274"/>
                    <a:pt x="26497" y="363017"/>
                  </a:cubicBezTo>
                  <a:cubicBezTo>
                    <a:pt x="21925" y="367132"/>
                    <a:pt x="17353" y="371246"/>
                    <a:pt x="13238" y="375818"/>
                  </a:cubicBezTo>
                  <a:cubicBezTo>
                    <a:pt x="10495" y="378790"/>
                    <a:pt x="7751" y="381991"/>
                    <a:pt x="5008" y="385191"/>
                  </a:cubicBezTo>
                  <a:cubicBezTo>
                    <a:pt x="3637" y="386791"/>
                    <a:pt x="2494" y="388391"/>
                    <a:pt x="1808" y="389992"/>
                  </a:cubicBezTo>
                  <a:cubicBezTo>
                    <a:pt x="-707" y="394792"/>
                    <a:pt x="-707" y="399364"/>
                    <a:pt x="2494" y="405308"/>
                  </a:cubicBezTo>
                  <a:cubicBezTo>
                    <a:pt x="5923" y="412166"/>
                    <a:pt x="9580" y="418795"/>
                    <a:pt x="13466" y="425425"/>
                  </a:cubicBezTo>
                  <a:cubicBezTo>
                    <a:pt x="14838" y="427711"/>
                    <a:pt x="15981" y="429768"/>
                    <a:pt x="17353" y="432054"/>
                  </a:cubicBezTo>
                  <a:cubicBezTo>
                    <a:pt x="22610" y="440741"/>
                    <a:pt x="28097" y="449199"/>
                    <a:pt x="33812" y="457429"/>
                  </a:cubicBezTo>
                  <a:cubicBezTo>
                    <a:pt x="35183" y="459486"/>
                    <a:pt x="36784" y="461543"/>
                    <a:pt x="38155" y="463601"/>
                  </a:cubicBezTo>
                  <a:cubicBezTo>
                    <a:pt x="48671" y="477774"/>
                    <a:pt x="60329" y="491033"/>
                    <a:pt x="73131" y="503377"/>
                  </a:cubicBezTo>
                  <a:cubicBezTo>
                    <a:pt x="76560" y="506806"/>
                    <a:pt x="79760" y="509549"/>
                    <a:pt x="82732" y="512064"/>
                  </a:cubicBezTo>
                  <a:cubicBezTo>
                    <a:pt x="82961" y="512293"/>
                    <a:pt x="83189" y="512521"/>
                    <a:pt x="83418" y="512750"/>
                  </a:cubicBezTo>
                  <a:cubicBezTo>
                    <a:pt x="84790" y="513893"/>
                    <a:pt x="86390" y="515036"/>
                    <a:pt x="87761" y="515950"/>
                  </a:cubicBezTo>
                  <a:cubicBezTo>
                    <a:pt x="90047" y="517550"/>
                    <a:pt x="92105" y="518693"/>
                    <a:pt x="94162" y="519379"/>
                  </a:cubicBezTo>
                  <a:cubicBezTo>
                    <a:pt x="94391" y="519608"/>
                    <a:pt x="94848" y="519608"/>
                    <a:pt x="95077" y="519836"/>
                  </a:cubicBezTo>
                  <a:cubicBezTo>
                    <a:pt x="100563" y="521665"/>
                    <a:pt x="105821" y="521437"/>
                    <a:pt x="112222" y="518693"/>
                  </a:cubicBezTo>
                  <a:cubicBezTo>
                    <a:pt x="112907" y="518465"/>
                    <a:pt x="113365" y="518236"/>
                    <a:pt x="114050" y="518008"/>
                  </a:cubicBezTo>
                  <a:cubicBezTo>
                    <a:pt x="118394" y="515950"/>
                    <a:pt x="123194" y="513207"/>
                    <a:pt x="128909" y="509321"/>
                  </a:cubicBezTo>
                  <a:cubicBezTo>
                    <a:pt x="129824" y="508864"/>
                    <a:pt x="130510" y="508178"/>
                    <a:pt x="131424" y="507721"/>
                  </a:cubicBezTo>
                  <a:cubicBezTo>
                    <a:pt x="134624" y="505663"/>
                    <a:pt x="137139" y="503834"/>
                    <a:pt x="139425" y="502463"/>
                  </a:cubicBezTo>
                  <a:cubicBezTo>
                    <a:pt x="143083" y="500177"/>
                    <a:pt x="145597" y="499262"/>
                    <a:pt x="148112" y="499262"/>
                  </a:cubicBezTo>
                  <a:cubicBezTo>
                    <a:pt x="149255" y="499262"/>
                    <a:pt x="150398" y="499720"/>
                    <a:pt x="151541" y="500405"/>
                  </a:cubicBezTo>
                  <a:cubicBezTo>
                    <a:pt x="154284" y="502006"/>
                    <a:pt x="157256" y="504977"/>
                    <a:pt x="161828" y="510007"/>
                  </a:cubicBezTo>
                  <a:cubicBezTo>
                    <a:pt x="188803" y="539039"/>
                    <a:pt x="222864" y="555041"/>
                    <a:pt x="258754" y="566471"/>
                  </a:cubicBezTo>
                  <a:cubicBezTo>
                    <a:pt x="260126" y="566928"/>
                    <a:pt x="261497" y="567385"/>
                    <a:pt x="262869" y="567842"/>
                  </a:cubicBezTo>
                  <a:cubicBezTo>
                    <a:pt x="268127" y="569443"/>
                    <a:pt x="273613" y="571043"/>
                    <a:pt x="279100" y="572643"/>
                  </a:cubicBezTo>
                  <a:cubicBezTo>
                    <a:pt x="284129" y="574015"/>
                    <a:pt x="288472" y="575158"/>
                    <a:pt x="292358" y="576301"/>
                  </a:cubicBezTo>
                  <a:cubicBezTo>
                    <a:pt x="293730" y="576758"/>
                    <a:pt x="295102" y="577215"/>
                    <a:pt x="296473" y="577444"/>
                  </a:cubicBezTo>
                  <a:cubicBezTo>
                    <a:pt x="304703" y="580187"/>
                    <a:pt x="308589" y="582701"/>
                    <a:pt x="309961" y="588188"/>
                  </a:cubicBezTo>
                  <a:cubicBezTo>
                    <a:pt x="311332" y="592988"/>
                    <a:pt x="310646" y="600304"/>
                    <a:pt x="309503" y="612191"/>
                  </a:cubicBezTo>
                  <a:cubicBezTo>
                    <a:pt x="309275" y="615620"/>
                    <a:pt x="309046" y="618592"/>
                    <a:pt x="309046" y="621335"/>
                  </a:cubicBezTo>
                  <a:cubicBezTo>
                    <a:pt x="309046" y="625221"/>
                    <a:pt x="309503" y="628193"/>
                    <a:pt x="310418" y="630936"/>
                  </a:cubicBezTo>
                  <a:cubicBezTo>
                    <a:pt x="311332" y="633679"/>
                    <a:pt x="312704" y="635737"/>
                    <a:pt x="314761" y="637565"/>
                  </a:cubicBezTo>
                  <a:cubicBezTo>
                    <a:pt x="315447" y="638023"/>
                    <a:pt x="315904" y="638480"/>
                    <a:pt x="316590" y="638937"/>
                  </a:cubicBezTo>
                  <a:cubicBezTo>
                    <a:pt x="317276" y="639394"/>
                    <a:pt x="317962" y="639851"/>
                    <a:pt x="318876" y="640309"/>
                  </a:cubicBezTo>
                  <a:cubicBezTo>
                    <a:pt x="322534" y="642137"/>
                    <a:pt x="327106" y="643509"/>
                    <a:pt x="333278" y="644652"/>
                  </a:cubicBezTo>
                  <a:cubicBezTo>
                    <a:pt x="355223" y="648767"/>
                    <a:pt x="377398" y="652196"/>
                    <a:pt x="399800" y="654482"/>
                  </a:cubicBezTo>
                  <a:cubicBezTo>
                    <a:pt x="408716" y="655396"/>
                    <a:pt x="417631" y="656082"/>
                    <a:pt x="426547" y="656539"/>
                  </a:cubicBezTo>
                  <a:cubicBezTo>
                    <a:pt x="431119" y="656768"/>
                    <a:pt x="435462" y="656996"/>
                    <a:pt x="440034" y="656996"/>
                  </a:cubicBezTo>
                  <a:cubicBezTo>
                    <a:pt x="445063" y="657225"/>
                    <a:pt x="449635" y="657225"/>
                    <a:pt x="453521" y="656996"/>
                  </a:cubicBezTo>
                  <a:cubicBezTo>
                    <a:pt x="474324" y="656311"/>
                    <a:pt x="478439" y="650367"/>
                    <a:pt x="484611" y="623164"/>
                  </a:cubicBezTo>
                  <a:cubicBezTo>
                    <a:pt x="488269" y="607162"/>
                    <a:pt x="488269" y="598703"/>
                    <a:pt x="493984" y="593674"/>
                  </a:cubicBezTo>
                  <a:cubicBezTo>
                    <a:pt x="494669" y="592988"/>
                    <a:pt x="495584" y="592531"/>
                    <a:pt x="496270" y="591845"/>
                  </a:cubicBezTo>
                  <a:cubicBezTo>
                    <a:pt x="496727" y="591617"/>
                    <a:pt x="497184" y="591388"/>
                    <a:pt x="497641" y="591160"/>
                  </a:cubicBezTo>
                  <a:cubicBezTo>
                    <a:pt x="498098" y="590931"/>
                    <a:pt x="498556" y="590702"/>
                    <a:pt x="499013" y="590474"/>
                  </a:cubicBezTo>
                  <a:cubicBezTo>
                    <a:pt x="500156" y="590017"/>
                    <a:pt x="501527" y="589331"/>
                    <a:pt x="503128" y="588874"/>
                  </a:cubicBezTo>
                  <a:cubicBezTo>
                    <a:pt x="503813" y="588645"/>
                    <a:pt x="504728" y="588416"/>
                    <a:pt x="505642" y="588188"/>
                  </a:cubicBezTo>
                  <a:cubicBezTo>
                    <a:pt x="505871" y="588188"/>
                    <a:pt x="506328" y="587959"/>
                    <a:pt x="506557" y="587959"/>
                  </a:cubicBezTo>
                  <a:cubicBezTo>
                    <a:pt x="508385" y="587502"/>
                    <a:pt x="510443" y="587045"/>
                    <a:pt x="512500" y="586588"/>
                  </a:cubicBezTo>
                  <a:cubicBezTo>
                    <a:pt x="513643" y="586359"/>
                    <a:pt x="514558" y="586130"/>
                    <a:pt x="515701" y="585902"/>
                  </a:cubicBezTo>
                  <a:cubicBezTo>
                    <a:pt x="516158" y="585902"/>
                    <a:pt x="516615" y="585673"/>
                    <a:pt x="517072" y="585673"/>
                  </a:cubicBezTo>
                  <a:cubicBezTo>
                    <a:pt x="520501" y="584987"/>
                    <a:pt x="524159" y="584302"/>
                    <a:pt x="527816" y="583616"/>
                  </a:cubicBezTo>
                  <a:cubicBezTo>
                    <a:pt x="530788" y="582930"/>
                    <a:pt x="533989" y="582473"/>
                    <a:pt x="536960" y="581787"/>
                  </a:cubicBezTo>
                  <a:cubicBezTo>
                    <a:pt x="539932" y="581101"/>
                    <a:pt x="542904" y="580644"/>
                    <a:pt x="545876" y="579958"/>
                  </a:cubicBezTo>
                  <a:cubicBezTo>
                    <a:pt x="551819" y="578587"/>
                    <a:pt x="557992" y="577215"/>
                    <a:pt x="563935" y="575843"/>
                  </a:cubicBezTo>
                  <a:cubicBezTo>
                    <a:pt x="574679" y="573100"/>
                    <a:pt x="585424" y="570128"/>
                    <a:pt x="595711" y="566471"/>
                  </a:cubicBezTo>
                  <a:cubicBezTo>
                    <a:pt x="597082" y="566014"/>
                    <a:pt x="598682" y="565328"/>
                    <a:pt x="600054" y="564871"/>
                  </a:cubicBezTo>
                  <a:cubicBezTo>
                    <a:pt x="603026" y="563728"/>
                    <a:pt x="605998" y="562585"/>
                    <a:pt x="608741" y="561442"/>
                  </a:cubicBezTo>
                  <a:cubicBezTo>
                    <a:pt x="611027" y="560527"/>
                    <a:pt x="613084" y="559613"/>
                    <a:pt x="615370" y="558698"/>
                  </a:cubicBezTo>
                  <a:cubicBezTo>
                    <a:pt x="617428" y="557784"/>
                    <a:pt x="619485" y="556870"/>
                    <a:pt x="621314" y="555955"/>
                  </a:cubicBezTo>
                  <a:cubicBezTo>
                    <a:pt x="627943" y="552526"/>
                    <a:pt x="634344" y="548869"/>
                    <a:pt x="640059" y="544754"/>
                  </a:cubicBezTo>
                  <a:cubicBezTo>
                    <a:pt x="642345" y="543154"/>
                    <a:pt x="644631" y="541325"/>
                    <a:pt x="646688" y="539725"/>
                  </a:cubicBezTo>
                  <a:cubicBezTo>
                    <a:pt x="648517" y="538124"/>
                    <a:pt x="650346" y="537210"/>
                    <a:pt x="652175" y="536753"/>
                  </a:cubicBezTo>
                  <a:cubicBezTo>
                    <a:pt x="653089" y="536524"/>
                    <a:pt x="654004" y="536524"/>
                    <a:pt x="654689" y="536524"/>
                  </a:cubicBezTo>
                  <a:cubicBezTo>
                    <a:pt x="655604" y="536524"/>
                    <a:pt x="656290" y="536524"/>
                    <a:pt x="657204" y="536753"/>
                  </a:cubicBezTo>
                  <a:cubicBezTo>
                    <a:pt x="658118" y="536981"/>
                    <a:pt x="658804" y="537210"/>
                    <a:pt x="659490" y="537667"/>
                  </a:cubicBezTo>
                  <a:cubicBezTo>
                    <a:pt x="659947" y="537896"/>
                    <a:pt x="660176" y="538124"/>
                    <a:pt x="660633" y="538353"/>
                  </a:cubicBezTo>
                  <a:cubicBezTo>
                    <a:pt x="661319" y="538810"/>
                    <a:pt x="662233" y="539267"/>
                    <a:pt x="662919" y="539953"/>
                  </a:cubicBezTo>
                  <a:cubicBezTo>
                    <a:pt x="663376" y="540182"/>
                    <a:pt x="663605" y="540639"/>
                    <a:pt x="664062" y="540868"/>
                  </a:cubicBezTo>
                  <a:cubicBezTo>
                    <a:pt x="664748" y="541553"/>
                    <a:pt x="665662" y="542239"/>
                    <a:pt x="666348" y="542925"/>
                  </a:cubicBezTo>
                  <a:cubicBezTo>
                    <a:pt x="674578" y="550469"/>
                    <a:pt x="683036" y="558013"/>
                    <a:pt x="691265" y="565556"/>
                  </a:cubicBezTo>
                  <a:cubicBezTo>
                    <a:pt x="696066" y="569900"/>
                    <a:pt x="701095" y="571729"/>
                    <a:pt x="706353" y="571271"/>
                  </a:cubicBezTo>
                  <a:cubicBezTo>
                    <a:pt x="709553" y="571043"/>
                    <a:pt x="712754" y="569900"/>
                    <a:pt x="715954" y="568071"/>
                  </a:cubicBezTo>
                  <a:cubicBezTo>
                    <a:pt x="753216" y="547954"/>
                    <a:pt x="785449" y="521665"/>
                    <a:pt x="811966" y="488290"/>
                  </a:cubicBezTo>
                  <a:cubicBezTo>
                    <a:pt x="813109" y="486918"/>
                    <a:pt x="814024" y="485546"/>
                    <a:pt x="814709" y="484175"/>
                  </a:cubicBezTo>
                  <a:cubicBezTo>
                    <a:pt x="815167" y="483260"/>
                    <a:pt x="815624" y="482346"/>
                    <a:pt x="815852" y="481432"/>
                  </a:cubicBezTo>
                  <a:cubicBezTo>
                    <a:pt x="816081" y="480974"/>
                    <a:pt x="816081" y="480517"/>
                    <a:pt x="816310" y="480060"/>
                  </a:cubicBezTo>
                  <a:cubicBezTo>
                    <a:pt x="816538" y="479146"/>
                    <a:pt x="816767" y="478231"/>
                    <a:pt x="816995" y="477317"/>
                  </a:cubicBezTo>
                  <a:cubicBezTo>
                    <a:pt x="817224" y="475945"/>
                    <a:pt x="817453" y="474345"/>
                    <a:pt x="817453" y="472973"/>
                  </a:cubicBezTo>
                  <a:cubicBezTo>
                    <a:pt x="817453" y="470916"/>
                    <a:pt x="817453" y="469087"/>
                    <a:pt x="817224" y="467030"/>
                  </a:cubicBezTo>
                  <a:cubicBezTo>
                    <a:pt x="817224" y="466573"/>
                    <a:pt x="817224" y="465887"/>
                    <a:pt x="816995" y="465430"/>
                  </a:cubicBezTo>
                  <a:cubicBezTo>
                    <a:pt x="816081" y="458114"/>
                    <a:pt x="815395" y="450571"/>
                    <a:pt x="814481" y="443027"/>
                  </a:cubicBezTo>
                  <a:cubicBezTo>
                    <a:pt x="813566" y="435483"/>
                    <a:pt x="812881" y="428168"/>
                    <a:pt x="811738" y="420853"/>
                  </a:cubicBezTo>
                  <a:cubicBezTo>
                    <a:pt x="811509" y="419938"/>
                    <a:pt x="811509" y="419024"/>
                    <a:pt x="811509" y="418109"/>
                  </a:cubicBezTo>
                  <a:cubicBezTo>
                    <a:pt x="811280" y="412166"/>
                    <a:pt x="813338" y="407365"/>
                    <a:pt x="816995" y="402107"/>
                  </a:cubicBezTo>
                  <a:cubicBezTo>
                    <a:pt x="824996" y="390677"/>
                    <a:pt x="832769" y="379019"/>
                    <a:pt x="840084" y="366903"/>
                  </a:cubicBezTo>
                  <a:cubicBezTo>
                    <a:pt x="843056" y="362102"/>
                    <a:pt x="845799" y="357302"/>
                    <a:pt x="848542" y="352501"/>
                  </a:cubicBezTo>
                  <a:cubicBezTo>
                    <a:pt x="849914" y="349987"/>
                    <a:pt x="851285" y="347701"/>
                    <a:pt x="852657" y="345186"/>
                  </a:cubicBezTo>
                  <a:cubicBezTo>
                    <a:pt x="856543" y="337871"/>
                    <a:pt x="860201" y="330327"/>
                    <a:pt x="863630" y="322555"/>
                  </a:cubicBezTo>
                  <a:cubicBezTo>
                    <a:pt x="864773" y="320040"/>
                    <a:pt x="865916" y="317525"/>
                    <a:pt x="866830" y="314782"/>
                  </a:cubicBezTo>
                  <a:cubicBezTo>
                    <a:pt x="871174" y="304495"/>
                    <a:pt x="874831" y="293751"/>
                    <a:pt x="877803" y="282778"/>
                  </a:cubicBezTo>
                  <a:cubicBezTo>
                    <a:pt x="877803" y="282550"/>
                    <a:pt x="878032" y="282092"/>
                    <a:pt x="878032" y="281864"/>
                  </a:cubicBezTo>
                  <a:cubicBezTo>
                    <a:pt x="879175" y="278435"/>
                    <a:pt x="880546" y="275920"/>
                    <a:pt x="882604" y="274091"/>
                  </a:cubicBezTo>
                  <a:cubicBezTo>
                    <a:pt x="884890" y="272263"/>
                    <a:pt x="887861" y="271120"/>
                    <a:pt x="891748" y="270662"/>
                  </a:cubicBezTo>
                  <a:cubicBezTo>
                    <a:pt x="893348" y="270434"/>
                    <a:pt x="894719" y="270434"/>
                    <a:pt x="896320" y="270205"/>
                  </a:cubicBezTo>
                  <a:cubicBezTo>
                    <a:pt x="899291" y="269748"/>
                    <a:pt x="902263" y="269291"/>
                    <a:pt x="905235" y="268834"/>
                  </a:cubicBezTo>
                  <a:cubicBezTo>
                    <a:pt x="906607" y="268605"/>
                    <a:pt x="908207" y="268376"/>
                    <a:pt x="909807" y="268376"/>
                  </a:cubicBezTo>
                  <a:cubicBezTo>
                    <a:pt x="932438" y="266548"/>
                    <a:pt x="936782" y="263347"/>
                    <a:pt x="939068" y="240716"/>
                  </a:cubicBezTo>
                  <a:cubicBezTo>
                    <a:pt x="940668" y="224028"/>
                    <a:pt x="942497" y="207569"/>
                    <a:pt x="943868" y="190881"/>
                  </a:cubicBezTo>
                  <a:cubicBezTo>
                    <a:pt x="944326" y="183794"/>
                    <a:pt x="944783" y="176708"/>
                    <a:pt x="945011" y="169393"/>
                  </a:cubicBezTo>
                  <a:cubicBezTo>
                    <a:pt x="945240" y="164592"/>
                    <a:pt x="945240" y="159791"/>
                    <a:pt x="945469" y="154991"/>
                  </a:cubicBezTo>
                  <a:cubicBezTo>
                    <a:pt x="945469" y="145390"/>
                    <a:pt x="945240" y="135788"/>
                    <a:pt x="944554" y="126416"/>
                  </a:cubicBezTo>
                  <a:cubicBezTo>
                    <a:pt x="944554" y="121844"/>
                    <a:pt x="944554" y="118186"/>
                    <a:pt x="944326" y="114757"/>
                  </a:cubicBezTo>
                  <a:close/>
                </a:path>
              </a:pathLst>
            </a:custGeom>
            <a:solidFill>
              <a:srgbClr val="FFFFFF"/>
            </a:solidFill>
            <a:ln w="228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5B5CA9E3-A963-CA47-A0C2-441B63158413}"/>
                </a:ext>
              </a:extLst>
            </p:cNvPr>
            <p:cNvSpPr/>
            <p:nvPr/>
          </p:nvSpPr>
          <p:spPr>
            <a:xfrm>
              <a:off x="7065758" y="2067718"/>
              <a:ext cx="339116" cy="391148"/>
            </a:xfrm>
            <a:custGeom>
              <a:avLst/>
              <a:gdLst>
                <a:gd name="connsiteX0" fmla="*/ 259094 w 339116"/>
                <a:gd name="connsiteY0" fmla="*/ 185134 h 391148"/>
                <a:gd name="connsiteX1" fmla="*/ 233720 w 339116"/>
                <a:gd name="connsiteY1" fmla="*/ 108324 h 391148"/>
                <a:gd name="connsiteX2" fmla="*/ 233720 w 339116"/>
                <a:gd name="connsiteY2" fmla="*/ 82264 h 391148"/>
                <a:gd name="connsiteX3" fmla="*/ 241949 w 339116"/>
                <a:gd name="connsiteY3" fmla="*/ 70605 h 391148"/>
                <a:gd name="connsiteX4" fmla="*/ 254065 w 339116"/>
                <a:gd name="connsiteY4" fmla="*/ 78149 h 391148"/>
                <a:gd name="connsiteX5" fmla="*/ 279669 w 339116"/>
                <a:gd name="connsiteY5" fmla="*/ 128213 h 391148"/>
                <a:gd name="connsiteX6" fmla="*/ 318073 w 339116"/>
                <a:gd name="connsiteY6" fmla="*/ 188106 h 391148"/>
                <a:gd name="connsiteX7" fmla="*/ 335218 w 339116"/>
                <a:gd name="connsiteY7" fmla="*/ 198393 h 391148"/>
                <a:gd name="connsiteX8" fmla="*/ 335904 w 339116"/>
                <a:gd name="connsiteY8" fmla="*/ 177590 h 391148"/>
                <a:gd name="connsiteX9" fmla="*/ 334990 w 339116"/>
                <a:gd name="connsiteY9" fmla="*/ 175533 h 391148"/>
                <a:gd name="connsiteX10" fmla="*/ 268924 w 339116"/>
                <a:gd name="connsiteY10" fmla="*/ 40659 h 391148"/>
                <a:gd name="connsiteX11" fmla="*/ 201716 w 339116"/>
                <a:gd name="connsiteY11" fmla="*/ 8198 h 391148"/>
                <a:gd name="connsiteX12" fmla="*/ 149366 w 339116"/>
                <a:gd name="connsiteY12" fmla="*/ 3168 h 391148"/>
                <a:gd name="connsiteX13" fmla="*/ 110962 w 339116"/>
                <a:gd name="connsiteY13" fmla="*/ 15970 h 391148"/>
                <a:gd name="connsiteX14" fmla="*/ 10378 w 339116"/>
                <a:gd name="connsiteY14" fmla="*/ 153359 h 391148"/>
                <a:gd name="connsiteX15" fmla="*/ 1462 w 339116"/>
                <a:gd name="connsiteY15" fmla="*/ 168675 h 391148"/>
                <a:gd name="connsiteX16" fmla="*/ 4663 w 339116"/>
                <a:gd name="connsiteY16" fmla="*/ 185134 h 391148"/>
                <a:gd name="connsiteX17" fmla="*/ 23179 w 339116"/>
                <a:gd name="connsiteY17" fmla="*/ 186963 h 391148"/>
                <a:gd name="connsiteX18" fmla="*/ 46725 w 339116"/>
                <a:gd name="connsiteY18" fmla="*/ 166389 h 391148"/>
                <a:gd name="connsiteX19" fmla="*/ 109361 w 339116"/>
                <a:gd name="connsiteY19" fmla="*/ 73577 h 391148"/>
                <a:gd name="connsiteX20" fmla="*/ 118277 w 339116"/>
                <a:gd name="connsiteY20" fmla="*/ 65576 h 391148"/>
                <a:gd name="connsiteX21" fmla="*/ 124678 w 339116"/>
                <a:gd name="connsiteY21" fmla="*/ 76092 h 391148"/>
                <a:gd name="connsiteX22" fmla="*/ 123763 w 339116"/>
                <a:gd name="connsiteY22" fmla="*/ 125469 h 391148"/>
                <a:gd name="connsiteX23" fmla="*/ 97931 w 339116"/>
                <a:gd name="connsiteY23" fmla="*/ 191763 h 391148"/>
                <a:gd name="connsiteX24" fmla="*/ 75300 w 339116"/>
                <a:gd name="connsiteY24" fmla="*/ 258743 h 391148"/>
                <a:gd name="connsiteX25" fmla="*/ 99760 w 339116"/>
                <a:gd name="connsiteY25" fmla="*/ 361156 h 391148"/>
                <a:gd name="connsiteX26" fmla="*/ 106390 w 339116"/>
                <a:gd name="connsiteY26" fmla="*/ 375329 h 391148"/>
                <a:gd name="connsiteX27" fmla="*/ 128335 w 339116"/>
                <a:gd name="connsiteY27" fmla="*/ 382416 h 391148"/>
                <a:gd name="connsiteX28" fmla="*/ 139308 w 339116"/>
                <a:gd name="connsiteY28" fmla="*/ 365271 h 391148"/>
                <a:gd name="connsiteX29" fmla="*/ 137479 w 339116"/>
                <a:gd name="connsiteY29" fmla="*/ 343097 h 391148"/>
                <a:gd name="connsiteX30" fmla="*/ 128107 w 339116"/>
                <a:gd name="connsiteY30" fmla="*/ 294633 h 391148"/>
                <a:gd name="connsiteX31" fmla="*/ 154624 w 339116"/>
                <a:gd name="connsiteY31" fmla="*/ 212795 h 391148"/>
                <a:gd name="connsiteX32" fmla="*/ 200116 w 339116"/>
                <a:gd name="connsiteY32" fmla="*/ 215766 h 391148"/>
                <a:gd name="connsiteX33" fmla="*/ 208117 w 339116"/>
                <a:gd name="connsiteY33" fmla="*/ 251428 h 391148"/>
                <a:gd name="connsiteX34" fmla="*/ 188914 w 339116"/>
                <a:gd name="connsiteY34" fmla="*/ 366414 h 391148"/>
                <a:gd name="connsiteX35" fmla="*/ 198973 w 339116"/>
                <a:gd name="connsiteY35" fmla="*/ 389960 h 391148"/>
                <a:gd name="connsiteX36" fmla="*/ 220232 w 339116"/>
                <a:gd name="connsiteY36" fmla="*/ 376701 h 391148"/>
                <a:gd name="connsiteX37" fmla="*/ 270525 w 339116"/>
                <a:gd name="connsiteY37" fmla="*/ 259200 h 391148"/>
                <a:gd name="connsiteX38" fmla="*/ 259094 w 339116"/>
                <a:gd name="connsiteY38" fmla="*/ 185134 h 39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9116" h="391148">
                  <a:moveTo>
                    <a:pt x="259094" y="185134"/>
                  </a:moveTo>
                  <a:cubicBezTo>
                    <a:pt x="238520" y="164331"/>
                    <a:pt x="229148" y="138957"/>
                    <a:pt x="233720" y="108324"/>
                  </a:cubicBezTo>
                  <a:cubicBezTo>
                    <a:pt x="233720" y="100323"/>
                    <a:pt x="233720" y="91179"/>
                    <a:pt x="233720" y="82264"/>
                  </a:cubicBezTo>
                  <a:cubicBezTo>
                    <a:pt x="233720" y="76549"/>
                    <a:pt x="235320" y="71977"/>
                    <a:pt x="241949" y="70605"/>
                  </a:cubicBezTo>
                  <a:cubicBezTo>
                    <a:pt x="248350" y="69234"/>
                    <a:pt x="251551" y="73120"/>
                    <a:pt x="254065" y="78149"/>
                  </a:cubicBezTo>
                  <a:cubicBezTo>
                    <a:pt x="262752" y="94837"/>
                    <a:pt x="272125" y="111068"/>
                    <a:pt x="279669" y="128213"/>
                  </a:cubicBezTo>
                  <a:cubicBezTo>
                    <a:pt x="289270" y="150387"/>
                    <a:pt x="300471" y="171189"/>
                    <a:pt x="318073" y="188106"/>
                  </a:cubicBezTo>
                  <a:cubicBezTo>
                    <a:pt x="323331" y="193135"/>
                    <a:pt x="326989" y="203422"/>
                    <a:pt x="335218" y="198393"/>
                  </a:cubicBezTo>
                  <a:cubicBezTo>
                    <a:pt x="342305" y="194049"/>
                    <a:pt x="337962" y="184905"/>
                    <a:pt x="335904" y="177590"/>
                  </a:cubicBezTo>
                  <a:cubicBezTo>
                    <a:pt x="335676" y="176904"/>
                    <a:pt x="335218" y="176219"/>
                    <a:pt x="334990" y="175533"/>
                  </a:cubicBezTo>
                  <a:cubicBezTo>
                    <a:pt x="314644" y="129813"/>
                    <a:pt x="291784" y="85236"/>
                    <a:pt x="268924" y="40659"/>
                  </a:cubicBezTo>
                  <a:cubicBezTo>
                    <a:pt x="253837" y="11398"/>
                    <a:pt x="228691" y="5683"/>
                    <a:pt x="201716" y="8198"/>
                  </a:cubicBezTo>
                  <a:cubicBezTo>
                    <a:pt x="183199" y="9798"/>
                    <a:pt x="166740" y="10484"/>
                    <a:pt x="149366" y="3168"/>
                  </a:cubicBezTo>
                  <a:cubicBezTo>
                    <a:pt x="132450" y="-3918"/>
                    <a:pt x="119877" y="1111"/>
                    <a:pt x="110962" y="15970"/>
                  </a:cubicBezTo>
                  <a:cubicBezTo>
                    <a:pt x="81929" y="65119"/>
                    <a:pt x="46954" y="109925"/>
                    <a:pt x="10378" y="153359"/>
                  </a:cubicBezTo>
                  <a:cubicBezTo>
                    <a:pt x="6491" y="158159"/>
                    <a:pt x="3748" y="163188"/>
                    <a:pt x="1462" y="168675"/>
                  </a:cubicBezTo>
                  <a:cubicBezTo>
                    <a:pt x="-1281" y="174847"/>
                    <a:pt x="-138" y="180333"/>
                    <a:pt x="4663" y="185134"/>
                  </a:cubicBezTo>
                  <a:cubicBezTo>
                    <a:pt x="10378" y="190849"/>
                    <a:pt x="16778" y="190849"/>
                    <a:pt x="23179" y="186963"/>
                  </a:cubicBezTo>
                  <a:cubicBezTo>
                    <a:pt x="32095" y="181476"/>
                    <a:pt x="39867" y="174390"/>
                    <a:pt x="46725" y="166389"/>
                  </a:cubicBezTo>
                  <a:cubicBezTo>
                    <a:pt x="70957" y="137585"/>
                    <a:pt x="92902" y="107410"/>
                    <a:pt x="109361" y="73577"/>
                  </a:cubicBezTo>
                  <a:cubicBezTo>
                    <a:pt x="111419" y="69462"/>
                    <a:pt x="112562" y="64662"/>
                    <a:pt x="118277" y="65576"/>
                  </a:cubicBezTo>
                  <a:cubicBezTo>
                    <a:pt x="123535" y="66491"/>
                    <a:pt x="124678" y="71520"/>
                    <a:pt x="124678" y="76092"/>
                  </a:cubicBezTo>
                  <a:cubicBezTo>
                    <a:pt x="124220" y="92551"/>
                    <a:pt x="122163" y="109239"/>
                    <a:pt x="123763" y="125469"/>
                  </a:cubicBezTo>
                  <a:cubicBezTo>
                    <a:pt x="126278" y="152444"/>
                    <a:pt x="116905" y="173247"/>
                    <a:pt x="97931" y="191763"/>
                  </a:cubicBezTo>
                  <a:cubicBezTo>
                    <a:pt x="79415" y="209823"/>
                    <a:pt x="69585" y="232226"/>
                    <a:pt x="75300" y="258743"/>
                  </a:cubicBezTo>
                  <a:cubicBezTo>
                    <a:pt x="82387" y="293033"/>
                    <a:pt x="87416" y="328009"/>
                    <a:pt x="99760" y="361156"/>
                  </a:cubicBezTo>
                  <a:cubicBezTo>
                    <a:pt x="101589" y="365957"/>
                    <a:pt x="103418" y="370986"/>
                    <a:pt x="106390" y="375329"/>
                  </a:cubicBezTo>
                  <a:cubicBezTo>
                    <a:pt x="111647" y="382873"/>
                    <a:pt x="119648" y="384702"/>
                    <a:pt x="128335" y="382416"/>
                  </a:cubicBezTo>
                  <a:cubicBezTo>
                    <a:pt x="137479" y="380130"/>
                    <a:pt x="139537" y="373272"/>
                    <a:pt x="139308" y="365271"/>
                  </a:cubicBezTo>
                  <a:cubicBezTo>
                    <a:pt x="139079" y="357727"/>
                    <a:pt x="138851" y="350412"/>
                    <a:pt x="137479" y="343097"/>
                  </a:cubicBezTo>
                  <a:cubicBezTo>
                    <a:pt x="134736" y="326866"/>
                    <a:pt x="130621" y="310864"/>
                    <a:pt x="128107" y="294633"/>
                  </a:cubicBezTo>
                  <a:cubicBezTo>
                    <a:pt x="120563" y="246856"/>
                    <a:pt x="120563" y="246856"/>
                    <a:pt x="154624" y="212795"/>
                  </a:cubicBezTo>
                  <a:cubicBezTo>
                    <a:pt x="174284" y="193135"/>
                    <a:pt x="182513" y="193821"/>
                    <a:pt x="200116" y="215766"/>
                  </a:cubicBezTo>
                  <a:cubicBezTo>
                    <a:pt x="208802" y="226739"/>
                    <a:pt x="211088" y="237941"/>
                    <a:pt x="208117" y="251428"/>
                  </a:cubicBezTo>
                  <a:cubicBezTo>
                    <a:pt x="199658" y="289376"/>
                    <a:pt x="193258" y="327780"/>
                    <a:pt x="188914" y="366414"/>
                  </a:cubicBezTo>
                  <a:cubicBezTo>
                    <a:pt x="187085" y="382416"/>
                    <a:pt x="188686" y="386531"/>
                    <a:pt x="198973" y="389960"/>
                  </a:cubicBezTo>
                  <a:cubicBezTo>
                    <a:pt x="211546" y="394074"/>
                    <a:pt x="216118" y="386988"/>
                    <a:pt x="220232" y="376701"/>
                  </a:cubicBezTo>
                  <a:cubicBezTo>
                    <a:pt x="236234" y="337153"/>
                    <a:pt x="254065" y="298520"/>
                    <a:pt x="270525" y="259200"/>
                  </a:cubicBezTo>
                  <a:cubicBezTo>
                    <a:pt x="282183" y="230625"/>
                    <a:pt x="280812" y="207537"/>
                    <a:pt x="259094" y="185134"/>
                  </a:cubicBezTo>
                  <a:close/>
                </a:path>
              </a:pathLst>
            </a:custGeom>
            <a:solidFill>
              <a:srgbClr val="FFFFFF"/>
            </a:solidFill>
            <a:ln w="228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FC496AC-8426-AC4F-B5AD-2ED2F430C412}"/>
                </a:ext>
              </a:extLst>
            </p:cNvPr>
            <p:cNvSpPr/>
            <p:nvPr/>
          </p:nvSpPr>
          <p:spPr>
            <a:xfrm>
              <a:off x="6732901" y="1555354"/>
              <a:ext cx="1042313" cy="1039219"/>
            </a:xfrm>
            <a:custGeom>
              <a:avLst/>
              <a:gdLst>
                <a:gd name="connsiteX0" fmla="*/ 1012119 w 1042313"/>
                <a:gd name="connsiteY0" fmla="*/ 445581 h 1039219"/>
                <a:gd name="connsiteX1" fmla="*/ 997031 w 1042313"/>
                <a:gd name="connsiteY1" fmla="*/ 442152 h 1039219"/>
                <a:gd name="connsiteX2" fmla="*/ 981258 w 1042313"/>
                <a:gd name="connsiteY2" fmla="*/ 411063 h 1039219"/>
                <a:gd name="connsiteX3" fmla="*/ 959084 w 1042313"/>
                <a:gd name="connsiteY3" fmla="*/ 334025 h 1039219"/>
                <a:gd name="connsiteX4" fmla="*/ 962513 w 1042313"/>
                <a:gd name="connsiteY4" fmla="*/ 273217 h 1039219"/>
                <a:gd name="connsiteX5" fmla="*/ 965942 w 1042313"/>
                <a:gd name="connsiteY5" fmla="*/ 267502 h 1039219"/>
                <a:gd name="connsiteX6" fmla="*/ 961827 w 1042313"/>
                <a:gd name="connsiteY6" fmla="*/ 228183 h 1039219"/>
                <a:gd name="connsiteX7" fmla="*/ 903534 w 1042313"/>
                <a:gd name="connsiteY7" fmla="*/ 155945 h 1039219"/>
                <a:gd name="connsiteX8" fmla="*/ 825353 w 1042313"/>
                <a:gd name="connsiteY8" fmla="*/ 148173 h 1039219"/>
                <a:gd name="connsiteX9" fmla="*/ 792663 w 1042313"/>
                <a:gd name="connsiteY9" fmla="*/ 143144 h 1039219"/>
                <a:gd name="connsiteX10" fmla="*/ 729341 w 1042313"/>
                <a:gd name="connsiteY10" fmla="*/ 105882 h 1039219"/>
                <a:gd name="connsiteX11" fmla="*/ 709453 w 1042313"/>
                <a:gd name="connsiteY11" fmla="*/ 64962 h 1039219"/>
                <a:gd name="connsiteX12" fmla="*/ 690022 w 1042313"/>
                <a:gd name="connsiteY12" fmla="*/ 30215 h 1039219"/>
                <a:gd name="connsiteX13" fmla="*/ 556748 w 1042313"/>
                <a:gd name="connsiteY13" fmla="*/ 40 h 1039219"/>
                <a:gd name="connsiteX14" fmla="*/ 525430 w 1042313"/>
                <a:gd name="connsiteY14" fmla="*/ 17642 h 1039219"/>
                <a:gd name="connsiteX15" fmla="*/ 507827 w 1042313"/>
                <a:gd name="connsiteY15" fmla="*/ 49418 h 1039219"/>
                <a:gd name="connsiteX16" fmla="*/ 492968 w 1042313"/>
                <a:gd name="connsiteY16" fmla="*/ 58104 h 1039219"/>
                <a:gd name="connsiteX17" fmla="*/ 379583 w 1042313"/>
                <a:gd name="connsiteY17" fmla="*/ 69992 h 1039219"/>
                <a:gd name="connsiteX18" fmla="*/ 336377 w 1042313"/>
                <a:gd name="connsiteY18" fmla="*/ 59247 h 1039219"/>
                <a:gd name="connsiteX19" fmla="*/ 263683 w 1042313"/>
                <a:gd name="connsiteY19" fmla="*/ 54447 h 1039219"/>
                <a:gd name="connsiteX20" fmla="*/ 169042 w 1042313"/>
                <a:gd name="connsiteY20" fmla="*/ 122570 h 1039219"/>
                <a:gd name="connsiteX21" fmla="*/ 159898 w 1042313"/>
                <a:gd name="connsiteY21" fmla="*/ 148173 h 1039219"/>
                <a:gd name="connsiteX22" fmla="*/ 171328 w 1042313"/>
                <a:gd name="connsiteY22" fmla="*/ 200751 h 1039219"/>
                <a:gd name="connsiteX23" fmla="*/ 163099 w 1042313"/>
                <a:gd name="connsiteY23" fmla="*/ 227954 h 1039219"/>
                <a:gd name="connsiteX24" fmla="*/ 114864 w 1042313"/>
                <a:gd name="connsiteY24" fmla="*/ 286704 h 1039219"/>
                <a:gd name="connsiteX25" fmla="*/ 54285 w 1042313"/>
                <a:gd name="connsiteY25" fmla="*/ 318937 h 1039219"/>
                <a:gd name="connsiteX26" fmla="*/ 40798 w 1042313"/>
                <a:gd name="connsiteY26" fmla="*/ 329453 h 1039219"/>
                <a:gd name="connsiteX27" fmla="*/ 2621 w 1042313"/>
                <a:gd name="connsiteY27" fmla="*/ 495188 h 1039219"/>
                <a:gd name="connsiteX28" fmla="*/ 30511 w 1042313"/>
                <a:gd name="connsiteY28" fmla="*/ 546165 h 1039219"/>
                <a:gd name="connsiteX29" fmla="*/ 74173 w 1042313"/>
                <a:gd name="connsiteY29" fmla="*/ 587999 h 1039219"/>
                <a:gd name="connsiteX30" fmla="*/ 109149 w 1042313"/>
                <a:gd name="connsiteY30" fmla="*/ 696584 h 1039219"/>
                <a:gd name="connsiteX31" fmla="*/ 106406 w 1042313"/>
                <a:gd name="connsiteY31" fmla="*/ 708243 h 1039219"/>
                <a:gd name="connsiteX32" fmla="*/ 71887 w 1042313"/>
                <a:gd name="connsiteY32" fmla="*/ 743219 h 1039219"/>
                <a:gd name="connsiteX33" fmla="*/ 66172 w 1042313"/>
                <a:gd name="connsiteY33" fmla="*/ 775451 h 1039219"/>
                <a:gd name="connsiteX34" fmla="*/ 147782 w 1042313"/>
                <a:gd name="connsiteY34" fmla="*/ 887008 h 1039219"/>
                <a:gd name="connsiteX35" fmla="*/ 204018 w 1042313"/>
                <a:gd name="connsiteY35" fmla="*/ 894095 h 1039219"/>
                <a:gd name="connsiteX36" fmla="*/ 212248 w 1042313"/>
                <a:gd name="connsiteY36" fmla="*/ 890666 h 1039219"/>
                <a:gd name="connsiteX37" fmla="*/ 235336 w 1042313"/>
                <a:gd name="connsiteY37" fmla="*/ 894095 h 1039219"/>
                <a:gd name="connsiteX38" fmla="*/ 351922 w 1042313"/>
                <a:gd name="connsiteY38" fmla="*/ 954445 h 1039219"/>
                <a:gd name="connsiteX39" fmla="*/ 374782 w 1042313"/>
                <a:gd name="connsiteY39" fmla="*/ 982334 h 1039219"/>
                <a:gd name="connsiteX40" fmla="*/ 374782 w 1042313"/>
                <a:gd name="connsiteY40" fmla="*/ 986906 h 1039219"/>
                <a:gd name="connsiteX41" fmla="*/ 405643 w 1042313"/>
                <a:gd name="connsiteY41" fmla="*/ 1025082 h 1039219"/>
                <a:gd name="connsiteX42" fmla="*/ 458450 w 1042313"/>
                <a:gd name="connsiteY42" fmla="*/ 1034912 h 1039219"/>
                <a:gd name="connsiteX43" fmla="*/ 545546 w 1042313"/>
                <a:gd name="connsiteY43" fmla="*/ 1037427 h 1039219"/>
                <a:gd name="connsiteX44" fmla="*/ 572750 w 1042313"/>
                <a:gd name="connsiteY44" fmla="*/ 1013652 h 1039219"/>
                <a:gd name="connsiteX45" fmla="*/ 580522 w 1042313"/>
                <a:gd name="connsiteY45" fmla="*/ 987821 h 1039219"/>
                <a:gd name="connsiteX46" fmla="*/ 603382 w 1042313"/>
                <a:gd name="connsiteY46" fmla="*/ 966104 h 1039219"/>
                <a:gd name="connsiteX47" fmla="*/ 655960 w 1042313"/>
                <a:gd name="connsiteY47" fmla="*/ 954674 h 1039219"/>
                <a:gd name="connsiteX48" fmla="*/ 708538 w 1042313"/>
                <a:gd name="connsiteY48" fmla="*/ 935928 h 1039219"/>
                <a:gd name="connsiteX49" fmla="*/ 759745 w 1042313"/>
                <a:gd name="connsiteY49" fmla="*/ 942101 h 1039219"/>
                <a:gd name="connsiteX50" fmla="*/ 761345 w 1042313"/>
                <a:gd name="connsiteY50" fmla="*/ 943701 h 1039219"/>
                <a:gd name="connsiteX51" fmla="*/ 800207 w 1042313"/>
                <a:gd name="connsiteY51" fmla="*/ 948959 h 1039219"/>
                <a:gd name="connsiteX52" fmla="*/ 854156 w 1042313"/>
                <a:gd name="connsiteY52" fmla="*/ 912611 h 1039219"/>
                <a:gd name="connsiteX53" fmla="*/ 911764 w 1042313"/>
                <a:gd name="connsiteY53" fmla="*/ 856147 h 1039219"/>
                <a:gd name="connsiteX54" fmla="*/ 915650 w 1042313"/>
                <a:gd name="connsiteY54" fmla="*/ 836259 h 1039219"/>
                <a:gd name="connsiteX55" fmla="*/ 924565 w 1042313"/>
                <a:gd name="connsiteY55" fmla="*/ 754420 h 1039219"/>
                <a:gd name="connsiteX56" fmla="*/ 969828 w 1042313"/>
                <a:gd name="connsiteY56" fmla="*/ 666866 h 1039219"/>
                <a:gd name="connsiteX57" fmla="*/ 989488 w 1042313"/>
                <a:gd name="connsiteY57" fmla="*/ 651550 h 1039219"/>
                <a:gd name="connsiteX58" fmla="*/ 1017834 w 1042313"/>
                <a:gd name="connsiteY58" fmla="*/ 644921 h 1039219"/>
                <a:gd name="connsiteX59" fmla="*/ 1031779 w 1042313"/>
                <a:gd name="connsiteY59" fmla="*/ 627090 h 1039219"/>
                <a:gd name="connsiteX60" fmla="*/ 1042294 w 1042313"/>
                <a:gd name="connsiteY60" fmla="*/ 497474 h 1039219"/>
                <a:gd name="connsiteX61" fmla="*/ 1012119 w 1042313"/>
                <a:gd name="connsiteY61" fmla="*/ 445581 h 1039219"/>
                <a:gd name="connsiteX62" fmla="*/ 1026978 w 1042313"/>
                <a:gd name="connsiteY62" fmla="*/ 520791 h 1039219"/>
                <a:gd name="connsiteX63" fmla="*/ 1026521 w 1042313"/>
                <a:gd name="connsiteY63" fmla="*/ 535193 h 1039219"/>
                <a:gd name="connsiteX64" fmla="*/ 1025378 w 1042313"/>
                <a:gd name="connsiteY64" fmla="*/ 556681 h 1039219"/>
                <a:gd name="connsiteX65" fmla="*/ 1020577 w 1042313"/>
                <a:gd name="connsiteY65" fmla="*/ 606516 h 1039219"/>
                <a:gd name="connsiteX66" fmla="*/ 991316 w 1042313"/>
                <a:gd name="connsiteY66" fmla="*/ 634176 h 1039219"/>
                <a:gd name="connsiteX67" fmla="*/ 986744 w 1042313"/>
                <a:gd name="connsiteY67" fmla="*/ 634634 h 1039219"/>
                <a:gd name="connsiteX68" fmla="*/ 977829 w 1042313"/>
                <a:gd name="connsiteY68" fmla="*/ 636005 h 1039219"/>
                <a:gd name="connsiteX69" fmla="*/ 973257 w 1042313"/>
                <a:gd name="connsiteY69" fmla="*/ 636462 h 1039219"/>
                <a:gd name="connsiteX70" fmla="*/ 964113 w 1042313"/>
                <a:gd name="connsiteY70" fmla="*/ 639891 h 1039219"/>
                <a:gd name="connsiteX71" fmla="*/ 959541 w 1042313"/>
                <a:gd name="connsiteY71" fmla="*/ 647664 h 1039219"/>
                <a:gd name="connsiteX72" fmla="*/ 959312 w 1042313"/>
                <a:gd name="connsiteY72" fmla="*/ 648578 h 1039219"/>
                <a:gd name="connsiteX73" fmla="*/ 948340 w 1042313"/>
                <a:gd name="connsiteY73" fmla="*/ 680582 h 1039219"/>
                <a:gd name="connsiteX74" fmla="*/ 945139 w 1042313"/>
                <a:gd name="connsiteY74" fmla="*/ 688355 h 1039219"/>
                <a:gd name="connsiteX75" fmla="*/ 934166 w 1042313"/>
                <a:gd name="connsiteY75" fmla="*/ 710986 h 1039219"/>
                <a:gd name="connsiteX76" fmla="*/ 930052 w 1042313"/>
                <a:gd name="connsiteY76" fmla="*/ 718301 h 1039219"/>
                <a:gd name="connsiteX77" fmla="*/ 921593 w 1042313"/>
                <a:gd name="connsiteY77" fmla="*/ 732703 h 1039219"/>
                <a:gd name="connsiteX78" fmla="*/ 898505 w 1042313"/>
                <a:gd name="connsiteY78" fmla="*/ 767907 h 1039219"/>
                <a:gd name="connsiteX79" fmla="*/ 893018 w 1042313"/>
                <a:gd name="connsiteY79" fmla="*/ 783909 h 1039219"/>
                <a:gd name="connsiteX80" fmla="*/ 893247 w 1042313"/>
                <a:gd name="connsiteY80" fmla="*/ 786653 h 1039219"/>
                <a:gd name="connsiteX81" fmla="*/ 895990 w 1042313"/>
                <a:gd name="connsiteY81" fmla="*/ 808827 h 1039219"/>
                <a:gd name="connsiteX82" fmla="*/ 898505 w 1042313"/>
                <a:gd name="connsiteY82" fmla="*/ 831230 h 1039219"/>
                <a:gd name="connsiteX83" fmla="*/ 898733 w 1042313"/>
                <a:gd name="connsiteY83" fmla="*/ 832830 h 1039219"/>
                <a:gd name="connsiteX84" fmla="*/ 898962 w 1042313"/>
                <a:gd name="connsiteY84" fmla="*/ 838773 h 1039219"/>
                <a:gd name="connsiteX85" fmla="*/ 898505 w 1042313"/>
                <a:gd name="connsiteY85" fmla="*/ 843117 h 1039219"/>
                <a:gd name="connsiteX86" fmla="*/ 897819 w 1042313"/>
                <a:gd name="connsiteY86" fmla="*/ 845860 h 1039219"/>
                <a:gd name="connsiteX87" fmla="*/ 897362 w 1042313"/>
                <a:gd name="connsiteY87" fmla="*/ 847232 h 1039219"/>
                <a:gd name="connsiteX88" fmla="*/ 896219 w 1042313"/>
                <a:gd name="connsiteY88" fmla="*/ 849975 h 1039219"/>
                <a:gd name="connsiteX89" fmla="*/ 893476 w 1042313"/>
                <a:gd name="connsiteY89" fmla="*/ 854090 h 1039219"/>
                <a:gd name="connsiteX90" fmla="*/ 797464 w 1042313"/>
                <a:gd name="connsiteY90" fmla="*/ 933871 h 1039219"/>
                <a:gd name="connsiteX91" fmla="*/ 787862 w 1042313"/>
                <a:gd name="connsiteY91" fmla="*/ 937071 h 1039219"/>
                <a:gd name="connsiteX92" fmla="*/ 772775 w 1042313"/>
                <a:gd name="connsiteY92" fmla="*/ 931356 h 1039219"/>
                <a:gd name="connsiteX93" fmla="*/ 747857 w 1042313"/>
                <a:gd name="connsiteY93" fmla="*/ 908725 h 1039219"/>
                <a:gd name="connsiteX94" fmla="*/ 745571 w 1042313"/>
                <a:gd name="connsiteY94" fmla="*/ 906668 h 1039219"/>
                <a:gd name="connsiteX95" fmla="*/ 744428 w 1042313"/>
                <a:gd name="connsiteY95" fmla="*/ 905753 h 1039219"/>
                <a:gd name="connsiteX96" fmla="*/ 742142 w 1042313"/>
                <a:gd name="connsiteY96" fmla="*/ 904153 h 1039219"/>
                <a:gd name="connsiteX97" fmla="*/ 740999 w 1042313"/>
                <a:gd name="connsiteY97" fmla="*/ 903467 h 1039219"/>
                <a:gd name="connsiteX98" fmla="*/ 738713 w 1042313"/>
                <a:gd name="connsiteY98" fmla="*/ 902553 h 1039219"/>
                <a:gd name="connsiteX99" fmla="*/ 736199 w 1042313"/>
                <a:gd name="connsiteY99" fmla="*/ 902324 h 1039219"/>
                <a:gd name="connsiteX100" fmla="*/ 733684 w 1042313"/>
                <a:gd name="connsiteY100" fmla="*/ 902553 h 1039219"/>
                <a:gd name="connsiteX101" fmla="*/ 728198 w 1042313"/>
                <a:gd name="connsiteY101" fmla="*/ 905525 h 1039219"/>
                <a:gd name="connsiteX102" fmla="*/ 721568 w 1042313"/>
                <a:gd name="connsiteY102" fmla="*/ 910554 h 1039219"/>
                <a:gd name="connsiteX103" fmla="*/ 702823 w 1042313"/>
                <a:gd name="connsiteY103" fmla="*/ 921755 h 1039219"/>
                <a:gd name="connsiteX104" fmla="*/ 696880 w 1042313"/>
                <a:gd name="connsiteY104" fmla="*/ 924498 h 1039219"/>
                <a:gd name="connsiteX105" fmla="*/ 690250 w 1042313"/>
                <a:gd name="connsiteY105" fmla="*/ 927242 h 1039219"/>
                <a:gd name="connsiteX106" fmla="*/ 681563 w 1042313"/>
                <a:gd name="connsiteY106" fmla="*/ 930671 h 1039219"/>
                <a:gd name="connsiteX107" fmla="*/ 677220 w 1042313"/>
                <a:gd name="connsiteY107" fmla="*/ 932271 h 1039219"/>
                <a:gd name="connsiteX108" fmla="*/ 645445 w 1042313"/>
                <a:gd name="connsiteY108" fmla="*/ 941643 h 1039219"/>
                <a:gd name="connsiteX109" fmla="*/ 627385 w 1042313"/>
                <a:gd name="connsiteY109" fmla="*/ 945758 h 1039219"/>
                <a:gd name="connsiteX110" fmla="*/ 618470 w 1042313"/>
                <a:gd name="connsiteY110" fmla="*/ 947587 h 1039219"/>
                <a:gd name="connsiteX111" fmla="*/ 609326 w 1042313"/>
                <a:gd name="connsiteY111" fmla="*/ 949416 h 1039219"/>
                <a:gd name="connsiteX112" fmla="*/ 598582 w 1042313"/>
                <a:gd name="connsiteY112" fmla="*/ 951473 h 1039219"/>
                <a:gd name="connsiteX113" fmla="*/ 597210 w 1042313"/>
                <a:gd name="connsiteY113" fmla="*/ 951702 h 1039219"/>
                <a:gd name="connsiteX114" fmla="*/ 594010 w 1042313"/>
                <a:gd name="connsiteY114" fmla="*/ 952388 h 1039219"/>
                <a:gd name="connsiteX115" fmla="*/ 588066 w 1042313"/>
                <a:gd name="connsiteY115" fmla="*/ 953759 h 1039219"/>
                <a:gd name="connsiteX116" fmla="*/ 587152 w 1042313"/>
                <a:gd name="connsiteY116" fmla="*/ 953988 h 1039219"/>
                <a:gd name="connsiteX117" fmla="*/ 584637 w 1042313"/>
                <a:gd name="connsiteY117" fmla="*/ 954674 h 1039219"/>
                <a:gd name="connsiteX118" fmla="*/ 580522 w 1042313"/>
                <a:gd name="connsiteY118" fmla="*/ 956274 h 1039219"/>
                <a:gd name="connsiteX119" fmla="*/ 579151 w 1042313"/>
                <a:gd name="connsiteY119" fmla="*/ 956960 h 1039219"/>
                <a:gd name="connsiteX120" fmla="*/ 577779 w 1042313"/>
                <a:gd name="connsiteY120" fmla="*/ 957645 h 1039219"/>
                <a:gd name="connsiteX121" fmla="*/ 575493 w 1042313"/>
                <a:gd name="connsiteY121" fmla="*/ 959474 h 1039219"/>
                <a:gd name="connsiteX122" fmla="*/ 566120 w 1042313"/>
                <a:gd name="connsiteY122" fmla="*/ 988964 h 1039219"/>
                <a:gd name="connsiteX123" fmla="*/ 535031 w 1042313"/>
                <a:gd name="connsiteY123" fmla="*/ 1022796 h 1039219"/>
                <a:gd name="connsiteX124" fmla="*/ 521543 w 1042313"/>
                <a:gd name="connsiteY124" fmla="*/ 1022796 h 1039219"/>
                <a:gd name="connsiteX125" fmla="*/ 508056 w 1042313"/>
                <a:gd name="connsiteY125" fmla="*/ 1022339 h 1039219"/>
                <a:gd name="connsiteX126" fmla="*/ 481310 w 1042313"/>
                <a:gd name="connsiteY126" fmla="*/ 1020282 h 1039219"/>
                <a:gd name="connsiteX127" fmla="*/ 414787 w 1042313"/>
                <a:gd name="connsiteY127" fmla="*/ 1010452 h 1039219"/>
                <a:gd name="connsiteX128" fmla="*/ 400385 w 1042313"/>
                <a:gd name="connsiteY128" fmla="*/ 1006109 h 1039219"/>
                <a:gd name="connsiteX129" fmla="*/ 398099 w 1042313"/>
                <a:gd name="connsiteY129" fmla="*/ 1004737 h 1039219"/>
                <a:gd name="connsiteX130" fmla="*/ 396271 w 1042313"/>
                <a:gd name="connsiteY130" fmla="*/ 1003365 h 1039219"/>
                <a:gd name="connsiteX131" fmla="*/ 391927 w 1042313"/>
                <a:gd name="connsiteY131" fmla="*/ 996736 h 1039219"/>
                <a:gd name="connsiteX132" fmla="*/ 390556 w 1042313"/>
                <a:gd name="connsiteY132" fmla="*/ 987135 h 1039219"/>
                <a:gd name="connsiteX133" fmla="*/ 391013 w 1042313"/>
                <a:gd name="connsiteY133" fmla="*/ 977991 h 1039219"/>
                <a:gd name="connsiteX134" fmla="*/ 391470 w 1042313"/>
                <a:gd name="connsiteY134" fmla="*/ 953988 h 1039219"/>
                <a:gd name="connsiteX135" fmla="*/ 377983 w 1042313"/>
                <a:gd name="connsiteY135" fmla="*/ 943244 h 1039219"/>
                <a:gd name="connsiteX136" fmla="*/ 373868 w 1042313"/>
                <a:gd name="connsiteY136" fmla="*/ 942101 h 1039219"/>
                <a:gd name="connsiteX137" fmla="*/ 360609 w 1042313"/>
                <a:gd name="connsiteY137" fmla="*/ 938443 h 1039219"/>
                <a:gd name="connsiteX138" fmla="*/ 344378 w 1042313"/>
                <a:gd name="connsiteY138" fmla="*/ 933642 h 1039219"/>
                <a:gd name="connsiteX139" fmla="*/ 340264 w 1042313"/>
                <a:gd name="connsiteY139" fmla="*/ 932271 h 1039219"/>
                <a:gd name="connsiteX140" fmla="*/ 243337 w 1042313"/>
                <a:gd name="connsiteY140" fmla="*/ 875807 h 1039219"/>
                <a:gd name="connsiteX141" fmla="*/ 233050 w 1042313"/>
                <a:gd name="connsiteY141" fmla="*/ 866205 h 1039219"/>
                <a:gd name="connsiteX142" fmla="*/ 229621 w 1042313"/>
                <a:gd name="connsiteY142" fmla="*/ 865062 h 1039219"/>
                <a:gd name="connsiteX143" fmla="*/ 220934 w 1042313"/>
                <a:gd name="connsiteY143" fmla="*/ 868263 h 1039219"/>
                <a:gd name="connsiteX144" fmla="*/ 212933 w 1042313"/>
                <a:gd name="connsiteY144" fmla="*/ 873521 h 1039219"/>
                <a:gd name="connsiteX145" fmla="*/ 210419 w 1042313"/>
                <a:gd name="connsiteY145" fmla="*/ 875121 h 1039219"/>
                <a:gd name="connsiteX146" fmla="*/ 195560 w 1042313"/>
                <a:gd name="connsiteY146" fmla="*/ 883808 h 1039219"/>
                <a:gd name="connsiteX147" fmla="*/ 193731 w 1042313"/>
                <a:gd name="connsiteY147" fmla="*/ 884493 h 1039219"/>
                <a:gd name="connsiteX148" fmla="*/ 176586 w 1042313"/>
                <a:gd name="connsiteY148" fmla="*/ 885636 h 1039219"/>
                <a:gd name="connsiteX149" fmla="*/ 175672 w 1042313"/>
                <a:gd name="connsiteY149" fmla="*/ 885179 h 1039219"/>
                <a:gd name="connsiteX150" fmla="*/ 169271 w 1042313"/>
                <a:gd name="connsiteY150" fmla="*/ 881750 h 1039219"/>
                <a:gd name="connsiteX151" fmla="*/ 164927 w 1042313"/>
                <a:gd name="connsiteY151" fmla="*/ 878550 h 1039219"/>
                <a:gd name="connsiteX152" fmla="*/ 164242 w 1042313"/>
                <a:gd name="connsiteY152" fmla="*/ 877864 h 1039219"/>
                <a:gd name="connsiteX153" fmla="*/ 154640 w 1042313"/>
                <a:gd name="connsiteY153" fmla="*/ 869177 h 1039219"/>
                <a:gd name="connsiteX154" fmla="*/ 119665 w 1042313"/>
                <a:gd name="connsiteY154" fmla="*/ 829401 h 1039219"/>
                <a:gd name="connsiteX155" fmla="*/ 115321 w 1042313"/>
                <a:gd name="connsiteY155" fmla="*/ 823229 h 1039219"/>
                <a:gd name="connsiteX156" fmla="*/ 98862 w 1042313"/>
                <a:gd name="connsiteY156" fmla="*/ 797854 h 1039219"/>
                <a:gd name="connsiteX157" fmla="*/ 94976 w 1042313"/>
                <a:gd name="connsiteY157" fmla="*/ 791225 h 1039219"/>
                <a:gd name="connsiteX158" fmla="*/ 84003 w 1042313"/>
                <a:gd name="connsiteY158" fmla="*/ 771108 h 1039219"/>
                <a:gd name="connsiteX159" fmla="*/ 83317 w 1042313"/>
                <a:gd name="connsiteY159" fmla="*/ 755792 h 1039219"/>
                <a:gd name="connsiteX160" fmla="*/ 86518 w 1042313"/>
                <a:gd name="connsiteY160" fmla="*/ 750991 h 1039219"/>
                <a:gd name="connsiteX161" fmla="*/ 94747 w 1042313"/>
                <a:gd name="connsiteY161" fmla="*/ 741618 h 1039219"/>
                <a:gd name="connsiteX162" fmla="*/ 108006 w 1042313"/>
                <a:gd name="connsiteY162" fmla="*/ 728817 h 1039219"/>
                <a:gd name="connsiteX163" fmla="*/ 117379 w 1042313"/>
                <a:gd name="connsiteY163" fmla="*/ 720816 h 1039219"/>
                <a:gd name="connsiteX164" fmla="*/ 122179 w 1042313"/>
                <a:gd name="connsiteY164" fmla="*/ 716930 h 1039219"/>
                <a:gd name="connsiteX165" fmla="*/ 129037 w 1042313"/>
                <a:gd name="connsiteY165" fmla="*/ 710757 h 1039219"/>
                <a:gd name="connsiteX166" fmla="*/ 130866 w 1042313"/>
                <a:gd name="connsiteY166" fmla="*/ 708014 h 1039219"/>
                <a:gd name="connsiteX167" fmla="*/ 131780 w 1042313"/>
                <a:gd name="connsiteY167" fmla="*/ 705271 h 1039219"/>
                <a:gd name="connsiteX168" fmla="*/ 131552 w 1042313"/>
                <a:gd name="connsiteY168" fmla="*/ 699099 h 1039219"/>
                <a:gd name="connsiteX169" fmla="*/ 129723 w 1042313"/>
                <a:gd name="connsiteY169" fmla="*/ 692927 h 1039219"/>
                <a:gd name="connsiteX170" fmla="*/ 128809 w 1042313"/>
                <a:gd name="connsiteY170" fmla="*/ 690412 h 1039219"/>
                <a:gd name="connsiteX171" fmla="*/ 126065 w 1042313"/>
                <a:gd name="connsiteY171" fmla="*/ 682868 h 1039219"/>
                <a:gd name="connsiteX172" fmla="*/ 124694 w 1042313"/>
                <a:gd name="connsiteY172" fmla="*/ 679439 h 1039219"/>
                <a:gd name="connsiteX173" fmla="*/ 123094 w 1042313"/>
                <a:gd name="connsiteY173" fmla="*/ 675324 h 1039219"/>
                <a:gd name="connsiteX174" fmla="*/ 121722 w 1042313"/>
                <a:gd name="connsiteY174" fmla="*/ 671895 h 1039219"/>
                <a:gd name="connsiteX175" fmla="*/ 120122 w 1042313"/>
                <a:gd name="connsiteY175" fmla="*/ 667781 h 1039219"/>
                <a:gd name="connsiteX176" fmla="*/ 119665 w 1042313"/>
                <a:gd name="connsiteY176" fmla="*/ 666638 h 1039219"/>
                <a:gd name="connsiteX177" fmla="*/ 87432 w 1042313"/>
                <a:gd name="connsiteY177" fmla="*/ 567425 h 1039219"/>
                <a:gd name="connsiteX178" fmla="*/ 76231 w 1042313"/>
                <a:gd name="connsiteY178" fmla="*/ 552109 h 1039219"/>
                <a:gd name="connsiteX179" fmla="*/ 36683 w 1042313"/>
                <a:gd name="connsiteY179" fmla="*/ 531078 h 1039219"/>
                <a:gd name="connsiteX180" fmla="*/ 18852 w 1042313"/>
                <a:gd name="connsiteY180" fmla="*/ 503417 h 1039219"/>
                <a:gd name="connsiteX181" fmla="*/ 19309 w 1042313"/>
                <a:gd name="connsiteY181" fmla="*/ 492216 h 1039219"/>
                <a:gd name="connsiteX182" fmla="*/ 46513 w 1042313"/>
                <a:gd name="connsiteY182" fmla="*/ 362828 h 1039219"/>
                <a:gd name="connsiteX183" fmla="*/ 78059 w 1042313"/>
                <a:gd name="connsiteY183" fmla="*/ 336996 h 1039219"/>
                <a:gd name="connsiteX184" fmla="*/ 109378 w 1042313"/>
                <a:gd name="connsiteY184" fmla="*/ 327167 h 1039219"/>
                <a:gd name="connsiteX185" fmla="*/ 178872 w 1042313"/>
                <a:gd name="connsiteY185" fmla="*/ 234355 h 1039219"/>
                <a:gd name="connsiteX186" fmla="*/ 191674 w 1042313"/>
                <a:gd name="connsiteY186" fmla="*/ 221782 h 1039219"/>
                <a:gd name="connsiteX187" fmla="*/ 175214 w 1042313"/>
                <a:gd name="connsiteY187" fmla="*/ 144058 h 1039219"/>
                <a:gd name="connsiteX188" fmla="*/ 181387 w 1042313"/>
                <a:gd name="connsiteY188" fmla="*/ 133085 h 1039219"/>
                <a:gd name="connsiteX189" fmla="*/ 274427 w 1042313"/>
                <a:gd name="connsiteY189" fmla="*/ 66563 h 1039219"/>
                <a:gd name="connsiteX190" fmla="*/ 325405 w 1042313"/>
                <a:gd name="connsiteY190" fmla="*/ 69763 h 1039219"/>
                <a:gd name="connsiteX191" fmla="*/ 335463 w 1042313"/>
                <a:gd name="connsiteY191" fmla="*/ 78678 h 1039219"/>
                <a:gd name="connsiteX192" fmla="*/ 372496 w 1042313"/>
                <a:gd name="connsiteY192" fmla="*/ 88051 h 1039219"/>
                <a:gd name="connsiteX193" fmla="*/ 465536 w 1042313"/>
                <a:gd name="connsiteY193" fmla="*/ 72735 h 1039219"/>
                <a:gd name="connsiteX194" fmla="*/ 509199 w 1042313"/>
                <a:gd name="connsiteY194" fmla="*/ 71363 h 1039219"/>
                <a:gd name="connsiteX195" fmla="*/ 559034 w 1042313"/>
                <a:gd name="connsiteY195" fmla="*/ 16271 h 1039219"/>
                <a:gd name="connsiteX196" fmla="*/ 681563 w 1042313"/>
                <a:gd name="connsiteY196" fmla="*/ 40959 h 1039219"/>
                <a:gd name="connsiteX197" fmla="*/ 694365 w 1042313"/>
                <a:gd name="connsiteY197" fmla="*/ 84622 h 1039219"/>
                <a:gd name="connsiteX198" fmla="*/ 712196 w 1042313"/>
                <a:gd name="connsiteY198" fmla="*/ 113883 h 1039219"/>
                <a:gd name="connsiteX199" fmla="*/ 792663 w 1042313"/>
                <a:gd name="connsiteY199" fmla="*/ 161432 h 1039219"/>
                <a:gd name="connsiteX200" fmla="*/ 839069 w 1042313"/>
                <a:gd name="connsiteY200" fmla="*/ 157774 h 1039219"/>
                <a:gd name="connsiteX201" fmla="*/ 888446 w 1042313"/>
                <a:gd name="connsiteY201" fmla="*/ 161203 h 1039219"/>
                <a:gd name="connsiteX202" fmla="*/ 956798 w 1042313"/>
                <a:gd name="connsiteY202" fmla="*/ 246471 h 1039219"/>
                <a:gd name="connsiteX203" fmla="*/ 954740 w 1042313"/>
                <a:gd name="connsiteY203" fmla="*/ 259044 h 1039219"/>
                <a:gd name="connsiteX204" fmla="*/ 933709 w 1042313"/>
                <a:gd name="connsiteY204" fmla="*/ 290133 h 1039219"/>
                <a:gd name="connsiteX205" fmla="*/ 934395 w 1042313"/>
                <a:gd name="connsiteY205" fmla="*/ 318251 h 1039219"/>
                <a:gd name="connsiteX206" fmla="*/ 955883 w 1042313"/>
                <a:gd name="connsiteY206" fmla="*/ 366257 h 1039219"/>
                <a:gd name="connsiteX207" fmla="*/ 956112 w 1042313"/>
                <a:gd name="connsiteY207" fmla="*/ 366714 h 1039219"/>
                <a:gd name="connsiteX208" fmla="*/ 957712 w 1042313"/>
                <a:gd name="connsiteY208" fmla="*/ 371744 h 1039219"/>
                <a:gd name="connsiteX209" fmla="*/ 957941 w 1042313"/>
                <a:gd name="connsiteY209" fmla="*/ 372658 h 1039219"/>
                <a:gd name="connsiteX210" fmla="*/ 959312 w 1042313"/>
                <a:gd name="connsiteY210" fmla="*/ 377459 h 1039219"/>
                <a:gd name="connsiteX211" fmla="*/ 959541 w 1042313"/>
                <a:gd name="connsiteY211" fmla="*/ 378602 h 1039219"/>
                <a:gd name="connsiteX212" fmla="*/ 960913 w 1042313"/>
                <a:gd name="connsiteY212" fmla="*/ 383174 h 1039219"/>
                <a:gd name="connsiteX213" fmla="*/ 961370 w 1042313"/>
                <a:gd name="connsiteY213" fmla="*/ 384774 h 1039219"/>
                <a:gd name="connsiteX214" fmla="*/ 962513 w 1042313"/>
                <a:gd name="connsiteY214" fmla="*/ 389117 h 1039219"/>
                <a:gd name="connsiteX215" fmla="*/ 962970 w 1042313"/>
                <a:gd name="connsiteY215" fmla="*/ 391175 h 1039219"/>
                <a:gd name="connsiteX216" fmla="*/ 963884 w 1042313"/>
                <a:gd name="connsiteY216" fmla="*/ 395061 h 1039219"/>
                <a:gd name="connsiteX217" fmla="*/ 964342 w 1042313"/>
                <a:gd name="connsiteY217" fmla="*/ 397575 h 1039219"/>
                <a:gd name="connsiteX218" fmla="*/ 965027 w 1042313"/>
                <a:gd name="connsiteY218" fmla="*/ 401004 h 1039219"/>
                <a:gd name="connsiteX219" fmla="*/ 965713 w 1042313"/>
                <a:gd name="connsiteY219" fmla="*/ 404433 h 1039219"/>
                <a:gd name="connsiteX220" fmla="*/ 966170 w 1042313"/>
                <a:gd name="connsiteY220" fmla="*/ 406948 h 1039219"/>
                <a:gd name="connsiteX221" fmla="*/ 967085 w 1042313"/>
                <a:gd name="connsiteY221" fmla="*/ 413120 h 1039219"/>
                <a:gd name="connsiteX222" fmla="*/ 969599 w 1042313"/>
                <a:gd name="connsiteY222" fmla="*/ 427522 h 1039219"/>
                <a:gd name="connsiteX223" fmla="*/ 972571 w 1042313"/>
                <a:gd name="connsiteY223" fmla="*/ 441695 h 1039219"/>
                <a:gd name="connsiteX224" fmla="*/ 973257 w 1042313"/>
                <a:gd name="connsiteY224" fmla="*/ 444210 h 1039219"/>
                <a:gd name="connsiteX225" fmla="*/ 974400 w 1042313"/>
                <a:gd name="connsiteY225" fmla="*/ 447410 h 1039219"/>
                <a:gd name="connsiteX226" fmla="*/ 977829 w 1042313"/>
                <a:gd name="connsiteY226" fmla="*/ 450839 h 1039219"/>
                <a:gd name="connsiteX227" fmla="*/ 979886 w 1042313"/>
                <a:gd name="connsiteY227" fmla="*/ 451525 h 1039219"/>
                <a:gd name="connsiteX228" fmla="*/ 985830 w 1042313"/>
                <a:gd name="connsiteY228" fmla="*/ 451982 h 1039219"/>
                <a:gd name="connsiteX229" fmla="*/ 1013948 w 1042313"/>
                <a:gd name="connsiteY229" fmla="*/ 458612 h 1039219"/>
                <a:gd name="connsiteX230" fmla="*/ 1017148 w 1042313"/>
                <a:gd name="connsiteY230" fmla="*/ 460669 h 1039219"/>
                <a:gd name="connsiteX231" fmla="*/ 1020806 w 1042313"/>
                <a:gd name="connsiteY231" fmla="*/ 464327 h 1039219"/>
                <a:gd name="connsiteX232" fmla="*/ 1024921 w 1042313"/>
                <a:gd name="connsiteY232" fmla="*/ 474385 h 1039219"/>
                <a:gd name="connsiteX233" fmla="*/ 1025149 w 1042313"/>
                <a:gd name="connsiteY233" fmla="*/ 475985 h 1039219"/>
                <a:gd name="connsiteX234" fmla="*/ 1025606 w 1042313"/>
                <a:gd name="connsiteY234" fmla="*/ 481014 h 1039219"/>
                <a:gd name="connsiteX235" fmla="*/ 1026064 w 1042313"/>
                <a:gd name="connsiteY235" fmla="*/ 491759 h 1039219"/>
                <a:gd name="connsiteX236" fmla="*/ 1026978 w 1042313"/>
                <a:gd name="connsiteY236" fmla="*/ 520791 h 103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042313" h="1039219">
                  <a:moveTo>
                    <a:pt x="1012119" y="445581"/>
                  </a:moveTo>
                  <a:cubicBezTo>
                    <a:pt x="1008004" y="444438"/>
                    <a:pt x="1001146" y="443981"/>
                    <a:pt x="997031" y="442152"/>
                  </a:cubicBezTo>
                  <a:cubicBezTo>
                    <a:pt x="985144" y="436666"/>
                    <a:pt x="982858" y="424779"/>
                    <a:pt x="981258" y="411063"/>
                  </a:cubicBezTo>
                  <a:cubicBezTo>
                    <a:pt x="978058" y="384317"/>
                    <a:pt x="972800" y="356656"/>
                    <a:pt x="959084" y="334025"/>
                  </a:cubicBezTo>
                  <a:cubicBezTo>
                    <a:pt x="945139" y="310707"/>
                    <a:pt x="947197" y="292877"/>
                    <a:pt x="962513" y="273217"/>
                  </a:cubicBezTo>
                  <a:cubicBezTo>
                    <a:pt x="963884" y="271388"/>
                    <a:pt x="964799" y="269331"/>
                    <a:pt x="965942" y="267502"/>
                  </a:cubicBezTo>
                  <a:cubicBezTo>
                    <a:pt x="974857" y="255158"/>
                    <a:pt x="968914" y="241670"/>
                    <a:pt x="961827" y="228183"/>
                  </a:cubicBezTo>
                  <a:cubicBezTo>
                    <a:pt x="946968" y="199151"/>
                    <a:pt x="926623" y="176748"/>
                    <a:pt x="903534" y="155945"/>
                  </a:cubicBezTo>
                  <a:cubicBezTo>
                    <a:pt x="869473" y="125541"/>
                    <a:pt x="868558" y="131028"/>
                    <a:pt x="825353" y="148173"/>
                  </a:cubicBezTo>
                  <a:cubicBezTo>
                    <a:pt x="812094" y="153431"/>
                    <a:pt x="802950" y="151373"/>
                    <a:pt x="792663" y="143144"/>
                  </a:cubicBezTo>
                  <a:cubicBezTo>
                    <a:pt x="772775" y="127142"/>
                    <a:pt x="751744" y="117998"/>
                    <a:pt x="729341" y="105882"/>
                  </a:cubicBezTo>
                  <a:cubicBezTo>
                    <a:pt x="713339" y="97195"/>
                    <a:pt x="708310" y="84851"/>
                    <a:pt x="709453" y="64962"/>
                  </a:cubicBezTo>
                  <a:cubicBezTo>
                    <a:pt x="710367" y="40502"/>
                    <a:pt x="705566" y="37530"/>
                    <a:pt x="690022" y="30215"/>
                  </a:cubicBezTo>
                  <a:cubicBezTo>
                    <a:pt x="647502" y="10556"/>
                    <a:pt x="602239" y="3240"/>
                    <a:pt x="556748" y="40"/>
                  </a:cubicBezTo>
                  <a:cubicBezTo>
                    <a:pt x="545318" y="-646"/>
                    <a:pt x="531602" y="7584"/>
                    <a:pt x="525430" y="17642"/>
                  </a:cubicBezTo>
                  <a:cubicBezTo>
                    <a:pt x="518800" y="28615"/>
                    <a:pt x="514685" y="38673"/>
                    <a:pt x="507827" y="49418"/>
                  </a:cubicBezTo>
                  <a:cubicBezTo>
                    <a:pt x="503941" y="55590"/>
                    <a:pt x="500969" y="58562"/>
                    <a:pt x="492968" y="58104"/>
                  </a:cubicBezTo>
                  <a:cubicBezTo>
                    <a:pt x="454564" y="55818"/>
                    <a:pt x="416845" y="61305"/>
                    <a:pt x="379583" y="69992"/>
                  </a:cubicBezTo>
                  <a:cubicBezTo>
                    <a:pt x="362666" y="73878"/>
                    <a:pt x="349636" y="70220"/>
                    <a:pt x="336377" y="59247"/>
                  </a:cubicBezTo>
                  <a:cubicBezTo>
                    <a:pt x="306888" y="35244"/>
                    <a:pt x="297058" y="35702"/>
                    <a:pt x="263683" y="54447"/>
                  </a:cubicBezTo>
                  <a:cubicBezTo>
                    <a:pt x="229393" y="73421"/>
                    <a:pt x="201503" y="101081"/>
                    <a:pt x="169042" y="122570"/>
                  </a:cubicBezTo>
                  <a:cubicBezTo>
                    <a:pt x="160127" y="128513"/>
                    <a:pt x="157384" y="137429"/>
                    <a:pt x="159898" y="148173"/>
                  </a:cubicBezTo>
                  <a:cubicBezTo>
                    <a:pt x="164013" y="165546"/>
                    <a:pt x="166756" y="183377"/>
                    <a:pt x="171328" y="200751"/>
                  </a:cubicBezTo>
                  <a:cubicBezTo>
                    <a:pt x="174529" y="212181"/>
                    <a:pt x="172700" y="220410"/>
                    <a:pt x="163099" y="227954"/>
                  </a:cubicBezTo>
                  <a:cubicBezTo>
                    <a:pt x="143210" y="244185"/>
                    <a:pt x="126523" y="264530"/>
                    <a:pt x="114864" y="286704"/>
                  </a:cubicBezTo>
                  <a:cubicBezTo>
                    <a:pt x="101148" y="313451"/>
                    <a:pt x="85832" y="328538"/>
                    <a:pt x="54285" y="318937"/>
                  </a:cubicBezTo>
                  <a:cubicBezTo>
                    <a:pt x="46970" y="316651"/>
                    <a:pt x="45141" y="321223"/>
                    <a:pt x="40798" y="329453"/>
                  </a:cubicBezTo>
                  <a:cubicBezTo>
                    <a:pt x="31654" y="347283"/>
                    <a:pt x="12908" y="443981"/>
                    <a:pt x="2621" y="495188"/>
                  </a:cubicBezTo>
                  <a:cubicBezTo>
                    <a:pt x="-3779" y="526963"/>
                    <a:pt x="107" y="532449"/>
                    <a:pt x="30511" y="546165"/>
                  </a:cubicBezTo>
                  <a:cubicBezTo>
                    <a:pt x="50170" y="555081"/>
                    <a:pt x="68230" y="567197"/>
                    <a:pt x="74173" y="587999"/>
                  </a:cubicBezTo>
                  <a:cubicBezTo>
                    <a:pt x="84232" y="624804"/>
                    <a:pt x="100919" y="659322"/>
                    <a:pt x="109149" y="696584"/>
                  </a:cubicBezTo>
                  <a:cubicBezTo>
                    <a:pt x="110292" y="701613"/>
                    <a:pt x="110749" y="705728"/>
                    <a:pt x="106406" y="708243"/>
                  </a:cubicBezTo>
                  <a:cubicBezTo>
                    <a:pt x="91318" y="716244"/>
                    <a:pt x="84689" y="732932"/>
                    <a:pt x="71887" y="743219"/>
                  </a:cubicBezTo>
                  <a:cubicBezTo>
                    <a:pt x="60457" y="752591"/>
                    <a:pt x="60686" y="764021"/>
                    <a:pt x="66172" y="775451"/>
                  </a:cubicBezTo>
                  <a:cubicBezTo>
                    <a:pt x="86289" y="817742"/>
                    <a:pt x="112349" y="855918"/>
                    <a:pt x="147782" y="887008"/>
                  </a:cubicBezTo>
                  <a:cubicBezTo>
                    <a:pt x="172471" y="908725"/>
                    <a:pt x="173157" y="908039"/>
                    <a:pt x="204018" y="894095"/>
                  </a:cubicBezTo>
                  <a:cubicBezTo>
                    <a:pt x="206761" y="892952"/>
                    <a:pt x="209733" y="892266"/>
                    <a:pt x="212248" y="890666"/>
                  </a:cubicBezTo>
                  <a:cubicBezTo>
                    <a:pt x="221163" y="884951"/>
                    <a:pt x="227107" y="886322"/>
                    <a:pt x="235336" y="894095"/>
                  </a:cubicBezTo>
                  <a:cubicBezTo>
                    <a:pt x="268255" y="924956"/>
                    <a:pt x="309174" y="942101"/>
                    <a:pt x="351922" y="954445"/>
                  </a:cubicBezTo>
                  <a:cubicBezTo>
                    <a:pt x="373639" y="960846"/>
                    <a:pt x="374096" y="959246"/>
                    <a:pt x="374782" y="982334"/>
                  </a:cubicBezTo>
                  <a:cubicBezTo>
                    <a:pt x="374782" y="983934"/>
                    <a:pt x="374782" y="985306"/>
                    <a:pt x="374782" y="986906"/>
                  </a:cubicBezTo>
                  <a:cubicBezTo>
                    <a:pt x="375468" y="1015938"/>
                    <a:pt x="376611" y="1017996"/>
                    <a:pt x="405643" y="1025082"/>
                  </a:cubicBezTo>
                  <a:cubicBezTo>
                    <a:pt x="423017" y="1029197"/>
                    <a:pt x="440619" y="1033312"/>
                    <a:pt x="458450" y="1034912"/>
                  </a:cubicBezTo>
                  <a:cubicBezTo>
                    <a:pt x="487253" y="1037655"/>
                    <a:pt x="516286" y="1041542"/>
                    <a:pt x="545546" y="1037427"/>
                  </a:cubicBezTo>
                  <a:cubicBezTo>
                    <a:pt x="564977" y="1034684"/>
                    <a:pt x="567721" y="1032398"/>
                    <a:pt x="572750" y="1013652"/>
                  </a:cubicBezTo>
                  <a:cubicBezTo>
                    <a:pt x="575036" y="1004966"/>
                    <a:pt x="578465" y="996507"/>
                    <a:pt x="580522" y="987821"/>
                  </a:cubicBezTo>
                  <a:cubicBezTo>
                    <a:pt x="583494" y="975248"/>
                    <a:pt x="591266" y="968618"/>
                    <a:pt x="603382" y="966104"/>
                  </a:cubicBezTo>
                  <a:cubicBezTo>
                    <a:pt x="620984" y="962446"/>
                    <a:pt x="638358" y="958331"/>
                    <a:pt x="655960" y="954674"/>
                  </a:cubicBezTo>
                  <a:cubicBezTo>
                    <a:pt x="674477" y="950787"/>
                    <a:pt x="692079" y="945301"/>
                    <a:pt x="708538" y="935928"/>
                  </a:cubicBezTo>
                  <a:cubicBezTo>
                    <a:pt x="736427" y="920155"/>
                    <a:pt x="736427" y="920384"/>
                    <a:pt x="759745" y="942101"/>
                  </a:cubicBezTo>
                  <a:cubicBezTo>
                    <a:pt x="760202" y="942558"/>
                    <a:pt x="760888" y="943244"/>
                    <a:pt x="761345" y="943701"/>
                  </a:cubicBezTo>
                  <a:cubicBezTo>
                    <a:pt x="776890" y="958331"/>
                    <a:pt x="782833" y="960160"/>
                    <a:pt x="800207" y="948959"/>
                  </a:cubicBezTo>
                  <a:cubicBezTo>
                    <a:pt x="818495" y="937300"/>
                    <a:pt x="837240" y="926784"/>
                    <a:pt x="854156" y="912611"/>
                  </a:cubicBezTo>
                  <a:cubicBezTo>
                    <a:pt x="874959" y="895238"/>
                    <a:pt x="892333" y="874435"/>
                    <a:pt x="911764" y="856147"/>
                  </a:cubicBezTo>
                  <a:cubicBezTo>
                    <a:pt x="917936" y="850432"/>
                    <a:pt x="918164" y="844946"/>
                    <a:pt x="915650" y="836259"/>
                  </a:cubicBezTo>
                  <a:cubicBezTo>
                    <a:pt x="907877" y="808141"/>
                    <a:pt x="907420" y="780938"/>
                    <a:pt x="924565" y="754420"/>
                  </a:cubicBezTo>
                  <a:cubicBezTo>
                    <a:pt x="942396" y="726759"/>
                    <a:pt x="958627" y="698184"/>
                    <a:pt x="969828" y="666866"/>
                  </a:cubicBezTo>
                  <a:cubicBezTo>
                    <a:pt x="973257" y="657265"/>
                    <a:pt x="979201" y="652693"/>
                    <a:pt x="989488" y="651550"/>
                  </a:cubicBezTo>
                  <a:cubicBezTo>
                    <a:pt x="999089" y="650636"/>
                    <a:pt x="1008461" y="647664"/>
                    <a:pt x="1017834" y="644921"/>
                  </a:cubicBezTo>
                  <a:cubicBezTo>
                    <a:pt x="1026292" y="642406"/>
                    <a:pt x="1031093" y="637148"/>
                    <a:pt x="1031779" y="627090"/>
                  </a:cubicBezTo>
                  <a:cubicBezTo>
                    <a:pt x="1034979" y="583884"/>
                    <a:pt x="1042751" y="541136"/>
                    <a:pt x="1042294" y="497474"/>
                  </a:cubicBezTo>
                  <a:cubicBezTo>
                    <a:pt x="1042066" y="473242"/>
                    <a:pt x="1038865" y="453354"/>
                    <a:pt x="1012119" y="445581"/>
                  </a:cubicBezTo>
                  <a:close/>
                  <a:moveTo>
                    <a:pt x="1026978" y="520791"/>
                  </a:moveTo>
                  <a:cubicBezTo>
                    <a:pt x="1026978" y="525591"/>
                    <a:pt x="1026749" y="530392"/>
                    <a:pt x="1026521" y="535193"/>
                  </a:cubicBezTo>
                  <a:cubicBezTo>
                    <a:pt x="1026292" y="542279"/>
                    <a:pt x="1025835" y="549366"/>
                    <a:pt x="1025378" y="556681"/>
                  </a:cubicBezTo>
                  <a:cubicBezTo>
                    <a:pt x="1024235" y="573369"/>
                    <a:pt x="1022406" y="589828"/>
                    <a:pt x="1020577" y="606516"/>
                  </a:cubicBezTo>
                  <a:cubicBezTo>
                    <a:pt x="1018291" y="629147"/>
                    <a:pt x="1013948" y="632348"/>
                    <a:pt x="991316" y="634176"/>
                  </a:cubicBezTo>
                  <a:cubicBezTo>
                    <a:pt x="989716" y="634405"/>
                    <a:pt x="988345" y="634405"/>
                    <a:pt x="986744" y="634634"/>
                  </a:cubicBezTo>
                  <a:cubicBezTo>
                    <a:pt x="983773" y="635091"/>
                    <a:pt x="980801" y="635548"/>
                    <a:pt x="977829" y="636005"/>
                  </a:cubicBezTo>
                  <a:cubicBezTo>
                    <a:pt x="976457" y="636234"/>
                    <a:pt x="974857" y="636462"/>
                    <a:pt x="973257" y="636462"/>
                  </a:cubicBezTo>
                  <a:cubicBezTo>
                    <a:pt x="969371" y="636691"/>
                    <a:pt x="966399" y="637834"/>
                    <a:pt x="964113" y="639891"/>
                  </a:cubicBezTo>
                  <a:cubicBezTo>
                    <a:pt x="962056" y="641720"/>
                    <a:pt x="960455" y="644235"/>
                    <a:pt x="959541" y="647664"/>
                  </a:cubicBezTo>
                  <a:cubicBezTo>
                    <a:pt x="959541" y="647892"/>
                    <a:pt x="959312" y="648121"/>
                    <a:pt x="959312" y="648578"/>
                  </a:cubicBezTo>
                  <a:cubicBezTo>
                    <a:pt x="956341" y="659551"/>
                    <a:pt x="952683" y="670295"/>
                    <a:pt x="948340" y="680582"/>
                  </a:cubicBezTo>
                  <a:cubicBezTo>
                    <a:pt x="947197" y="683097"/>
                    <a:pt x="946282" y="685840"/>
                    <a:pt x="945139" y="688355"/>
                  </a:cubicBezTo>
                  <a:cubicBezTo>
                    <a:pt x="941710" y="696127"/>
                    <a:pt x="938053" y="703442"/>
                    <a:pt x="934166" y="710986"/>
                  </a:cubicBezTo>
                  <a:cubicBezTo>
                    <a:pt x="932795" y="713501"/>
                    <a:pt x="931423" y="715787"/>
                    <a:pt x="930052" y="718301"/>
                  </a:cubicBezTo>
                  <a:cubicBezTo>
                    <a:pt x="927308" y="723102"/>
                    <a:pt x="924565" y="727902"/>
                    <a:pt x="921593" y="732703"/>
                  </a:cubicBezTo>
                  <a:cubicBezTo>
                    <a:pt x="914278" y="744590"/>
                    <a:pt x="906506" y="756249"/>
                    <a:pt x="898505" y="767907"/>
                  </a:cubicBezTo>
                  <a:cubicBezTo>
                    <a:pt x="894847" y="773165"/>
                    <a:pt x="892790" y="777737"/>
                    <a:pt x="893018" y="783909"/>
                  </a:cubicBezTo>
                  <a:cubicBezTo>
                    <a:pt x="893018" y="784824"/>
                    <a:pt x="893247" y="785738"/>
                    <a:pt x="893247" y="786653"/>
                  </a:cubicBezTo>
                  <a:cubicBezTo>
                    <a:pt x="894390" y="793968"/>
                    <a:pt x="895076" y="801512"/>
                    <a:pt x="895990" y="808827"/>
                  </a:cubicBezTo>
                  <a:cubicBezTo>
                    <a:pt x="896905" y="816371"/>
                    <a:pt x="897590" y="823686"/>
                    <a:pt x="898505" y="831230"/>
                  </a:cubicBezTo>
                  <a:cubicBezTo>
                    <a:pt x="898505" y="831687"/>
                    <a:pt x="898733" y="832373"/>
                    <a:pt x="898733" y="832830"/>
                  </a:cubicBezTo>
                  <a:cubicBezTo>
                    <a:pt x="898962" y="834887"/>
                    <a:pt x="898962" y="836945"/>
                    <a:pt x="898962" y="838773"/>
                  </a:cubicBezTo>
                  <a:cubicBezTo>
                    <a:pt x="898962" y="840145"/>
                    <a:pt x="898733" y="841745"/>
                    <a:pt x="898505" y="843117"/>
                  </a:cubicBezTo>
                  <a:cubicBezTo>
                    <a:pt x="898276" y="844031"/>
                    <a:pt x="898048" y="844946"/>
                    <a:pt x="897819" y="845860"/>
                  </a:cubicBezTo>
                  <a:cubicBezTo>
                    <a:pt x="897590" y="846317"/>
                    <a:pt x="897590" y="846774"/>
                    <a:pt x="897362" y="847232"/>
                  </a:cubicBezTo>
                  <a:cubicBezTo>
                    <a:pt x="896905" y="848146"/>
                    <a:pt x="896676" y="849060"/>
                    <a:pt x="896219" y="849975"/>
                  </a:cubicBezTo>
                  <a:cubicBezTo>
                    <a:pt x="895533" y="851346"/>
                    <a:pt x="894619" y="852718"/>
                    <a:pt x="893476" y="854090"/>
                  </a:cubicBezTo>
                  <a:cubicBezTo>
                    <a:pt x="866958" y="887465"/>
                    <a:pt x="834725" y="913754"/>
                    <a:pt x="797464" y="933871"/>
                  </a:cubicBezTo>
                  <a:cubicBezTo>
                    <a:pt x="794035" y="935700"/>
                    <a:pt x="790834" y="936843"/>
                    <a:pt x="787862" y="937071"/>
                  </a:cubicBezTo>
                  <a:cubicBezTo>
                    <a:pt x="782605" y="937529"/>
                    <a:pt x="777575" y="935928"/>
                    <a:pt x="772775" y="931356"/>
                  </a:cubicBezTo>
                  <a:cubicBezTo>
                    <a:pt x="764545" y="923813"/>
                    <a:pt x="756087" y="916269"/>
                    <a:pt x="747857" y="908725"/>
                  </a:cubicBezTo>
                  <a:cubicBezTo>
                    <a:pt x="747172" y="908039"/>
                    <a:pt x="746257" y="907353"/>
                    <a:pt x="745571" y="906668"/>
                  </a:cubicBezTo>
                  <a:cubicBezTo>
                    <a:pt x="745114" y="906439"/>
                    <a:pt x="744886" y="905982"/>
                    <a:pt x="744428" y="905753"/>
                  </a:cubicBezTo>
                  <a:cubicBezTo>
                    <a:pt x="743743" y="905296"/>
                    <a:pt x="742828" y="904610"/>
                    <a:pt x="742142" y="904153"/>
                  </a:cubicBezTo>
                  <a:cubicBezTo>
                    <a:pt x="741685" y="903924"/>
                    <a:pt x="741457" y="903696"/>
                    <a:pt x="740999" y="903467"/>
                  </a:cubicBezTo>
                  <a:cubicBezTo>
                    <a:pt x="740314" y="903010"/>
                    <a:pt x="739399" y="902781"/>
                    <a:pt x="738713" y="902553"/>
                  </a:cubicBezTo>
                  <a:cubicBezTo>
                    <a:pt x="737799" y="902324"/>
                    <a:pt x="737113" y="902324"/>
                    <a:pt x="736199" y="902324"/>
                  </a:cubicBezTo>
                  <a:cubicBezTo>
                    <a:pt x="735284" y="902324"/>
                    <a:pt x="734599" y="902324"/>
                    <a:pt x="733684" y="902553"/>
                  </a:cubicBezTo>
                  <a:cubicBezTo>
                    <a:pt x="731855" y="903010"/>
                    <a:pt x="730027" y="903924"/>
                    <a:pt x="728198" y="905525"/>
                  </a:cubicBezTo>
                  <a:cubicBezTo>
                    <a:pt x="726140" y="907353"/>
                    <a:pt x="723854" y="908954"/>
                    <a:pt x="721568" y="910554"/>
                  </a:cubicBezTo>
                  <a:cubicBezTo>
                    <a:pt x="715853" y="914669"/>
                    <a:pt x="709453" y="918326"/>
                    <a:pt x="702823" y="921755"/>
                  </a:cubicBezTo>
                  <a:cubicBezTo>
                    <a:pt x="700766" y="922670"/>
                    <a:pt x="698937" y="923584"/>
                    <a:pt x="696880" y="924498"/>
                  </a:cubicBezTo>
                  <a:cubicBezTo>
                    <a:pt x="694822" y="925413"/>
                    <a:pt x="692536" y="926327"/>
                    <a:pt x="690250" y="927242"/>
                  </a:cubicBezTo>
                  <a:cubicBezTo>
                    <a:pt x="687507" y="928385"/>
                    <a:pt x="684535" y="929528"/>
                    <a:pt x="681563" y="930671"/>
                  </a:cubicBezTo>
                  <a:cubicBezTo>
                    <a:pt x="680192" y="931128"/>
                    <a:pt x="678592" y="931814"/>
                    <a:pt x="677220" y="932271"/>
                  </a:cubicBezTo>
                  <a:cubicBezTo>
                    <a:pt x="666933" y="935928"/>
                    <a:pt x="655960" y="938900"/>
                    <a:pt x="645445" y="941643"/>
                  </a:cubicBezTo>
                  <a:cubicBezTo>
                    <a:pt x="639272" y="943244"/>
                    <a:pt x="633329" y="944615"/>
                    <a:pt x="627385" y="945758"/>
                  </a:cubicBezTo>
                  <a:cubicBezTo>
                    <a:pt x="624413" y="946444"/>
                    <a:pt x="621442" y="946901"/>
                    <a:pt x="618470" y="947587"/>
                  </a:cubicBezTo>
                  <a:cubicBezTo>
                    <a:pt x="615269" y="948273"/>
                    <a:pt x="612298" y="948730"/>
                    <a:pt x="609326" y="949416"/>
                  </a:cubicBezTo>
                  <a:cubicBezTo>
                    <a:pt x="605668" y="950102"/>
                    <a:pt x="602011" y="950787"/>
                    <a:pt x="598582" y="951473"/>
                  </a:cubicBezTo>
                  <a:cubicBezTo>
                    <a:pt x="598124" y="951473"/>
                    <a:pt x="597667" y="951702"/>
                    <a:pt x="597210" y="951702"/>
                  </a:cubicBezTo>
                  <a:cubicBezTo>
                    <a:pt x="596067" y="951930"/>
                    <a:pt x="595153" y="952159"/>
                    <a:pt x="594010" y="952388"/>
                  </a:cubicBezTo>
                  <a:cubicBezTo>
                    <a:pt x="591724" y="952845"/>
                    <a:pt x="589895" y="953302"/>
                    <a:pt x="588066" y="953759"/>
                  </a:cubicBezTo>
                  <a:cubicBezTo>
                    <a:pt x="587837" y="953759"/>
                    <a:pt x="587380" y="953988"/>
                    <a:pt x="587152" y="953988"/>
                  </a:cubicBezTo>
                  <a:cubicBezTo>
                    <a:pt x="586237" y="954216"/>
                    <a:pt x="585323" y="954445"/>
                    <a:pt x="584637" y="954674"/>
                  </a:cubicBezTo>
                  <a:cubicBezTo>
                    <a:pt x="583037" y="955131"/>
                    <a:pt x="581665" y="955588"/>
                    <a:pt x="580522" y="956274"/>
                  </a:cubicBezTo>
                  <a:cubicBezTo>
                    <a:pt x="580065" y="956502"/>
                    <a:pt x="579608" y="956731"/>
                    <a:pt x="579151" y="956960"/>
                  </a:cubicBezTo>
                  <a:cubicBezTo>
                    <a:pt x="578693" y="957188"/>
                    <a:pt x="578236" y="957417"/>
                    <a:pt x="577779" y="957645"/>
                  </a:cubicBezTo>
                  <a:cubicBezTo>
                    <a:pt x="576865" y="958103"/>
                    <a:pt x="576179" y="958788"/>
                    <a:pt x="575493" y="959474"/>
                  </a:cubicBezTo>
                  <a:cubicBezTo>
                    <a:pt x="569778" y="964732"/>
                    <a:pt x="569549" y="973190"/>
                    <a:pt x="566120" y="988964"/>
                  </a:cubicBezTo>
                  <a:cubicBezTo>
                    <a:pt x="559948" y="1016167"/>
                    <a:pt x="556062" y="1022111"/>
                    <a:pt x="535031" y="1022796"/>
                  </a:cubicBezTo>
                  <a:cubicBezTo>
                    <a:pt x="531145" y="1023025"/>
                    <a:pt x="526801" y="1022796"/>
                    <a:pt x="521543" y="1022796"/>
                  </a:cubicBezTo>
                  <a:cubicBezTo>
                    <a:pt x="516971" y="1022796"/>
                    <a:pt x="512628" y="1022568"/>
                    <a:pt x="508056" y="1022339"/>
                  </a:cubicBezTo>
                  <a:cubicBezTo>
                    <a:pt x="499141" y="1021882"/>
                    <a:pt x="490225" y="1021196"/>
                    <a:pt x="481310" y="1020282"/>
                  </a:cubicBezTo>
                  <a:cubicBezTo>
                    <a:pt x="458907" y="1017996"/>
                    <a:pt x="436961" y="1014567"/>
                    <a:pt x="414787" y="1010452"/>
                  </a:cubicBezTo>
                  <a:cubicBezTo>
                    <a:pt x="408615" y="1009309"/>
                    <a:pt x="404043" y="1007937"/>
                    <a:pt x="400385" y="1006109"/>
                  </a:cubicBezTo>
                  <a:cubicBezTo>
                    <a:pt x="399700" y="1005651"/>
                    <a:pt x="398785" y="1005194"/>
                    <a:pt x="398099" y="1004737"/>
                  </a:cubicBezTo>
                  <a:cubicBezTo>
                    <a:pt x="397414" y="1004280"/>
                    <a:pt x="396728" y="1003823"/>
                    <a:pt x="396271" y="1003365"/>
                  </a:cubicBezTo>
                  <a:cubicBezTo>
                    <a:pt x="394213" y="1001537"/>
                    <a:pt x="392842" y="999479"/>
                    <a:pt x="391927" y="996736"/>
                  </a:cubicBezTo>
                  <a:cubicBezTo>
                    <a:pt x="391013" y="993993"/>
                    <a:pt x="390556" y="991021"/>
                    <a:pt x="390556" y="987135"/>
                  </a:cubicBezTo>
                  <a:cubicBezTo>
                    <a:pt x="390556" y="984392"/>
                    <a:pt x="390784" y="981420"/>
                    <a:pt x="391013" y="977991"/>
                  </a:cubicBezTo>
                  <a:cubicBezTo>
                    <a:pt x="392156" y="966104"/>
                    <a:pt x="392613" y="958788"/>
                    <a:pt x="391470" y="953988"/>
                  </a:cubicBezTo>
                  <a:cubicBezTo>
                    <a:pt x="390098" y="948501"/>
                    <a:pt x="386212" y="945987"/>
                    <a:pt x="377983" y="943244"/>
                  </a:cubicBezTo>
                  <a:cubicBezTo>
                    <a:pt x="376840" y="942786"/>
                    <a:pt x="375468" y="942329"/>
                    <a:pt x="373868" y="942101"/>
                  </a:cubicBezTo>
                  <a:cubicBezTo>
                    <a:pt x="370210" y="940958"/>
                    <a:pt x="365867" y="939815"/>
                    <a:pt x="360609" y="938443"/>
                  </a:cubicBezTo>
                  <a:cubicBezTo>
                    <a:pt x="355123" y="936843"/>
                    <a:pt x="349865" y="935471"/>
                    <a:pt x="344378" y="933642"/>
                  </a:cubicBezTo>
                  <a:cubicBezTo>
                    <a:pt x="343007" y="933185"/>
                    <a:pt x="341635" y="932728"/>
                    <a:pt x="340264" y="932271"/>
                  </a:cubicBezTo>
                  <a:cubicBezTo>
                    <a:pt x="304145" y="920841"/>
                    <a:pt x="270083" y="904610"/>
                    <a:pt x="243337" y="875807"/>
                  </a:cubicBezTo>
                  <a:cubicBezTo>
                    <a:pt x="238765" y="870777"/>
                    <a:pt x="235793" y="867806"/>
                    <a:pt x="233050" y="866205"/>
                  </a:cubicBezTo>
                  <a:cubicBezTo>
                    <a:pt x="231907" y="865520"/>
                    <a:pt x="230764" y="865291"/>
                    <a:pt x="229621" y="865062"/>
                  </a:cubicBezTo>
                  <a:cubicBezTo>
                    <a:pt x="227107" y="864834"/>
                    <a:pt x="224592" y="865977"/>
                    <a:pt x="220934" y="868263"/>
                  </a:cubicBezTo>
                  <a:cubicBezTo>
                    <a:pt x="218648" y="869634"/>
                    <a:pt x="216134" y="871235"/>
                    <a:pt x="212933" y="873521"/>
                  </a:cubicBezTo>
                  <a:cubicBezTo>
                    <a:pt x="212019" y="873978"/>
                    <a:pt x="211333" y="874664"/>
                    <a:pt x="210419" y="875121"/>
                  </a:cubicBezTo>
                  <a:cubicBezTo>
                    <a:pt x="204704" y="878778"/>
                    <a:pt x="199903" y="881750"/>
                    <a:pt x="195560" y="883808"/>
                  </a:cubicBezTo>
                  <a:cubicBezTo>
                    <a:pt x="194874" y="884036"/>
                    <a:pt x="194417" y="884265"/>
                    <a:pt x="193731" y="884493"/>
                  </a:cubicBezTo>
                  <a:cubicBezTo>
                    <a:pt x="187330" y="887008"/>
                    <a:pt x="182072" y="887465"/>
                    <a:pt x="176586" y="885636"/>
                  </a:cubicBezTo>
                  <a:cubicBezTo>
                    <a:pt x="176357" y="885636"/>
                    <a:pt x="175900" y="885408"/>
                    <a:pt x="175672" y="885179"/>
                  </a:cubicBezTo>
                  <a:cubicBezTo>
                    <a:pt x="173614" y="884265"/>
                    <a:pt x="171328" y="883122"/>
                    <a:pt x="169271" y="881750"/>
                  </a:cubicBezTo>
                  <a:cubicBezTo>
                    <a:pt x="167899" y="880836"/>
                    <a:pt x="166528" y="879921"/>
                    <a:pt x="164927" y="878550"/>
                  </a:cubicBezTo>
                  <a:cubicBezTo>
                    <a:pt x="164699" y="878321"/>
                    <a:pt x="164470" y="878093"/>
                    <a:pt x="164242" y="877864"/>
                  </a:cubicBezTo>
                  <a:cubicBezTo>
                    <a:pt x="161270" y="875578"/>
                    <a:pt x="158069" y="872606"/>
                    <a:pt x="154640" y="869177"/>
                  </a:cubicBezTo>
                  <a:cubicBezTo>
                    <a:pt x="141839" y="856833"/>
                    <a:pt x="130180" y="843574"/>
                    <a:pt x="119665" y="829401"/>
                  </a:cubicBezTo>
                  <a:cubicBezTo>
                    <a:pt x="118064" y="827343"/>
                    <a:pt x="116693" y="825286"/>
                    <a:pt x="115321" y="823229"/>
                  </a:cubicBezTo>
                  <a:cubicBezTo>
                    <a:pt x="109378" y="814999"/>
                    <a:pt x="103891" y="806541"/>
                    <a:pt x="98862" y="797854"/>
                  </a:cubicBezTo>
                  <a:cubicBezTo>
                    <a:pt x="97490" y="795797"/>
                    <a:pt x="96347" y="793511"/>
                    <a:pt x="94976" y="791225"/>
                  </a:cubicBezTo>
                  <a:cubicBezTo>
                    <a:pt x="91090" y="784595"/>
                    <a:pt x="87661" y="777966"/>
                    <a:pt x="84003" y="771108"/>
                  </a:cubicBezTo>
                  <a:cubicBezTo>
                    <a:pt x="81031" y="765164"/>
                    <a:pt x="81031" y="760592"/>
                    <a:pt x="83317" y="755792"/>
                  </a:cubicBezTo>
                  <a:cubicBezTo>
                    <a:pt x="84232" y="754191"/>
                    <a:pt x="85146" y="752591"/>
                    <a:pt x="86518" y="750991"/>
                  </a:cubicBezTo>
                  <a:cubicBezTo>
                    <a:pt x="89032" y="747791"/>
                    <a:pt x="91775" y="744590"/>
                    <a:pt x="94747" y="741618"/>
                  </a:cubicBezTo>
                  <a:cubicBezTo>
                    <a:pt x="99091" y="737046"/>
                    <a:pt x="103434" y="732932"/>
                    <a:pt x="108006" y="728817"/>
                  </a:cubicBezTo>
                  <a:cubicBezTo>
                    <a:pt x="110978" y="726074"/>
                    <a:pt x="114178" y="723330"/>
                    <a:pt x="117379" y="720816"/>
                  </a:cubicBezTo>
                  <a:cubicBezTo>
                    <a:pt x="118979" y="719444"/>
                    <a:pt x="120579" y="718301"/>
                    <a:pt x="122179" y="716930"/>
                  </a:cubicBezTo>
                  <a:cubicBezTo>
                    <a:pt x="125151" y="714415"/>
                    <a:pt x="127437" y="712586"/>
                    <a:pt x="129037" y="710757"/>
                  </a:cubicBezTo>
                  <a:cubicBezTo>
                    <a:pt x="129723" y="709843"/>
                    <a:pt x="130409" y="708929"/>
                    <a:pt x="130866" y="708014"/>
                  </a:cubicBezTo>
                  <a:cubicBezTo>
                    <a:pt x="131323" y="707100"/>
                    <a:pt x="131780" y="706185"/>
                    <a:pt x="131780" y="705271"/>
                  </a:cubicBezTo>
                  <a:cubicBezTo>
                    <a:pt x="132238" y="703442"/>
                    <a:pt x="132009" y="701385"/>
                    <a:pt x="131552" y="699099"/>
                  </a:cubicBezTo>
                  <a:cubicBezTo>
                    <a:pt x="131095" y="697270"/>
                    <a:pt x="130409" y="695213"/>
                    <a:pt x="129723" y="692927"/>
                  </a:cubicBezTo>
                  <a:cubicBezTo>
                    <a:pt x="129494" y="692241"/>
                    <a:pt x="129266" y="691326"/>
                    <a:pt x="128809" y="690412"/>
                  </a:cubicBezTo>
                  <a:cubicBezTo>
                    <a:pt x="127894" y="687897"/>
                    <a:pt x="126980" y="685383"/>
                    <a:pt x="126065" y="682868"/>
                  </a:cubicBezTo>
                  <a:cubicBezTo>
                    <a:pt x="125608" y="681725"/>
                    <a:pt x="125151" y="680582"/>
                    <a:pt x="124694" y="679439"/>
                  </a:cubicBezTo>
                  <a:cubicBezTo>
                    <a:pt x="124237" y="678068"/>
                    <a:pt x="123779" y="676696"/>
                    <a:pt x="123094" y="675324"/>
                  </a:cubicBezTo>
                  <a:cubicBezTo>
                    <a:pt x="122636" y="674181"/>
                    <a:pt x="122179" y="673038"/>
                    <a:pt x="121722" y="671895"/>
                  </a:cubicBezTo>
                  <a:cubicBezTo>
                    <a:pt x="121265" y="670524"/>
                    <a:pt x="120579" y="669152"/>
                    <a:pt x="120122" y="667781"/>
                  </a:cubicBezTo>
                  <a:cubicBezTo>
                    <a:pt x="119893" y="667323"/>
                    <a:pt x="119893" y="666866"/>
                    <a:pt x="119665" y="666638"/>
                  </a:cubicBezTo>
                  <a:cubicBezTo>
                    <a:pt x="106863" y="634176"/>
                    <a:pt x="92918" y="602172"/>
                    <a:pt x="87432" y="567425"/>
                  </a:cubicBezTo>
                  <a:cubicBezTo>
                    <a:pt x="86289" y="560339"/>
                    <a:pt x="83089" y="555538"/>
                    <a:pt x="76231" y="552109"/>
                  </a:cubicBezTo>
                  <a:cubicBezTo>
                    <a:pt x="62743" y="545708"/>
                    <a:pt x="50399" y="536793"/>
                    <a:pt x="36683" y="531078"/>
                  </a:cubicBezTo>
                  <a:cubicBezTo>
                    <a:pt x="23424" y="525591"/>
                    <a:pt x="18623" y="516447"/>
                    <a:pt x="18852" y="503417"/>
                  </a:cubicBezTo>
                  <a:cubicBezTo>
                    <a:pt x="18852" y="499760"/>
                    <a:pt x="18623" y="495873"/>
                    <a:pt x="19309" y="492216"/>
                  </a:cubicBezTo>
                  <a:cubicBezTo>
                    <a:pt x="27767" y="449010"/>
                    <a:pt x="32339" y="404891"/>
                    <a:pt x="46513" y="362828"/>
                  </a:cubicBezTo>
                  <a:cubicBezTo>
                    <a:pt x="55885" y="334939"/>
                    <a:pt x="50399" y="330596"/>
                    <a:pt x="78059" y="336996"/>
                  </a:cubicBezTo>
                  <a:cubicBezTo>
                    <a:pt x="91090" y="339968"/>
                    <a:pt x="103663" y="339282"/>
                    <a:pt x="109378" y="327167"/>
                  </a:cubicBezTo>
                  <a:cubicBezTo>
                    <a:pt x="126065" y="291734"/>
                    <a:pt x="150526" y="261330"/>
                    <a:pt x="178872" y="234355"/>
                  </a:cubicBezTo>
                  <a:cubicBezTo>
                    <a:pt x="183215" y="230240"/>
                    <a:pt x="188245" y="226583"/>
                    <a:pt x="191674" y="221782"/>
                  </a:cubicBezTo>
                  <a:cubicBezTo>
                    <a:pt x="195788" y="216296"/>
                    <a:pt x="178872" y="185892"/>
                    <a:pt x="175214" y="144058"/>
                  </a:cubicBezTo>
                  <a:cubicBezTo>
                    <a:pt x="174071" y="138572"/>
                    <a:pt x="177729" y="135828"/>
                    <a:pt x="181387" y="133085"/>
                  </a:cubicBezTo>
                  <a:cubicBezTo>
                    <a:pt x="212476" y="110911"/>
                    <a:pt x="241051" y="85536"/>
                    <a:pt x="274427" y="66563"/>
                  </a:cubicBezTo>
                  <a:cubicBezTo>
                    <a:pt x="296601" y="53990"/>
                    <a:pt x="305516" y="54218"/>
                    <a:pt x="325405" y="69763"/>
                  </a:cubicBezTo>
                  <a:cubicBezTo>
                    <a:pt x="328834" y="72506"/>
                    <a:pt x="331805" y="75935"/>
                    <a:pt x="335463" y="78678"/>
                  </a:cubicBezTo>
                  <a:cubicBezTo>
                    <a:pt x="346436" y="87137"/>
                    <a:pt x="357409" y="91251"/>
                    <a:pt x="372496" y="88051"/>
                  </a:cubicBezTo>
                  <a:cubicBezTo>
                    <a:pt x="403129" y="81879"/>
                    <a:pt x="433761" y="74106"/>
                    <a:pt x="465536" y="72735"/>
                  </a:cubicBezTo>
                  <a:cubicBezTo>
                    <a:pt x="479252" y="72049"/>
                    <a:pt x="495940" y="69306"/>
                    <a:pt x="509199" y="71363"/>
                  </a:cubicBezTo>
                  <a:cubicBezTo>
                    <a:pt x="517657" y="72506"/>
                    <a:pt x="532288" y="13985"/>
                    <a:pt x="559034" y="16271"/>
                  </a:cubicBezTo>
                  <a:cubicBezTo>
                    <a:pt x="611383" y="13070"/>
                    <a:pt x="665104" y="34330"/>
                    <a:pt x="681563" y="40959"/>
                  </a:cubicBezTo>
                  <a:cubicBezTo>
                    <a:pt x="698251" y="47589"/>
                    <a:pt x="695508" y="68849"/>
                    <a:pt x="694365" y="84622"/>
                  </a:cubicBezTo>
                  <a:cubicBezTo>
                    <a:pt x="692536" y="107025"/>
                    <a:pt x="698251" y="106339"/>
                    <a:pt x="712196" y="113883"/>
                  </a:cubicBezTo>
                  <a:cubicBezTo>
                    <a:pt x="740542" y="128970"/>
                    <a:pt x="767746" y="141086"/>
                    <a:pt x="792663" y="161432"/>
                  </a:cubicBezTo>
                  <a:cubicBezTo>
                    <a:pt x="811180" y="175833"/>
                    <a:pt x="828325" y="163946"/>
                    <a:pt x="839069" y="157774"/>
                  </a:cubicBezTo>
                  <a:cubicBezTo>
                    <a:pt x="865358" y="143601"/>
                    <a:pt x="874502" y="147487"/>
                    <a:pt x="888446" y="161203"/>
                  </a:cubicBezTo>
                  <a:cubicBezTo>
                    <a:pt x="906049" y="178577"/>
                    <a:pt x="950854" y="236184"/>
                    <a:pt x="956798" y="246471"/>
                  </a:cubicBezTo>
                  <a:cubicBezTo>
                    <a:pt x="959312" y="251043"/>
                    <a:pt x="957255" y="255158"/>
                    <a:pt x="954740" y="259044"/>
                  </a:cubicBezTo>
                  <a:cubicBezTo>
                    <a:pt x="948111" y="269559"/>
                    <a:pt x="944911" y="281904"/>
                    <a:pt x="933709" y="290133"/>
                  </a:cubicBezTo>
                  <a:cubicBezTo>
                    <a:pt x="922508" y="298363"/>
                    <a:pt x="929137" y="309107"/>
                    <a:pt x="934395" y="318251"/>
                  </a:cubicBezTo>
                  <a:cubicBezTo>
                    <a:pt x="943082" y="333796"/>
                    <a:pt x="950168" y="349798"/>
                    <a:pt x="955883" y="366257"/>
                  </a:cubicBezTo>
                  <a:cubicBezTo>
                    <a:pt x="955883" y="366486"/>
                    <a:pt x="955883" y="366486"/>
                    <a:pt x="956112" y="366714"/>
                  </a:cubicBezTo>
                  <a:cubicBezTo>
                    <a:pt x="956569" y="368315"/>
                    <a:pt x="957255" y="369915"/>
                    <a:pt x="957712" y="371744"/>
                  </a:cubicBezTo>
                  <a:cubicBezTo>
                    <a:pt x="957712" y="371972"/>
                    <a:pt x="957941" y="372429"/>
                    <a:pt x="957941" y="372658"/>
                  </a:cubicBezTo>
                  <a:cubicBezTo>
                    <a:pt x="958398" y="374258"/>
                    <a:pt x="958855" y="375858"/>
                    <a:pt x="959312" y="377459"/>
                  </a:cubicBezTo>
                  <a:cubicBezTo>
                    <a:pt x="959312" y="377916"/>
                    <a:pt x="959541" y="378144"/>
                    <a:pt x="959541" y="378602"/>
                  </a:cubicBezTo>
                  <a:cubicBezTo>
                    <a:pt x="959998" y="380202"/>
                    <a:pt x="960455" y="381573"/>
                    <a:pt x="960913" y="383174"/>
                  </a:cubicBezTo>
                  <a:cubicBezTo>
                    <a:pt x="961141" y="383631"/>
                    <a:pt x="961141" y="384088"/>
                    <a:pt x="961370" y="384774"/>
                  </a:cubicBezTo>
                  <a:cubicBezTo>
                    <a:pt x="961827" y="386145"/>
                    <a:pt x="962056" y="387746"/>
                    <a:pt x="962513" y="389117"/>
                  </a:cubicBezTo>
                  <a:cubicBezTo>
                    <a:pt x="962741" y="389803"/>
                    <a:pt x="962741" y="390489"/>
                    <a:pt x="962970" y="391175"/>
                  </a:cubicBezTo>
                  <a:cubicBezTo>
                    <a:pt x="963199" y="392546"/>
                    <a:pt x="963656" y="393689"/>
                    <a:pt x="963884" y="395061"/>
                  </a:cubicBezTo>
                  <a:cubicBezTo>
                    <a:pt x="964113" y="395975"/>
                    <a:pt x="964342" y="396661"/>
                    <a:pt x="964342" y="397575"/>
                  </a:cubicBezTo>
                  <a:cubicBezTo>
                    <a:pt x="964570" y="398718"/>
                    <a:pt x="964799" y="399861"/>
                    <a:pt x="965027" y="401004"/>
                  </a:cubicBezTo>
                  <a:cubicBezTo>
                    <a:pt x="965256" y="402147"/>
                    <a:pt x="965485" y="403290"/>
                    <a:pt x="965713" y="404433"/>
                  </a:cubicBezTo>
                  <a:cubicBezTo>
                    <a:pt x="965942" y="405348"/>
                    <a:pt x="965942" y="406262"/>
                    <a:pt x="966170" y="406948"/>
                  </a:cubicBezTo>
                  <a:cubicBezTo>
                    <a:pt x="966628" y="409005"/>
                    <a:pt x="966856" y="411063"/>
                    <a:pt x="967085" y="413120"/>
                  </a:cubicBezTo>
                  <a:cubicBezTo>
                    <a:pt x="967771" y="417921"/>
                    <a:pt x="968685" y="422721"/>
                    <a:pt x="969599" y="427522"/>
                  </a:cubicBezTo>
                  <a:cubicBezTo>
                    <a:pt x="970514" y="432323"/>
                    <a:pt x="971657" y="437123"/>
                    <a:pt x="972571" y="441695"/>
                  </a:cubicBezTo>
                  <a:cubicBezTo>
                    <a:pt x="972800" y="442610"/>
                    <a:pt x="973028" y="443524"/>
                    <a:pt x="973257" y="444210"/>
                  </a:cubicBezTo>
                  <a:cubicBezTo>
                    <a:pt x="973486" y="445353"/>
                    <a:pt x="973943" y="446496"/>
                    <a:pt x="974400" y="447410"/>
                  </a:cubicBezTo>
                  <a:cubicBezTo>
                    <a:pt x="975314" y="449010"/>
                    <a:pt x="976229" y="449925"/>
                    <a:pt x="977829" y="450839"/>
                  </a:cubicBezTo>
                  <a:cubicBezTo>
                    <a:pt x="978515" y="451068"/>
                    <a:pt x="979201" y="451296"/>
                    <a:pt x="979886" y="451525"/>
                  </a:cubicBezTo>
                  <a:cubicBezTo>
                    <a:pt x="981487" y="451982"/>
                    <a:pt x="983315" y="451982"/>
                    <a:pt x="985830" y="451982"/>
                  </a:cubicBezTo>
                  <a:cubicBezTo>
                    <a:pt x="999317" y="452897"/>
                    <a:pt x="1008004" y="455183"/>
                    <a:pt x="1013948" y="458612"/>
                  </a:cubicBezTo>
                  <a:cubicBezTo>
                    <a:pt x="1015091" y="459297"/>
                    <a:pt x="1016234" y="459983"/>
                    <a:pt x="1017148" y="460669"/>
                  </a:cubicBezTo>
                  <a:cubicBezTo>
                    <a:pt x="1018520" y="461812"/>
                    <a:pt x="1019663" y="462955"/>
                    <a:pt x="1020806" y="464327"/>
                  </a:cubicBezTo>
                  <a:cubicBezTo>
                    <a:pt x="1023092" y="467298"/>
                    <a:pt x="1024235" y="470727"/>
                    <a:pt x="1024921" y="474385"/>
                  </a:cubicBezTo>
                  <a:cubicBezTo>
                    <a:pt x="1024921" y="474842"/>
                    <a:pt x="1025149" y="475528"/>
                    <a:pt x="1025149" y="475985"/>
                  </a:cubicBezTo>
                  <a:cubicBezTo>
                    <a:pt x="1025378" y="477585"/>
                    <a:pt x="1025606" y="479186"/>
                    <a:pt x="1025606" y="481014"/>
                  </a:cubicBezTo>
                  <a:cubicBezTo>
                    <a:pt x="1025835" y="484443"/>
                    <a:pt x="1025835" y="488101"/>
                    <a:pt x="1026064" y="491759"/>
                  </a:cubicBezTo>
                  <a:cubicBezTo>
                    <a:pt x="1026749" y="501817"/>
                    <a:pt x="1026978" y="511418"/>
                    <a:pt x="1026978" y="520791"/>
                  </a:cubicBezTo>
                  <a:close/>
                </a:path>
              </a:pathLst>
            </a:custGeom>
            <a:solidFill>
              <a:srgbClr val="000000"/>
            </a:solidFill>
            <a:ln w="2286"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772418D3-017F-6544-B353-1F7BCCE30595}"/>
                </a:ext>
              </a:extLst>
            </p:cNvPr>
            <p:cNvSpPr/>
            <p:nvPr/>
          </p:nvSpPr>
          <p:spPr>
            <a:xfrm>
              <a:off x="7811351" y="2005895"/>
              <a:ext cx="32360" cy="127183"/>
            </a:xfrm>
            <a:custGeom>
              <a:avLst/>
              <a:gdLst>
                <a:gd name="connsiteX0" fmla="*/ 13679 w 32360"/>
                <a:gd name="connsiteY0" fmla="*/ 3498 h 127183"/>
                <a:gd name="connsiteX1" fmla="*/ 3849 w 32360"/>
                <a:gd name="connsiteY1" fmla="*/ 983 h 127183"/>
                <a:gd name="connsiteX2" fmla="*/ 649 w 32360"/>
                <a:gd name="connsiteY2" fmla="*/ 10585 h 127183"/>
                <a:gd name="connsiteX3" fmla="*/ 4535 w 32360"/>
                <a:gd name="connsiteY3" fmla="*/ 18586 h 127183"/>
                <a:gd name="connsiteX4" fmla="*/ 11621 w 32360"/>
                <a:gd name="connsiteY4" fmla="*/ 121227 h 127183"/>
                <a:gd name="connsiteX5" fmla="*/ 12993 w 32360"/>
                <a:gd name="connsiteY5" fmla="*/ 127171 h 127183"/>
                <a:gd name="connsiteX6" fmla="*/ 21680 w 32360"/>
                <a:gd name="connsiteY6" fmla="*/ 121227 h 127183"/>
                <a:gd name="connsiteX7" fmla="*/ 17794 w 32360"/>
                <a:gd name="connsiteY7" fmla="*/ 8984 h 127183"/>
                <a:gd name="connsiteX8" fmla="*/ 13679 w 32360"/>
                <a:gd name="connsiteY8" fmla="*/ 3498 h 12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60" h="127183">
                  <a:moveTo>
                    <a:pt x="13679" y="3498"/>
                  </a:moveTo>
                  <a:cubicBezTo>
                    <a:pt x="10936" y="755"/>
                    <a:pt x="7735" y="-1303"/>
                    <a:pt x="3849" y="983"/>
                  </a:cubicBezTo>
                  <a:cubicBezTo>
                    <a:pt x="-37" y="3041"/>
                    <a:pt x="-723" y="6698"/>
                    <a:pt x="649" y="10585"/>
                  </a:cubicBezTo>
                  <a:cubicBezTo>
                    <a:pt x="1792" y="13328"/>
                    <a:pt x="3849" y="15842"/>
                    <a:pt x="4535" y="18586"/>
                  </a:cubicBezTo>
                  <a:cubicBezTo>
                    <a:pt x="13907" y="52190"/>
                    <a:pt x="25109" y="85794"/>
                    <a:pt x="11621" y="121227"/>
                  </a:cubicBezTo>
                  <a:cubicBezTo>
                    <a:pt x="10936" y="122827"/>
                    <a:pt x="12536" y="125342"/>
                    <a:pt x="12993" y="127171"/>
                  </a:cubicBezTo>
                  <a:cubicBezTo>
                    <a:pt x="17794" y="127399"/>
                    <a:pt x="20080" y="124656"/>
                    <a:pt x="21680" y="121227"/>
                  </a:cubicBezTo>
                  <a:cubicBezTo>
                    <a:pt x="40882" y="83051"/>
                    <a:pt x="30824" y="46018"/>
                    <a:pt x="17794" y="8984"/>
                  </a:cubicBezTo>
                  <a:cubicBezTo>
                    <a:pt x="17108" y="6698"/>
                    <a:pt x="15279" y="4870"/>
                    <a:pt x="13679" y="3498"/>
                  </a:cubicBezTo>
                  <a:close/>
                </a:path>
              </a:pathLst>
            </a:custGeom>
            <a:solidFill>
              <a:srgbClr val="000000"/>
            </a:solidFill>
            <a:ln w="228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E331B273-DA67-BC45-A768-FDC4D74C07B1}"/>
                </a:ext>
              </a:extLst>
            </p:cNvPr>
            <p:cNvSpPr/>
            <p:nvPr/>
          </p:nvSpPr>
          <p:spPr>
            <a:xfrm>
              <a:off x="6979435" y="1777822"/>
              <a:ext cx="551987" cy="696315"/>
            </a:xfrm>
            <a:custGeom>
              <a:avLst/>
              <a:gdLst>
                <a:gd name="connsiteX0" fmla="*/ 375593 w 551987"/>
                <a:gd name="connsiteY0" fmla="*/ 536981 h 696315"/>
                <a:gd name="connsiteX1" fmla="*/ 390452 w 551987"/>
                <a:gd name="connsiteY1" fmla="*/ 525780 h 696315"/>
                <a:gd name="connsiteX2" fmla="*/ 440515 w 551987"/>
                <a:gd name="connsiteY2" fmla="*/ 502920 h 696315"/>
                <a:gd name="connsiteX3" fmla="*/ 546814 w 551987"/>
                <a:gd name="connsiteY3" fmla="*/ 336042 h 696315"/>
                <a:gd name="connsiteX4" fmla="*/ 549786 w 551987"/>
                <a:gd name="connsiteY4" fmla="*/ 237744 h 696315"/>
                <a:gd name="connsiteX5" fmla="*/ 533555 w 551987"/>
                <a:gd name="connsiteY5" fmla="*/ 159106 h 696315"/>
                <a:gd name="connsiteX6" fmla="*/ 515953 w 551987"/>
                <a:gd name="connsiteY6" fmla="*/ 121844 h 696315"/>
                <a:gd name="connsiteX7" fmla="*/ 513210 w 551987"/>
                <a:gd name="connsiteY7" fmla="*/ 117500 h 696315"/>
                <a:gd name="connsiteX8" fmla="*/ 512753 w 551987"/>
                <a:gd name="connsiteY8" fmla="*/ 116815 h 696315"/>
                <a:gd name="connsiteX9" fmla="*/ 510010 w 551987"/>
                <a:gd name="connsiteY9" fmla="*/ 112700 h 696315"/>
                <a:gd name="connsiteX10" fmla="*/ 509552 w 551987"/>
                <a:gd name="connsiteY10" fmla="*/ 112014 h 696315"/>
                <a:gd name="connsiteX11" fmla="*/ 497208 w 551987"/>
                <a:gd name="connsiteY11" fmla="*/ 94869 h 696315"/>
                <a:gd name="connsiteX12" fmla="*/ 496751 w 551987"/>
                <a:gd name="connsiteY12" fmla="*/ 94183 h 696315"/>
                <a:gd name="connsiteX13" fmla="*/ 493779 w 551987"/>
                <a:gd name="connsiteY13" fmla="*/ 90526 h 696315"/>
                <a:gd name="connsiteX14" fmla="*/ 493093 w 551987"/>
                <a:gd name="connsiteY14" fmla="*/ 89611 h 696315"/>
                <a:gd name="connsiteX15" fmla="*/ 490121 w 551987"/>
                <a:gd name="connsiteY15" fmla="*/ 86182 h 696315"/>
                <a:gd name="connsiteX16" fmla="*/ 489436 w 551987"/>
                <a:gd name="connsiteY16" fmla="*/ 85496 h 696315"/>
                <a:gd name="connsiteX17" fmla="*/ 478920 w 551987"/>
                <a:gd name="connsiteY17" fmla="*/ 74524 h 696315"/>
                <a:gd name="connsiteX18" fmla="*/ 478463 w 551987"/>
                <a:gd name="connsiteY18" fmla="*/ 74066 h 696315"/>
                <a:gd name="connsiteX19" fmla="*/ 475262 w 551987"/>
                <a:gd name="connsiteY19" fmla="*/ 71095 h 696315"/>
                <a:gd name="connsiteX20" fmla="*/ 474119 w 551987"/>
                <a:gd name="connsiteY20" fmla="*/ 69952 h 696315"/>
                <a:gd name="connsiteX21" fmla="*/ 471148 w 551987"/>
                <a:gd name="connsiteY21" fmla="*/ 67208 h 696315"/>
                <a:gd name="connsiteX22" fmla="*/ 469776 w 551987"/>
                <a:gd name="connsiteY22" fmla="*/ 66065 h 696315"/>
                <a:gd name="connsiteX23" fmla="*/ 466804 w 551987"/>
                <a:gd name="connsiteY23" fmla="*/ 63551 h 696315"/>
                <a:gd name="connsiteX24" fmla="*/ 465661 w 551987"/>
                <a:gd name="connsiteY24" fmla="*/ 62636 h 696315"/>
                <a:gd name="connsiteX25" fmla="*/ 458575 w 551987"/>
                <a:gd name="connsiteY25" fmla="*/ 56921 h 696315"/>
                <a:gd name="connsiteX26" fmla="*/ 458117 w 551987"/>
                <a:gd name="connsiteY26" fmla="*/ 56693 h 696315"/>
                <a:gd name="connsiteX27" fmla="*/ 455146 w 551987"/>
                <a:gd name="connsiteY27" fmla="*/ 54407 h 696315"/>
                <a:gd name="connsiteX28" fmla="*/ 453088 w 551987"/>
                <a:gd name="connsiteY28" fmla="*/ 53035 h 696315"/>
                <a:gd name="connsiteX29" fmla="*/ 450345 w 551987"/>
                <a:gd name="connsiteY29" fmla="*/ 50978 h 696315"/>
                <a:gd name="connsiteX30" fmla="*/ 448059 w 551987"/>
                <a:gd name="connsiteY30" fmla="*/ 49378 h 696315"/>
                <a:gd name="connsiteX31" fmla="*/ 445316 w 551987"/>
                <a:gd name="connsiteY31" fmla="*/ 47549 h 696315"/>
                <a:gd name="connsiteX32" fmla="*/ 442801 w 551987"/>
                <a:gd name="connsiteY32" fmla="*/ 45949 h 696315"/>
                <a:gd name="connsiteX33" fmla="*/ 440058 w 551987"/>
                <a:gd name="connsiteY33" fmla="*/ 44348 h 696315"/>
                <a:gd name="connsiteX34" fmla="*/ 436858 w 551987"/>
                <a:gd name="connsiteY34" fmla="*/ 42291 h 696315"/>
                <a:gd name="connsiteX35" fmla="*/ 433200 w 551987"/>
                <a:gd name="connsiteY35" fmla="*/ 40005 h 696315"/>
                <a:gd name="connsiteX36" fmla="*/ 430000 w 551987"/>
                <a:gd name="connsiteY36" fmla="*/ 38176 h 696315"/>
                <a:gd name="connsiteX37" fmla="*/ 427485 w 551987"/>
                <a:gd name="connsiteY37" fmla="*/ 36805 h 696315"/>
                <a:gd name="connsiteX38" fmla="*/ 424285 w 551987"/>
                <a:gd name="connsiteY38" fmla="*/ 35204 h 696315"/>
                <a:gd name="connsiteX39" fmla="*/ 421770 w 551987"/>
                <a:gd name="connsiteY39" fmla="*/ 33833 h 696315"/>
                <a:gd name="connsiteX40" fmla="*/ 418570 w 551987"/>
                <a:gd name="connsiteY40" fmla="*/ 32233 h 696315"/>
                <a:gd name="connsiteX41" fmla="*/ 416284 w 551987"/>
                <a:gd name="connsiteY41" fmla="*/ 31090 h 696315"/>
                <a:gd name="connsiteX42" fmla="*/ 412397 w 551987"/>
                <a:gd name="connsiteY42" fmla="*/ 29261 h 696315"/>
                <a:gd name="connsiteX43" fmla="*/ 410569 w 551987"/>
                <a:gd name="connsiteY43" fmla="*/ 28346 h 696315"/>
                <a:gd name="connsiteX44" fmla="*/ 404854 w 551987"/>
                <a:gd name="connsiteY44" fmla="*/ 25832 h 696315"/>
                <a:gd name="connsiteX45" fmla="*/ 403025 w 551987"/>
                <a:gd name="connsiteY45" fmla="*/ 25146 h 696315"/>
                <a:gd name="connsiteX46" fmla="*/ 398910 w 551987"/>
                <a:gd name="connsiteY46" fmla="*/ 23317 h 696315"/>
                <a:gd name="connsiteX47" fmla="*/ 396624 w 551987"/>
                <a:gd name="connsiteY47" fmla="*/ 22403 h 696315"/>
                <a:gd name="connsiteX48" fmla="*/ 392738 w 551987"/>
                <a:gd name="connsiteY48" fmla="*/ 20803 h 696315"/>
                <a:gd name="connsiteX49" fmla="*/ 390452 w 551987"/>
                <a:gd name="connsiteY49" fmla="*/ 19888 h 696315"/>
                <a:gd name="connsiteX50" fmla="*/ 386108 w 551987"/>
                <a:gd name="connsiteY50" fmla="*/ 18288 h 696315"/>
                <a:gd name="connsiteX51" fmla="*/ 384051 w 551987"/>
                <a:gd name="connsiteY51" fmla="*/ 17602 h 696315"/>
                <a:gd name="connsiteX52" fmla="*/ 377879 w 551987"/>
                <a:gd name="connsiteY52" fmla="*/ 15545 h 696315"/>
                <a:gd name="connsiteX53" fmla="*/ 309527 w 551987"/>
                <a:gd name="connsiteY53" fmla="*/ 1372 h 696315"/>
                <a:gd name="connsiteX54" fmla="*/ 292840 w 551987"/>
                <a:gd name="connsiteY54" fmla="*/ 229 h 696315"/>
                <a:gd name="connsiteX55" fmla="*/ 276609 w 551987"/>
                <a:gd name="connsiteY55" fmla="*/ 0 h 696315"/>
                <a:gd name="connsiteX56" fmla="*/ 265865 w 551987"/>
                <a:gd name="connsiteY56" fmla="*/ 229 h 696315"/>
                <a:gd name="connsiteX57" fmla="*/ 244148 w 551987"/>
                <a:gd name="connsiteY57" fmla="*/ 2057 h 696315"/>
                <a:gd name="connsiteX58" fmla="*/ 222202 w 551987"/>
                <a:gd name="connsiteY58" fmla="*/ 5715 h 696315"/>
                <a:gd name="connsiteX59" fmla="*/ 216716 w 551987"/>
                <a:gd name="connsiteY59" fmla="*/ 6858 h 696315"/>
                <a:gd name="connsiteX60" fmla="*/ 205743 w 551987"/>
                <a:gd name="connsiteY60" fmla="*/ 9601 h 696315"/>
                <a:gd name="connsiteX61" fmla="*/ 147679 w 551987"/>
                <a:gd name="connsiteY61" fmla="*/ 32918 h 696315"/>
                <a:gd name="connsiteX62" fmla="*/ 137163 w 551987"/>
                <a:gd name="connsiteY62" fmla="*/ 39091 h 696315"/>
                <a:gd name="connsiteX63" fmla="*/ 132591 w 551987"/>
                <a:gd name="connsiteY63" fmla="*/ 42062 h 696315"/>
                <a:gd name="connsiteX64" fmla="*/ 112017 w 551987"/>
                <a:gd name="connsiteY64" fmla="*/ 56921 h 696315"/>
                <a:gd name="connsiteX65" fmla="*/ 104702 w 551987"/>
                <a:gd name="connsiteY65" fmla="*/ 63094 h 696315"/>
                <a:gd name="connsiteX66" fmla="*/ 97158 w 551987"/>
                <a:gd name="connsiteY66" fmla="*/ 69952 h 696315"/>
                <a:gd name="connsiteX67" fmla="*/ 89157 w 551987"/>
                <a:gd name="connsiteY67" fmla="*/ 77724 h 696315"/>
                <a:gd name="connsiteX68" fmla="*/ 83671 w 551987"/>
                <a:gd name="connsiteY68" fmla="*/ 83668 h 696315"/>
                <a:gd name="connsiteX69" fmla="*/ 72469 w 551987"/>
                <a:gd name="connsiteY69" fmla="*/ 96698 h 696315"/>
                <a:gd name="connsiteX70" fmla="*/ 65383 w 551987"/>
                <a:gd name="connsiteY70" fmla="*/ 105842 h 696315"/>
                <a:gd name="connsiteX71" fmla="*/ 49838 w 551987"/>
                <a:gd name="connsiteY71" fmla="*/ 128245 h 696315"/>
                <a:gd name="connsiteX72" fmla="*/ 44351 w 551987"/>
                <a:gd name="connsiteY72" fmla="*/ 137160 h 696315"/>
                <a:gd name="connsiteX73" fmla="*/ 36808 w 551987"/>
                <a:gd name="connsiteY73" fmla="*/ 150419 h 696315"/>
                <a:gd name="connsiteX74" fmla="*/ 29492 w 551987"/>
                <a:gd name="connsiteY74" fmla="*/ 164135 h 696315"/>
                <a:gd name="connsiteX75" fmla="*/ 26978 w 551987"/>
                <a:gd name="connsiteY75" fmla="*/ 169393 h 696315"/>
                <a:gd name="connsiteX76" fmla="*/ 26292 w 551987"/>
                <a:gd name="connsiteY76" fmla="*/ 170993 h 696315"/>
                <a:gd name="connsiteX77" fmla="*/ 24692 w 551987"/>
                <a:gd name="connsiteY77" fmla="*/ 174650 h 696315"/>
                <a:gd name="connsiteX78" fmla="*/ 23777 w 551987"/>
                <a:gd name="connsiteY78" fmla="*/ 176479 h 696315"/>
                <a:gd name="connsiteX79" fmla="*/ 22406 w 551987"/>
                <a:gd name="connsiteY79" fmla="*/ 179908 h 696315"/>
                <a:gd name="connsiteX80" fmla="*/ 21491 w 551987"/>
                <a:gd name="connsiteY80" fmla="*/ 181966 h 696315"/>
                <a:gd name="connsiteX81" fmla="*/ 20120 w 551987"/>
                <a:gd name="connsiteY81" fmla="*/ 185166 h 696315"/>
                <a:gd name="connsiteX82" fmla="*/ 19434 w 551987"/>
                <a:gd name="connsiteY82" fmla="*/ 187223 h 696315"/>
                <a:gd name="connsiteX83" fmla="*/ 18062 w 551987"/>
                <a:gd name="connsiteY83" fmla="*/ 190424 h 696315"/>
                <a:gd name="connsiteX84" fmla="*/ 17377 w 551987"/>
                <a:gd name="connsiteY84" fmla="*/ 192481 h 696315"/>
                <a:gd name="connsiteX85" fmla="*/ 16234 w 551987"/>
                <a:gd name="connsiteY85" fmla="*/ 195910 h 696315"/>
                <a:gd name="connsiteX86" fmla="*/ 15548 w 551987"/>
                <a:gd name="connsiteY86" fmla="*/ 197739 h 696315"/>
                <a:gd name="connsiteX87" fmla="*/ 14405 w 551987"/>
                <a:gd name="connsiteY87" fmla="*/ 201168 h 696315"/>
                <a:gd name="connsiteX88" fmla="*/ 13719 w 551987"/>
                <a:gd name="connsiteY88" fmla="*/ 202997 h 696315"/>
                <a:gd name="connsiteX89" fmla="*/ 12576 w 551987"/>
                <a:gd name="connsiteY89" fmla="*/ 206654 h 696315"/>
                <a:gd name="connsiteX90" fmla="*/ 12119 w 551987"/>
                <a:gd name="connsiteY90" fmla="*/ 208255 h 696315"/>
                <a:gd name="connsiteX91" fmla="*/ 10976 w 551987"/>
                <a:gd name="connsiteY91" fmla="*/ 211912 h 696315"/>
                <a:gd name="connsiteX92" fmla="*/ 10519 w 551987"/>
                <a:gd name="connsiteY92" fmla="*/ 213512 h 696315"/>
                <a:gd name="connsiteX93" fmla="*/ 9376 w 551987"/>
                <a:gd name="connsiteY93" fmla="*/ 217399 h 696315"/>
                <a:gd name="connsiteX94" fmla="*/ 8918 w 551987"/>
                <a:gd name="connsiteY94" fmla="*/ 218770 h 696315"/>
                <a:gd name="connsiteX95" fmla="*/ 8004 w 551987"/>
                <a:gd name="connsiteY95" fmla="*/ 222885 h 696315"/>
                <a:gd name="connsiteX96" fmla="*/ 7775 w 551987"/>
                <a:gd name="connsiteY96" fmla="*/ 224257 h 696315"/>
                <a:gd name="connsiteX97" fmla="*/ 6861 w 551987"/>
                <a:gd name="connsiteY97" fmla="*/ 228600 h 696315"/>
                <a:gd name="connsiteX98" fmla="*/ 6632 w 551987"/>
                <a:gd name="connsiteY98" fmla="*/ 229743 h 696315"/>
                <a:gd name="connsiteX99" fmla="*/ 5718 w 551987"/>
                <a:gd name="connsiteY99" fmla="*/ 234315 h 696315"/>
                <a:gd name="connsiteX100" fmla="*/ 5489 w 551987"/>
                <a:gd name="connsiteY100" fmla="*/ 235229 h 696315"/>
                <a:gd name="connsiteX101" fmla="*/ 4575 w 551987"/>
                <a:gd name="connsiteY101" fmla="*/ 240030 h 696315"/>
                <a:gd name="connsiteX102" fmla="*/ 4346 w 551987"/>
                <a:gd name="connsiteY102" fmla="*/ 240716 h 696315"/>
                <a:gd name="connsiteX103" fmla="*/ 3432 w 551987"/>
                <a:gd name="connsiteY103" fmla="*/ 245745 h 696315"/>
                <a:gd name="connsiteX104" fmla="*/ 3432 w 551987"/>
                <a:gd name="connsiteY104" fmla="*/ 246202 h 696315"/>
                <a:gd name="connsiteX105" fmla="*/ 2746 w 551987"/>
                <a:gd name="connsiteY105" fmla="*/ 251689 h 696315"/>
                <a:gd name="connsiteX106" fmla="*/ 2060 w 551987"/>
                <a:gd name="connsiteY106" fmla="*/ 335128 h 696315"/>
                <a:gd name="connsiteX107" fmla="*/ 51438 w 551987"/>
                <a:gd name="connsiteY107" fmla="*/ 453085 h 696315"/>
                <a:gd name="connsiteX108" fmla="*/ 75212 w 551987"/>
                <a:gd name="connsiteY108" fmla="*/ 482117 h 696315"/>
                <a:gd name="connsiteX109" fmla="*/ 101044 w 551987"/>
                <a:gd name="connsiteY109" fmla="*/ 498348 h 696315"/>
                <a:gd name="connsiteX110" fmla="*/ 141278 w 551987"/>
                <a:gd name="connsiteY110" fmla="*/ 521208 h 696315"/>
                <a:gd name="connsiteX111" fmla="*/ 144478 w 551987"/>
                <a:gd name="connsiteY111" fmla="*/ 531495 h 696315"/>
                <a:gd name="connsiteX112" fmla="*/ 159794 w 551987"/>
                <a:gd name="connsiteY112" fmla="*/ 611048 h 696315"/>
                <a:gd name="connsiteX113" fmla="*/ 167567 w 551987"/>
                <a:gd name="connsiteY113" fmla="*/ 641223 h 696315"/>
                <a:gd name="connsiteX114" fmla="*/ 169167 w 551987"/>
                <a:gd name="connsiteY114" fmla="*/ 647852 h 696315"/>
                <a:gd name="connsiteX115" fmla="*/ 170081 w 551987"/>
                <a:gd name="connsiteY115" fmla="*/ 651510 h 696315"/>
                <a:gd name="connsiteX116" fmla="*/ 172825 w 551987"/>
                <a:gd name="connsiteY116" fmla="*/ 662940 h 696315"/>
                <a:gd name="connsiteX117" fmla="*/ 173968 w 551987"/>
                <a:gd name="connsiteY117" fmla="*/ 666598 h 696315"/>
                <a:gd name="connsiteX118" fmla="*/ 176254 w 551987"/>
                <a:gd name="connsiteY118" fmla="*/ 672084 h 696315"/>
                <a:gd name="connsiteX119" fmla="*/ 179225 w 551987"/>
                <a:gd name="connsiteY119" fmla="*/ 677113 h 696315"/>
                <a:gd name="connsiteX120" fmla="*/ 195685 w 551987"/>
                <a:gd name="connsiteY120" fmla="*/ 687629 h 696315"/>
                <a:gd name="connsiteX121" fmla="*/ 204371 w 551987"/>
                <a:gd name="connsiteY121" fmla="*/ 688772 h 696315"/>
                <a:gd name="connsiteX122" fmla="*/ 207343 w 551987"/>
                <a:gd name="connsiteY122" fmla="*/ 688772 h 696315"/>
                <a:gd name="connsiteX123" fmla="*/ 219916 w 551987"/>
                <a:gd name="connsiteY123" fmla="*/ 687172 h 696315"/>
                <a:gd name="connsiteX124" fmla="*/ 226088 w 551987"/>
                <a:gd name="connsiteY124" fmla="*/ 684886 h 696315"/>
                <a:gd name="connsiteX125" fmla="*/ 230660 w 551987"/>
                <a:gd name="connsiteY125" fmla="*/ 681457 h 696315"/>
                <a:gd name="connsiteX126" fmla="*/ 234775 w 551987"/>
                <a:gd name="connsiteY126" fmla="*/ 675513 h 696315"/>
                <a:gd name="connsiteX127" fmla="*/ 235690 w 551987"/>
                <a:gd name="connsiteY127" fmla="*/ 673227 h 696315"/>
                <a:gd name="connsiteX128" fmla="*/ 237747 w 551987"/>
                <a:gd name="connsiteY128" fmla="*/ 664083 h 696315"/>
                <a:gd name="connsiteX129" fmla="*/ 238204 w 551987"/>
                <a:gd name="connsiteY129" fmla="*/ 659282 h 696315"/>
                <a:gd name="connsiteX130" fmla="*/ 238433 w 551987"/>
                <a:gd name="connsiteY130" fmla="*/ 654482 h 696315"/>
                <a:gd name="connsiteX131" fmla="*/ 238433 w 551987"/>
                <a:gd name="connsiteY131" fmla="*/ 649681 h 696315"/>
                <a:gd name="connsiteX132" fmla="*/ 238433 w 551987"/>
                <a:gd name="connsiteY132" fmla="*/ 649453 h 696315"/>
                <a:gd name="connsiteX133" fmla="*/ 237976 w 551987"/>
                <a:gd name="connsiteY133" fmla="*/ 640080 h 696315"/>
                <a:gd name="connsiteX134" fmla="*/ 236833 w 551987"/>
                <a:gd name="connsiteY134" fmla="*/ 630707 h 696315"/>
                <a:gd name="connsiteX135" fmla="*/ 235918 w 551987"/>
                <a:gd name="connsiteY135" fmla="*/ 625907 h 696315"/>
                <a:gd name="connsiteX136" fmla="*/ 224717 w 551987"/>
                <a:gd name="connsiteY136" fmla="*/ 561899 h 696315"/>
                <a:gd name="connsiteX137" fmla="*/ 245519 w 551987"/>
                <a:gd name="connsiteY137" fmla="*/ 538124 h 696315"/>
                <a:gd name="connsiteX138" fmla="*/ 278895 w 551987"/>
                <a:gd name="connsiteY138" fmla="*/ 538124 h 696315"/>
                <a:gd name="connsiteX139" fmla="*/ 264493 w 551987"/>
                <a:gd name="connsiteY139" fmla="*/ 640080 h 696315"/>
                <a:gd name="connsiteX140" fmla="*/ 264265 w 551987"/>
                <a:gd name="connsiteY140" fmla="*/ 641223 h 696315"/>
                <a:gd name="connsiteX141" fmla="*/ 261521 w 551987"/>
                <a:gd name="connsiteY141" fmla="*/ 657911 h 696315"/>
                <a:gd name="connsiteX142" fmla="*/ 261521 w 551987"/>
                <a:gd name="connsiteY142" fmla="*/ 658139 h 696315"/>
                <a:gd name="connsiteX143" fmla="*/ 259693 w 551987"/>
                <a:gd name="connsiteY143" fmla="*/ 670941 h 696315"/>
                <a:gd name="connsiteX144" fmla="*/ 259464 w 551987"/>
                <a:gd name="connsiteY144" fmla="*/ 672998 h 696315"/>
                <a:gd name="connsiteX145" fmla="*/ 259235 w 551987"/>
                <a:gd name="connsiteY145" fmla="*/ 678485 h 696315"/>
                <a:gd name="connsiteX146" fmla="*/ 259235 w 551987"/>
                <a:gd name="connsiteY146" fmla="*/ 680085 h 696315"/>
                <a:gd name="connsiteX147" fmla="*/ 259693 w 551987"/>
                <a:gd name="connsiteY147" fmla="*/ 682828 h 696315"/>
                <a:gd name="connsiteX148" fmla="*/ 260378 w 551987"/>
                <a:gd name="connsiteY148" fmla="*/ 685343 h 696315"/>
                <a:gd name="connsiteX149" fmla="*/ 262207 w 551987"/>
                <a:gd name="connsiteY149" fmla="*/ 688315 h 696315"/>
                <a:gd name="connsiteX150" fmla="*/ 263122 w 551987"/>
                <a:gd name="connsiteY150" fmla="*/ 689229 h 696315"/>
                <a:gd name="connsiteX151" fmla="*/ 269294 w 551987"/>
                <a:gd name="connsiteY151" fmla="*/ 692429 h 696315"/>
                <a:gd name="connsiteX152" fmla="*/ 272723 w 551987"/>
                <a:gd name="connsiteY152" fmla="*/ 693344 h 696315"/>
                <a:gd name="connsiteX153" fmla="*/ 289639 w 551987"/>
                <a:gd name="connsiteY153" fmla="*/ 695858 h 696315"/>
                <a:gd name="connsiteX154" fmla="*/ 298326 w 551987"/>
                <a:gd name="connsiteY154" fmla="*/ 696316 h 696315"/>
                <a:gd name="connsiteX155" fmla="*/ 298326 w 551987"/>
                <a:gd name="connsiteY155" fmla="*/ 696316 h 696315"/>
                <a:gd name="connsiteX156" fmla="*/ 304955 w 551987"/>
                <a:gd name="connsiteY156" fmla="*/ 695401 h 696315"/>
                <a:gd name="connsiteX157" fmla="*/ 313871 w 551987"/>
                <a:gd name="connsiteY157" fmla="*/ 688086 h 696315"/>
                <a:gd name="connsiteX158" fmla="*/ 317986 w 551987"/>
                <a:gd name="connsiteY158" fmla="*/ 678028 h 696315"/>
                <a:gd name="connsiteX159" fmla="*/ 317986 w 551987"/>
                <a:gd name="connsiteY159" fmla="*/ 678028 h 696315"/>
                <a:gd name="connsiteX160" fmla="*/ 320729 w 551987"/>
                <a:gd name="connsiteY160" fmla="*/ 669569 h 696315"/>
                <a:gd name="connsiteX161" fmla="*/ 321643 w 551987"/>
                <a:gd name="connsiteY161" fmla="*/ 667055 h 696315"/>
                <a:gd name="connsiteX162" fmla="*/ 323701 w 551987"/>
                <a:gd name="connsiteY162" fmla="*/ 661111 h 696315"/>
                <a:gd name="connsiteX163" fmla="*/ 324844 w 551987"/>
                <a:gd name="connsiteY163" fmla="*/ 658368 h 696315"/>
                <a:gd name="connsiteX164" fmla="*/ 327130 w 551987"/>
                <a:gd name="connsiteY164" fmla="*/ 652424 h 696315"/>
                <a:gd name="connsiteX165" fmla="*/ 328044 w 551987"/>
                <a:gd name="connsiteY165" fmla="*/ 650367 h 696315"/>
                <a:gd name="connsiteX166" fmla="*/ 342446 w 551987"/>
                <a:gd name="connsiteY166" fmla="*/ 616077 h 696315"/>
                <a:gd name="connsiteX167" fmla="*/ 345189 w 551987"/>
                <a:gd name="connsiteY167" fmla="*/ 609219 h 696315"/>
                <a:gd name="connsiteX168" fmla="*/ 375593 w 551987"/>
                <a:gd name="connsiteY168" fmla="*/ 536981 h 696315"/>
                <a:gd name="connsiteX169" fmla="*/ 377422 w 551987"/>
                <a:gd name="connsiteY169" fmla="*/ 496062 h 696315"/>
                <a:gd name="connsiteX170" fmla="*/ 354104 w 551987"/>
                <a:gd name="connsiteY170" fmla="*/ 460858 h 696315"/>
                <a:gd name="connsiteX171" fmla="*/ 336045 w 551987"/>
                <a:gd name="connsiteY171" fmla="*/ 395478 h 696315"/>
                <a:gd name="connsiteX172" fmla="*/ 405539 w 551987"/>
                <a:gd name="connsiteY172" fmla="*/ 501320 h 696315"/>
                <a:gd name="connsiteX173" fmla="*/ 377422 w 551987"/>
                <a:gd name="connsiteY173" fmla="*/ 496062 h 696315"/>
                <a:gd name="connsiteX174" fmla="*/ 63325 w 551987"/>
                <a:gd name="connsiteY174" fmla="*/ 439369 h 696315"/>
                <a:gd name="connsiteX175" fmla="*/ 20806 w 551987"/>
                <a:gd name="connsiteY175" fmla="*/ 349072 h 696315"/>
                <a:gd name="connsiteX176" fmla="*/ 54181 w 551987"/>
                <a:gd name="connsiteY176" fmla="*/ 151562 h 696315"/>
                <a:gd name="connsiteX177" fmla="*/ 152479 w 551987"/>
                <a:gd name="connsiteY177" fmla="*/ 45949 h 696315"/>
                <a:gd name="connsiteX178" fmla="*/ 263807 w 551987"/>
                <a:gd name="connsiteY178" fmla="*/ 15316 h 696315"/>
                <a:gd name="connsiteX179" fmla="*/ 365992 w 551987"/>
                <a:gd name="connsiteY179" fmla="*/ 28118 h 696315"/>
                <a:gd name="connsiteX180" fmla="*/ 478463 w 551987"/>
                <a:gd name="connsiteY180" fmla="*/ 98527 h 696315"/>
                <a:gd name="connsiteX181" fmla="*/ 533327 w 551987"/>
                <a:gd name="connsiteY181" fmla="*/ 233401 h 696315"/>
                <a:gd name="connsiteX182" fmla="*/ 523040 w 551987"/>
                <a:gd name="connsiteY182" fmla="*/ 361874 h 696315"/>
                <a:gd name="connsiteX183" fmla="*/ 446002 w 551987"/>
                <a:gd name="connsiteY183" fmla="*/ 476631 h 696315"/>
                <a:gd name="connsiteX184" fmla="*/ 410340 w 551987"/>
                <a:gd name="connsiteY184" fmla="*/ 400736 h 696315"/>
                <a:gd name="connsiteX185" fmla="*/ 358905 w 551987"/>
                <a:gd name="connsiteY185" fmla="*/ 308839 h 696315"/>
                <a:gd name="connsiteX186" fmla="*/ 321415 w 551987"/>
                <a:gd name="connsiteY186" fmla="*/ 280035 h 696315"/>
                <a:gd name="connsiteX187" fmla="*/ 347704 w 551987"/>
                <a:gd name="connsiteY187" fmla="*/ 182194 h 696315"/>
                <a:gd name="connsiteX188" fmla="*/ 298326 w 551987"/>
                <a:gd name="connsiteY188" fmla="*/ 140589 h 696315"/>
                <a:gd name="connsiteX189" fmla="*/ 205743 w 551987"/>
                <a:gd name="connsiteY189" fmla="*/ 175793 h 696315"/>
                <a:gd name="connsiteX190" fmla="*/ 209172 w 551987"/>
                <a:gd name="connsiteY190" fmla="*/ 273634 h 696315"/>
                <a:gd name="connsiteX191" fmla="*/ 176025 w 551987"/>
                <a:gd name="connsiteY191" fmla="*/ 309524 h 696315"/>
                <a:gd name="connsiteX192" fmla="*/ 80699 w 551987"/>
                <a:gd name="connsiteY192" fmla="*/ 439826 h 696315"/>
                <a:gd name="connsiteX193" fmla="*/ 63325 w 551987"/>
                <a:gd name="connsiteY193" fmla="*/ 439369 h 696315"/>
                <a:gd name="connsiteX194" fmla="*/ 277295 w 551987"/>
                <a:gd name="connsiteY194" fmla="*/ 284607 h 696315"/>
                <a:gd name="connsiteX195" fmla="*/ 210544 w 551987"/>
                <a:gd name="connsiteY195" fmla="*/ 200254 h 696315"/>
                <a:gd name="connsiteX196" fmla="*/ 280038 w 551987"/>
                <a:gd name="connsiteY196" fmla="*/ 153848 h 696315"/>
                <a:gd name="connsiteX197" fmla="*/ 338331 w 551987"/>
                <a:gd name="connsiteY197" fmla="*/ 204597 h 696315"/>
                <a:gd name="connsiteX198" fmla="*/ 277295 w 551987"/>
                <a:gd name="connsiteY198" fmla="*/ 284607 h 696315"/>
                <a:gd name="connsiteX199" fmla="*/ 127562 w 551987"/>
                <a:gd name="connsiteY199" fmla="*/ 493776 h 696315"/>
                <a:gd name="connsiteX200" fmla="*/ 127333 w 551987"/>
                <a:gd name="connsiteY200" fmla="*/ 482117 h 696315"/>
                <a:gd name="connsiteX201" fmla="*/ 193399 w 551987"/>
                <a:gd name="connsiteY201" fmla="*/ 397078 h 696315"/>
                <a:gd name="connsiteX202" fmla="*/ 177397 w 551987"/>
                <a:gd name="connsiteY202" fmla="*/ 466115 h 696315"/>
                <a:gd name="connsiteX203" fmla="*/ 146307 w 551987"/>
                <a:gd name="connsiteY203" fmla="*/ 505206 h 696315"/>
                <a:gd name="connsiteX204" fmla="*/ 127562 w 551987"/>
                <a:gd name="connsiteY204" fmla="*/ 493776 h 696315"/>
                <a:gd name="connsiteX205" fmla="*/ 250777 w 551987"/>
                <a:gd name="connsiteY205" fmla="*/ 520751 h 696315"/>
                <a:gd name="connsiteX206" fmla="*/ 273637 w 551987"/>
                <a:gd name="connsiteY206" fmla="*/ 517093 h 696315"/>
                <a:gd name="connsiteX207" fmla="*/ 250777 w 551987"/>
                <a:gd name="connsiteY207" fmla="*/ 520751 h 696315"/>
                <a:gd name="connsiteX208" fmla="*/ 306327 w 551987"/>
                <a:gd name="connsiteY208" fmla="*/ 666369 h 696315"/>
                <a:gd name="connsiteX209" fmla="*/ 285067 w 551987"/>
                <a:gd name="connsiteY209" fmla="*/ 679628 h 696315"/>
                <a:gd name="connsiteX210" fmla="*/ 275009 w 551987"/>
                <a:gd name="connsiteY210" fmla="*/ 656082 h 696315"/>
                <a:gd name="connsiteX211" fmla="*/ 294211 w 551987"/>
                <a:gd name="connsiteY211" fmla="*/ 541096 h 696315"/>
                <a:gd name="connsiteX212" fmla="*/ 286210 w 551987"/>
                <a:gd name="connsiteY212" fmla="*/ 505435 h 696315"/>
                <a:gd name="connsiteX213" fmla="*/ 240719 w 551987"/>
                <a:gd name="connsiteY213" fmla="*/ 502463 h 696315"/>
                <a:gd name="connsiteX214" fmla="*/ 214201 w 551987"/>
                <a:gd name="connsiteY214" fmla="*/ 584302 h 696315"/>
                <a:gd name="connsiteX215" fmla="*/ 223574 w 551987"/>
                <a:gd name="connsiteY215" fmla="*/ 632765 h 696315"/>
                <a:gd name="connsiteX216" fmla="*/ 225403 w 551987"/>
                <a:gd name="connsiteY216" fmla="*/ 654939 h 696315"/>
                <a:gd name="connsiteX217" fmla="*/ 214430 w 551987"/>
                <a:gd name="connsiteY217" fmla="*/ 672084 h 696315"/>
                <a:gd name="connsiteX218" fmla="*/ 192484 w 551987"/>
                <a:gd name="connsiteY218" fmla="*/ 664997 h 696315"/>
                <a:gd name="connsiteX219" fmla="*/ 185855 w 551987"/>
                <a:gd name="connsiteY219" fmla="*/ 650824 h 696315"/>
                <a:gd name="connsiteX220" fmla="*/ 161395 w 551987"/>
                <a:gd name="connsiteY220" fmla="*/ 548411 h 696315"/>
                <a:gd name="connsiteX221" fmla="*/ 184026 w 551987"/>
                <a:gd name="connsiteY221" fmla="*/ 481432 h 696315"/>
                <a:gd name="connsiteX222" fmla="*/ 209858 w 551987"/>
                <a:gd name="connsiteY222" fmla="*/ 415138 h 696315"/>
                <a:gd name="connsiteX223" fmla="*/ 210772 w 551987"/>
                <a:gd name="connsiteY223" fmla="*/ 365760 h 696315"/>
                <a:gd name="connsiteX224" fmla="*/ 204371 w 551987"/>
                <a:gd name="connsiteY224" fmla="*/ 355244 h 696315"/>
                <a:gd name="connsiteX225" fmla="*/ 195456 w 551987"/>
                <a:gd name="connsiteY225" fmla="*/ 363245 h 696315"/>
                <a:gd name="connsiteX226" fmla="*/ 132820 w 551987"/>
                <a:gd name="connsiteY226" fmla="*/ 456057 h 696315"/>
                <a:gd name="connsiteX227" fmla="*/ 109274 w 551987"/>
                <a:gd name="connsiteY227" fmla="*/ 476631 h 696315"/>
                <a:gd name="connsiteX228" fmla="*/ 90757 w 551987"/>
                <a:gd name="connsiteY228" fmla="*/ 474802 h 696315"/>
                <a:gd name="connsiteX229" fmla="*/ 87557 w 551987"/>
                <a:gd name="connsiteY229" fmla="*/ 458343 h 696315"/>
                <a:gd name="connsiteX230" fmla="*/ 96472 w 551987"/>
                <a:gd name="connsiteY230" fmla="*/ 443027 h 696315"/>
                <a:gd name="connsiteX231" fmla="*/ 197056 w 551987"/>
                <a:gd name="connsiteY231" fmla="*/ 305638 h 696315"/>
                <a:gd name="connsiteX232" fmla="*/ 235461 w 551987"/>
                <a:gd name="connsiteY232" fmla="*/ 292837 h 696315"/>
                <a:gd name="connsiteX233" fmla="*/ 287810 w 551987"/>
                <a:gd name="connsiteY233" fmla="*/ 297866 h 696315"/>
                <a:gd name="connsiteX234" fmla="*/ 355019 w 551987"/>
                <a:gd name="connsiteY234" fmla="*/ 330327 h 696315"/>
                <a:gd name="connsiteX235" fmla="*/ 421084 w 551987"/>
                <a:gd name="connsiteY235" fmla="*/ 465201 h 696315"/>
                <a:gd name="connsiteX236" fmla="*/ 421999 w 551987"/>
                <a:gd name="connsiteY236" fmla="*/ 467258 h 696315"/>
                <a:gd name="connsiteX237" fmla="*/ 421313 w 551987"/>
                <a:gd name="connsiteY237" fmla="*/ 488061 h 696315"/>
                <a:gd name="connsiteX238" fmla="*/ 404168 w 551987"/>
                <a:gd name="connsiteY238" fmla="*/ 477774 h 696315"/>
                <a:gd name="connsiteX239" fmla="*/ 365763 w 551987"/>
                <a:gd name="connsiteY239" fmla="*/ 417881 h 696315"/>
                <a:gd name="connsiteX240" fmla="*/ 340160 w 551987"/>
                <a:gd name="connsiteY240" fmla="*/ 367817 h 696315"/>
                <a:gd name="connsiteX241" fmla="*/ 328044 w 551987"/>
                <a:gd name="connsiteY241" fmla="*/ 360274 h 696315"/>
                <a:gd name="connsiteX242" fmla="*/ 319814 w 551987"/>
                <a:gd name="connsiteY242" fmla="*/ 371932 h 696315"/>
                <a:gd name="connsiteX243" fmla="*/ 319814 w 551987"/>
                <a:gd name="connsiteY243" fmla="*/ 397993 h 696315"/>
                <a:gd name="connsiteX244" fmla="*/ 345189 w 551987"/>
                <a:gd name="connsiteY244" fmla="*/ 474802 h 696315"/>
                <a:gd name="connsiteX245" fmla="*/ 356390 w 551987"/>
                <a:gd name="connsiteY245" fmla="*/ 548411 h 696315"/>
                <a:gd name="connsiteX246" fmla="*/ 306327 w 551987"/>
                <a:gd name="connsiteY246" fmla="*/ 666369 h 69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551987" h="696315">
                  <a:moveTo>
                    <a:pt x="375593" y="536981"/>
                  </a:moveTo>
                  <a:cubicBezTo>
                    <a:pt x="378565" y="529895"/>
                    <a:pt x="382451" y="526694"/>
                    <a:pt x="390452" y="525780"/>
                  </a:cubicBezTo>
                  <a:cubicBezTo>
                    <a:pt x="409426" y="523494"/>
                    <a:pt x="426342" y="514350"/>
                    <a:pt x="440515" y="502920"/>
                  </a:cubicBezTo>
                  <a:cubicBezTo>
                    <a:pt x="494922" y="459715"/>
                    <a:pt x="530126" y="403708"/>
                    <a:pt x="546814" y="336042"/>
                  </a:cubicBezTo>
                  <a:cubicBezTo>
                    <a:pt x="554815" y="303352"/>
                    <a:pt x="551615" y="270662"/>
                    <a:pt x="549786" y="237744"/>
                  </a:cubicBezTo>
                  <a:cubicBezTo>
                    <a:pt x="548414" y="210769"/>
                    <a:pt x="542928" y="184252"/>
                    <a:pt x="533555" y="159106"/>
                  </a:cubicBezTo>
                  <a:cubicBezTo>
                    <a:pt x="528526" y="145847"/>
                    <a:pt x="522583" y="133502"/>
                    <a:pt x="515953" y="121844"/>
                  </a:cubicBezTo>
                  <a:cubicBezTo>
                    <a:pt x="515039" y="120244"/>
                    <a:pt x="514124" y="118872"/>
                    <a:pt x="513210" y="117500"/>
                  </a:cubicBezTo>
                  <a:cubicBezTo>
                    <a:pt x="512981" y="117272"/>
                    <a:pt x="512981" y="117043"/>
                    <a:pt x="512753" y="116815"/>
                  </a:cubicBezTo>
                  <a:cubicBezTo>
                    <a:pt x="511838" y="115443"/>
                    <a:pt x="510924" y="114071"/>
                    <a:pt x="510010" y="112700"/>
                  </a:cubicBezTo>
                  <a:cubicBezTo>
                    <a:pt x="509781" y="112471"/>
                    <a:pt x="509781" y="112243"/>
                    <a:pt x="509552" y="112014"/>
                  </a:cubicBezTo>
                  <a:cubicBezTo>
                    <a:pt x="505666" y="106070"/>
                    <a:pt x="501551" y="100355"/>
                    <a:pt x="497208" y="94869"/>
                  </a:cubicBezTo>
                  <a:cubicBezTo>
                    <a:pt x="496979" y="94640"/>
                    <a:pt x="496979" y="94412"/>
                    <a:pt x="496751" y="94183"/>
                  </a:cubicBezTo>
                  <a:cubicBezTo>
                    <a:pt x="495836" y="93040"/>
                    <a:pt x="494693" y="91669"/>
                    <a:pt x="493779" y="90526"/>
                  </a:cubicBezTo>
                  <a:cubicBezTo>
                    <a:pt x="493550" y="90297"/>
                    <a:pt x="493322" y="89840"/>
                    <a:pt x="493093" y="89611"/>
                  </a:cubicBezTo>
                  <a:cubicBezTo>
                    <a:pt x="492179" y="88468"/>
                    <a:pt x="491036" y="87325"/>
                    <a:pt x="490121" y="86182"/>
                  </a:cubicBezTo>
                  <a:cubicBezTo>
                    <a:pt x="489893" y="85954"/>
                    <a:pt x="489664" y="85725"/>
                    <a:pt x="489436" y="85496"/>
                  </a:cubicBezTo>
                  <a:cubicBezTo>
                    <a:pt x="486007" y="81839"/>
                    <a:pt x="482578" y="78181"/>
                    <a:pt x="478920" y="74524"/>
                  </a:cubicBezTo>
                  <a:cubicBezTo>
                    <a:pt x="478691" y="74295"/>
                    <a:pt x="478463" y="74066"/>
                    <a:pt x="478463" y="74066"/>
                  </a:cubicBezTo>
                  <a:cubicBezTo>
                    <a:pt x="477320" y="73152"/>
                    <a:pt x="476405" y="72009"/>
                    <a:pt x="475262" y="71095"/>
                  </a:cubicBezTo>
                  <a:cubicBezTo>
                    <a:pt x="474805" y="70637"/>
                    <a:pt x="474348" y="70409"/>
                    <a:pt x="474119" y="69952"/>
                  </a:cubicBezTo>
                  <a:cubicBezTo>
                    <a:pt x="473205" y="69037"/>
                    <a:pt x="472062" y="68123"/>
                    <a:pt x="471148" y="67208"/>
                  </a:cubicBezTo>
                  <a:cubicBezTo>
                    <a:pt x="470690" y="66751"/>
                    <a:pt x="470233" y="66294"/>
                    <a:pt x="469776" y="66065"/>
                  </a:cubicBezTo>
                  <a:cubicBezTo>
                    <a:pt x="468862" y="65151"/>
                    <a:pt x="467719" y="64237"/>
                    <a:pt x="466804" y="63551"/>
                  </a:cubicBezTo>
                  <a:cubicBezTo>
                    <a:pt x="466347" y="63322"/>
                    <a:pt x="465890" y="62865"/>
                    <a:pt x="465661" y="62636"/>
                  </a:cubicBezTo>
                  <a:cubicBezTo>
                    <a:pt x="463375" y="60808"/>
                    <a:pt x="460861" y="58750"/>
                    <a:pt x="458575" y="56921"/>
                  </a:cubicBezTo>
                  <a:cubicBezTo>
                    <a:pt x="458346" y="56921"/>
                    <a:pt x="458346" y="56693"/>
                    <a:pt x="458117" y="56693"/>
                  </a:cubicBezTo>
                  <a:cubicBezTo>
                    <a:pt x="457203" y="56007"/>
                    <a:pt x="456060" y="55321"/>
                    <a:pt x="455146" y="54407"/>
                  </a:cubicBezTo>
                  <a:cubicBezTo>
                    <a:pt x="454460" y="53950"/>
                    <a:pt x="453774" y="53492"/>
                    <a:pt x="453088" y="53035"/>
                  </a:cubicBezTo>
                  <a:cubicBezTo>
                    <a:pt x="452174" y="52349"/>
                    <a:pt x="451259" y="51664"/>
                    <a:pt x="450345" y="50978"/>
                  </a:cubicBezTo>
                  <a:cubicBezTo>
                    <a:pt x="449659" y="50521"/>
                    <a:pt x="448973" y="50063"/>
                    <a:pt x="448059" y="49378"/>
                  </a:cubicBezTo>
                  <a:cubicBezTo>
                    <a:pt x="447145" y="48692"/>
                    <a:pt x="446230" y="48235"/>
                    <a:pt x="445316" y="47549"/>
                  </a:cubicBezTo>
                  <a:cubicBezTo>
                    <a:pt x="444401" y="47092"/>
                    <a:pt x="443716" y="46406"/>
                    <a:pt x="442801" y="45949"/>
                  </a:cubicBezTo>
                  <a:cubicBezTo>
                    <a:pt x="441887" y="45491"/>
                    <a:pt x="440972" y="44806"/>
                    <a:pt x="440058" y="44348"/>
                  </a:cubicBezTo>
                  <a:cubicBezTo>
                    <a:pt x="438915" y="43663"/>
                    <a:pt x="437772" y="42977"/>
                    <a:pt x="436858" y="42291"/>
                  </a:cubicBezTo>
                  <a:cubicBezTo>
                    <a:pt x="435715" y="41605"/>
                    <a:pt x="434343" y="40919"/>
                    <a:pt x="433200" y="40005"/>
                  </a:cubicBezTo>
                  <a:cubicBezTo>
                    <a:pt x="432057" y="39319"/>
                    <a:pt x="431143" y="38862"/>
                    <a:pt x="430000" y="38176"/>
                  </a:cubicBezTo>
                  <a:cubicBezTo>
                    <a:pt x="429085" y="37719"/>
                    <a:pt x="428399" y="37262"/>
                    <a:pt x="427485" y="36805"/>
                  </a:cubicBezTo>
                  <a:cubicBezTo>
                    <a:pt x="426571" y="36347"/>
                    <a:pt x="425428" y="35662"/>
                    <a:pt x="424285" y="35204"/>
                  </a:cubicBezTo>
                  <a:cubicBezTo>
                    <a:pt x="423370" y="34747"/>
                    <a:pt x="422684" y="34290"/>
                    <a:pt x="421770" y="33833"/>
                  </a:cubicBezTo>
                  <a:cubicBezTo>
                    <a:pt x="420627" y="33376"/>
                    <a:pt x="419484" y="32690"/>
                    <a:pt x="418570" y="32233"/>
                  </a:cubicBezTo>
                  <a:cubicBezTo>
                    <a:pt x="417884" y="31775"/>
                    <a:pt x="416969" y="31547"/>
                    <a:pt x="416284" y="31090"/>
                  </a:cubicBezTo>
                  <a:cubicBezTo>
                    <a:pt x="414912" y="30404"/>
                    <a:pt x="413540" y="29947"/>
                    <a:pt x="412397" y="29261"/>
                  </a:cubicBezTo>
                  <a:cubicBezTo>
                    <a:pt x="411712" y="29032"/>
                    <a:pt x="411254" y="28804"/>
                    <a:pt x="410569" y="28346"/>
                  </a:cubicBezTo>
                  <a:cubicBezTo>
                    <a:pt x="408740" y="27432"/>
                    <a:pt x="406682" y="26746"/>
                    <a:pt x="404854" y="25832"/>
                  </a:cubicBezTo>
                  <a:cubicBezTo>
                    <a:pt x="404168" y="25603"/>
                    <a:pt x="403711" y="25375"/>
                    <a:pt x="403025" y="25146"/>
                  </a:cubicBezTo>
                  <a:cubicBezTo>
                    <a:pt x="401653" y="24460"/>
                    <a:pt x="400282" y="24003"/>
                    <a:pt x="398910" y="23317"/>
                  </a:cubicBezTo>
                  <a:cubicBezTo>
                    <a:pt x="398224" y="23089"/>
                    <a:pt x="397538" y="22631"/>
                    <a:pt x="396624" y="22403"/>
                  </a:cubicBezTo>
                  <a:cubicBezTo>
                    <a:pt x="395252" y="21946"/>
                    <a:pt x="393881" y="21488"/>
                    <a:pt x="392738" y="20803"/>
                  </a:cubicBezTo>
                  <a:cubicBezTo>
                    <a:pt x="392052" y="20574"/>
                    <a:pt x="391138" y="20345"/>
                    <a:pt x="390452" y="19888"/>
                  </a:cubicBezTo>
                  <a:cubicBezTo>
                    <a:pt x="389080" y="19431"/>
                    <a:pt x="387709" y="18974"/>
                    <a:pt x="386108" y="18288"/>
                  </a:cubicBezTo>
                  <a:cubicBezTo>
                    <a:pt x="385423" y="18059"/>
                    <a:pt x="384737" y="17831"/>
                    <a:pt x="384051" y="17602"/>
                  </a:cubicBezTo>
                  <a:cubicBezTo>
                    <a:pt x="381994" y="16916"/>
                    <a:pt x="379936" y="16231"/>
                    <a:pt x="377879" y="15545"/>
                  </a:cubicBezTo>
                  <a:cubicBezTo>
                    <a:pt x="355247" y="8458"/>
                    <a:pt x="332616" y="3658"/>
                    <a:pt x="309527" y="1372"/>
                  </a:cubicBezTo>
                  <a:cubicBezTo>
                    <a:pt x="304041" y="914"/>
                    <a:pt x="298555" y="457"/>
                    <a:pt x="292840" y="229"/>
                  </a:cubicBezTo>
                  <a:cubicBezTo>
                    <a:pt x="287353" y="0"/>
                    <a:pt x="282095" y="0"/>
                    <a:pt x="276609" y="0"/>
                  </a:cubicBezTo>
                  <a:cubicBezTo>
                    <a:pt x="272951" y="0"/>
                    <a:pt x="269294" y="229"/>
                    <a:pt x="265865" y="229"/>
                  </a:cubicBezTo>
                  <a:cubicBezTo>
                    <a:pt x="258550" y="457"/>
                    <a:pt x="251463" y="1143"/>
                    <a:pt x="244148" y="2057"/>
                  </a:cubicBezTo>
                  <a:cubicBezTo>
                    <a:pt x="236833" y="2972"/>
                    <a:pt x="229517" y="4115"/>
                    <a:pt x="222202" y="5715"/>
                  </a:cubicBezTo>
                  <a:cubicBezTo>
                    <a:pt x="220373" y="6172"/>
                    <a:pt x="218545" y="6401"/>
                    <a:pt x="216716" y="6858"/>
                  </a:cubicBezTo>
                  <a:cubicBezTo>
                    <a:pt x="213058" y="7772"/>
                    <a:pt x="209401" y="8687"/>
                    <a:pt x="205743" y="9601"/>
                  </a:cubicBezTo>
                  <a:cubicBezTo>
                    <a:pt x="184483" y="15316"/>
                    <a:pt x="165281" y="23089"/>
                    <a:pt x="147679" y="32918"/>
                  </a:cubicBezTo>
                  <a:cubicBezTo>
                    <a:pt x="144021" y="34976"/>
                    <a:pt x="140592" y="37033"/>
                    <a:pt x="137163" y="39091"/>
                  </a:cubicBezTo>
                  <a:cubicBezTo>
                    <a:pt x="135563" y="40005"/>
                    <a:pt x="134191" y="40919"/>
                    <a:pt x="132591" y="42062"/>
                  </a:cubicBezTo>
                  <a:cubicBezTo>
                    <a:pt x="125504" y="46634"/>
                    <a:pt x="118646" y="51664"/>
                    <a:pt x="112017" y="56921"/>
                  </a:cubicBezTo>
                  <a:cubicBezTo>
                    <a:pt x="109502" y="58979"/>
                    <a:pt x="106988" y="61036"/>
                    <a:pt x="104702" y="63094"/>
                  </a:cubicBezTo>
                  <a:cubicBezTo>
                    <a:pt x="102187" y="65380"/>
                    <a:pt x="99673" y="67666"/>
                    <a:pt x="97158" y="69952"/>
                  </a:cubicBezTo>
                  <a:cubicBezTo>
                    <a:pt x="94415" y="72466"/>
                    <a:pt x="91900" y="74981"/>
                    <a:pt x="89157" y="77724"/>
                  </a:cubicBezTo>
                  <a:cubicBezTo>
                    <a:pt x="87328" y="79553"/>
                    <a:pt x="85499" y="81610"/>
                    <a:pt x="83671" y="83668"/>
                  </a:cubicBezTo>
                  <a:cubicBezTo>
                    <a:pt x="79784" y="88011"/>
                    <a:pt x="76127" y="92354"/>
                    <a:pt x="72469" y="96698"/>
                  </a:cubicBezTo>
                  <a:cubicBezTo>
                    <a:pt x="69955" y="99670"/>
                    <a:pt x="67669" y="102641"/>
                    <a:pt x="65383" y="105842"/>
                  </a:cubicBezTo>
                  <a:cubicBezTo>
                    <a:pt x="59896" y="113157"/>
                    <a:pt x="54867" y="120472"/>
                    <a:pt x="49838" y="128245"/>
                  </a:cubicBezTo>
                  <a:cubicBezTo>
                    <a:pt x="48009" y="131216"/>
                    <a:pt x="46180" y="134188"/>
                    <a:pt x="44351" y="137160"/>
                  </a:cubicBezTo>
                  <a:cubicBezTo>
                    <a:pt x="41837" y="141503"/>
                    <a:pt x="39094" y="146075"/>
                    <a:pt x="36808" y="150419"/>
                  </a:cubicBezTo>
                  <a:cubicBezTo>
                    <a:pt x="34293" y="154991"/>
                    <a:pt x="32007" y="159563"/>
                    <a:pt x="29492" y="164135"/>
                  </a:cubicBezTo>
                  <a:cubicBezTo>
                    <a:pt x="28578" y="165735"/>
                    <a:pt x="27892" y="167564"/>
                    <a:pt x="26978" y="169393"/>
                  </a:cubicBezTo>
                  <a:cubicBezTo>
                    <a:pt x="26749" y="169850"/>
                    <a:pt x="26521" y="170536"/>
                    <a:pt x="26292" y="170993"/>
                  </a:cubicBezTo>
                  <a:cubicBezTo>
                    <a:pt x="25835" y="172136"/>
                    <a:pt x="25149" y="173279"/>
                    <a:pt x="24692" y="174650"/>
                  </a:cubicBezTo>
                  <a:cubicBezTo>
                    <a:pt x="24463" y="175336"/>
                    <a:pt x="24235" y="176022"/>
                    <a:pt x="23777" y="176479"/>
                  </a:cubicBezTo>
                  <a:cubicBezTo>
                    <a:pt x="23320" y="177622"/>
                    <a:pt x="22863" y="178765"/>
                    <a:pt x="22406" y="179908"/>
                  </a:cubicBezTo>
                  <a:cubicBezTo>
                    <a:pt x="22177" y="180594"/>
                    <a:pt x="21949" y="181280"/>
                    <a:pt x="21491" y="181966"/>
                  </a:cubicBezTo>
                  <a:cubicBezTo>
                    <a:pt x="21034" y="183109"/>
                    <a:pt x="20577" y="184252"/>
                    <a:pt x="20120" y="185166"/>
                  </a:cubicBezTo>
                  <a:cubicBezTo>
                    <a:pt x="19891" y="185852"/>
                    <a:pt x="19663" y="186538"/>
                    <a:pt x="19434" y="187223"/>
                  </a:cubicBezTo>
                  <a:cubicBezTo>
                    <a:pt x="18977" y="188366"/>
                    <a:pt x="18520" y="189509"/>
                    <a:pt x="18062" y="190424"/>
                  </a:cubicBezTo>
                  <a:cubicBezTo>
                    <a:pt x="17834" y="191110"/>
                    <a:pt x="17605" y="191795"/>
                    <a:pt x="17377" y="192481"/>
                  </a:cubicBezTo>
                  <a:cubicBezTo>
                    <a:pt x="16919" y="193624"/>
                    <a:pt x="16462" y="194767"/>
                    <a:pt x="16234" y="195910"/>
                  </a:cubicBezTo>
                  <a:cubicBezTo>
                    <a:pt x="16005" y="196596"/>
                    <a:pt x="15776" y="197053"/>
                    <a:pt x="15548" y="197739"/>
                  </a:cubicBezTo>
                  <a:cubicBezTo>
                    <a:pt x="15091" y="198882"/>
                    <a:pt x="14862" y="200025"/>
                    <a:pt x="14405" y="201168"/>
                  </a:cubicBezTo>
                  <a:cubicBezTo>
                    <a:pt x="14176" y="201854"/>
                    <a:pt x="13948" y="202311"/>
                    <a:pt x="13719" y="202997"/>
                  </a:cubicBezTo>
                  <a:cubicBezTo>
                    <a:pt x="13262" y="204140"/>
                    <a:pt x="13033" y="205511"/>
                    <a:pt x="12576" y="206654"/>
                  </a:cubicBezTo>
                  <a:cubicBezTo>
                    <a:pt x="12347" y="207112"/>
                    <a:pt x="12347" y="207797"/>
                    <a:pt x="12119" y="208255"/>
                  </a:cubicBezTo>
                  <a:cubicBezTo>
                    <a:pt x="11662" y="209398"/>
                    <a:pt x="11433" y="210769"/>
                    <a:pt x="10976" y="211912"/>
                  </a:cubicBezTo>
                  <a:cubicBezTo>
                    <a:pt x="10747" y="212369"/>
                    <a:pt x="10747" y="213055"/>
                    <a:pt x="10519" y="213512"/>
                  </a:cubicBezTo>
                  <a:cubicBezTo>
                    <a:pt x="10061" y="214884"/>
                    <a:pt x="9833" y="216027"/>
                    <a:pt x="9376" y="217399"/>
                  </a:cubicBezTo>
                  <a:cubicBezTo>
                    <a:pt x="9147" y="217856"/>
                    <a:pt x="9147" y="218313"/>
                    <a:pt x="8918" y="218770"/>
                  </a:cubicBezTo>
                  <a:cubicBezTo>
                    <a:pt x="8690" y="220142"/>
                    <a:pt x="8233" y="221513"/>
                    <a:pt x="8004" y="222885"/>
                  </a:cubicBezTo>
                  <a:cubicBezTo>
                    <a:pt x="8004" y="223342"/>
                    <a:pt x="7775" y="223799"/>
                    <a:pt x="7775" y="224257"/>
                  </a:cubicBezTo>
                  <a:cubicBezTo>
                    <a:pt x="7547" y="225628"/>
                    <a:pt x="7090" y="227000"/>
                    <a:pt x="6861" y="228600"/>
                  </a:cubicBezTo>
                  <a:cubicBezTo>
                    <a:pt x="6861" y="229057"/>
                    <a:pt x="6632" y="229286"/>
                    <a:pt x="6632" y="229743"/>
                  </a:cubicBezTo>
                  <a:cubicBezTo>
                    <a:pt x="6404" y="231343"/>
                    <a:pt x="5947" y="232715"/>
                    <a:pt x="5718" y="234315"/>
                  </a:cubicBezTo>
                  <a:cubicBezTo>
                    <a:pt x="5718" y="234544"/>
                    <a:pt x="5489" y="235001"/>
                    <a:pt x="5489" y="235229"/>
                  </a:cubicBezTo>
                  <a:cubicBezTo>
                    <a:pt x="5261" y="236830"/>
                    <a:pt x="4804" y="238430"/>
                    <a:pt x="4575" y="240030"/>
                  </a:cubicBezTo>
                  <a:cubicBezTo>
                    <a:pt x="4575" y="240259"/>
                    <a:pt x="4575" y="240487"/>
                    <a:pt x="4346" y="240716"/>
                  </a:cubicBezTo>
                  <a:cubicBezTo>
                    <a:pt x="4118" y="242316"/>
                    <a:pt x="3889" y="244145"/>
                    <a:pt x="3432" y="245745"/>
                  </a:cubicBezTo>
                  <a:cubicBezTo>
                    <a:pt x="3432" y="245974"/>
                    <a:pt x="3432" y="245974"/>
                    <a:pt x="3432" y="246202"/>
                  </a:cubicBezTo>
                  <a:cubicBezTo>
                    <a:pt x="3203" y="248031"/>
                    <a:pt x="2975" y="249860"/>
                    <a:pt x="2746" y="251689"/>
                  </a:cubicBezTo>
                  <a:cubicBezTo>
                    <a:pt x="-911" y="278892"/>
                    <a:pt x="-683" y="306781"/>
                    <a:pt x="2060" y="335128"/>
                  </a:cubicBezTo>
                  <a:cubicBezTo>
                    <a:pt x="6404" y="379705"/>
                    <a:pt x="23320" y="418795"/>
                    <a:pt x="51438" y="453085"/>
                  </a:cubicBezTo>
                  <a:cubicBezTo>
                    <a:pt x="59439" y="462686"/>
                    <a:pt x="68812" y="470687"/>
                    <a:pt x="75212" y="482117"/>
                  </a:cubicBezTo>
                  <a:cubicBezTo>
                    <a:pt x="80242" y="491261"/>
                    <a:pt x="89843" y="496062"/>
                    <a:pt x="101044" y="498348"/>
                  </a:cubicBezTo>
                  <a:cubicBezTo>
                    <a:pt x="116589" y="501548"/>
                    <a:pt x="126876" y="515036"/>
                    <a:pt x="141278" y="521208"/>
                  </a:cubicBezTo>
                  <a:cubicBezTo>
                    <a:pt x="144935" y="522808"/>
                    <a:pt x="144021" y="527609"/>
                    <a:pt x="144478" y="531495"/>
                  </a:cubicBezTo>
                  <a:cubicBezTo>
                    <a:pt x="146993" y="558470"/>
                    <a:pt x="152936" y="584759"/>
                    <a:pt x="159794" y="611048"/>
                  </a:cubicBezTo>
                  <a:cubicBezTo>
                    <a:pt x="162309" y="621106"/>
                    <a:pt x="165052" y="631165"/>
                    <a:pt x="167567" y="641223"/>
                  </a:cubicBezTo>
                  <a:cubicBezTo>
                    <a:pt x="168024" y="643509"/>
                    <a:pt x="168710" y="645566"/>
                    <a:pt x="169167" y="647852"/>
                  </a:cubicBezTo>
                  <a:cubicBezTo>
                    <a:pt x="169396" y="648995"/>
                    <a:pt x="169853" y="650138"/>
                    <a:pt x="170081" y="651510"/>
                  </a:cubicBezTo>
                  <a:cubicBezTo>
                    <a:pt x="170996" y="655396"/>
                    <a:pt x="171910" y="659054"/>
                    <a:pt x="172825" y="662940"/>
                  </a:cubicBezTo>
                  <a:cubicBezTo>
                    <a:pt x="173053" y="664083"/>
                    <a:pt x="173510" y="665455"/>
                    <a:pt x="173968" y="666598"/>
                  </a:cubicBezTo>
                  <a:cubicBezTo>
                    <a:pt x="174653" y="668426"/>
                    <a:pt x="175339" y="670255"/>
                    <a:pt x="176254" y="672084"/>
                  </a:cubicBezTo>
                  <a:cubicBezTo>
                    <a:pt x="177168" y="673913"/>
                    <a:pt x="178082" y="675513"/>
                    <a:pt x="179225" y="677113"/>
                  </a:cubicBezTo>
                  <a:cubicBezTo>
                    <a:pt x="182426" y="682371"/>
                    <a:pt x="188369" y="686029"/>
                    <a:pt x="195685" y="687629"/>
                  </a:cubicBezTo>
                  <a:cubicBezTo>
                    <a:pt x="198428" y="688315"/>
                    <a:pt x="201400" y="688772"/>
                    <a:pt x="204371" y="688772"/>
                  </a:cubicBezTo>
                  <a:cubicBezTo>
                    <a:pt x="205286" y="688772"/>
                    <a:pt x="206429" y="688772"/>
                    <a:pt x="207343" y="688772"/>
                  </a:cubicBezTo>
                  <a:cubicBezTo>
                    <a:pt x="211458" y="688772"/>
                    <a:pt x="215801" y="688086"/>
                    <a:pt x="219916" y="687172"/>
                  </a:cubicBezTo>
                  <a:cubicBezTo>
                    <a:pt x="222202" y="686714"/>
                    <a:pt x="224260" y="685800"/>
                    <a:pt x="226088" y="684886"/>
                  </a:cubicBezTo>
                  <a:cubicBezTo>
                    <a:pt x="227917" y="683971"/>
                    <a:pt x="229289" y="682828"/>
                    <a:pt x="230660" y="681457"/>
                  </a:cubicBezTo>
                  <a:cubicBezTo>
                    <a:pt x="232489" y="679628"/>
                    <a:pt x="233861" y="677799"/>
                    <a:pt x="234775" y="675513"/>
                  </a:cubicBezTo>
                  <a:cubicBezTo>
                    <a:pt x="235004" y="674827"/>
                    <a:pt x="235461" y="674141"/>
                    <a:pt x="235690" y="673227"/>
                  </a:cubicBezTo>
                  <a:cubicBezTo>
                    <a:pt x="236833" y="670484"/>
                    <a:pt x="237290" y="667283"/>
                    <a:pt x="237747" y="664083"/>
                  </a:cubicBezTo>
                  <a:cubicBezTo>
                    <a:pt x="237976" y="662483"/>
                    <a:pt x="237976" y="660883"/>
                    <a:pt x="238204" y="659282"/>
                  </a:cubicBezTo>
                  <a:cubicBezTo>
                    <a:pt x="238204" y="657682"/>
                    <a:pt x="238433" y="656082"/>
                    <a:pt x="238433" y="654482"/>
                  </a:cubicBezTo>
                  <a:cubicBezTo>
                    <a:pt x="238433" y="652882"/>
                    <a:pt x="238433" y="651281"/>
                    <a:pt x="238433" y="649681"/>
                  </a:cubicBezTo>
                  <a:cubicBezTo>
                    <a:pt x="238433" y="649681"/>
                    <a:pt x="238433" y="649681"/>
                    <a:pt x="238433" y="649453"/>
                  </a:cubicBezTo>
                  <a:cubicBezTo>
                    <a:pt x="238433" y="646252"/>
                    <a:pt x="238204" y="643280"/>
                    <a:pt x="237976" y="640080"/>
                  </a:cubicBezTo>
                  <a:cubicBezTo>
                    <a:pt x="237747" y="636880"/>
                    <a:pt x="237290" y="633679"/>
                    <a:pt x="236833" y="630707"/>
                  </a:cubicBezTo>
                  <a:cubicBezTo>
                    <a:pt x="236604" y="629107"/>
                    <a:pt x="236147" y="627507"/>
                    <a:pt x="235918" y="625907"/>
                  </a:cubicBezTo>
                  <a:cubicBezTo>
                    <a:pt x="231346" y="604647"/>
                    <a:pt x="227460" y="583387"/>
                    <a:pt x="224717" y="561899"/>
                  </a:cubicBezTo>
                  <a:cubicBezTo>
                    <a:pt x="222431" y="544068"/>
                    <a:pt x="228374" y="538353"/>
                    <a:pt x="245519" y="538124"/>
                  </a:cubicBezTo>
                  <a:cubicBezTo>
                    <a:pt x="255806" y="538124"/>
                    <a:pt x="266093" y="538124"/>
                    <a:pt x="278895" y="538124"/>
                  </a:cubicBezTo>
                  <a:cubicBezTo>
                    <a:pt x="273866" y="573557"/>
                    <a:pt x="269522" y="607162"/>
                    <a:pt x="264493" y="640080"/>
                  </a:cubicBezTo>
                  <a:cubicBezTo>
                    <a:pt x="264493" y="640537"/>
                    <a:pt x="264493" y="640766"/>
                    <a:pt x="264265" y="641223"/>
                  </a:cubicBezTo>
                  <a:cubicBezTo>
                    <a:pt x="263350" y="646709"/>
                    <a:pt x="262436" y="652424"/>
                    <a:pt x="261521" y="657911"/>
                  </a:cubicBezTo>
                  <a:cubicBezTo>
                    <a:pt x="261521" y="657911"/>
                    <a:pt x="261521" y="657911"/>
                    <a:pt x="261521" y="658139"/>
                  </a:cubicBezTo>
                  <a:cubicBezTo>
                    <a:pt x="260607" y="663169"/>
                    <a:pt x="260150" y="667283"/>
                    <a:pt x="259693" y="670941"/>
                  </a:cubicBezTo>
                  <a:cubicBezTo>
                    <a:pt x="259693" y="671627"/>
                    <a:pt x="259464" y="672313"/>
                    <a:pt x="259464" y="672998"/>
                  </a:cubicBezTo>
                  <a:cubicBezTo>
                    <a:pt x="259235" y="675056"/>
                    <a:pt x="259235" y="676885"/>
                    <a:pt x="259235" y="678485"/>
                  </a:cubicBezTo>
                  <a:cubicBezTo>
                    <a:pt x="259235" y="678942"/>
                    <a:pt x="259235" y="679628"/>
                    <a:pt x="259235" y="680085"/>
                  </a:cubicBezTo>
                  <a:cubicBezTo>
                    <a:pt x="259235" y="680999"/>
                    <a:pt x="259464" y="682142"/>
                    <a:pt x="259693" y="682828"/>
                  </a:cubicBezTo>
                  <a:cubicBezTo>
                    <a:pt x="259921" y="683514"/>
                    <a:pt x="260150" y="684428"/>
                    <a:pt x="260378" y="685343"/>
                  </a:cubicBezTo>
                  <a:cubicBezTo>
                    <a:pt x="260836" y="686486"/>
                    <a:pt x="261521" y="687400"/>
                    <a:pt x="262207" y="688315"/>
                  </a:cubicBezTo>
                  <a:cubicBezTo>
                    <a:pt x="262436" y="688543"/>
                    <a:pt x="262664" y="688772"/>
                    <a:pt x="263122" y="689229"/>
                  </a:cubicBezTo>
                  <a:cubicBezTo>
                    <a:pt x="264722" y="690601"/>
                    <a:pt x="266779" y="691515"/>
                    <a:pt x="269294" y="692429"/>
                  </a:cubicBezTo>
                  <a:cubicBezTo>
                    <a:pt x="270437" y="692658"/>
                    <a:pt x="271580" y="693115"/>
                    <a:pt x="272723" y="693344"/>
                  </a:cubicBezTo>
                  <a:cubicBezTo>
                    <a:pt x="277066" y="694258"/>
                    <a:pt x="282553" y="695173"/>
                    <a:pt x="289639" y="695858"/>
                  </a:cubicBezTo>
                  <a:cubicBezTo>
                    <a:pt x="292840" y="696316"/>
                    <a:pt x="295811" y="696316"/>
                    <a:pt x="298326" y="696316"/>
                  </a:cubicBezTo>
                  <a:cubicBezTo>
                    <a:pt x="298326" y="696316"/>
                    <a:pt x="298326" y="696316"/>
                    <a:pt x="298326" y="696316"/>
                  </a:cubicBezTo>
                  <a:cubicBezTo>
                    <a:pt x="300841" y="696316"/>
                    <a:pt x="303127" y="696087"/>
                    <a:pt x="304955" y="695401"/>
                  </a:cubicBezTo>
                  <a:cubicBezTo>
                    <a:pt x="308842" y="694258"/>
                    <a:pt x="311585" y="691972"/>
                    <a:pt x="313871" y="688086"/>
                  </a:cubicBezTo>
                  <a:cubicBezTo>
                    <a:pt x="315471" y="685571"/>
                    <a:pt x="316843" y="682142"/>
                    <a:pt x="317986" y="678028"/>
                  </a:cubicBezTo>
                  <a:cubicBezTo>
                    <a:pt x="317986" y="678028"/>
                    <a:pt x="317986" y="678028"/>
                    <a:pt x="317986" y="678028"/>
                  </a:cubicBezTo>
                  <a:cubicBezTo>
                    <a:pt x="318900" y="675284"/>
                    <a:pt x="319814" y="672313"/>
                    <a:pt x="320729" y="669569"/>
                  </a:cubicBezTo>
                  <a:cubicBezTo>
                    <a:pt x="320957" y="668655"/>
                    <a:pt x="321415" y="667741"/>
                    <a:pt x="321643" y="667055"/>
                  </a:cubicBezTo>
                  <a:cubicBezTo>
                    <a:pt x="322329" y="664997"/>
                    <a:pt x="323015" y="663169"/>
                    <a:pt x="323701" y="661111"/>
                  </a:cubicBezTo>
                  <a:cubicBezTo>
                    <a:pt x="323929" y="660197"/>
                    <a:pt x="324386" y="659282"/>
                    <a:pt x="324844" y="658368"/>
                  </a:cubicBezTo>
                  <a:cubicBezTo>
                    <a:pt x="325529" y="656311"/>
                    <a:pt x="326444" y="654482"/>
                    <a:pt x="327130" y="652424"/>
                  </a:cubicBezTo>
                  <a:cubicBezTo>
                    <a:pt x="327358" y="651739"/>
                    <a:pt x="327587" y="651053"/>
                    <a:pt x="328044" y="650367"/>
                  </a:cubicBezTo>
                  <a:cubicBezTo>
                    <a:pt x="332845" y="638937"/>
                    <a:pt x="337874" y="627507"/>
                    <a:pt x="342446" y="616077"/>
                  </a:cubicBezTo>
                  <a:cubicBezTo>
                    <a:pt x="343360" y="613791"/>
                    <a:pt x="344275" y="611505"/>
                    <a:pt x="345189" y="609219"/>
                  </a:cubicBezTo>
                  <a:cubicBezTo>
                    <a:pt x="354104" y="584759"/>
                    <a:pt x="365534" y="561213"/>
                    <a:pt x="375593" y="536981"/>
                  </a:cubicBezTo>
                  <a:close/>
                  <a:moveTo>
                    <a:pt x="377422" y="496062"/>
                  </a:moveTo>
                  <a:cubicBezTo>
                    <a:pt x="371021" y="483489"/>
                    <a:pt x="363934" y="471602"/>
                    <a:pt x="354104" y="460858"/>
                  </a:cubicBezTo>
                  <a:cubicBezTo>
                    <a:pt x="339017" y="444170"/>
                    <a:pt x="331702" y="424282"/>
                    <a:pt x="336045" y="395478"/>
                  </a:cubicBezTo>
                  <a:cubicBezTo>
                    <a:pt x="359134" y="434569"/>
                    <a:pt x="371478" y="474574"/>
                    <a:pt x="405539" y="501320"/>
                  </a:cubicBezTo>
                  <a:cubicBezTo>
                    <a:pt x="385194" y="510235"/>
                    <a:pt x="384965" y="510464"/>
                    <a:pt x="377422" y="496062"/>
                  </a:cubicBezTo>
                  <a:close/>
                  <a:moveTo>
                    <a:pt x="63325" y="439369"/>
                  </a:moveTo>
                  <a:cubicBezTo>
                    <a:pt x="41608" y="412852"/>
                    <a:pt x="26292" y="382905"/>
                    <a:pt x="20806" y="349072"/>
                  </a:cubicBezTo>
                  <a:cubicBezTo>
                    <a:pt x="9376" y="279578"/>
                    <a:pt x="19205" y="213284"/>
                    <a:pt x="54181" y="151562"/>
                  </a:cubicBezTo>
                  <a:cubicBezTo>
                    <a:pt x="78413" y="108585"/>
                    <a:pt x="110188" y="71552"/>
                    <a:pt x="152479" y="45949"/>
                  </a:cubicBezTo>
                  <a:cubicBezTo>
                    <a:pt x="186312" y="25603"/>
                    <a:pt x="224031" y="15316"/>
                    <a:pt x="263807" y="15316"/>
                  </a:cubicBezTo>
                  <a:cubicBezTo>
                    <a:pt x="298326" y="15316"/>
                    <a:pt x="333073" y="18288"/>
                    <a:pt x="365992" y="28118"/>
                  </a:cubicBezTo>
                  <a:cubicBezTo>
                    <a:pt x="409426" y="41148"/>
                    <a:pt x="447602" y="63779"/>
                    <a:pt x="478463" y="98527"/>
                  </a:cubicBezTo>
                  <a:cubicBezTo>
                    <a:pt x="512981" y="137389"/>
                    <a:pt x="527155" y="183794"/>
                    <a:pt x="533327" y="233401"/>
                  </a:cubicBezTo>
                  <a:cubicBezTo>
                    <a:pt x="538585" y="276835"/>
                    <a:pt x="538585" y="320040"/>
                    <a:pt x="523040" y="361874"/>
                  </a:cubicBezTo>
                  <a:cubicBezTo>
                    <a:pt x="506581" y="405994"/>
                    <a:pt x="482349" y="444627"/>
                    <a:pt x="446002" y="476631"/>
                  </a:cubicBezTo>
                  <a:cubicBezTo>
                    <a:pt x="433657" y="450571"/>
                    <a:pt x="422456" y="425425"/>
                    <a:pt x="410340" y="400736"/>
                  </a:cubicBezTo>
                  <a:cubicBezTo>
                    <a:pt x="394795" y="369189"/>
                    <a:pt x="378793" y="337871"/>
                    <a:pt x="358905" y="308839"/>
                  </a:cubicBezTo>
                  <a:cubicBezTo>
                    <a:pt x="348389" y="293522"/>
                    <a:pt x="339245" y="286664"/>
                    <a:pt x="321415" y="280035"/>
                  </a:cubicBezTo>
                  <a:cubicBezTo>
                    <a:pt x="354790" y="251231"/>
                    <a:pt x="357533" y="219913"/>
                    <a:pt x="347704" y="182194"/>
                  </a:cubicBezTo>
                  <a:cubicBezTo>
                    <a:pt x="342446" y="161620"/>
                    <a:pt x="320043" y="143332"/>
                    <a:pt x="298326" y="140589"/>
                  </a:cubicBezTo>
                  <a:cubicBezTo>
                    <a:pt x="245519" y="132817"/>
                    <a:pt x="225631" y="146075"/>
                    <a:pt x="205743" y="175793"/>
                  </a:cubicBezTo>
                  <a:cubicBezTo>
                    <a:pt x="177397" y="228143"/>
                    <a:pt x="207800" y="270434"/>
                    <a:pt x="209172" y="273634"/>
                  </a:cubicBezTo>
                  <a:cubicBezTo>
                    <a:pt x="192256" y="280721"/>
                    <a:pt x="184026" y="295351"/>
                    <a:pt x="176025" y="309524"/>
                  </a:cubicBezTo>
                  <a:cubicBezTo>
                    <a:pt x="149507" y="356845"/>
                    <a:pt x="113160" y="396850"/>
                    <a:pt x="80699" y="439826"/>
                  </a:cubicBezTo>
                  <a:cubicBezTo>
                    <a:pt x="73612" y="449656"/>
                    <a:pt x="69040" y="446456"/>
                    <a:pt x="63325" y="439369"/>
                  </a:cubicBezTo>
                  <a:close/>
                  <a:moveTo>
                    <a:pt x="277295" y="284607"/>
                  </a:moveTo>
                  <a:cubicBezTo>
                    <a:pt x="235004" y="288722"/>
                    <a:pt x="197285" y="242087"/>
                    <a:pt x="210544" y="200254"/>
                  </a:cubicBezTo>
                  <a:cubicBezTo>
                    <a:pt x="221059" y="167107"/>
                    <a:pt x="239576" y="152248"/>
                    <a:pt x="280038" y="153848"/>
                  </a:cubicBezTo>
                  <a:cubicBezTo>
                    <a:pt x="286439" y="154762"/>
                    <a:pt x="334902" y="158648"/>
                    <a:pt x="338331" y="204597"/>
                  </a:cubicBezTo>
                  <a:cubicBezTo>
                    <a:pt x="341303" y="245288"/>
                    <a:pt x="327358" y="279806"/>
                    <a:pt x="277295" y="284607"/>
                  </a:cubicBezTo>
                  <a:close/>
                  <a:moveTo>
                    <a:pt x="127562" y="493776"/>
                  </a:moveTo>
                  <a:cubicBezTo>
                    <a:pt x="123904" y="490118"/>
                    <a:pt x="123447" y="486004"/>
                    <a:pt x="127333" y="482117"/>
                  </a:cubicBezTo>
                  <a:cubicBezTo>
                    <a:pt x="151565" y="456971"/>
                    <a:pt x="171224" y="427939"/>
                    <a:pt x="193399" y="397078"/>
                  </a:cubicBezTo>
                  <a:cubicBezTo>
                    <a:pt x="197742" y="424739"/>
                    <a:pt x="195913" y="446913"/>
                    <a:pt x="177397" y="466115"/>
                  </a:cubicBezTo>
                  <a:cubicBezTo>
                    <a:pt x="165967" y="477774"/>
                    <a:pt x="152479" y="487832"/>
                    <a:pt x="146307" y="505206"/>
                  </a:cubicBezTo>
                  <a:cubicBezTo>
                    <a:pt x="136934" y="503377"/>
                    <a:pt x="132362" y="498577"/>
                    <a:pt x="127562" y="493776"/>
                  </a:cubicBezTo>
                  <a:close/>
                  <a:moveTo>
                    <a:pt x="250777" y="520751"/>
                  </a:moveTo>
                  <a:cubicBezTo>
                    <a:pt x="263122" y="505892"/>
                    <a:pt x="263122" y="505892"/>
                    <a:pt x="273637" y="517093"/>
                  </a:cubicBezTo>
                  <a:cubicBezTo>
                    <a:pt x="266551" y="522580"/>
                    <a:pt x="258321" y="519608"/>
                    <a:pt x="250777" y="520751"/>
                  </a:cubicBezTo>
                  <a:close/>
                  <a:moveTo>
                    <a:pt x="306327" y="666369"/>
                  </a:moveTo>
                  <a:cubicBezTo>
                    <a:pt x="302212" y="676427"/>
                    <a:pt x="297640" y="683514"/>
                    <a:pt x="285067" y="679628"/>
                  </a:cubicBezTo>
                  <a:cubicBezTo>
                    <a:pt x="274780" y="676199"/>
                    <a:pt x="273409" y="672313"/>
                    <a:pt x="275009" y="656082"/>
                  </a:cubicBezTo>
                  <a:cubicBezTo>
                    <a:pt x="279352" y="617449"/>
                    <a:pt x="285753" y="579044"/>
                    <a:pt x="294211" y="541096"/>
                  </a:cubicBezTo>
                  <a:cubicBezTo>
                    <a:pt x="297183" y="527609"/>
                    <a:pt x="294897" y="516407"/>
                    <a:pt x="286210" y="505435"/>
                  </a:cubicBezTo>
                  <a:cubicBezTo>
                    <a:pt x="268608" y="483489"/>
                    <a:pt x="260378" y="482803"/>
                    <a:pt x="240719" y="502463"/>
                  </a:cubicBezTo>
                  <a:cubicBezTo>
                    <a:pt x="206657" y="536524"/>
                    <a:pt x="206429" y="536524"/>
                    <a:pt x="214201" y="584302"/>
                  </a:cubicBezTo>
                  <a:cubicBezTo>
                    <a:pt x="216716" y="600532"/>
                    <a:pt x="220831" y="616534"/>
                    <a:pt x="223574" y="632765"/>
                  </a:cubicBezTo>
                  <a:cubicBezTo>
                    <a:pt x="224945" y="640080"/>
                    <a:pt x="225174" y="647624"/>
                    <a:pt x="225403" y="654939"/>
                  </a:cubicBezTo>
                  <a:cubicBezTo>
                    <a:pt x="225631" y="662940"/>
                    <a:pt x="223574" y="670027"/>
                    <a:pt x="214430" y="672084"/>
                  </a:cubicBezTo>
                  <a:cubicBezTo>
                    <a:pt x="205743" y="674141"/>
                    <a:pt x="197742" y="672541"/>
                    <a:pt x="192484" y="664997"/>
                  </a:cubicBezTo>
                  <a:cubicBezTo>
                    <a:pt x="189512" y="660883"/>
                    <a:pt x="187684" y="655853"/>
                    <a:pt x="185855" y="650824"/>
                  </a:cubicBezTo>
                  <a:cubicBezTo>
                    <a:pt x="173510" y="617677"/>
                    <a:pt x="168710" y="582701"/>
                    <a:pt x="161395" y="548411"/>
                  </a:cubicBezTo>
                  <a:cubicBezTo>
                    <a:pt x="155908" y="521894"/>
                    <a:pt x="165509" y="499491"/>
                    <a:pt x="184026" y="481432"/>
                  </a:cubicBezTo>
                  <a:cubicBezTo>
                    <a:pt x="203000" y="462915"/>
                    <a:pt x="212372" y="442112"/>
                    <a:pt x="209858" y="415138"/>
                  </a:cubicBezTo>
                  <a:cubicBezTo>
                    <a:pt x="208258" y="398907"/>
                    <a:pt x="210544" y="382219"/>
                    <a:pt x="210772" y="365760"/>
                  </a:cubicBezTo>
                  <a:cubicBezTo>
                    <a:pt x="210772" y="361188"/>
                    <a:pt x="209858" y="356159"/>
                    <a:pt x="204371" y="355244"/>
                  </a:cubicBezTo>
                  <a:cubicBezTo>
                    <a:pt x="198656" y="354330"/>
                    <a:pt x="197513" y="359131"/>
                    <a:pt x="195456" y="363245"/>
                  </a:cubicBezTo>
                  <a:cubicBezTo>
                    <a:pt x="178997" y="397078"/>
                    <a:pt x="157051" y="427253"/>
                    <a:pt x="132820" y="456057"/>
                  </a:cubicBezTo>
                  <a:cubicBezTo>
                    <a:pt x="125962" y="464058"/>
                    <a:pt x="118189" y="471145"/>
                    <a:pt x="109274" y="476631"/>
                  </a:cubicBezTo>
                  <a:cubicBezTo>
                    <a:pt x="102873" y="480517"/>
                    <a:pt x="96472" y="480289"/>
                    <a:pt x="90757" y="474802"/>
                  </a:cubicBezTo>
                  <a:cubicBezTo>
                    <a:pt x="85957" y="470002"/>
                    <a:pt x="84814" y="464515"/>
                    <a:pt x="87557" y="458343"/>
                  </a:cubicBezTo>
                  <a:cubicBezTo>
                    <a:pt x="90071" y="452857"/>
                    <a:pt x="92586" y="447599"/>
                    <a:pt x="96472" y="443027"/>
                  </a:cubicBezTo>
                  <a:cubicBezTo>
                    <a:pt x="133048" y="399593"/>
                    <a:pt x="168024" y="354787"/>
                    <a:pt x="197056" y="305638"/>
                  </a:cubicBezTo>
                  <a:cubicBezTo>
                    <a:pt x="205972" y="290551"/>
                    <a:pt x="218545" y="285750"/>
                    <a:pt x="235461" y="292837"/>
                  </a:cubicBezTo>
                  <a:cubicBezTo>
                    <a:pt x="252835" y="300152"/>
                    <a:pt x="269294" y="299466"/>
                    <a:pt x="287810" y="297866"/>
                  </a:cubicBezTo>
                  <a:cubicBezTo>
                    <a:pt x="314785" y="295580"/>
                    <a:pt x="339931" y="301295"/>
                    <a:pt x="355019" y="330327"/>
                  </a:cubicBezTo>
                  <a:cubicBezTo>
                    <a:pt x="378107" y="374904"/>
                    <a:pt x="400739" y="419481"/>
                    <a:pt x="421084" y="465201"/>
                  </a:cubicBezTo>
                  <a:cubicBezTo>
                    <a:pt x="421313" y="465887"/>
                    <a:pt x="421770" y="466573"/>
                    <a:pt x="421999" y="467258"/>
                  </a:cubicBezTo>
                  <a:cubicBezTo>
                    <a:pt x="424056" y="474345"/>
                    <a:pt x="428399" y="483718"/>
                    <a:pt x="421313" y="488061"/>
                  </a:cubicBezTo>
                  <a:cubicBezTo>
                    <a:pt x="413083" y="493090"/>
                    <a:pt x="409426" y="482575"/>
                    <a:pt x="404168" y="477774"/>
                  </a:cubicBezTo>
                  <a:cubicBezTo>
                    <a:pt x="386566" y="460858"/>
                    <a:pt x="375364" y="440055"/>
                    <a:pt x="365763" y="417881"/>
                  </a:cubicBezTo>
                  <a:cubicBezTo>
                    <a:pt x="358219" y="400736"/>
                    <a:pt x="348847" y="384505"/>
                    <a:pt x="340160" y="367817"/>
                  </a:cubicBezTo>
                  <a:cubicBezTo>
                    <a:pt x="337645" y="363017"/>
                    <a:pt x="334445" y="358902"/>
                    <a:pt x="328044" y="360274"/>
                  </a:cubicBezTo>
                  <a:cubicBezTo>
                    <a:pt x="321643" y="361645"/>
                    <a:pt x="320043" y="366446"/>
                    <a:pt x="319814" y="371932"/>
                  </a:cubicBezTo>
                  <a:cubicBezTo>
                    <a:pt x="319586" y="380848"/>
                    <a:pt x="319814" y="389992"/>
                    <a:pt x="319814" y="397993"/>
                  </a:cubicBezTo>
                  <a:cubicBezTo>
                    <a:pt x="315014" y="428396"/>
                    <a:pt x="324615" y="453771"/>
                    <a:pt x="345189" y="474802"/>
                  </a:cubicBezTo>
                  <a:cubicBezTo>
                    <a:pt x="366906" y="496976"/>
                    <a:pt x="368278" y="520294"/>
                    <a:pt x="356390" y="548411"/>
                  </a:cubicBezTo>
                  <a:cubicBezTo>
                    <a:pt x="340160" y="587959"/>
                    <a:pt x="322329" y="626821"/>
                    <a:pt x="306327" y="666369"/>
                  </a:cubicBezTo>
                  <a:close/>
                </a:path>
              </a:pathLst>
            </a:custGeom>
            <a:solidFill>
              <a:srgbClr val="000000"/>
            </a:solidFill>
            <a:ln w="2286"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AE452B74-0D0D-4141-8852-37CB3908EA8A}"/>
                </a:ext>
              </a:extLst>
            </p:cNvPr>
            <p:cNvSpPr/>
            <p:nvPr/>
          </p:nvSpPr>
          <p:spPr>
            <a:xfrm>
              <a:off x="7343897" y="1901675"/>
              <a:ext cx="42159" cy="109318"/>
            </a:xfrm>
            <a:custGeom>
              <a:avLst/>
              <a:gdLst>
                <a:gd name="connsiteX0" fmla="*/ 6101 w 42159"/>
                <a:gd name="connsiteY0" fmla="*/ 16507 h 109318"/>
                <a:gd name="connsiteX1" fmla="*/ 27133 w 42159"/>
                <a:gd name="connsiteY1" fmla="*/ 68170 h 109318"/>
                <a:gd name="connsiteX2" fmla="*/ 25532 w 42159"/>
                <a:gd name="connsiteY2" fmla="*/ 94917 h 109318"/>
                <a:gd name="connsiteX3" fmla="*/ 27590 w 42159"/>
                <a:gd name="connsiteY3" fmla="*/ 109318 h 109318"/>
                <a:gd name="connsiteX4" fmla="*/ 36734 w 42159"/>
                <a:gd name="connsiteY4" fmla="*/ 98117 h 109318"/>
                <a:gd name="connsiteX5" fmla="*/ 40620 w 42159"/>
                <a:gd name="connsiteY5" fmla="*/ 38224 h 109318"/>
                <a:gd name="connsiteX6" fmla="*/ 17531 w 42159"/>
                <a:gd name="connsiteY6" fmla="*/ 3934 h 109318"/>
                <a:gd name="connsiteX7" fmla="*/ 1758 w 42159"/>
                <a:gd name="connsiteY7" fmla="*/ 3705 h 109318"/>
                <a:gd name="connsiteX8" fmla="*/ 6101 w 42159"/>
                <a:gd name="connsiteY8" fmla="*/ 16507 h 10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 h="109318">
                  <a:moveTo>
                    <a:pt x="6101" y="16507"/>
                  </a:moveTo>
                  <a:cubicBezTo>
                    <a:pt x="24161" y="29308"/>
                    <a:pt x="27361" y="48054"/>
                    <a:pt x="27133" y="68170"/>
                  </a:cubicBezTo>
                  <a:cubicBezTo>
                    <a:pt x="26904" y="77086"/>
                    <a:pt x="25990" y="86001"/>
                    <a:pt x="25532" y="94917"/>
                  </a:cubicBezTo>
                  <a:cubicBezTo>
                    <a:pt x="25304" y="99717"/>
                    <a:pt x="22332" y="104975"/>
                    <a:pt x="27590" y="109318"/>
                  </a:cubicBezTo>
                  <a:cubicBezTo>
                    <a:pt x="34676" y="108861"/>
                    <a:pt x="35819" y="102460"/>
                    <a:pt x="36734" y="98117"/>
                  </a:cubicBezTo>
                  <a:cubicBezTo>
                    <a:pt x="41306" y="78457"/>
                    <a:pt x="44049" y="58569"/>
                    <a:pt x="40620" y="38224"/>
                  </a:cubicBezTo>
                  <a:cubicBezTo>
                    <a:pt x="38105" y="23136"/>
                    <a:pt x="29190" y="12621"/>
                    <a:pt x="17531" y="3934"/>
                  </a:cubicBezTo>
                  <a:cubicBezTo>
                    <a:pt x="12274" y="-181"/>
                    <a:pt x="6559" y="-2238"/>
                    <a:pt x="1758" y="3705"/>
                  </a:cubicBezTo>
                  <a:cubicBezTo>
                    <a:pt x="-2585" y="8963"/>
                    <a:pt x="1987" y="13535"/>
                    <a:pt x="6101" y="16507"/>
                  </a:cubicBezTo>
                  <a:close/>
                </a:path>
              </a:pathLst>
            </a:custGeom>
            <a:solidFill>
              <a:srgbClr val="000000"/>
            </a:solidFill>
            <a:ln w="2286" cap="flat">
              <a:noFill/>
              <a:prstDash val="solid"/>
              <a:miter/>
            </a:ln>
          </p:spPr>
          <p:txBody>
            <a:bodyPr rtlCol="0" anchor="ctr"/>
            <a:lstStyle/>
            <a:p>
              <a:endParaRPr lang="en-US"/>
            </a:p>
          </p:txBody>
        </p:sp>
      </p:gr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660394" y="7168450"/>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1329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6"/>
            <a:ext cx="6687338" cy="61017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Dans le monde d'aujourd'hui, maintenir un mode de vie sain est un objectif convoité, mais cela reste un défi. L'importance de la santé physique et mentale a gagné en importance depuis que la pandémie a frappé le monde en mars 2020. Les adultes ont pris conscience du coût élevé que de longues périodes d'isolement avaient sur leur santé et la nécessité </a:t>
            </a:r>
            <a:r>
              <a:rPr lang="es-ES" dirty="0" err="1">
                <a:latin typeface="Calibri" panose="020F0502020204030204" pitchFamily="34" charset="0"/>
              </a:rPr>
              <a:t>d'améliorer</a:t>
            </a:r>
            <a:r>
              <a:rPr lang="es-ES" dirty="0">
                <a:latin typeface="Calibri" panose="020F0502020204030204" pitchFamily="34" charset="0"/>
              </a:rPr>
              <a:t> la prise en charge personnelle est donc devenue évidente. Bien que, en tant qu'adultes, nous sachions ce qui est bon pour nous, nous avons encore du mal à changer nos habitudes quotidiennes. En tant qu'adultes, nous savons que pour être en bonne santé, nous devons bien manger, faire de l'exercice régulièrement, dormir suffisamment et boire beaucoup d'eau. Pour certains d'entre nous, être en bonne santé ne va pas de soi et nous avons besoin d'être guidés, conseillés et responsabilisés. La question est donc de savoir ce que nous pouvons faire, comment motiver les gens à se soucier de leur propre santé.</a:t>
            </a:r>
          </a:p>
          <a:p>
            <a:r>
              <a:rPr lang="es-ES" dirty="0">
                <a:latin typeface="Calibri" panose="020F0502020204030204" pitchFamily="34" charset="0"/>
              </a:rPr>
              <a:t>Nous entendons tout le temps dire que la technologie a des effets négatifs sur nous, mais le croiriez-vous si on vous disait que la technologie est bonne pour notre santé ? Nombreux sont ceux qui pensent que la technologie n'a fait que nous rendre plus paresseux et moins sains au fil des ans. Ces personnes accusent les médias sociaux, les services de livraison et la télévision de nous rendre plus </a:t>
            </a:r>
            <a:r>
              <a:rPr lang="es-ES" dirty="0" err="1">
                <a:latin typeface="Calibri" panose="020F0502020204030204" pitchFamily="34" charset="0"/>
              </a:rPr>
              <a:t>dépendants</a:t>
            </a:r>
            <a:r>
              <a:rPr lang="es-ES" dirty="0">
                <a:latin typeface="Calibri" panose="020F0502020204030204" pitchFamily="34" charset="0"/>
              </a:rPr>
              <a:t> des </a:t>
            </a:r>
            <a:r>
              <a:rPr lang="es-ES" dirty="0" err="1">
                <a:latin typeface="Calibri" panose="020F0502020204030204" pitchFamily="34" charset="0"/>
              </a:rPr>
              <a:t>écrans</a:t>
            </a:r>
            <a:r>
              <a:rPr lang="es-ES" dirty="0">
                <a:latin typeface="Calibri" panose="020F0502020204030204" pitchFamily="34" charset="0"/>
              </a:rPr>
              <a:t> que de la santé. (1) Cependant, ce n'est pas tout à fait vrai. Actuellement, il existe environ 100 000 applications de santé que nous pouvons télécharger sur notre appareil mobile, qui peuvent mesurer notre activité physique et fournir des conseils en matière de santé. Ainsi, il existe un plus grand nombre de façons dont la technologie nous a rendus plus sains que nous ne le serions autrement. </a:t>
            </a:r>
          </a:p>
          <a:p>
            <a:r>
              <a:rPr lang="es-ES" dirty="0">
                <a:latin typeface="Calibri" panose="020F0502020204030204" pitchFamily="34" charset="0"/>
              </a:rPr>
              <a:t>Demandez-vous, sans la technologie au cours des 12 derniers mois, comment vous auriez communiqué avec vos proches, vos amis, vos collègues de travail ? Les avantages de la technologie pour la communication ne doivent pas être sous-estimés. La technologie nous permet de vaquer à nos occupations quotidiennes sans avoir à sortir de chez nous, qu'il s'agisse par exemple de services bancaires en ligne, d'achats en ligne ou de la prise de rendez-vous médicaux. La technologie nous aide à rester connectés au monde et à la société en général.</a:t>
            </a:r>
          </a:p>
          <a:p>
            <a:r>
              <a:rPr lang="es-ES" dirty="0">
                <a:latin typeface="Calibri" panose="020F0502020204030204" pitchFamily="34" charset="0"/>
              </a:rPr>
              <a:t>En outre, la technologie peut contribuer à notre santé mentale en améliorant notre santé physique. Les technologies de santé personnelles ont désormais le pouvoir de collecter des données sur toutes les parties du corps et de communiquer leurs résultats. Le suivi de vos activités saines peut accroître votre motivation à faire de l'exercice, à dormir davantage et à manger mieux. En tirant pleinement parti de cette technologie, vous pouvez mesurer votre effort plus facilement que jamais auparavant. (2)</a:t>
            </a:r>
          </a:p>
          <a:p>
            <a:r>
              <a:rPr lang="es-ES" dirty="0">
                <a:latin typeface="Calibri" panose="020F0502020204030204" pitchFamily="34" charset="0"/>
              </a:rPr>
              <a:t>Si vous cherchez à améliorer votre relation avec la technologie et les appareils numériques, il est important que vous preniez le temps de vous informer sur la manière de le faire. Les smartphones, les ordinateurs et les téléviseurs intelligents, en soi, n'ont pas d'impact négatif sur nos vies, c'est la façon dont les gens choisissent d'interagir avec ces appareils et de les utiliser qui peut être nuisible.</a:t>
            </a:r>
          </a:p>
          <a:p>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https://ipatientcare.com/blog/how-technology-is-helping-us-improve-our-health-everyday-everywhere/ </a:t>
            </a:r>
            <a:r>
              <a:rPr lang="en-GB" baseline="30000" dirty="0">
                <a:latin typeface="Calibri" panose="020F0502020204030204" pitchFamily="34" charset="0"/>
              </a:rPr>
              <a:t>23</a:t>
            </a:r>
          </a:p>
          <a:p>
            <a:pPr lvl="0"/>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 </a:t>
            </a:r>
            <a:r>
              <a:rPr lang="en-GB" baseline="30000" dirty="0">
                <a:latin typeface="Calibri" panose="020F0502020204030204" pitchFamily="34" charset="0"/>
              </a:rPr>
              <a:t>24</a:t>
            </a:r>
            <a:endParaRPr lang="en-IE" dirty="0">
              <a:latin typeface="Calibri" panose="020F0502020204030204" pitchFamily="34" charset="0"/>
            </a:endParaRPr>
          </a:p>
          <a:p>
            <a:r>
              <a:rPr lang="en-GB" dirty="0">
                <a:latin typeface="Calibri" panose="020F0502020204030204" pitchFamily="34" charset="0"/>
              </a:rPr>
              <a:t>.</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INFORMATIONS GÉNÉRALES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48</a:t>
            </a:fld>
            <a:endParaRPr lang="en-US" dirty="0">
              <a:latin typeface="Calibri" panose="020F0502020204030204" pitchFamily="34" charset="0"/>
            </a:endParaRPr>
          </a:p>
        </p:txBody>
      </p:sp>
      <p:sp>
        <p:nvSpPr>
          <p:cNvPr id="7" name="Text Placeholder 23">
            <a:extLst>
              <a:ext uri="{FF2B5EF4-FFF2-40B4-BE49-F238E27FC236}">
                <a16:creationId xmlns:a16="http://schemas.microsoft.com/office/drawing/2014/main" id="{B4D8E1D7-AB84-E440-96BF-5297B7DD2932}"/>
              </a:ext>
            </a:extLst>
          </p:cNvPr>
          <p:cNvSpPr txBox="1">
            <a:spLocks/>
          </p:cNvSpPr>
          <p:nvPr/>
        </p:nvSpPr>
        <p:spPr>
          <a:xfrm>
            <a:off x="464412" y="9548657"/>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3"/>
            </a:pPr>
            <a:r>
              <a:rPr lang="en-US" sz="800" dirty="0" err="1">
                <a:solidFill>
                  <a:srgbClr val="221F1F"/>
                </a:solidFill>
                <a:latin typeface="Calibri" panose="020F0502020204030204" pitchFamily="34" charset="0"/>
              </a:rPr>
              <a:t>iPatientCare </a:t>
            </a:r>
            <a:r>
              <a:rPr lang="en-US" sz="800" dirty="0">
                <a:solidFill>
                  <a:srgbClr val="221F1F"/>
                </a:solidFill>
                <a:latin typeface="Calibri" panose="020F0502020204030204" pitchFamily="34" charset="0"/>
              </a:rPr>
              <a:t>(2019). Voici comment la technologie nous aide à améliorer notre santé chaque jour et partout.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23"/>
            </a:pPr>
            <a:r>
              <a:rPr lang="en-US" sz="800" dirty="0">
                <a:solidFill>
                  <a:srgbClr val="221F1F"/>
                </a:solidFill>
                <a:latin typeface="Calibri" panose="020F0502020204030204" pitchFamily="34" charset="0"/>
              </a:rPr>
              <a:t>Ferrante, A. (2021). 4 façons dont la technologie peut améliorer votre santé.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 </a:t>
            </a:r>
          </a:p>
        </p:txBody>
      </p:sp>
      <p:sp>
        <p:nvSpPr>
          <p:cNvPr id="8" name="Text Placeholder 36">
            <a:extLst>
              <a:ext uri="{FF2B5EF4-FFF2-40B4-BE49-F238E27FC236}">
                <a16:creationId xmlns:a16="http://schemas.microsoft.com/office/drawing/2014/main" id="{FD206CA5-9B78-764B-946F-8C0DA728E105}"/>
              </a:ext>
            </a:extLst>
          </p:cNvPr>
          <p:cNvSpPr txBox="1">
            <a:spLocks/>
          </p:cNvSpPr>
          <p:nvPr/>
        </p:nvSpPr>
        <p:spPr>
          <a:xfrm>
            <a:off x="436168" y="868103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Pour que les adultes puissent profiter des avantages de l'utilisation de la technologie pour améliorer leur santé, leur bien-être et leur communication, ils doivent avoir accès à un smartphone (IOS ou Android) et être en mesure 1) d'accéder à l'internet et 2) de télécharger des </a:t>
            </a:r>
            <a:r>
              <a:rPr lang="es-ES" dirty="0" err="1">
                <a:latin typeface="Calibri" panose="020F0502020204030204" pitchFamily="34" charset="0"/>
              </a:rPr>
              <a:t>applications</a:t>
            </a:r>
            <a:r>
              <a:rPr lang="es-ES" dirty="0">
                <a:latin typeface="Calibri" panose="020F0502020204030204" pitchFamily="34" charset="0"/>
              </a:rPr>
              <a:t> sur l'appareil.</a:t>
            </a:r>
            <a:endParaRPr lang="en-IE" dirty="0">
              <a:latin typeface="Calibri" panose="020F0502020204030204" pitchFamily="34" charset="0"/>
            </a:endParaRPr>
          </a:p>
        </p:txBody>
      </p:sp>
      <p:sp>
        <p:nvSpPr>
          <p:cNvPr id="9" name="Text Placeholder 35">
            <a:extLst>
              <a:ext uri="{FF2B5EF4-FFF2-40B4-BE49-F238E27FC236}">
                <a16:creationId xmlns:a16="http://schemas.microsoft.com/office/drawing/2014/main" id="{662FCFB5-CC33-D54A-9170-9DC6F2CA69BB}"/>
              </a:ext>
            </a:extLst>
          </p:cNvPr>
          <p:cNvSpPr txBox="1">
            <a:spLocks/>
          </p:cNvSpPr>
          <p:nvPr/>
        </p:nvSpPr>
        <p:spPr>
          <a:xfrm>
            <a:off x="0" y="7377896"/>
            <a:ext cx="6349872" cy="105997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DE QUOI AI-JE BESOIN POUR UTILISER LA TECHNOLOGIE AFIN D'AMÉLIORER MA SANTÉ ET MON APPRENTISSAGE ?</a:t>
            </a:r>
            <a:endParaRPr lang="en-US" b="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8488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49</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53519" y="1507082"/>
            <a:ext cx="6687338" cy="43435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err="1">
                <a:latin typeface="Calibri" panose="020F0502020204030204" pitchFamily="34" charset="0"/>
              </a:rPr>
              <a:t>Quel Talent </a:t>
            </a:r>
            <a:r>
              <a:rPr lang="es-ES" dirty="0">
                <a:latin typeface="Calibri" panose="020F0502020204030204" pitchFamily="34" charset="0"/>
              </a:rPr>
              <a:t>est une innovation de service basée sur le concept de reconversion professionnelle et l'attractivité des métiers de l'aide à domicile, dans le but d'inverser les tendances. Forts de notre expérience en matière de coopération interprofessionnelle, nous créons des espaces de travail qui permettent aux professionnels de développer et de transmettre leur savoir-faire. Par la médiation artistique et culturelle, nous équipons les professionnels pour donner du sens à </a:t>
            </a:r>
            <a:r>
              <a:rPr lang="es-ES" dirty="0" err="1">
                <a:latin typeface="Calibri" panose="020F0502020204030204" pitchFamily="34" charset="0"/>
              </a:rPr>
              <a:t>leur</a:t>
            </a:r>
            <a:r>
              <a:rPr lang="es-ES" dirty="0">
                <a:latin typeface="Calibri" panose="020F0502020204030204" pitchFamily="34" charset="0"/>
              </a:rPr>
              <a:t> position et valoriser leur pratique. L'originalité de notre démarche repose sur une approche sensible de l'analyse de la pratique. </a:t>
            </a:r>
          </a:p>
          <a:p>
            <a:endParaRPr lang="es-ES" dirty="0">
              <a:latin typeface="Calibri" panose="020F0502020204030204" pitchFamily="34" charset="0"/>
            </a:endParaRPr>
          </a:p>
          <a:p>
            <a:r>
              <a:rPr lang="es-ES" dirty="0">
                <a:latin typeface="Calibri" panose="020F0502020204030204" pitchFamily="34" charset="0"/>
              </a:rPr>
              <a:t>L'originalité de notre proposition repose sur une approche sensible de l'analyse de la pratique, là où il est souvent demandé aux professionnels de "se </a:t>
            </a:r>
            <a:r>
              <a:rPr lang="es-ES" dirty="0" err="1">
                <a:latin typeface="Calibri" panose="020F0502020204030204" pitchFamily="34" charset="0"/>
              </a:rPr>
              <a:t>protéger</a:t>
            </a:r>
            <a:r>
              <a:rPr lang="es-ES" dirty="0">
                <a:latin typeface="Calibri" panose="020F0502020204030204" pitchFamily="34" charset="0"/>
              </a:rPr>
              <a:t>", de ne pas laisser leurs </a:t>
            </a:r>
            <a:r>
              <a:rPr lang="es-ES" dirty="0" err="1">
                <a:latin typeface="Calibri" panose="020F0502020204030204" pitchFamily="34" charset="0"/>
              </a:rPr>
              <a:t>émotions</a:t>
            </a:r>
            <a:r>
              <a:rPr lang="es-ES" dirty="0">
                <a:latin typeface="Calibri" panose="020F0502020204030204" pitchFamily="34" charset="0"/>
              </a:rPr>
              <a:t> "</a:t>
            </a:r>
            <a:r>
              <a:rPr lang="es-ES" dirty="0" err="1">
                <a:latin typeface="Calibri" panose="020F0502020204030204" pitchFamily="34" charset="0"/>
              </a:rPr>
              <a:t>prendre</a:t>
            </a:r>
            <a:r>
              <a:rPr lang="es-ES" dirty="0">
                <a:latin typeface="Calibri" panose="020F0502020204030204" pitchFamily="34" charset="0"/>
              </a:rPr>
              <a:t> le </a:t>
            </a:r>
            <a:r>
              <a:rPr lang="es-ES" dirty="0" err="1">
                <a:latin typeface="Calibri" panose="020F0502020204030204" pitchFamily="34" charset="0"/>
              </a:rPr>
              <a:t>dessus</a:t>
            </a:r>
            <a:r>
              <a:rPr lang="es-ES" dirty="0">
                <a:latin typeface="Calibri" panose="020F0502020204030204" pitchFamily="34" charset="0"/>
              </a:rPr>
              <a:t>", nous créons des espaces de travail où l'éveil des sens est le moteur de la construction d'un discours critique sur la profession d'aide à domicile. Notre objectif est que ces personnes deviennent des "ambassadeurs" de leur savoir-faire sans se concentrer exclusivement sur les compétences techniques ou relationnelles qu'elles utilisent.</a:t>
            </a:r>
          </a:p>
          <a:p>
            <a:r>
              <a:rPr lang="es-ES" dirty="0">
                <a:latin typeface="Calibri" panose="020F0502020204030204" pitchFamily="34" charset="0"/>
              </a:rPr>
              <a:t>Le projet SOYONS CAP' vise à renouveler les méthodes d'accompagnement des personnes dites vulnérables dans la phase de remobilisation, première étape de toute formation programmée. Conçu comme un parcours de formation </a:t>
            </a:r>
            <a:r>
              <a:rPr lang="es-ES" dirty="0" err="1">
                <a:latin typeface="Calibri" panose="020F0502020204030204" pitchFamily="34" charset="0"/>
              </a:rPr>
              <a:t>co-construit </a:t>
            </a:r>
            <a:r>
              <a:rPr lang="es-ES" dirty="0">
                <a:latin typeface="Calibri" panose="020F0502020204030204" pitchFamily="34" charset="0"/>
              </a:rPr>
              <a:t>avec les stagiaires, SOYONS CAP' développe des compétences de base et transversales à travers des ateliers de pratiques artistiques et numériques, d'engagement citoyen et d'accompagnement social. </a:t>
            </a:r>
          </a:p>
          <a:p>
            <a:endParaRPr lang="es-ES" dirty="0">
              <a:latin typeface="Calibri" panose="020F0502020204030204" pitchFamily="34" charset="0"/>
            </a:endParaRPr>
          </a:p>
          <a:p>
            <a:r>
              <a:rPr lang="es-ES" dirty="0">
                <a:latin typeface="Calibri" panose="020F0502020204030204" pitchFamily="34" charset="0"/>
              </a:rPr>
              <a:t>Notre projet est basé sur l'établissement de la confiance et le respect des règles de bienveillance et de non-jugement. S'appuyer sur les caractéristiques positives d'un individu ne signifie pas nier ses problèmes. Nous voulons développer la capacité des élèves à donner un sens à leurs actions, à être responsables de ce qu'ils peuvent changer.</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17351" y="831162"/>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PRECONISATIONS</a:t>
            </a:r>
          </a:p>
        </p:txBody>
      </p:sp>
      <p:sp>
        <p:nvSpPr>
          <p:cNvPr id="21" name="Text Placeholder 36">
            <a:extLst>
              <a:ext uri="{FF2B5EF4-FFF2-40B4-BE49-F238E27FC236}">
                <a16:creationId xmlns:a16="http://schemas.microsoft.com/office/drawing/2014/main" id="{41CEC11F-16B6-0B4A-A013-655FC53BEA1D}"/>
              </a:ext>
            </a:extLst>
          </p:cNvPr>
          <p:cNvSpPr txBox="1">
            <a:spLocks/>
          </p:cNvSpPr>
          <p:nvPr/>
        </p:nvSpPr>
        <p:spPr>
          <a:xfrm>
            <a:off x="453519" y="6009056"/>
            <a:ext cx="6687338" cy="271859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dirty="0">
                <a:latin typeface="Calibri" panose="020F0502020204030204" pitchFamily="34" charset="0"/>
              </a:rPr>
              <a:t>Comment la technologie peut-elle aider votre santé </a:t>
            </a:r>
            <a:r>
              <a:rPr lang="es-ES" dirty="0" err="1">
                <a:latin typeface="Calibri" panose="020F0502020204030204" pitchFamily="34" charset="0"/>
              </a:rPr>
              <a:t>mentale</a:t>
            </a:r>
            <a:r>
              <a:rPr lang="es-ES" dirty="0">
                <a:latin typeface="Calibri" panose="020F0502020204030204" pitchFamily="34" charset="0"/>
              </a:rPr>
              <a:t>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https://www.openaccessgovernment.org/how-can-technology-help-your-mental-health/88447/ </a:t>
            </a:r>
            <a:r>
              <a:rPr lang="en-GB" baseline="30000" dirty="0">
                <a:latin typeface="Calibri" panose="020F0502020204030204" pitchFamily="34" charset="0"/>
              </a:rPr>
              <a:t>25</a:t>
            </a:r>
            <a:endParaRPr lang="en-GB" u="sng"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Comment la technologie peut-elle nous aider à gérer notre santé mentale, et où faut-il travailler davantage ? </a:t>
            </a:r>
            <a:r>
              <a:rPr lang="en-GB" dirty="0">
                <a:solidFill>
                  <a:srgbClr val="FFC652"/>
                </a:solidFill>
                <a:latin typeface="Calibri" panose="020F0502020204030204" pitchFamily="34" charset="0"/>
              </a:rPr>
              <a:t>https://www.nesta.org.uk/blog/how-can-tech-help-us-manage-our-mental-health-and-where-is-more-work-needed/ </a:t>
            </a:r>
            <a:r>
              <a:rPr lang="en-GB" baseline="30000" dirty="0">
                <a:latin typeface="Calibri" panose="020F0502020204030204" pitchFamily="34" charset="0"/>
              </a:rPr>
              <a:t>26</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Comment la technologie peut-elle nous aider à gérer nos problèmes mentaux ? </a:t>
            </a:r>
            <a:r>
              <a:rPr lang="en-GB" dirty="0">
                <a:solidFill>
                  <a:srgbClr val="FFC652"/>
                </a:solidFill>
                <a:latin typeface="Calibri" panose="020F0502020204030204" pitchFamily="34" charset="0"/>
              </a:rPr>
              <a:t>https://patient.info/news-and-features/how-can-technology-help-us-manage-health-conditions </a:t>
            </a:r>
            <a:r>
              <a:rPr lang="en-GB" baseline="30000" dirty="0">
                <a:latin typeface="Calibri" panose="020F0502020204030204" pitchFamily="34" charset="0"/>
              </a:rPr>
              <a:t>27</a:t>
            </a:r>
          </a:p>
          <a:p>
            <a:pPr algn="l"/>
            <a:r>
              <a:rPr lang="es-ES" dirty="0" err="1">
                <a:latin typeface="Calibri" panose="020F0502020204030204" pitchFamily="34" charset="0"/>
              </a:rPr>
              <a:t>Six</a:t>
            </a:r>
            <a:r>
              <a:rPr lang="es-ES" dirty="0">
                <a:latin typeface="Calibri" panose="020F0502020204030204" pitchFamily="34" charset="0"/>
              </a:rPr>
              <a:t> façons dont la technologie peut aider à lutter contre les troubles mentaux :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https://www.mentalfloss.com/article/505508/6-ways-technology-can-help-mental-health-disorders </a:t>
            </a:r>
            <a:r>
              <a:rPr lang="en-GB" baseline="30000" dirty="0">
                <a:latin typeface="Calibri" panose="020F0502020204030204" pitchFamily="34" charset="0"/>
              </a:rPr>
              <a:t>28</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Réseaux sociaux : découvrez les risques d'une utilisation excessive des réseaux sociaux et comment les reconnaître. </a:t>
            </a: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https://timesofindia.</a:t>
            </a:r>
            <a:r>
              <a:rPr lang="en-GB" u="sng" dirty="0">
                <a:solidFill>
                  <a:srgbClr val="FFC652"/>
                </a:solidFill>
                <a:latin typeface="Calibri" panose="020F0502020204030204" pitchFamily="34" charset="0"/>
              </a:rPr>
              <a:t>indiatimes.com/life-style/health-fitness/de-stress/here-is-how-social-media-can-be-dangerous-for-your-mental-health/articleshow/68044664.cms </a:t>
            </a:r>
            <a:r>
              <a:rPr lang="en-GB" baseline="30000" dirty="0">
                <a:latin typeface="Calibri" panose="020F0502020204030204" pitchFamily="34" charset="0"/>
              </a:rPr>
              <a:t>29</a:t>
            </a:r>
            <a:endParaRPr lang="en-IE" dirty="0">
              <a:solidFill>
                <a:srgbClr val="FFC652"/>
              </a:solidFill>
              <a:latin typeface="Calibri" panose="020F0502020204030204" pitchFamily="34" charset="0"/>
            </a:endParaRPr>
          </a:p>
        </p:txBody>
      </p:sp>
      <p:sp>
        <p:nvSpPr>
          <p:cNvPr id="22" name="Text Placeholder 23">
            <a:extLst>
              <a:ext uri="{FF2B5EF4-FFF2-40B4-BE49-F238E27FC236}">
                <a16:creationId xmlns:a16="http://schemas.microsoft.com/office/drawing/2014/main" id="{310AD398-BE26-3546-BADD-689929AC0218}"/>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5"/>
            </a:pPr>
            <a:r>
              <a:rPr lang="en-US" sz="800" dirty="0" err="1">
                <a:solidFill>
                  <a:srgbClr val="221F1F"/>
                </a:solidFill>
                <a:latin typeface="Calibri" panose="020F0502020204030204" pitchFamily="34" charset="0"/>
              </a:rPr>
              <a:t>Brudö</a:t>
            </a:r>
            <a:r>
              <a:rPr lang="en-US" sz="800" dirty="0">
                <a:solidFill>
                  <a:srgbClr val="221F1F"/>
                </a:solidFill>
                <a:latin typeface="Calibri" panose="020F0502020204030204" pitchFamily="34" charset="0"/>
              </a:rPr>
              <a:t>, D. (2020). Comment la technologie peut-elle aider votre santé mentale ? Gouvernement en libre accès.</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Kate, S., </a:t>
            </a:r>
            <a:r>
              <a:rPr lang="en-US" sz="800" dirty="0" err="1">
                <a:solidFill>
                  <a:srgbClr val="221F1F"/>
                </a:solidFill>
                <a:latin typeface="Calibri" panose="020F0502020204030204" pitchFamily="34" charset="0"/>
              </a:rPr>
              <a:t>Zlotowitz</a:t>
            </a:r>
            <a:r>
              <a:rPr lang="en-US" sz="800" dirty="0">
                <a:solidFill>
                  <a:srgbClr val="221F1F"/>
                </a:solidFill>
                <a:latin typeface="Calibri" panose="020F0502020204030204" pitchFamily="34" charset="0"/>
              </a:rPr>
              <a:t>, S et Hebron, D. Comment la technologie peut-elle nous aider à gérer notre santé mentale - et où faut-il encore travailler ? Nesta.</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Evans, M. (2020). Comment la technologie peut-elle nous aider à gérer les problèmes de santé ? Patient.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Fawcett, K. (2017). 6 façons dont la technologie peut aider les troubles de la santé mentale. Mental Floss.</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Times of India (2019). Voici comment les médias sociaux peuvent être dangereux pour votre santé mentale. The Times of India </a:t>
            </a:r>
          </a:p>
        </p:txBody>
      </p:sp>
    </p:spTree>
    <p:extLst>
      <p:ext uri="{BB962C8B-B14F-4D97-AF65-F5344CB8AC3E}">
        <p14:creationId xmlns:p14="http://schemas.microsoft.com/office/powerpoint/2010/main" val="306180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s-ES" b="1" dirty="0"/>
              <a:t>PREMIERS PAS : MA SANTÉ ET MON BIEN-ÊTRE</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23977"/>
            <a:ext cx="4381920" cy="2137268"/>
          </a:xfrm>
          <a:prstGeom prst="rect">
            <a:avLst/>
          </a:prstGeom>
        </p:spPr>
        <p:txBody>
          <a:bodyPr/>
          <a:lstStyle/>
          <a:p>
            <a:pPr>
              <a:lnSpc>
                <a:spcPct val="100000"/>
              </a:lnSpc>
              <a:tabLst>
                <a:tab pos="3949700" algn="l"/>
              </a:tabLst>
            </a:pPr>
            <a:r>
              <a:rPr lang="en-GB" dirty="0">
                <a:effectLst/>
                <a:latin typeface="Calibri" panose="020F0502020204030204" pitchFamily="34" charset="0"/>
                <a:ea typeface="Calibri" panose="020F0502020204030204" pitchFamily="34" charset="0"/>
                <a:cs typeface="Calibri" panose="020F0502020204030204" pitchFamily="34" charset="0"/>
              </a:rPr>
              <a:t>INFORMATION GÉNÉRALE</a:t>
            </a:r>
            <a:r>
              <a:rPr lang="en-US" sz="1400" dirty="0"/>
              <a:t> .......................................... </a:t>
            </a:r>
            <a:r>
              <a:rPr lang="en-US" sz="1400" dirty="0">
                <a:hlinkClick r:id="rId2" action="ppaction://hlinksldjump">
                  <a:extLst>
                    <a:ext uri="{A12FA001-AC4F-418D-AE19-62706E023703}">
                      <ahyp:hlinkClr xmlns:ahyp="http://schemas.microsoft.com/office/drawing/2018/hyperlinkcolor" val="tx"/>
                    </a:ext>
                  </a:extLst>
                </a:hlinkClick>
              </a:rPr>
              <a:t>6</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DE QUOI AI-JE BESOIN POUR AMÉLIORER </a:t>
            </a:r>
          </a:p>
          <a:p>
            <a:pPr>
              <a:lnSpc>
                <a:spcPct val="100000"/>
              </a:lnSpc>
              <a:tabLst>
                <a:tab pos="3949700" algn="l"/>
              </a:tabLst>
            </a:pPr>
            <a:r>
              <a:rPr lang="es-ES" sz="1400" dirty="0"/>
              <a:t>MA SANTÉ ET MON BIEN-ÊTRE ?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PRECONISATIONS ……...................................................... </a:t>
            </a:r>
            <a:r>
              <a:rPr lang="en-US" sz="1400" dirty="0">
                <a:hlinkClick r:id="rId4" action="ppaction://hlinksldjump">
                  <a:extLst>
                    <a:ext uri="{A12FA001-AC4F-418D-AE19-62706E023703}">
                      <ahyp:hlinkClr xmlns:ahyp="http://schemas.microsoft.com/office/drawing/2018/hyperlinkcolor" val="tx"/>
                    </a:ext>
                  </a:extLst>
                </a:hlinkClick>
              </a:rPr>
              <a:t>11</a:t>
            </a:r>
            <a:endParaRPr lang="en-US" sz="1400" dirty="0"/>
          </a:p>
          <a:p>
            <a:pPr>
              <a:lnSpc>
                <a:spcPct val="100000"/>
              </a:lnSpc>
              <a:tabLst>
                <a:tab pos="3949700" algn="l"/>
              </a:tabLst>
            </a:pPr>
            <a:r>
              <a:rPr lang="es-ES" sz="1400" dirty="0"/>
              <a:t>	 MYTHES ET FAUSSES CROYANCE..................................... </a:t>
            </a:r>
            <a:r>
              <a:rPr lang="en-US" sz="1400" dirty="0">
                <a:hlinkClick r:id="rId5" action="ppaction://hlinksldjump">
                  <a:extLst>
                    <a:ext uri="{A12FA001-AC4F-418D-AE19-62706E023703}">
                      <ahyp:hlinkClr xmlns:ahyp="http://schemas.microsoft.com/office/drawing/2018/hyperlinkcolor" val="tx"/>
                    </a:ext>
                  </a:extLst>
                </a:hlinkClick>
              </a:rPr>
              <a:t>12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REFERENCES DE BONNES PRATIQUES INNOVANTES ...... </a:t>
            </a:r>
            <a:r>
              <a:rPr lang="en-US" sz="1400" dirty="0">
                <a:hlinkClick r:id="rId6" action="ppaction://hlinksldjump">
                  <a:extLst>
                    <a:ext uri="{A12FA001-AC4F-418D-AE19-62706E023703}">
                      <ahyp:hlinkClr xmlns:ahyp="http://schemas.microsoft.com/office/drawing/2018/hyperlinkcolor" val="tx"/>
                    </a:ext>
                  </a:extLst>
                </a:hlinkClick>
              </a:rPr>
              <a:t>13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02</a:t>
            </a:r>
            <a:endParaRPr dirty="0"/>
          </a:p>
        </p:txBody>
      </p:sp>
      <p:grpSp>
        <p:nvGrpSpPr>
          <p:cNvPr id="9" name="Graphic 4">
            <a:extLst>
              <a:ext uri="{FF2B5EF4-FFF2-40B4-BE49-F238E27FC236}">
                <a16:creationId xmlns:a16="http://schemas.microsoft.com/office/drawing/2014/main" id="{6BA239FD-E3BC-7B4B-92BB-9F38D4B37693}"/>
              </a:ext>
            </a:extLst>
          </p:cNvPr>
          <p:cNvGrpSpPr/>
          <p:nvPr/>
        </p:nvGrpSpPr>
        <p:grpSpPr>
          <a:xfrm>
            <a:off x="556714" y="8410407"/>
            <a:ext cx="3032308" cy="1620081"/>
            <a:chOff x="3310937" y="1190467"/>
            <a:chExt cx="1577292" cy="842705"/>
          </a:xfrm>
        </p:grpSpPr>
        <p:sp>
          <p:nvSpPr>
            <p:cNvPr id="10" name="Freeform 9">
              <a:extLst>
                <a:ext uri="{FF2B5EF4-FFF2-40B4-BE49-F238E27FC236}">
                  <a16:creationId xmlns:a16="http://schemas.microsoft.com/office/drawing/2014/main" id="{E2134D13-84DB-F841-860E-B682903C0EE5}"/>
                </a:ext>
              </a:extLst>
            </p:cNvPr>
            <p:cNvSpPr/>
            <p:nvPr/>
          </p:nvSpPr>
          <p:spPr>
            <a:xfrm>
              <a:off x="3408045" y="18764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7F867A-431C-B64B-9477-9042517A6489}"/>
                </a:ext>
              </a:extLst>
            </p:cNvPr>
            <p:cNvSpPr/>
            <p:nvPr/>
          </p:nvSpPr>
          <p:spPr>
            <a:xfrm>
              <a:off x="3408045" y="1879520"/>
              <a:ext cx="9525" cy="714"/>
            </a:xfrm>
            <a:custGeom>
              <a:avLst/>
              <a:gdLst>
                <a:gd name="connsiteX0" fmla="*/ 0 w 9525"/>
                <a:gd name="connsiteY0" fmla="*/ 714 h 714"/>
                <a:gd name="connsiteX1" fmla="*/ 0 w 9525"/>
                <a:gd name="connsiteY1" fmla="*/ 714 h 714"/>
                <a:gd name="connsiteX2" fmla="*/ 0 w 9525"/>
                <a:gd name="connsiteY2" fmla="*/ 714 h 714"/>
              </a:gdLst>
              <a:ahLst/>
              <a:cxnLst>
                <a:cxn ang="0">
                  <a:pos x="connsiteX0" y="connsiteY0"/>
                </a:cxn>
                <a:cxn ang="0">
                  <a:pos x="connsiteX1" y="connsiteY1"/>
                </a:cxn>
                <a:cxn ang="0">
                  <a:pos x="connsiteX2" y="connsiteY2"/>
                </a:cxn>
              </a:cxnLst>
              <a:rect l="l" t="t" r="r" b="b"/>
              <a:pathLst>
                <a:path w="9525" h="714">
                  <a:moveTo>
                    <a:pt x="0" y="714"/>
                  </a:moveTo>
                  <a:cubicBezTo>
                    <a:pt x="0" y="-238"/>
                    <a:pt x="0" y="-238"/>
                    <a:pt x="0" y="714"/>
                  </a:cubicBezTo>
                  <a:cubicBezTo>
                    <a:pt x="0" y="-238"/>
                    <a:pt x="0" y="-238"/>
                    <a:pt x="0" y="714"/>
                  </a:cubicBez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AFB0932-44AA-B14D-950E-51C7555633AB}"/>
                </a:ext>
              </a:extLst>
            </p:cNvPr>
            <p:cNvSpPr/>
            <p:nvPr/>
          </p:nvSpPr>
          <p:spPr>
            <a:xfrm>
              <a:off x="3403143" y="1758197"/>
              <a:ext cx="175810" cy="110964"/>
            </a:xfrm>
            <a:custGeom>
              <a:avLst/>
              <a:gdLst>
                <a:gd name="connsiteX0" fmla="*/ 2997 w 175810"/>
                <a:gd name="connsiteY0" fmla="*/ 73460 h 110964"/>
                <a:gd name="connsiteX1" fmla="*/ 4902 w 175810"/>
                <a:gd name="connsiteY1" fmla="*/ 110607 h 110964"/>
                <a:gd name="connsiteX2" fmla="*/ 8712 w 175810"/>
                <a:gd name="connsiteY2" fmla="*/ 110607 h 110964"/>
                <a:gd name="connsiteX3" fmla="*/ 60147 w 175810"/>
                <a:gd name="connsiteY3" fmla="*/ 107750 h 110964"/>
                <a:gd name="connsiteX4" fmla="*/ 117297 w 175810"/>
                <a:gd name="connsiteY4" fmla="*/ 90605 h 110964"/>
                <a:gd name="connsiteX5" fmla="*/ 175399 w 175810"/>
                <a:gd name="connsiteY5" fmla="*/ 46790 h 110964"/>
                <a:gd name="connsiteX6" fmla="*/ 175399 w 175810"/>
                <a:gd name="connsiteY6" fmla="*/ 50600 h 110964"/>
                <a:gd name="connsiteX7" fmla="*/ 125869 w 175810"/>
                <a:gd name="connsiteY7" fmla="*/ 118 h 110964"/>
                <a:gd name="connsiteX8" fmla="*/ 106819 w 175810"/>
                <a:gd name="connsiteY8" fmla="*/ 2975 h 110964"/>
                <a:gd name="connsiteX9" fmla="*/ 87769 w 175810"/>
                <a:gd name="connsiteY9" fmla="*/ 3927 h 110964"/>
                <a:gd name="connsiteX10" fmla="*/ 15379 w 175810"/>
                <a:gd name="connsiteY10" fmla="*/ 7737 h 110964"/>
                <a:gd name="connsiteX11" fmla="*/ 139 w 175810"/>
                <a:gd name="connsiteY11" fmla="*/ 26787 h 110964"/>
                <a:gd name="connsiteX12" fmla="*/ 2997 w 175810"/>
                <a:gd name="connsiteY12" fmla="*/ 73460 h 11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810" h="110964">
                  <a:moveTo>
                    <a:pt x="2997" y="73460"/>
                  </a:moveTo>
                  <a:cubicBezTo>
                    <a:pt x="3949" y="73460"/>
                    <a:pt x="4902" y="93462"/>
                    <a:pt x="4902" y="110607"/>
                  </a:cubicBezTo>
                  <a:cubicBezTo>
                    <a:pt x="5854" y="110607"/>
                    <a:pt x="7759" y="110607"/>
                    <a:pt x="8712" y="110607"/>
                  </a:cubicBezTo>
                  <a:cubicBezTo>
                    <a:pt x="25857" y="111560"/>
                    <a:pt x="43002" y="110607"/>
                    <a:pt x="60147" y="107750"/>
                  </a:cubicBezTo>
                  <a:cubicBezTo>
                    <a:pt x="81102" y="104893"/>
                    <a:pt x="98247" y="99177"/>
                    <a:pt x="117297" y="90605"/>
                  </a:cubicBezTo>
                  <a:cubicBezTo>
                    <a:pt x="140157" y="81080"/>
                    <a:pt x="158254" y="64887"/>
                    <a:pt x="175399" y="46790"/>
                  </a:cubicBezTo>
                  <a:cubicBezTo>
                    <a:pt x="175399" y="47743"/>
                    <a:pt x="175399" y="49647"/>
                    <a:pt x="175399" y="50600"/>
                  </a:cubicBezTo>
                  <a:cubicBezTo>
                    <a:pt x="177304" y="2975"/>
                    <a:pt x="174447" y="-835"/>
                    <a:pt x="125869" y="118"/>
                  </a:cubicBezTo>
                  <a:cubicBezTo>
                    <a:pt x="119202" y="118"/>
                    <a:pt x="113487" y="2022"/>
                    <a:pt x="106819" y="2975"/>
                  </a:cubicBezTo>
                  <a:cubicBezTo>
                    <a:pt x="100152" y="3927"/>
                    <a:pt x="93484" y="5832"/>
                    <a:pt x="87769" y="3927"/>
                  </a:cubicBezTo>
                  <a:cubicBezTo>
                    <a:pt x="63004" y="-4645"/>
                    <a:pt x="40144" y="5832"/>
                    <a:pt x="15379" y="7737"/>
                  </a:cubicBezTo>
                  <a:cubicBezTo>
                    <a:pt x="2997" y="8690"/>
                    <a:pt x="-813" y="15357"/>
                    <a:pt x="139" y="26787"/>
                  </a:cubicBezTo>
                  <a:cubicBezTo>
                    <a:pt x="1092" y="43932"/>
                    <a:pt x="2044" y="59172"/>
                    <a:pt x="2997" y="73460"/>
                  </a:cubicBezTo>
                  <a:close/>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A54126-1E7E-BD48-B755-90E4B8E0DDB4}"/>
                </a:ext>
              </a:extLst>
            </p:cNvPr>
            <p:cNvSpPr/>
            <p:nvPr/>
          </p:nvSpPr>
          <p:spPr>
            <a:xfrm>
              <a:off x="3408045" y="187261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27D23F3-C63E-4D4F-A0CF-12C3C8E6F864}"/>
                </a:ext>
              </a:extLst>
            </p:cNvPr>
            <p:cNvSpPr/>
            <p:nvPr/>
          </p:nvSpPr>
          <p:spPr>
            <a:xfrm>
              <a:off x="4586287" y="1543050"/>
              <a:ext cx="227647" cy="288222"/>
            </a:xfrm>
            <a:custGeom>
              <a:avLst/>
              <a:gdLst>
                <a:gd name="connsiteX0" fmla="*/ 0 w 227647"/>
                <a:gd name="connsiteY0" fmla="*/ 287655 h 288222"/>
                <a:gd name="connsiteX1" fmla="*/ 147638 w 227647"/>
                <a:gd name="connsiteY1" fmla="*/ 263842 h 288222"/>
                <a:gd name="connsiteX2" fmla="*/ 210503 w 227647"/>
                <a:gd name="connsiteY2" fmla="*/ 138113 h 288222"/>
                <a:gd name="connsiteX3" fmla="*/ 210503 w 227647"/>
                <a:gd name="connsiteY3" fmla="*/ 114300 h 288222"/>
                <a:gd name="connsiteX4" fmla="*/ 219075 w 227647"/>
                <a:gd name="connsiteY4" fmla="*/ 44767 h 288222"/>
                <a:gd name="connsiteX5" fmla="*/ 227647 w 227647"/>
                <a:gd name="connsiteY5" fmla="*/ 0 h 288222"/>
                <a:gd name="connsiteX6" fmla="*/ 204788 w 227647"/>
                <a:gd name="connsiteY6" fmla="*/ 0 h 288222"/>
                <a:gd name="connsiteX7" fmla="*/ 175260 w 227647"/>
                <a:gd name="connsiteY7" fmla="*/ 23813 h 288222"/>
                <a:gd name="connsiteX8" fmla="*/ 163830 w 227647"/>
                <a:gd name="connsiteY8" fmla="*/ 163830 h 288222"/>
                <a:gd name="connsiteX9" fmla="*/ 161925 w 227647"/>
                <a:gd name="connsiteY9" fmla="*/ 186690 h 288222"/>
                <a:gd name="connsiteX10" fmla="*/ 136208 w 227647"/>
                <a:gd name="connsiteY10" fmla="*/ 215265 h 288222"/>
                <a:gd name="connsiteX11" fmla="*/ 101917 w 227647"/>
                <a:gd name="connsiteY11" fmla="*/ 233363 h 288222"/>
                <a:gd name="connsiteX12" fmla="*/ 0 w 227647"/>
                <a:gd name="connsiteY12" fmla="*/ 287655 h 28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647" h="288222">
                  <a:moveTo>
                    <a:pt x="0" y="287655"/>
                  </a:moveTo>
                  <a:cubicBezTo>
                    <a:pt x="50483" y="288608"/>
                    <a:pt x="103822" y="291465"/>
                    <a:pt x="147638" y="263842"/>
                  </a:cubicBezTo>
                  <a:cubicBezTo>
                    <a:pt x="192405" y="236220"/>
                    <a:pt x="208597" y="187642"/>
                    <a:pt x="210503" y="138113"/>
                  </a:cubicBezTo>
                  <a:cubicBezTo>
                    <a:pt x="210503" y="130492"/>
                    <a:pt x="210503" y="121920"/>
                    <a:pt x="210503" y="114300"/>
                  </a:cubicBezTo>
                  <a:cubicBezTo>
                    <a:pt x="214313" y="91440"/>
                    <a:pt x="216217" y="68580"/>
                    <a:pt x="219075" y="44767"/>
                  </a:cubicBezTo>
                  <a:cubicBezTo>
                    <a:pt x="220980" y="29527"/>
                    <a:pt x="223838" y="15240"/>
                    <a:pt x="227647" y="0"/>
                  </a:cubicBezTo>
                  <a:cubicBezTo>
                    <a:pt x="221933" y="0"/>
                    <a:pt x="214313" y="0"/>
                    <a:pt x="204788" y="0"/>
                  </a:cubicBezTo>
                  <a:cubicBezTo>
                    <a:pt x="187642" y="952"/>
                    <a:pt x="179070" y="8573"/>
                    <a:pt x="175260" y="23813"/>
                  </a:cubicBezTo>
                  <a:cubicBezTo>
                    <a:pt x="172403" y="33338"/>
                    <a:pt x="166688" y="126683"/>
                    <a:pt x="163830" y="163830"/>
                  </a:cubicBezTo>
                  <a:cubicBezTo>
                    <a:pt x="163830" y="171450"/>
                    <a:pt x="162878" y="179070"/>
                    <a:pt x="161925" y="186690"/>
                  </a:cubicBezTo>
                  <a:cubicBezTo>
                    <a:pt x="160020" y="201930"/>
                    <a:pt x="153353" y="213360"/>
                    <a:pt x="136208" y="215265"/>
                  </a:cubicBezTo>
                  <a:cubicBezTo>
                    <a:pt x="122872" y="217170"/>
                    <a:pt x="112395" y="224790"/>
                    <a:pt x="101917" y="233363"/>
                  </a:cubicBezTo>
                  <a:cubicBezTo>
                    <a:pt x="70485" y="257175"/>
                    <a:pt x="37147" y="276225"/>
                    <a:pt x="0" y="287655"/>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8BFC80-63D7-A24D-B699-C563CB0D5389}"/>
                </a:ext>
              </a:extLst>
            </p:cNvPr>
            <p:cNvSpPr/>
            <p:nvPr/>
          </p:nvSpPr>
          <p:spPr>
            <a:xfrm>
              <a:off x="4839652" y="1582102"/>
              <a:ext cx="9525" cy="2857"/>
            </a:xfrm>
            <a:custGeom>
              <a:avLst/>
              <a:gdLst>
                <a:gd name="connsiteX0" fmla="*/ 0 w 9525"/>
                <a:gd name="connsiteY0" fmla="*/ 0 h 2857"/>
                <a:gd name="connsiteX1" fmla="*/ 0 w 9525"/>
                <a:gd name="connsiteY1" fmla="*/ 2858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2"/>
                    <a:pt x="0" y="1905"/>
                    <a:pt x="0" y="2858"/>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CCBC7AE-A153-8442-AF9E-ECC78A65973B}"/>
                </a:ext>
              </a:extLst>
            </p:cNvPr>
            <p:cNvSpPr/>
            <p:nvPr/>
          </p:nvSpPr>
          <p:spPr>
            <a:xfrm>
              <a:off x="4838700" y="1556385"/>
              <a:ext cx="952" cy="24764"/>
            </a:xfrm>
            <a:custGeom>
              <a:avLst/>
              <a:gdLst>
                <a:gd name="connsiteX0" fmla="*/ 953 w 952"/>
                <a:gd name="connsiteY0" fmla="*/ 24765 h 24764"/>
                <a:gd name="connsiteX1" fmla="*/ 0 w 952"/>
                <a:gd name="connsiteY1" fmla="*/ 0 h 24764"/>
                <a:gd name="connsiteX2" fmla="*/ 953 w 952"/>
                <a:gd name="connsiteY2" fmla="*/ 24765 h 24764"/>
              </a:gdLst>
              <a:ahLst/>
              <a:cxnLst>
                <a:cxn ang="0">
                  <a:pos x="connsiteX0" y="connsiteY0"/>
                </a:cxn>
                <a:cxn ang="0">
                  <a:pos x="connsiteX1" y="connsiteY1"/>
                </a:cxn>
                <a:cxn ang="0">
                  <a:pos x="connsiteX2" y="connsiteY2"/>
                </a:cxn>
              </a:cxnLst>
              <a:rect l="l" t="t" r="r" b="b"/>
              <a:pathLst>
                <a:path w="952" h="24764">
                  <a:moveTo>
                    <a:pt x="953" y="24765"/>
                  </a:moveTo>
                  <a:cubicBezTo>
                    <a:pt x="953" y="13335"/>
                    <a:pt x="953" y="5715"/>
                    <a:pt x="0" y="0"/>
                  </a:cubicBezTo>
                  <a:cubicBezTo>
                    <a:pt x="953" y="5715"/>
                    <a:pt x="953" y="14288"/>
                    <a:pt x="953" y="24765"/>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CAFA078-CFBD-5045-BF45-7F4C1E73A650}"/>
                </a:ext>
              </a:extLst>
            </p:cNvPr>
            <p:cNvSpPr/>
            <p:nvPr/>
          </p:nvSpPr>
          <p:spPr>
            <a:xfrm>
              <a:off x="4837747" y="1555432"/>
              <a:ext cx="714" cy="952"/>
            </a:xfrm>
            <a:custGeom>
              <a:avLst/>
              <a:gdLst>
                <a:gd name="connsiteX0" fmla="*/ 0 w 714"/>
                <a:gd name="connsiteY0" fmla="*/ 0 h 952"/>
                <a:gd name="connsiteX1" fmla="*/ 0 w 714"/>
                <a:gd name="connsiteY1" fmla="*/ 952 h 952"/>
                <a:gd name="connsiteX2" fmla="*/ 0 w 714"/>
                <a:gd name="connsiteY2" fmla="*/ 0 h 952"/>
              </a:gdLst>
              <a:ahLst/>
              <a:cxnLst>
                <a:cxn ang="0">
                  <a:pos x="connsiteX0" y="connsiteY0"/>
                </a:cxn>
                <a:cxn ang="0">
                  <a:pos x="connsiteX1" y="connsiteY1"/>
                </a:cxn>
                <a:cxn ang="0">
                  <a:pos x="connsiteX2" y="connsiteY2"/>
                </a:cxn>
              </a:cxnLst>
              <a:rect l="l" t="t" r="r" b="b"/>
              <a:pathLst>
                <a:path w="714" h="952">
                  <a:moveTo>
                    <a:pt x="0" y="0"/>
                  </a:moveTo>
                  <a:cubicBezTo>
                    <a:pt x="0" y="0"/>
                    <a:pt x="0" y="952"/>
                    <a:pt x="0" y="952"/>
                  </a:cubicBezTo>
                  <a:cubicBezTo>
                    <a:pt x="953" y="952"/>
                    <a:pt x="953"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436B51-A4DC-8C47-AAC5-EC351E361904}"/>
                </a:ext>
              </a:extLst>
            </p:cNvPr>
            <p:cNvSpPr/>
            <p:nvPr/>
          </p:nvSpPr>
          <p:spPr>
            <a:xfrm>
              <a:off x="4839652" y="1585912"/>
              <a:ext cx="9525" cy="3810"/>
            </a:xfrm>
            <a:custGeom>
              <a:avLst/>
              <a:gdLst>
                <a:gd name="connsiteX0" fmla="*/ 0 w 9525"/>
                <a:gd name="connsiteY0" fmla="*/ 0 h 3810"/>
                <a:gd name="connsiteX1" fmla="*/ 0 w 9525"/>
                <a:gd name="connsiteY1" fmla="*/ 3810 h 3810"/>
                <a:gd name="connsiteX2" fmla="*/ 0 w 9525"/>
                <a:gd name="connsiteY2" fmla="*/ 0 h 3810"/>
              </a:gdLst>
              <a:ahLst/>
              <a:cxnLst>
                <a:cxn ang="0">
                  <a:pos x="connsiteX0" y="connsiteY0"/>
                </a:cxn>
                <a:cxn ang="0">
                  <a:pos x="connsiteX1" y="connsiteY1"/>
                </a:cxn>
                <a:cxn ang="0">
                  <a:pos x="connsiteX2" y="connsiteY2"/>
                </a:cxn>
              </a:cxnLst>
              <a:rect l="l" t="t" r="r" b="b"/>
              <a:pathLst>
                <a:path w="9525" h="3810">
                  <a:moveTo>
                    <a:pt x="0" y="0"/>
                  </a:moveTo>
                  <a:cubicBezTo>
                    <a:pt x="0" y="952"/>
                    <a:pt x="0" y="2858"/>
                    <a:pt x="0" y="3810"/>
                  </a:cubicBezTo>
                  <a:cubicBezTo>
                    <a:pt x="0" y="2858"/>
                    <a:pt x="0" y="952"/>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BCFEC00-CEE9-4240-9B70-4524B62F3644}"/>
                </a:ext>
              </a:extLst>
            </p:cNvPr>
            <p:cNvSpPr/>
            <p:nvPr/>
          </p:nvSpPr>
          <p:spPr>
            <a:xfrm>
              <a:off x="4827270" y="1544954"/>
              <a:ext cx="5714" cy="1905"/>
            </a:xfrm>
            <a:custGeom>
              <a:avLst/>
              <a:gdLst>
                <a:gd name="connsiteX0" fmla="*/ 0 w 5714"/>
                <a:gd name="connsiteY0" fmla="*/ 0 h 1905"/>
                <a:gd name="connsiteX1" fmla="*/ 5715 w 5714"/>
                <a:gd name="connsiteY1" fmla="*/ 1905 h 1905"/>
                <a:gd name="connsiteX2" fmla="*/ 0 w 5714"/>
                <a:gd name="connsiteY2" fmla="*/ 0 h 1905"/>
              </a:gdLst>
              <a:ahLst/>
              <a:cxnLst>
                <a:cxn ang="0">
                  <a:pos x="connsiteX0" y="connsiteY0"/>
                </a:cxn>
                <a:cxn ang="0">
                  <a:pos x="connsiteX1" y="connsiteY1"/>
                </a:cxn>
                <a:cxn ang="0">
                  <a:pos x="connsiteX2" y="connsiteY2"/>
                </a:cxn>
              </a:cxnLst>
              <a:rect l="l" t="t" r="r" b="b"/>
              <a:pathLst>
                <a:path w="5714" h="1905">
                  <a:moveTo>
                    <a:pt x="0" y="0"/>
                  </a:moveTo>
                  <a:cubicBezTo>
                    <a:pt x="1905" y="953"/>
                    <a:pt x="3810" y="953"/>
                    <a:pt x="5715" y="1905"/>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0EC057D-F30A-7D48-ACBE-45F2512B9B0E}"/>
                </a:ext>
              </a:extLst>
            </p:cNvPr>
            <p:cNvSpPr/>
            <p:nvPr/>
          </p:nvSpPr>
          <p:spPr>
            <a:xfrm>
              <a:off x="4823459" y="1544002"/>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68AEE43-D200-CF4A-9671-DB39A5C265EB}"/>
                </a:ext>
              </a:extLst>
            </p:cNvPr>
            <p:cNvSpPr/>
            <p:nvPr/>
          </p:nvSpPr>
          <p:spPr>
            <a:xfrm>
              <a:off x="4812982" y="1543050"/>
              <a:ext cx="9525" cy="952"/>
            </a:xfrm>
            <a:custGeom>
              <a:avLst/>
              <a:gdLst>
                <a:gd name="connsiteX0" fmla="*/ 0 w 9525"/>
                <a:gd name="connsiteY0" fmla="*/ 0 h 952"/>
                <a:gd name="connsiteX1" fmla="*/ 9525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3810" y="0"/>
                    <a:pt x="6667" y="0"/>
                    <a:pt x="9525" y="952"/>
                  </a:cubicBezTo>
                  <a:cubicBezTo>
                    <a:pt x="7620" y="952"/>
                    <a:pt x="3810" y="952"/>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240FA84-37E2-C44F-B911-8D72B362D448}"/>
                </a:ext>
              </a:extLst>
            </p:cNvPr>
            <p:cNvSpPr/>
            <p:nvPr/>
          </p:nvSpPr>
          <p:spPr>
            <a:xfrm>
              <a:off x="4825365" y="1544954"/>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31B4EE7-4EF9-FB49-910F-AB389D146623}"/>
                </a:ext>
              </a:extLst>
            </p:cNvPr>
            <p:cNvSpPr/>
            <p:nvPr/>
          </p:nvSpPr>
          <p:spPr>
            <a:xfrm>
              <a:off x="4832984" y="1547812"/>
              <a:ext cx="952" cy="952"/>
            </a:xfrm>
            <a:custGeom>
              <a:avLst/>
              <a:gdLst>
                <a:gd name="connsiteX0" fmla="*/ 0 w 952"/>
                <a:gd name="connsiteY0" fmla="*/ 0 h 952"/>
                <a:gd name="connsiteX1" fmla="*/ 953 w 952"/>
                <a:gd name="connsiteY1" fmla="*/ 952 h 952"/>
                <a:gd name="connsiteX2" fmla="*/ 0 w 952"/>
                <a:gd name="connsiteY2" fmla="*/ 0 h 952"/>
              </a:gdLst>
              <a:ahLst/>
              <a:cxnLst>
                <a:cxn ang="0">
                  <a:pos x="connsiteX0" y="connsiteY0"/>
                </a:cxn>
                <a:cxn ang="0">
                  <a:pos x="connsiteX1" y="connsiteY1"/>
                </a:cxn>
                <a:cxn ang="0">
                  <a:pos x="connsiteX2" y="connsiteY2"/>
                </a:cxn>
              </a:cxnLst>
              <a:rect l="l" t="t" r="r" b="b"/>
              <a:pathLst>
                <a:path w="952" h="952">
                  <a:moveTo>
                    <a:pt x="0" y="0"/>
                  </a:moveTo>
                  <a:cubicBezTo>
                    <a:pt x="0" y="0"/>
                    <a:pt x="953" y="0"/>
                    <a:pt x="953" y="952"/>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CCDE18-4D19-3F49-9BDD-08B4A7853FE5}"/>
                </a:ext>
              </a:extLst>
            </p:cNvPr>
            <p:cNvSpPr/>
            <p:nvPr/>
          </p:nvSpPr>
          <p:spPr>
            <a:xfrm>
              <a:off x="4837747" y="155352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F79BA93-972C-3A40-8734-4779F0FD1632}"/>
                </a:ext>
              </a:extLst>
            </p:cNvPr>
            <p:cNvSpPr/>
            <p:nvPr/>
          </p:nvSpPr>
          <p:spPr>
            <a:xfrm>
              <a:off x="4834890" y="1548764"/>
              <a:ext cx="2857" cy="4762"/>
            </a:xfrm>
            <a:custGeom>
              <a:avLst/>
              <a:gdLst>
                <a:gd name="connsiteX0" fmla="*/ 0 w 2857"/>
                <a:gd name="connsiteY0" fmla="*/ 0 h 4762"/>
                <a:gd name="connsiteX1" fmla="*/ 2857 w 2857"/>
                <a:gd name="connsiteY1" fmla="*/ 4763 h 4762"/>
                <a:gd name="connsiteX2" fmla="*/ 0 w 2857"/>
                <a:gd name="connsiteY2" fmla="*/ 0 h 4762"/>
              </a:gdLst>
              <a:ahLst/>
              <a:cxnLst>
                <a:cxn ang="0">
                  <a:pos x="connsiteX0" y="connsiteY0"/>
                </a:cxn>
                <a:cxn ang="0">
                  <a:pos x="connsiteX1" y="connsiteY1"/>
                </a:cxn>
                <a:cxn ang="0">
                  <a:pos x="connsiteX2" y="connsiteY2"/>
                </a:cxn>
              </a:cxnLst>
              <a:rect l="l" t="t" r="r" b="b"/>
              <a:pathLst>
                <a:path w="2857" h="4762">
                  <a:moveTo>
                    <a:pt x="0" y="0"/>
                  </a:moveTo>
                  <a:cubicBezTo>
                    <a:pt x="952" y="952"/>
                    <a:pt x="1905" y="2858"/>
                    <a:pt x="2857" y="4763"/>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66C0F83-CB28-554D-A721-655057D1B8D5}"/>
                </a:ext>
              </a:extLst>
            </p:cNvPr>
            <p:cNvSpPr/>
            <p:nvPr/>
          </p:nvSpPr>
          <p:spPr>
            <a:xfrm>
              <a:off x="4833937" y="1548764"/>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3" y="0"/>
                    <a:pt x="0" y="0"/>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4043CD6-ED2F-334C-A116-612BD842A04A}"/>
                </a:ext>
              </a:extLst>
            </p:cNvPr>
            <p:cNvSpPr/>
            <p:nvPr/>
          </p:nvSpPr>
          <p:spPr>
            <a:xfrm>
              <a:off x="4444365" y="1677352"/>
              <a:ext cx="423" cy="952"/>
            </a:xfrm>
            <a:custGeom>
              <a:avLst/>
              <a:gdLst>
                <a:gd name="connsiteX0" fmla="*/ 0 w 423"/>
                <a:gd name="connsiteY0" fmla="*/ 0 h 952"/>
                <a:gd name="connsiteX1" fmla="*/ 0 w 423"/>
                <a:gd name="connsiteY1" fmla="*/ 952 h 952"/>
                <a:gd name="connsiteX2" fmla="*/ 0 w 423"/>
                <a:gd name="connsiteY2" fmla="*/ 0 h 952"/>
              </a:gdLst>
              <a:ahLst/>
              <a:cxnLst>
                <a:cxn ang="0">
                  <a:pos x="connsiteX0" y="connsiteY0"/>
                </a:cxn>
                <a:cxn ang="0">
                  <a:pos x="connsiteX1" y="connsiteY1"/>
                </a:cxn>
                <a:cxn ang="0">
                  <a:pos x="connsiteX2" y="connsiteY2"/>
                </a:cxn>
              </a:cxnLst>
              <a:rect l="l" t="t" r="r" b="b"/>
              <a:pathLst>
                <a:path w="423" h="952">
                  <a:moveTo>
                    <a:pt x="0" y="0"/>
                  </a:moveTo>
                  <a:cubicBezTo>
                    <a:pt x="0" y="0"/>
                    <a:pt x="0" y="952"/>
                    <a:pt x="0" y="952"/>
                  </a:cubicBezTo>
                  <a:cubicBezTo>
                    <a:pt x="952" y="952"/>
                    <a:pt x="0" y="0"/>
                    <a:pt x="0"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0F14813-43DD-6347-93A3-805EA466ED36}"/>
                </a:ext>
              </a:extLst>
            </p:cNvPr>
            <p:cNvSpPr/>
            <p:nvPr/>
          </p:nvSpPr>
          <p:spPr>
            <a:xfrm>
              <a:off x="4017645" y="1699259"/>
              <a:ext cx="9525" cy="5715"/>
            </a:xfrm>
            <a:custGeom>
              <a:avLst/>
              <a:gdLst>
                <a:gd name="connsiteX0" fmla="*/ 0 w 9525"/>
                <a:gd name="connsiteY0" fmla="*/ 5715 h 5715"/>
                <a:gd name="connsiteX1" fmla="*/ 0 w 9525"/>
                <a:gd name="connsiteY1" fmla="*/ 0 h 5715"/>
                <a:gd name="connsiteX2" fmla="*/ 0 w 9525"/>
                <a:gd name="connsiteY2" fmla="*/ 5715 h 5715"/>
              </a:gdLst>
              <a:ahLst/>
              <a:cxnLst>
                <a:cxn ang="0">
                  <a:pos x="connsiteX0" y="connsiteY0"/>
                </a:cxn>
                <a:cxn ang="0">
                  <a:pos x="connsiteX1" y="connsiteY1"/>
                </a:cxn>
                <a:cxn ang="0">
                  <a:pos x="connsiteX2" y="connsiteY2"/>
                </a:cxn>
              </a:cxnLst>
              <a:rect l="l" t="t" r="r" b="b"/>
              <a:pathLst>
                <a:path w="9525" h="5715">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C4C84FC-FA5E-6E41-9AF4-1CBE5D162FB4}"/>
                </a:ext>
              </a:extLst>
            </p:cNvPr>
            <p:cNvSpPr/>
            <p:nvPr/>
          </p:nvSpPr>
          <p:spPr>
            <a:xfrm>
              <a:off x="4018597" y="1705927"/>
              <a:ext cx="9525" cy="5714"/>
            </a:xfrm>
            <a:custGeom>
              <a:avLst/>
              <a:gdLst>
                <a:gd name="connsiteX0" fmla="*/ 0 w 9525"/>
                <a:gd name="connsiteY0" fmla="*/ 5715 h 5714"/>
                <a:gd name="connsiteX1" fmla="*/ 0 w 9525"/>
                <a:gd name="connsiteY1" fmla="*/ 0 h 5714"/>
                <a:gd name="connsiteX2" fmla="*/ 0 w 9525"/>
                <a:gd name="connsiteY2" fmla="*/ 5715 h 5714"/>
              </a:gdLst>
              <a:ahLst/>
              <a:cxnLst>
                <a:cxn ang="0">
                  <a:pos x="connsiteX0" y="connsiteY0"/>
                </a:cxn>
                <a:cxn ang="0">
                  <a:pos x="connsiteX1" y="connsiteY1"/>
                </a:cxn>
                <a:cxn ang="0">
                  <a:pos x="connsiteX2" y="connsiteY2"/>
                </a:cxn>
              </a:cxnLst>
              <a:rect l="l" t="t" r="r" b="b"/>
              <a:pathLst>
                <a:path w="9525" h="5714">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26464A2-E93A-8342-93D2-0E1F06BD6423}"/>
                </a:ext>
              </a:extLst>
            </p:cNvPr>
            <p:cNvSpPr/>
            <p:nvPr/>
          </p:nvSpPr>
          <p:spPr>
            <a:xfrm>
              <a:off x="4445317" y="1682115"/>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5AE62A3-506A-DE48-B43D-B711E43A7AC7}"/>
                </a:ext>
              </a:extLst>
            </p:cNvPr>
            <p:cNvSpPr/>
            <p:nvPr/>
          </p:nvSpPr>
          <p:spPr>
            <a:xfrm>
              <a:off x="4445317" y="1680209"/>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64C544E-77BC-C24E-8175-F72D3979F953}"/>
                </a:ext>
              </a:extLst>
            </p:cNvPr>
            <p:cNvSpPr/>
            <p:nvPr/>
          </p:nvSpPr>
          <p:spPr>
            <a:xfrm>
              <a:off x="4445317" y="168402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F4156EB-D3E2-3B43-96A4-E7FBEB9E59E6}"/>
                </a:ext>
              </a:extLst>
            </p:cNvPr>
            <p:cNvSpPr/>
            <p:nvPr/>
          </p:nvSpPr>
          <p:spPr>
            <a:xfrm>
              <a:off x="4444365" y="1676400"/>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70E3769-B3BD-9A41-8367-B91C7FE8C680}"/>
                </a:ext>
              </a:extLst>
            </p:cNvPr>
            <p:cNvSpPr/>
            <p:nvPr/>
          </p:nvSpPr>
          <p:spPr>
            <a:xfrm>
              <a:off x="4445317" y="168687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4A3E5CD-F45B-C045-B2B2-2A9C2D59FFE1}"/>
                </a:ext>
              </a:extLst>
            </p:cNvPr>
            <p:cNvSpPr/>
            <p:nvPr/>
          </p:nvSpPr>
          <p:spPr>
            <a:xfrm>
              <a:off x="4444365" y="1673542"/>
              <a:ext cx="952" cy="1904"/>
            </a:xfrm>
            <a:custGeom>
              <a:avLst/>
              <a:gdLst>
                <a:gd name="connsiteX0" fmla="*/ 0 w 952"/>
                <a:gd name="connsiteY0" fmla="*/ 0 h 1904"/>
                <a:gd name="connsiteX1" fmla="*/ 952 w 952"/>
                <a:gd name="connsiteY1" fmla="*/ 1905 h 1904"/>
                <a:gd name="connsiteX2" fmla="*/ 0 w 952"/>
                <a:gd name="connsiteY2" fmla="*/ 0 h 1904"/>
              </a:gdLst>
              <a:ahLst/>
              <a:cxnLst>
                <a:cxn ang="0">
                  <a:pos x="connsiteX0" y="connsiteY0"/>
                </a:cxn>
                <a:cxn ang="0">
                  <a:pos x="connsiteX1" y="connsiteY1"/>
                </a:cxn>
                <a:cxn ang="0">
                  <a:pos x="connsiteX2" y="connsiteY2"/>
                </a:cxn>
              </a:cxnLst>
              <a:rect l="l" t="t" r="r" b="b"/>
              <a:pathLst>
                <a:path w="952" h="1904">
                  <a:moveTo>
                    <a:pt x="0" y="0"/>
                  </a:moveTo>
                  <a:cubicBezTo>
                    <a:pt x="0" y="953"/>
                    <a:pt x="0" y="953"/>
                    <a:pt x="952"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03D6F25-AFAE-0646-A7B0-39B45DAA914F}"/>
                </a:ext>
              </a:extLst>
            </p:cNvPr>
            <p:cNvSpPr/>
            <p:nvPr/>
          </p:nvSpPr>
          <p:spPr>
            <a:xfrm>
              <a:off x="4445317" y="167925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D42A490-172D-9E48-A336-6E545D415D0C}"/>
                </a:ext>
              </a:extLst>
            </p:cNvPr>
            <p:cNvSpPr/>
            <p:nvPr/>
          </p:nvSpPr>
          <p:spPr>
            <a:xfrm>
              <a:off x="4438650" y="1669732"/>
              <a:ext cx="952" cy="714"/>
            </a:xfrm>
            <a:custGeom>
              <a:avLst/>
              <a:gdLst>
                <a:gd name="connsiteX0" fmla="*/ 0 w 952"/>
                <a:gd name="connsiteY0" fmla="*/ 0 h 714"/>
                <a:gd name="connsiteX1" fmla="*/ 953 w 952"/>
                <a:gd name="connsiteY1" fmla="*/ 0 h 714"/>
                <a:gd name="connsiteX2" fmla="*/ 0 w 952"/>
                <a:gd name="connsiteY2" fmla="*/ 0 h 714"/>
              </a:gdLst>
              <a:ahLst/>
              <a:cxnLst>
                <a:cxn ang="0">
                  <a:pos x="connsiteX0" y="connsiteY0"/>
                </a:cxn>
                <a:cxn ang="0">
                  <a:pos x="connsiteX1" y="connsiteY1"/>
                </a:cxn>
                <a:cxn ang="0">
                  <a:pos x="connsiteX2" y="connsiteY2"/>
                </a:cxn>
              </a:cxnLst>
              <a:rect l="l" t="t" r="r" b="b"/>
              <a:pathLst>
                <a:path w="952" h="714">
                  <a:moveTo>
                    <a:pt x="0" y="0"/>
                  </a:moveTo>
                  <a:cubicBezTo>
                    <a:pt x="0" y="0"/>
                    <a:pt x="953" y="0"/>
                    <a:pt x="953" y="0"/>
                  </a:cubicBezTo>
                  <a:cubicBezTo>
                    <a:pt x="953" y="952"/>
                    <a:pt x="953" y="952"/>
                    <a:pt x="0" y="0"/>
                  </a:cubicBez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37B3EA8-099D-934A-BE56-CC66D05F4D0B}"/>
                </a:ext>
              </a:extLst>
            </p:cNvPr>
            <p:cNvSpPr/>
            <p:nvPr/>
          </p:nvSpPr>
          <p:spPr>
            <a:xfrm>
              <a:off x="4441507" y="1671637"/>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2" y="0"/>
                    <a:pt x="952" y="0"/>
                    <a:pt x="0"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8087D40-8CBA-7746-9C33-EE0388723F61}"/>
                </a:ext>
              </a:extLst>
            </p:cNvPr>
            <p:cNvSpPr/>
            <p:nvPr/>
          </p:nvSpPr>
          <p:spPr>
            <a:xfrm>
              <a:off x="4440554" y="1670684"/>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3" y="0"/>
                    <a:pt x="953" y="0"/>
                    <a:pt x="0"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B94CC80-808E-0C4E-9D6B-2A4B128C11C7}"/>
                </a:ext>
              </a:extLst>
            </p:cNvPr>
            <p:cNvSpPr/>
            <p:nvPr/>
          </p:nvSpPr>
          <p:spPr>
            <a:xfrm>
              <a:off x="4443412" y="167354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2AC06B9-A727-DE45-81B9-CB430788234A}"/>
                </a:ext>
              </a:extLst>
            </p:cNvPr>
            <p:cNvSpPr/>
            <p:nvPr/>
          </p:nvSpPr>
          <p:spPr>
            <a:xfrm>
              <a:off x="4440554" y="167068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2387D4F-39B4-4F48-8B89-9E50B93A52C0}"/>
                </a:ext>
              </a:extLst>
            </p:cNvPr>
            <p:cNvSpPr/>
            <p:nvPr/>
          </p:nvSpPr>
          <p:spPr>
            <a:xfrm>
              <a:off x="4442459" y="167163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EAB5509-7334-3146-BE4A-14ABB539FC6B}"/>
                </a:ext>
              </a:extLst>
            </p:cNvPr>
            <p:cNvSpPr/>
            <p:nvPr/>
          </p:nvSpPr>
          <p:spPr>
            <a:xfrm>
              <a:off x="4443412" y="1672590"/>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F33B86-8FBD-D548-8A2D-B1E4A1FDEB8D}"/>
                </a:ext>
              </a:extLst>
            </p:cNvPr>
            <p:cNvSpPr/>
            <p:nvPr/>
          </p:nvSpPr>
          <p:spPr>
            <a:xfrm>
              <a:off x="4018456" y="1649491"/>
              <a:ext cx="421146" cy="62388"/>
            </a:xfrm>
            <a:custGeom>
              <a:avLst/>
              <a:gdLst>
                <a:gd name="connsiteX0" fmla="*/ 266841 w 421146"/>
                <a:gd name="connsiteY0" fmla="*/ 60246 h 62388"/>
                <a:gd name="connsiteX1" fmla="*/ 386856 w 421146"/>
                <a:gd name="connsiteY1" fmla="*/ 35481 h 62388"/>
                <a:gd name="connsiteX2" fmla="*/ 421146 w 421146"/>
                <a:gd name="connsiteY2" fmla="*/ 20241 h 62388"/>
                <a:gd name="connsiteX3" fmla="*/ 408764 w 421146"/>
                <a:gd name="connsiteY3" fmla="*/ 20241 h 62388"/>
                <a:gd name="connsiteX4" fmla="*/ 338278 w 421146"/>
                <a:gd name="connsiteY4" fmla="*/ 24051 h 62388"/>
                <a:gd name="connsiteX5" fmla="*/ 300178 w 421146"/>
                <a:gd name="connsiteY5" fmla="*/ 18336 h 62388"/>
                <a:gd name="connsiteX6" fmla="*/ 266841 w 421146"/>
                <a:gd name="connsiteY6" fmla="*/ 3096 h 62388"/>
                <a:gd name="connsiteX7" fmla="*/ 41098 w 421146"/>
                <a:gd name="connsiteY7" fmla="*/ 1191 h 62388"/>
                <a:gd name="connsiteX8" fmla="*/ 141 w 421146"/>
                <a:gd name="connsiteY8" fmla="*/ 44053 h 62388"/>
                <a:gd name="connsiteX9" fmla="*/ 141 w 421146"/>
                <a:gd name="connsiteY9" fmla="*/ 48816 h 62388"/>
                <a:gd name="connsiteX10" fmla="*/ 159209 w 421146"/>
                <a:gd name="connsiteY10" fmla="*/ 60246 h 62388"/>
                <a:gd name="connsiteX11" fmla="*/ 266841 w 421146"/>
                <a:gd name="connsiteY11" fmla="*/ 60246 h 6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46" h="62388">
                  <a:moveTo>
                    <a:pt x="266841" y="60246"/>
                  </a:moveTo>
                  <a:cubicBezTo>
                    <a:pt x="307799" y="56436"/>
                    <a:pt x="348756" y="50721"/>
                    <a:pt x="386856" y="35481"/>
                  </a:cubicBezTo>
                  <a:cubicBezTo>
                    <a:pt x="398286" y="30718"/>
                    <a:pt x="409716" y="25956"/>
                    <a:pt x="421146" y="20241"/>
                  </a:cubicBezTo>
                  <a:cubicBezTo>
                    <a:pt x="418289" y="19288"/>
                    <a:pt x="414478" y="20241"/>
                    <a:pt x="408764" y="20241"/>
                  </a:cubicBezTo>
                  <a:cubicBezTo>
                    <a:pt x="384951" y="21193"/>
                    <a:pt x="362091" y="23098"/>
                    <a:pt x="338278" y="24051"/>
                  </a:cubicBezTo>
                  <a:cubicBezTo>
                    <a:pt x="324944" y="25003"/>
                    <a:pt x="310656" y="25003"/>
                    <a:pt x="300178" y="18336"/>
                  </a:cubicBezTo>
                  <a:cubicBezTo>
                    <a:pt x="283034" y="8811"/>
                    <a:pt x="284939" y="5001"/>
                    <a:pt x="266841" y="3096"/>
                  </a:cubicBezTo>
                  <a:cubicBezTo>
                    <a:pt x="222074" y="-1667"/>
                    <a:pt x="63959" y="238"/>
                    <a:pt x="41098" y="1191"/>
                  </a:cubicBezTo>
                  <a:cubicBezTo>
                    <a:pt x="2046" y="3096"/>
                    <a:pt x="-811" y="5953"/>
                    <a:pt x="141" y="44053"/>
                  </a:cubicBezTo>
                  <a:cubicBezTo>
                    <a:pt x="141" y="45958"/>
                    <a:pt x="141" y="46911"/>
                    <a:pt x="141" y="48816"/>
                  </a:cubicBezTo>
                  <a:cubicBezTo>
                    <a:pt x="53481" y="51673"/>
                    <a:pt x="105869" y="58341"/>
                    <a:pt x="159209" y="60246"/>
                  </a:cubicBezTo>
                  <a:cubicBezTo>
                    <a:pt x="194451" y="63103"/>
                    <a:pt x="230646" y="63103"/>
                    <a:pt x="266841" y="60246"/>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70B3F44-0D77-4648-B441-DFECB1ADB1FD}"/>
                </a:ext>
              </a:extLst>
            </p:cNvPr>
            <p:cNvSpPr/>
            <p:nvPr/>
          </p:nvSpPr>
          <p:spPr>
            <a:xfrm>
              <a:off x="3408997" y="1805940"/>
              <a:ext cx="171450" cy="96202"/>
            </a:xfrm>
            <a:custGeom>
              <a:avLst/>
              <a:gdLst>
                <a:gd name="connsiteX0" fmla="*/ 112395 w 171450"/>
                <a:gd name="connsiteY0" fmla="*/ 43815 h 96202"/>
                <a:gd name="connsiteX1" fmla="*/ 55245 w 171450"/>
                <a:gd name="connsiteY1" fmla="*/ 60960 h 96202"/>
                <a:gd name="connsiteX2" fmla="*/ 3810 w 171450"/>
                <a:gd name="connsiteY2" fmla="*/ 63817 h 96202"/>
                <a:gd name="connsiteX3" fmla="*/ 0 w 171450"/>
                <a:gd name="connsiteY3" fmla="*/ 63817 h 96202"/>
                <a:gd name="connsiteX4" fmla="*/ 0 w 171450"/>
                <a:gd name="connsiteY4" fmla="*/ 66675 h 96202"/>
                <a:gd name="connsiteX5" fmla="*/ 0 w 171450"/>
                <a:gd name="connsiteY5" fmla="*/ 66675 h 96202"/>
                <a:gd name="connsiteX6" fmla="*/ 0 w 171450"/>
                <a:gd name="connsiteY6" fmla="*/ 69532 h 96202"/>
                <a:gd name="connsiteX7" fmla="*/ 0 w 171450"/>
                <a:gd name="connsiteY7" fmla="*/ 69532 h 96202"/>
                <a:gd name="connsiteX8" fmla="*/ 0 w 171450"/>
                <a:gd name="connsiteY8" fmla="*/ 72390 h 96202"/>
                <a:gd name="connsiteX9" fmla="*/ 0 w 171450"/>
                <a:gd name="connsiteY9" fmla="*/ 72390 h 96202"/>
                <a:gd name="connsiteX10" fmla="*/ 0 w 171450"/>
                <a:gd name="connsiteY10" fmla="*/ 75247 h 96202"/>
                <a:gd name="connsiteX11" fmla="*/ 17145 w 171450"/>
                <a:gd name="connsiteY11" fmla="*/ 92392 h 96202"/>
                <a:gd name="connsiteX12" fmla="*/ 132398 w 171450"/>
                <a:gd name="connsiteY12" fmla="*/ 96202 h 96202"/>
                <a:gd name="connsiteX13" fmla="*/ 168592 w 171450"/>
                <a:gd name="connsiteY13" fmla="*/ 62865 h 96202"/>
                <a:gd name="connsiteX14" fmla="*/ 171450 w 171450"/>
                <a:gd name="connsiteY14" fmla="*/ 3810 h 96202"/>
                <a:gd name="connsiteX15" fmla="*/ 171450 w 171450"/>
                <a:gd name="connsiteY15" fmla="*/ 0 h 96202"/>
                <a:gd name="connsiteX16" fmla="*/ 112395 w 171450"/>
                <a:gd name="connsiteY16" fmla="*/ 43815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6202">
                  <a:moveTo>
                    <a:pt x="112395" y="43815"/>
                  </a:moveTo>
                  <a:cubicBezTo>
                    <a:pt x="92392" y="52388"/>
                    <a:pt x="76200" y="58102"/>
                    <a:pt x="55245" y="60960"/>
                  </a:cubicBezTo>
                  <a:cubicBezTo>
                    <a:pt x="38100" y="62865"/>
                    <a:pt x="20955" y="63817"/>
                    <a:pt x="3810" y="63817"/>
                  </a:cubicBezTo>
                  <a:cubicBezTo>
                    <a:pt x="2857" y="63817"/>
                    <a:pt x="952" y="63817"/>
                    <a:pt x="0" y="63817"/>
                  </a:cubicBezTo>
                  <a:cubicBezTo>
                    <a:pt x="0" y="64770"/>
                    <a:pt x="0" y="65722"/>
                    <a:pt x="0" y="66675"/>
                  </a:cubicBezTo>
                  <a:cubicBezTo>
                    <a:pt x="0" y="66675"/>
                    <a:pt x="0" y="66675"/>
                    <a:pt x="0" y="66675"/>
                  </a:cubicBezTo>
                  <a:cubicBezTo>
                    <a:pt x="0" y="67627"/>
                    <a:pt x="0" y="68580"/>
                    <a:pt x="0" y="69532"/>
                  </a:cubicBezTo>
                  <a:cubicBezTo>
                    <a:pt x="0" y="69532"/>
                    <a:pt x="0" y="69532"/>
                    <a:pt x="0" y="69532"/>
                  </a:cubicBezTo>
                  <a:cubicBezTo>
                    <a:pt x="0" y="70485"/>
                    <a:pt x="0" y="71438"/>
                    <a:pt x="0" y="72390"/>
                  </a:cubicBezTo>
                  <a:cubicBezTo>
                    <a:pt x="0" y="72390"/>
                    <a:pt x="0" y="72390"/>
                    <a:pt x="0" y="72390"/>
                  </a:cubicBezTo>
                  <a:cubicBezTo>
                    <a:pt x="0" y="73342"/>
                    <a:pt x="0" y="74295"/>
                    <a:pt x="0" y="75247"/>
                  </a:cubicBezTo>
                  <a:cubicBezTo>
                    <a:pt x="0" y="87630"/>
                    <a:pt x="5715" y="92392"/>
                    <a:pt x="17145" y="92392"/>
                  </a:cubicBezTo>
                  <a:cubicBezTo>
                    <a:pt x="55245" y="93345"/>
                    <a:pt x="94298" y="95250"/>
                    <a:pt x="132398" y="96202"/>
                  </a:cubicBezTo>
                  <a:cubicBezTo>
                    <a:pt x="160020" y="96202"/>
                    <a:pt x="166688" y="90488"/>
                    <a:pt x="168592" y="62865"/>
                  </a:cubicBezTo>
                  <a:cubicBezTo>
                    <a:pt x="170498" y="42863"/>
                    <a:pt x="170498" y="23813"/>
                    <a:pt x="171450" y="3810"/>
                  </a:cubicBezTo>
                  <a:cubicBezTo>
                    <a:pt x="171450" y="2857"/>
                    <a:pt x="171450" y="952"/>
                    <a:pt x="171450" y="0"/>
                  </a:cubicBezTo>
                  <a:cubicBezTo>
                    <a:pt x="154305" y="19050"/>
                    <a:pt x="135255" y="34290"/>
                    <a:pt x="112395" y="43815"/>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F4BFCF7-B902-754D-9CA4-D21734B6AA60}"/>
                </a:ext>
              </a:extLst>
            </p:cNvPr>
            <p:cNvSpPr/>
            <p:nvPr/>
          </p:nvSpPr>
          <p:spPr>
            <a:xfrm>
              <a:off x="4564183" y="1544954"/>
              <a:ext cx="275468" cy="322969"/>
            </a:xfrm>
            <a:custGeom>
              <a:avLst/>
              <a:gdLst>
                <a:gd name="connsiteX0" fmla="*/ 232606 w 275468"/>
                <a:gd name="connsiteY0" fmla="*/ 112395 h 322969"/>
                <a:gd name="connsiteX1" fmla="*/ 232606 w 275468"/>
                <a:gd name="connsiteY1" fmla="*/ 136208 h 322969"/>
                <a:gd name="connsiteX2" fmla="*/ 169741 w 275468"/>
                <a:gd name="connsiteY2" fmla="*/ 261938 h 322969"/>
                <a:gd name="connsiteX3" fmla="*/ 22104 w 275468"/>
                <a:gd name="connsiteY3" fmla="*/ 285750 h 322969"/>
                <a:gd name="connsiteX4" fmla="*/ 19246 w 275468"/>
                <a:gd name="connsiteY4" fmla="*/ 286703 h 322969"/>
                <a:gd name="connsiteX5" fmla="*/ 196 w 275468"/>
                <a:gd name="connsiteY5" fmla="*/ 302895 h 322969"/>
                <a:gd name="connsiteX6" fmla="*/ 23056 w 275468"/>
                <a:gd name="connsiteY6" fmla="*/ 319088 h 322969"/>
                <a:gd name="connsiteX7" fmla="*/ 28771 w 275468"/>
                <a:gd name="connsiteY7" fmla="*/ 320040 h 322969"/>
                <a:gd name="connsiteX8" fmla="*/ 194506 w 275468"/>
                <a:gd name="connsiteY8" fmla="*/ 319088 h 322969"/>
                <a:gd name="connsiteX9" fmla="*/ 216414 w 275468"/>
                <a:gd name="connsiteY9" fmla="*/ 314325 h 322969"/>
                <a:gd name="connsiteX10" fmla="*/ 243084 w 275468"/>
                <a:gd name="connsiteY10" fmla="*/ 286703 h 322969"/>
                <a:gd name="connsiteX11" fmla="*/ 275469 w 275468"/>
                <a:gd name="connsiteY11" fmla="*/ 44768 h 322969"/>
                <a:gd name="connsiteX12" fmla="*/ 275469 w 275468"/>
                <a:gd name="connsiteY12" fmla="*/ 40958 h 322969"/>
                <a:gd name="connsiteX13" fmla="*/ 275469 w 275468"/>
                <a:gd name="connsiteY13" fmla="*/ 40005 h 322969"/>
                <a:gd name="connsiteX14" fmla="*/ 275469 w 275468"/>
                <a:gd name="connsiteY14" fmla="*/ 37148 h 322969"/>
                <a:gd name="connsiteX15" fmla="*/ 275469 w 275468"/>
                <a:gd name="connsiteY15" fmla="*/ 36195 h 322969"/>
                <a:gd name="connsiteX16" fmla="*/ 274516 w 275468"/>
                <a:gd name="connsiteY16" fmla="*/ 11430 h 322969"/>
                <a:gd name="connsiteX17" fmla="*/ 274516 w 275468"/>
                <a:gd name="connsiteY17" fmla="*/ 11430 h 322969"/>
                <a:gd name="connsiteX18" fmla="*/ 274516 w 275468"/>
                <a:gd name="connsiteY18" fmla="*/ 10478 h 322969"/>
                <a:gd name="connsiteX19" fmla="*/ 274516 w 275468"/>
                <a:gd name="connsiteY19" fmla="*/ 10478 h 322969"/>
                <a:gd name="connsiteX20" fmla="*/ 274516 w 275468"/>
                <a:gd name="connsiteY20" fmla="*/ 9525 h 322969"/>
                <a:gd name="connsiteX21" fmla="*/ 274516 w 275468"/>
                <a:gd name="connsiteY21" fmla="*/ 9525 h 322969"/>
                <a:gd name="connsiteX22" fmla="*/ 271659 w 275468"/>
                <a:gd name="connsiteY22" fmla="*/ 4763 h 322969"/>
                <a:gd name="connsiteX23" fmla="*/ 271659 w 275468"/>
                <a:gd name="connsiteY23" fmla="*/ 4763 h 322969"/>
                <a:gd name="connsiteX24" fmla="*/ 270706 w 275468"/>
                <a:gd name="connsiteY24" fmla="*/ 3810 h 322969"/>
                <a:gd name="connsiteX25" fmla="*/ 270706 w 275468"/>
                <a:gd name="connsiteY25" fmla="*/ 3810 h 322969"/>
                <a:gd name="connsiteX26" fmla="*/ 269754 w 275468"/>
                <a:gd name="connsiteY26" fmla="*/ 2858 h 322969"/>
                <a:gd name="connsiteX27" fmla="*/ 269754 w 275468"/>
                <a:gd name="connsiteY27" fmla="*/ 2858 h 322969"/>
                <a:gd name="connsiteX28" fmla="*/ 264039 w 275468"/>
                <a:gd name="connsiteY28" fmla="*/ 953 h 322969"/>
                <a:gd name="connsiteX29" fmla="*/ 264039 w 275468"/>
                <a:gd name="connsiteY29" fmla="*/ 953 h 322969"/>
                <a:gd name="connsiteX30" fmla="*/ 262134 w 275468"/>
                <a:gd name="connsiteY30" fmla="*/ 953 h 322969"/>
                <a:gd name="connsiteX31" fmla="*/ 262134 w 275468"/>
                <a:gd name="connsiteY31" fmla="*/ 953 h 322969"/>
                <a:gd name="connsiteX32" fmla="*/ 260229 w 275468"/>
                <a:gd name="connsiteY32" fmla="*/ 953 h 322969"/>
                <a:gd name="connsiteX33" fmla="*/ 260229 w 275468"/>
                <a:gd name="connsiteY33" fmla="*/ 953 h 322969"/>
                <a:gd name="connsiteX34" fmla="*/ 250704 w 275468"/>
                <a:gd name="connsiteY34" fmla="*/ 0 h 322969"/>
                <a:gd name="connsiteX35" fmla="*/ 250704 w 275468"/>
                <a:gd name="connsiteY35" fmla="*/ 0 h 322969"/>
                <a:gd name="connsiteX36" fmla="*/ 242131 w 275468"/>
                <a:gd name="connsiteY36" fmla="*/ 44768 h 322969"/>
                <a:gd name="connsiteX37" fmla="*/ 232606 w 275468"/>
                <a:gd name="connsiteY37" fmla="*/ 112395 h 3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5468" h="322969">
                  <a:moveTo>
                    <a:pt x="232606" y="112395"/>
                  </a:moveTo>
                  <a:cubicBezTo>
                    <a:pt x="232606" y="120015"/>
                    <a:pt x="232606" y="128588"/>
                    <a:pt x="232606" y="136208"/>
                  </a:cubicBezTo>
                  <a:cubicBezTo>
                    <a:pt x="230701" y="186690"/>
                    <a:pt x="214509" y="234315"/>
                    <a:pt x="169741" y="261938"/>
                  </a:cubicBezTo>
                  <a:cubicBezTo>
                    <a:pt x="125926" y="289560"/>
                    <a:pt x="72586" y="287655"/>
                    <a:pt x="22104" y="285750"/>
                  </a:cubicBezTo>
                  <a:cubicBezTo>
                    <a:pt x="21151" y="285750"/>
                    <a:pt x="20199" y="286703"/>
                    <a:pt x="19246" y="286703"/>
                  </a:cubicBezTo>
                  <a:cubicBezTo>
                    <a:pt x="10674" y="289560"/>
                    <a:pt x="-1709" y="289560"/>
                    <a:pt x="196" y="302895"/>
                  </a:cubicBezTo>
                  <a:cubicBezTo>
                    <a:pt x="1149" y="315278"/>
                    <a:pt x="12579" y="318135"/>
                    <a:pt x="23056" y="319088"/>
                  </a:cubicBezTo>
                  <a:cubicBezTo>
                    <a:pt x="24961" y="319088"/>
                    <a:pt x="26866" y="319088"/>
                    <a:pt x="28771" y="320040"/>
                  </a:cubicBezTo>
                  <a:cubicBezTo>
                    <a:pt x="84016" y="326708"/>
                    <a:pt x="139261" y="320040"/>
                    <a:pt x="194506" y="319088"/>
                  </a:cubicBezTo>
                  <a:cubicBezTo>
                    <a:pt x="202126" y="319088"/>
                    <a:pt x="208794" y="315278"/>
                    <a:pt x="216414" y="314325"/>
                  </a:cubicBezTo>
                  <a:cubicBezTo>
                    <a:pt x="232606" y="312420"/>
                    <a:pt x="240226" y="301942"/>
                    <a:pt x="243084" y="286703"/>
                  </a:cubicBezTo>
                  <a:cubicBezTo>
                    <a:pt x="246894" y="263842"/>
                    <a:pt x="275469" y="47625"/>
                    <a:pt x="275469" y="44768"/>
                  </a:cubicBezTo>
                  <a:cubicBezTo>
                    <a:pt x="275469" y="43815"/>
                    <a:pt x="275469" y="41910"/>
                    <a:pt x="275469" y="40958"/>
                  </a:cubicBezTo>
                  <a:cubicBezTo>
                    <a:pt x="275469" y="40958"/>
                    <a:pt x="275469" y="40005"/>
                    <a:pt x="275469" y="40005"/>
                  </a:cubicBezTo>
                  <a:cubicBezTo>
                    <a:pt x="275469" y="39053"/>
                    <a:pt x="275469" y="38100"/>
                    <a:pt x="275469" y="37148"/>
                  </a:cubicBezTo>
                  <a:cubicBezTo>
                    <a:pt x="275469" y="37148"/>
                    <a:pt x="275469" y="36195"/>
                    <a:pt x="275469" y="36195"/>
                  </a:cubicBezTo>
                  <a:cubicBezTo>
                    <a:pt x="275469" y="24765"/>
                    <a:pt x="275469" y="17145"/>
                    <a:pt x="274516" y="11430"/>
                  </a:cubicBezTo>
                  <a:cubicBezTo>
                    <a:pt x="274516" y="11430"/>
                    <a:pt x="274516" y="11430"/>
                    <a:pt x="274516" y="11430"/>
                  </a:cubicBezTo>
                  <a:cubicBezTo>
                    <a:pt x="274516" y="10478"/>
                    <a:pt x="274516" y="10478"/>
                    <a:pt x="274516" y="10478"/>
                  </a:cubicBezTo>
                  <a:cubicBezTo>
                    <a:pt x="274516" y="10478"/>
                    <a:pt x="274516" y="10478"/>
                    <a:pt x="274516" y="10478"/>
                  </a:cubicBezTo>
                  <a:cubicBezTo>
                    <a:pt x="274516" y="10478"/>
                    <a:pt x="274516" y="9525"/>
                    <a:pt x="274516" y="9525"/>
                  </a:cubicBezTo>
                  <a:cubicBezTo>
                    <a:pt x="274516" y="9525"/>
                    <a:pt x="274516" y="9525"/>
                    <a:pt x="274516" y="9525"/>
                  </a:cubicBezTo>
                  <a:cubicBezTo>
                    <a:pt x="273564" y="7620"/>
                    <a:pt x="272611" y="6668"/>
                    <a:pt x="271659" y="4763"/>
                  </a:cubicBezTo>
                  <a:cubicBezTo>
                    <a:pt x="271659" y="4763"/>
                    <a:pt x="271659" y="4763"/>
                    <a:pt x="271659" y="4763"/>
                  </a:cubicBezTo>
                  <a:cubicBezTo>
                    <a:pt x="271659" y="4763"/>
                    <a:pt x="270706" y="3810"/>
                    <a:pt x="270706" y="3810"/>
                  </a:cubicBezTo>
                  <a:cubicBezTo>
                    <a:pt x="270706" y="3810"/>
                    <a:pt x="270706" y="3810"/>
                    <a:pt x="270706" y="3810"/>
                  </a:cubicBezTo>
                  <a:cubicBezTo>
                    <a:pt x="270706" y="3810"/>
                    <a:pt x="269754" y="2858"/>
                    <a:pt x="269754" y="2858"/>
                  </a:cubicBezTo>
                  <a:cubicBezTo>
                    <a:pt x="269754" y="2858"/>
                    <a:pt x="269754" y="2858"/>
                    <a:pt x="269754" y="2858"/>
                  </a:cubicBezTo>
                  <a:cubicBezTo>
                    <a:pt x="267849" y="1905"/>
                    <a:pt x="266896" y="953"/>
                    <a:pt x="264039" y="953"/>
                  </a:cubicBezTo>
                  <a:cubicBezTo>
                    <a:pt x="264039" y="953"/>
                    <a:pt x="264039" y="953"/>
                    <a:pt x="264039" y="953"/>
                  </a:cubicBezTo>
                  <a:cubicBezTo>
                    <a:pt x="263086" y="953"/>
                    <a:pt x="263086" y="953"/>
                    <a:pt x="262134" y="953"/>
                  </a:cubicBezTo>
                  <a:cubicBezTo>
                    <a:pt x="262134" y="953"/>
                    <a:pt x="262134" y="953"/>
                    <a:pt x="262134" y="953"/>
                  </a:cubicBezTo>
                  <a:cubicBezTo>
                    <a:pt x="261181" y="953"/>
                    <a:pt x="261181" y="953"/>
                    <a:pt x="260229" y="953"/>
                  </a:cubicBezTo>
                  <a:cubicBezTo>
                    <a:pt x="260229" y="953"/>
                    <a:pt x="260229" y="953"/>
                    <a:pt x="260229" y="953"/>
                  </a:cubicBezTo>
                  <a:cubicBezTo>
                    <a:pt x="257371" y="953"/>
                    <a:pt x="254514" y="0"/>
                    <a:pt x="250704" y="0"/>
                  </a:cubicBezTo>
                  <a:cubicBezTo>
                    <a:pt x="250704" y="0"/>
                    <a:pt x="250704" y="0"/>
                    <a:pt x="250704" y="0"/>
                  </a:cubicBezTo>
                  <a:cubicBezTo>
                    <a:pt x="247846" y="14288"/>
                    <a:pt x="244989" y="29528"/>
                    <a:pt x="242131" y="44768"/>
                  </a:cubicBezTo>
                  <a:cubicBezTo>
                    <a:pt x="238321" y="65723"/>
                    <a:pt x="236416" y="89535"/>
                    <a:pt x="232606" y="112395"/>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B8DC8EE-E27F-7F4E-AD4C-60DF2E0E3DFB}"/>
                </a:ext>
              </a:extLst>
            </p:cNvPr>
            <p:cNvSpPr/>
            <p:nvPr/>
          </p:nvSpPr>
          <p:spPr>
            <a:xfrm>
              <a:off x="4369063" y="1309687"/>
              <a:ext cx="183886" cy="183847"/>
            </a:xfrm>
            <a:custGeom>
              <a:avLst/>
              <a:gdLst>
                <a:gd name="connsiteX0" fmla="*/ 183887 w 183886"/>
                <a:gd name="connsiteY0" fmla="*/ 100965 h 183847"/>
                <a:gd name="connsiteX1" fmla="*/ 103877 w 183886"/>
                <a:gd name="connsiteY1" fmla="*/ 0 h 183847"/>
                <a:gd name="connsiteX2" fmla="*/ 54 w 183886"/>
                <a:gd name="connsiteY2" fmla="*/ 88583 h 183847"/>
                <a:gd name="connsiteX3" fmla="*/ 100067 w 183886"/>
                <a:gd name="connsiteY3" fmla="*/ 183833 h 183847"/>
                <a:gd name="connsiteX4" fmla="*/ 183887 w 183886"/>
                <a:gd name="connsiteY4" fmla="*/ 100965 h 183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86" h="183847">
                  <a:moveTo>
                    <a:pt x="183887" y="100965"/>
                  </a:moveTo>
                  <a:cubicBezTo>
                    <a:pt x="183887" y="54292"/>
                    <a:pt x="150549" y="2858"/>
                    <a:pt x="103877" y="0"/>
                  </a:cubicBezTo>
                  <a:cubicBezTo>
                    <a:pt x="46727" y="0"/>
                    <a:pt x="-1851" y="40005"/>
                    <a:pt x="54" y="88583"/>
                  </a:cubicBezTo>
                  <a:cubicBezTo>
                    <a:pt x="1959" y="143827"/>
                    <a:pt x="44822" y="182880"/>
                    <a:pt x="100067" y="183833"/>
                  </a:cubicBezTo>
                  <a:cubicBezTo>
                    <a:pt x="140072" y="184785"/>
                    <a:pt x="183887" y="140970"/>
                    <a:pt x="183887" y="100965"/>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550027-AE0A-C240-BF95-9F72CFDCD1E8}"/>
                </a:ext>
              </a:extLst>
            </p:cNvPr>
            <p:cNvSpPr/>
            <p:nvPr/>
          </p:nvSpPr>
          <p:spPr>
            <a:xfrm>
              <a:off x="4307395" y="1472612"/>
              <a:ext cx="401513" cy="544906"/>
            </a:xfrm>
            <a:custGeom>
              <a:avLst/>
              <a:gdLst>
                <a:gd name="connsiteX0" fmla="*/ 43625 w 401513"/>
                <a:gd name="connsiteY0" fmla="*/ 183785 h 544906"/>
                <a:gd name="connsiteX1" fmla="*/ 99822 w 401513"/>
                <a:gd name="connsiteY1" fmla="*/ 181880 h 544906"/>
                <a:gd name="connsiteX2" fmla="*/ 222695 w 401513"/>
                <a:gd name="connsiteY2" fmla="*/ 126635 h 544906"/>
                <a:gd name="connsiteX3" fmla="*/ 241745 w 401513"/>
                <a:gd name="connsiteY3" fmla="*/ 102823 h 544906"/>
                <a:gd name="connsiteX4" fmla="*/ 248412 w 401513"/>
                <a:gd name="connsiteY4" fmla="*/ 94250 h 544906"/>
                <a:gd name="connsiteX5" fmla="*/ 263652 w 401513"/>
                <a:gd name="connsiteY5" fmla="*/ 95203 h 544906"/>
                <a:gd name="connsiteX6" fmla="*/ 260795 w 401513"/>
                <a:gd name="connsiteY6" fmla="*/ 107585 h 544906"/>
                <a:gd name="connsiteX7" fmla="*/ 241745 w 401513"/>
                <a:gd name="connsiteY7" fmla="*/ 128540 h 544906"/>
                <a:gd name="connsiteX8" fmla="*/ 233172 w 401513"/>
                <a:gd name="connsiteY8" fmla="*/ 180928 h 544906"/>
                <a:gd name="connsiteX9" fmla="*/ 243650 w 401513"/>
                <a:gd name="connsiteY9" fmla="*/ 200930 h 544906"/>
                <a:gd name="connsiteX10" fmla="*/ 233172 w 401513"/>
                <a:gd name="connsiteY10" fmla="*/ 257128 h 544906"/>
                <a:gd name="connsiteX11" fmla="*/ 207455 w 401513"/>
                <a:gd name="connsiteY11" fmla="*/ 274273 h 544906"/>
                <a:gd name="connsiteX12" fmla="*/ 141732 w 401513"/>
                <a:gd name="connsiteY12" fmla="*/ 312373 h 544906"/>
                <a:gd name="connsiteX13" fmla="*/ 123635 w 401513"/>
                <a:gd name="connsiteY13" fmla="*/ 354283 h 544906"/>
                <a:gd name="connsiteX14" fmla="*/ 173164 w 401513"/>
                <a:gd name="connsiteY14" fmla="*/ 529543 h 544906"/>
                <a:gd name="connsiteX15" fmla="*/ 202692 w 401513"/>
                <a:gd name="connsiteY15" fmla="*/ 543830 h 544906"/>
                <a:gd name="connsiteX16" fmla="*/ 228410 w 401513"/>
                <a:gd name="connsiteY16" fmla="*/ 500968 h 544906"/>
                <a:gd name="connsiteX17" fmla="*/ 207455 w 401513"/>
                <a:gd name="connsiteY17" fmla="*/ 404765 h 544906"/>
                <a:gd name="connsiteX18" fmla="*/ 232220 w 401513"/>
                <a:gd name="connsiteY18" fmla="*/ 357140 h 544906"/>
                <a:gd name="connsiteX19" fmla="*/ 267462 w 401513"/>
                <a:gd name="connsiteY19" fmla="*/ 347615 h 544906"/>
                <a:gd name="connsiteX20" fmla="*/ 377000 w 401513"/>
                <a:gd name="connsiteY20" fmla="*/ 286655 h 544906"/>
                <a:gd name="connsiteX21" fmla="*/ 398907 w 401513"/>
                <a:gd name="connsiteY21" fmla="*/ 209503 h 544906"/>
                <a:gd name="connsiteX22" fmla="*/ 341757 w 401513"/>
                <a:gd name="connsiteY22" fmla="*/ 69485 h 544906"/>
                <a:gd name="connsiteX23" fmla="*/ 276987 w 401513"/>
                <a:gd name="connsiteY23" fmla="*/ 8525 h 544906"/>
                <a:gd name="connsiteX24" fmla="*/ 219837 w 401513"/>
                <a:gd name="connsiteY24" fmla="*/ 17098 h 544906"/>
                <a:gd name="connsiteX25" fmla="*/ 207455 w 401513"/>
                <a:gd name="connsiteY25" fmla="*/ 27575 h 544906"/>
                <a:gd name="connsiteX26" fmla="*/ 162687 w 401513"/>
                <a:gd name="connsiteY26" fmla="*/ 68533 h 544906"/>
                <a:gd name="connsiteX27" fmla="*/ 143637 w 401513"/>
                <a:gd name="connsiteY27" fmla="*/ 96155 h 544906"/>
                <a:gd name="connsiteX28" fmla="*/ 92202 w 401513"/>
                <a:gd name="connsiteY28" fmla="*/ 126635 h 544906"/>
                <a:gd name="connsiteX29" fmla="*/ 16955 w 401513"/>
                <a:gd name="connsiteY29" fmla="*/ 133303 h 544906"/>
                <a:gd name="connsiteX30" fmla="*/ 5525 w 401513"/>
                <a:gd name="connsiteY30" fmla="*/ 169498 h 544906"/>
                <a:gd name="connsiteX31" fmla="*/ 43625 w 401513"/>
                <a:gd name="connsiteY31" fmla="*/ 183785 h 5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1513" h="544906">
                  <a:moveTo>
                    <a:pt x="43625" y="183785"/>
                  </a:moveTo>
                  <a:cubicBezTo>
                    <a:pt x="62675" y="183785"/>
                    <a:pt x="80772" y="181880"/>
                    <a:pt x="99822" y="181880"/>
                  </a:cubicBezTo>
                  <a:cubicBezTo>
                    <a:pt x="149352" y="182833"/>
                    <a:pt x="192214" y="168545"/>
                    <a:pt x="222695" y="126635"/>
                  </a:cubicBezTo>
                  <a:cubicBezTo>
                    <a:pt x="228410" y="118063"/>
                    <a:pt x="236030" y="110443"/>
                    <a:pt x="241745" y="102823"/>
                  </a:cubicBezTo>
                  <a:cubicBezTo>
                    <a:pt x="243650" y="99965"/>
                    <a:pt x="245555" y="96155"/>
                    <a:pt x="248412" y="94250"/>
                  </a:cubicBezTo>
                  <a:cubicBezTo>
                    <a:pt x="253175" y="90440"/>
                    <a:pt x="259842" y="90440"/>
                    <a:pt x="263652" y="95203"/>
                  </a:cubicBezTo>
                  <a:cubicBezTo>
                    <a:pt x="267462" y="99013"/>
                    <a:pt x="263652" y="103775"/>
                    <a:pt x="260795" y="107585"/>
                  </a:cubicBezTo>
                  <a:cubicBezTo>
                    <a:pt x="255080" y="114253"/>
                    <a:pt x="248412" y="121873"/>
                    <a:pt x="241745" y="128540"/>
                  </a:cubicBezTo>
                  <a:cubicBezTo>
                    <a:pt x="221742" y="149495"/>
                    <a:pt x="220789" y="154258"/>
                    <a:pt x="233172" y="180928"/>
                  </a:cubicBezTo>
                  <a:cubicBezTo>
                    <a:pt x="236030" y="187595"/>
                    <a:pt x="239839" y="194263"/>
                    <a:pt x="243650" y="200930"/>
                  </a:cubicBezTo>
                  <a:cubicBezTo>
                    <a:pt x="259842" y="228553"/>
                    <a:pt x="258889" y="237125"/>
                    <a:pt x="233172" y="257128"/>
                  </a:cubicBezTo>
                  <a:cubicBezTo>
                    <a:pt x="225552" y="263795"/>
                    <a:pt x="216027" y="269510"/>
                    <a:pt x="207455" y="274273"/>
                  </a:cubicBezTo>
                  <a:cubicBezTo>
                    <a:pt x="185547" y="287608"/>
                    <a:pt x="163639" y="300943"/>
                    <a:pt x="141732" y="312373"/>
                  </a:cubicBezTo>
                  <a:cubicBezTo>
                    <a:pt x="125539" y="320945"/>
                    <a:pt x="121730" y="334280"/>
                    <a:pt x="123635" y="354283"/>
                  </a:cubicBezTo>
                  <a:cubicBezTo>
                    <a:pt x="126492" y="400955"/>
                    <a:pt x="165545" y="519065"/>
                    <a:pt x="173164" y="529543"/>
                  </a:cubicBezTo>
                  <a:cubicBezTo>
                    <a:pt x="181737" y="540973"/>
                    <a:pt x="188405" y="547641"/>
                    <a:pt x="202692" y="543830"/>
                  </a:cubicBezTo>
                  <a:cubicBezTo>
                    <a:pt x="230314" y="535258"/>
                    <a:pt x="230314" y="530495"/>
                    <a:pt x="228410" y="500968"/>
                  </a:cubicBezTo>
                  <a:cubicBezTo>
                    <a:pt x="227457" y="490490"/>
                    <a:pt x="215075" y="426673"/>
                    <a:pt x="207455" y="404765"/>
                  </a:cubicBezTo>
                  <a:cubicBezTo>
                    <a:pt x="197930" y="377143"/>
                    <a:pt x="204597" y="364760"/>
                    <a:pt x="232220" y="357140"/>
                  </a:cubicBezTo>
                  <a:cubicBezTo>
                    <a:pt x="243650" y="354283"/>
                    <a:pt x="256032" y="351425"/>
                    <a:pt x="267462" y="347615"/>
                  </a:cubicBezTo>
                  <a:cubicBezTo>
                    <a:pt x="308420" y="335233"/>
                    <a:pt x="345567" y="316183"/>
                    <a:pt x="377000" y="286655"/>
                  </a:cubicBezTo>
                  <a:cubicBezTo>
                    <a:pt x="399860" y="264748"/>
                    <a:pt x="405575" y="239983"/>
                    <a:pt x="398907" y="209503"/>
                  </a:cubicBezTo>
                  <a:cubicBezTo>
                    <a:pt x="388430" y="159020"/>
                    <a:pt x="369380" y="112348"/>
                    <a:pt x="341757" y="69485"/>
                  </a:cubicBezTo>
                  <a:cubicBezTo>
                    <a:pt x="325565" y="43768"/>
                    <a:pt x="303657" y="22813"/>
                    <a:pt x="276987" y="8525"/>
                  </a:cubicBezTo>
                  <a:cubicBezTo>
                    <a:pt x="251270" y="-4810"/>
                    <a:pt x="240792" y="-2905"/>
                    <a:pt x="219837" y="17098"/>
                  </a:cubicBezTo>
                  <a:cubicBezTo>
                    <a:pt x="216027" y="20908"/>
                    <a:pt x="212217" y="26623"/>
                    <a:pt x="207455" y="27575"/>
                  </a:cubicBezTo>
                  <a:cubicBezTo>
                    <a:pt x="186500" y="34243"/>
                    <a:pt x="175070" y="53293"/>
                    <a:pt x="162687" y="68533"/>
                  </a:cubicBezTo>
                  <a:cubicBezTo>
                    <a:pt x="155067" y="77105"/>
                    <a:pt x="149352" y="86630"/>
                    <a:pt x="143637" y="96155"/>
                  </a:cubicBezTo>
                  <a:cubicBezTo>
                    <a:pt x="131255" y="114253"/>
                    <a:pt x="113157" y="122825"/>
                    <a:pt x="92202" y="126635"/>
                  </a:cubicBezTo>
                  <a:cubicBezTo>
                    <a:pt x="67437" y="130445"/>
                    <a:pt x="42672" y="128540"/>
                    <a:pt x="16955" y="133303"/>
                  </a:cubicBezTo>
                  <a:cubicBezTo>
                    <a:pt x="-190" y="136160"/>
                    <a:pt x="-4953" y="156163"/>
                    <a:pt x="5525" y="169498"/>
                  </a:cubicBezTo>
                  <a:cubicBezTo>
                    <a:pt x="15050" y="182833"/>
                    <a:pt x="29337" y="184738"/>
                    <a:pt x="43625" y="183785"/>
                  </a:cubicBez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54A0611-94AF-9E46-8D6E-3C33B3A971C3}"/>
                </a:ext>
              </a:extLst>
            </p:cNvPr>
            <p:cNvSpPr/>
            <p:nvPr/>
          </p:nvSpPr>
          <p:spPr>
            <a:xfrm>
              <a:off x="3583384" y="1204687"/>
              <a:ext cx="225527" cy="218556"/>
            </a:xfrm>
            <a:custGeom>
              <a:avLst/>
              <a:gdLst>
                <a:gd name="connsiteX0" fmla="*/ 179943 w 225527"/>
                <a:gd name="connsiteY0" fmla="*/ 194535 h 218556"/>
                <a:gd name="connsiteX1" fmla="*/ 224710 w 225527"/>
                <a:gd name="connsiteY1" fmla="*/ 78330 h 218556"/>
                <a:gd name="connsiteX2" fmla="*/ 26590 w 225527"/>
                <a:gd name="connsiteY2" fmla="*/ 38325 h 218556"/>
                <a:gd name="connsiteX3" fmla="*/ 86598 w 225527"/>
                <a:gd name="connsiteY3" fmla="*/ 212633 h 218556"/>
                <a:gd name="connsiteX4" fmla="*/ 179943 w 225527"/>
                <a:gd name="connsiteY4" fmla="*/ 194535 h 218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27" h="218556">
                  <a:moveTo>
                    <a:pt x="179943" y="194535"/>
                  </a:moveTo>
                  <a:cubicBezTo>
                    <a:pt x="213280" y="163103"/>
                    <a:pt x="229473" y="125003"/>
                    <a:pt x="224710" y="78330"/>
                  </a:cubicBezTo>
                  <a:cubicBezTo>
                    <a:pt x="216138" y="4035"/>
                    <a:pt x="80883" y="-33112"/>
                    <a:pt x="26590" y="38325"/>
                  </a:cubicBezTo>
                  <a:cubicBezTo>
                    <a:pt x="-25797" y="104048"/>
                    <a:pt x="1825" y="191678"/>
                    <a:pt x="86598" y="212633"/>
                  </a:cubicBezTo>
                  <a:cubicBezTo>
                    <a:pt x="119935" y="223110"/>
                    <a:pt x="151368" y="221205"/>
                    <a:pt x="179943" y="194535"/>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A6E67DD-153F-204D-9778-DA9DD28457EF}"/>
                </a:ext>
              </a:extLst>
            </p:cNvPr>
            <p:cNvSpPr/>
            <p:nvPr/>
          </p:nvSpPr>
          <p:spPr>
            <a:xfrm>
              <a:off x="3466680" y="1428866"/>
              <a:ext cx="444413" cy="586988"/>
            </a:xfrm>
            <a:custGeom>
              <a:avLst/>
              <a:gdLst>
                <a:gd name="connsiteX0" fmla="*/ 30900 w 444413"/>
                <a:gd name="connsiteY0" fmla="*/ 318018 h 586988"/>
                <a:gd name="connsiteX1" fmla="*/ 55665 w 444413"/>
                <a:gd name="connsiteY1" fmla="*/ 296111 h 586988"/>
                <a:gd name="connsiteX2" fmla="*/ 59475 w 444413"/>
                <a:gd name="connsiteY2" fmla="*/ 271346 h 586988"/>
                <a:gd name="connsiteX3" fmla="*/ 110910 w 444413"/>
                <a:gd name="connsiteY3" fmla="*/ 113231 h 586988"/>
                <a:gd name="connsiteX4" fmla="*/ 130912 w 444413"/>
                <a:gd name="connsiteY4" fmla="*/ 90371 h 586988"/>
                <a:gd name="connsiteX5" fmla="*/ 146152 w 444413"/>
                <a:gd name="connsiteY5" fmla="*/ 90371 h 586988"/>
                <a:gd name="connsiteX6" fmla="*/ 143295 w 444413"/>
                <a:gd name="connsiteY6" fmla="*/ 102753 h 586988"/>
                <a:gd name="connsiteX7" fmla="*/ 137580 w 444413"/>
                <a:gd name="connsiteY7" fmla="*/ 108468 h 586988"/>
                <a:gd name="connsiteX8" fmla="*/ 83287 w 444413"/>
                <a:gd name="connsiteY8" fmla="*/ 224673 h 586988"/>
                <a:gd name="connsiteX9" fmla="*/ 72810 w 444413"/>
                <a:gd name="connsiteY9" fmla="*/ 299921 h 586988"/>
                <a:gd name="connsiteX10" fmla="*/ 85192 w 444413"/>
                <a:gd name="connsiteY10" fmla="*/ 317066 h 586988"/>
                <a:gd name="connsiteX11" fmla="*/ 102337 w 444413"/>
                <a:gd name="connsiteY11" fmla="*/ 318018 h 586988"/>
                <a:gd name="connsiteX12" fmla="*/ 128055 w 444413"/>
                <a:gd name="connsiteY12" fmla="*/ 343736 h 586988"/>
                <a:gd name="connsiteX13" fmla="*/ 119482 w 444413"/>
                <a:gd name="connsiteY13" fmla="*/ 467561 h 586988"/>
                <a:gd name="connsiteX14" fmla="*/ 89955 w 444413"/>
                <a:gd name="connsiteY14" fmla="*/ 490421 h 586988"/>
                <a:gd name="connsiteX15" fmla="*/ 69000 w 444413"/>
                <a:gd name="connsiteY15" fmla="*/ 513281 h 586988"/>
                <a:gd name="connsiteX16" fmla="*/ 69952 w 444413"/>
                <a:gd name="connsiteY16" fmla="*/ 560906 h 586988"/>
                <a:gd name="connsiteX17" fmla="*/ 94717 w 444413"/>
                <a:gd name="connsiteY17" fmla="*/ 585671 h 586988"/>
                <a:gd name="connsiteX18" fmla="*/ 140437 w 444413"/>
                <a:gd name="connsiteY18" fmla="*/ 554238 h 586988"/>
                <a:gd name="connsiteX19" fmla="*/ 148057 w 444413"/>
                <a:gd name="connsiteY19" fmla="*/ 492326 h 586988"/>
                <a:gd name="connsiteX20" fmla="*/ 166155 w 444413"/>
                <a:gd name="connsiteY20" fmla="*/ 344688 h 586988"/>
                <a:gd name="connsiteX21" fmla="*/ 197587 w 444413"/>
                <a:gd name="connsiteY21" fmla="*/ 318971 h 586988"/>
                <a:gd name="connsiteX22" fmla="*/ 226162 w 444413"/>
                <a:gd name="connsiteY22" fmla="*/ 344688 h 586988"/>
                <a:gd name="connsiteX23" fmla="*/ 240450 w 444413"/>
                <a:gd name="connsiteY23" fmla="*/ 424698 h 586988"/>
                <a:gd name="connsiteX24" fmla="*/ 256642 w 444413"/>
                <a:gd name="connsiteY24" fmla="*/ 556143 h 586988"/>
                <a:gd name="connsiteX25" fmla="*/ 267120 w 444413"/>
                <a:gd name="connsiteY25" fmla="*/ 578051 h 586988"/>
                <a:gd name="connsiteX26" fmla="*/ 312840 w 444413"/>
                <a:gd name="connsiteY26" fmla="*/ 552333 h 586988"/>
                <a:gd name="connsiteX27" fmla="*/ 312840 w 444413"/>
                <a:gd name="connsiteY27" fmla="*/ 532331 h 586988"/>
                <a:gd name="connsiteX28" fmla="*/ 296647 w 444413"/>
                <a:gd name="connsiteY28" fmla="*/ 336116 h 586988"/>
                <a:gd name="connsiteX29" fmla="*/ 276645 w 444413"/>
                <a:gd name="connsiteY29" fmla="*/ 174191 h 586988"/>
                <a:gd name="connsiteX30" fmla="*/ 273787 w 444413"/>
                <a:gd name="connsiteY30" fmla="*/ 110373 h 586988"/>
                <a:gd name="connsiteX31" fmla="*/ 288075 w 444413"/>
                <a:gd name="connsiteY31" fmla="*/ 140853 h 586988"/>
                <a:gd name="connsiteX32" fmla="*/ 297600 w 444413"/>
                <a:gd name="connsiteY32" fmla="*/ 218958 h 586988"/>
                <a:gd name="connsiteX33" fmla="*/ 311887 w 444413"/>
                <a:gd name="connsiteY33" fmla="*/ 236103 h 586988"/>
                <a:gd name="connsiteX34" fmla="*/ 388087 w 444413"/>
                <a:gd name="connsiteY34" fmla="*/ 238008 h 586988"/>
                <a:gd name="connsiteX35" fmla="*/ 426187 w 444413"/>
                <a:gd name="connsiteY35" fmla="*/ 228483 h 586988"/>
                <a:gd name="connsiteX36" fmla="*/ 440475 w 444413"/>
                <a:gd name="connsiteY36" fmla="*/ 186573 h 586988"/>
                <a:gd name="connsiteX37" fmla="*/ 373800 w 444413"/>
                <a:gd name="connsiteY37" fmla="*/ 173238 h 586988"/>
                <a:gd name="connsiteX38" fmla="*/ 313792 w 444413"/>
                <a:gd name="connsiteY38" fmla="*/ 127518 h 586988"/>
                <a:gd name="connsiteX39" fmla="*/ 282360 w 444413"/>
                <a:gd name="connsiteY39" fmla="*/ 52271 h 586988"/>
                <a:gd name="connsiteX40" fmla="*/ 227115 w 444413"/>
                <a:gd name="connsiteY40" fmla="*/ 8456 h 586988"/>
                <a:gd name="connsiteX41" fmla="*/ 192825 w 444413"/>
                <a:gd name="connsiteY41" fmla="*/ 3693 h 586988"/>
                <a:gd name="connsiteX42" fmla="*/ 88050 w 444413"/>
                <a:gd name="connsiteY42" fmla="*/ 33221 h 586988"/>
                <a:gd name="connsiteX43" fmla="*/ 3277 w 444413"/>
                <a:gd name="connsiteY43" fmla="*/ 201813 h 586988"/>
                <a:gd name="connsiteX44" fmla="*/ 6135 w 444413"/>
                <a:gd name="connsiteY44" fmla="*/ 297063 h 586988"/>
                <a:gd name="connsiteX45" fmla="*/ 30900 w 444413"/>
                <a:gd name="connsiteY45" fmla="*/ 318018 h 58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44413" h="586988">
                  <a:moveTo>
                    <a:pt x="30900" y="318018"/>
                  </a:moveTo>
                  <a:cubicBezTo>
                    <a:pt x="44235" y="318018"/>
                    <a:pt x="53760" y="311351"/>
                    <a:pt x="55665" y="296111"/>
                  </a:cubicBezTo>
                  <a:cubicBezTo>
                    <a:pt x="56617" y="287538"/>
                    <a:pt x="59475" y="279918"/>
                    <a:pt x="59475" y="271346"/>
                  </a:cubicBezTo>
                  <a:cubicBezTo>
                    <a:pt x="61380" y="214196"/>
                    <a:pt x="77572" y="160856"/>
                    <a:pt x="110910" y="113231"/>
                  </a:cubicBezTo>
                  <a:cubicBezTo>
                    <a:pt x="116625" y="104658"/>
                    <a:pt x="122340" y="96086"/>
                    <a:pt x="130912" y="90371"/>
                  </a:cubicBezTo>
                  <a:cubicBezTo>
                    <a:pt x="135675" y="86561"/>
                    <a:pt x="141390" y="84656"/>
                    <a:pt x="146152" y="90371"/>
                  </a:cubicBezTo>
                  <a:cubicBezTo>
                    <a:pt x="149962" y="95133"/>
                    <a:pt x="146152" y="98943"/>
                    <a:pt x="143295" y="102753"/>
                  </a:cubicBezTo>
                  <a:cubicBezTo>
                    <a:pt x="141390" y="104658"/>
                    <a:pt x="138532" y="106563"/>
                    <a:pt x="137580" y="108468"/>
                  </a:cubicBezTo>
                  <a:cubicBezTo>
                    <a:pt x="112815" y="143711"/>
                    <a:pt x="89955" y="179906"/>
                    <a:pt x="83287" y="224673"/>
                  </a:cubicBezTo>
                  <a:cubicBezTo>
                    <a:pt x="79477" y="249438"/>
                    <a:pt x="77572" y="275156"/>
                    <a:pt x="72810" y="299921"/>
                  </a:cubicBezTo>
                  <a:cubicBezTo>
                    <a:pt x="70905" y="312303"/>
                    <a:pt x="76620" y="315161"/>
                    <a:pt x="85192" y="317066"/>
                  </a:cubicBezTo>
                  <a:cubicBezTo>
                    <a:pt x="90907" y="318018"/>
                    <a:pt x="96622" y="317066"/>
                    <a:pt x="102337" y="318018"/>
                  </a:cubicBezTo>
                  <a:cubicBezTo>
                    <a:pt x="122340" y="318971"/>
                    <a:pt x="128055" y="323733"/>
                    <a:pt x="128055" y="343736"/>
                  </a:cubicBezTo>
                  <a:cubicBezTo>
                    <a:pt x="128055" y="384693"/>
                    <a:pt x="127102" y="426603"/>
                    <a:pt x="119482" y="467561"/>
                  </a:cubicBezTo>
                  <a:cubicBezTo>
                    <a:pt x="115672" y="490421"/>
                    <a:pt x="114720" y="490421"/>
                    <a:pt x="89955" y="490421"/>
                  </a:cubicBezTo>
                  <a:cubicBezTo>
                    <a:pt x="69952" y="490421"/>
                    <a:pt x="70905" y="493278"/>
                    <a:pt x="69000" y="513281"/>
                  </a:cubicBezTo>
                  <a:cubicBezTo>
                    <a:pt x="67095" y="529473"/>
                    <a:pt x="68047" y="544713"/>
                    <a:pt x="69952" y="560906"/>
                  </a:cubicBezTo>
                  <a:cubicBezTo>
                    <a:pt x="71857" y="577098"/>
                    <a:pt x="80430" y="583766"/>
                    <a:pt x="94717" y="585671"/>
                  </a:cubicBezTo>
                  <a:cubicBezTo>
                    <a:pt x="122340" y="590433"/>
                    <a:pt x="135675" y="582813"/>
                    <a:pt x="140437" y="554238"/>
                  </a:cubicBezTo>
                  <a:cubicBezTo>
                    <a:pt x="144247" y="534236"/>
                    <a:pt x="145200" y="513281"/>
                    <a:pt x="148057" y="492326"/>
                  </a:cubicBezTo>
                  <a:cubicBezTo>
                    <a:pt x="153772" y="442796"/>
                    <a:pt x="154725" y="393266"/>
                    <a:pt x="166155" y="344688"/>
                  </a:cubicBezTo>
                  <a:cubicBezTo>
                    <a:pt x="171870" y="320876"/>
                    <a:pt x="184252" y="319923"/>
                    <a:pt x="197587" y="318971"/>
                  </a:cubicBezTo>
                  <a:cubicBezTo>
                    <a:pt x="215685" y="319923"/>
                    <a:pt x="223305" y="332306"/>
                    <a:pt x="226162" y="344688"/>
                  </a:cubicBezTo>
                  <a:cubicBezTo>
                    <a:pt x="231877" y="371358"/>
                    <a:pt x="236640" y="398028"/>
                    <a:pt x="240450" y="424698"/>
                  </a:cubicBezTo>
                  <a:cubicBezTo>
                    <a:pt x="246165" y="468513"/>
                    <a:pt x="251880" y="512328"/>
                    <a:pt x="256642" y="556143"/>
                  </a:cubicBezTo>
                  <a:cubicBezTo>
                    <a:pt x="257595" y="564716"/>
                    <a:pt x="257595" y="573288"/>
                    <a:pt x="267120" y="578051"/>
                  </a:cubicBezTo>
                  <a:cubicBezTo>
                    <a:pt x="289027" y="590433"/>
                    <a:pt x="310935" y="578051"/>
                    <a:pt x="312840" y="552333"/>
                  </a:cubicBezTo>
                  <a:cubicBezTo>
                    <a:pt x="312840" y="545666"/>
                    <a:pt x="312840" y="538998"/>
                    <a:pt x="312840" y="532331"/>
                  </a:cubicBezTo>
                  <a:cubicBezTo>
                    <a:pt x="307125" y="466608"/>
                    <a:pt x="300457" y="401838"/>
                    <a:pt x="296647" y="336116"/>
                  </a:cubicBezTo>
                  <a:cubicBezTo>
                    <a:pt x="294742" y="299921"/>
                    <a:pt x="279502" y="193241"/>
                    <a:pt x="276645" y="174191"/>
                  </a:cubicBezTo>
                  <a:cubicBezTo>
                    <a:pt x="273787" y="154188"/>
                    <a:pt x="269977" y="134186"/>
                    <a:pt x="273787" y="110373"/>
                  </a:cubicBezTo>
                  <a:cubicBezTo>
                    <a:pt x="288075" y="119898"/>
                    <a:pt x="286170" y="131328"/>
                    <a:pt x="288075" y="140853"/>
                  </a:cubicBezTo>
                  <a:cubicBezTo>
                    <a:pt x="291885" y="166571"/>
                    <a:pt x="294742" y="193241"/>
                    <a:pt x="297600" y="218958"/>
                  </a:cubicBezTo>
                  <a:cubicBezTo>
                    <a:pt x="298552" y="227531"/>
                    <a:pt x="298552" y="236103"/>
                    <a:pt x="311887" y="236103"/>
                  </a:cubicBezTo>
                  <a:cubicBezTo>
                    <a:pt x="337605" y="236103"/>
                    <a:pt x="362370" y="238008"/>
                    <a:pt x="388087" y="238008"/>
                  </a:cubicBezTo>
                  <a:cubicBezTo>
                    <a:pt x="401422" y="238008"/>
                    <a:pt x="414757" y="235151"/>
                    <a:pt x="426187" y="228483"/>
                  </a:cubicBezTo>
                  <a:cubicBezTo>
                    <a:pt x="438570" y="220863"/>
                    <a:pt x="450952" y="202766"/>
                    <a:pt x="440475" y="186573"/>
                  </a:cubicBezTo>
                  <a:cubicBezTo>
                    <a:pt x="425235" y="166571"/>
                    <a:pt x="388087" y="172286"/>
                    <a:pt x="373800" y="173238"/>
                  </a:cubicBezTo>
                  <a:cubicBezTo>
                    <a:pt x="342367" y="175143"/>
                    <a:pt x="326175" y="153236"/>
                    <a:pt x="313792" y="127518"/>
                  </a:cubicBezTo>
                  <a:cubicBezTo>
                    <a:pt x="302362" y="102753"/>
                    <a:pt x="295695" y="76083"/>
                    <a:pt x="282360" y="52271"/>
                  </a:cubicBezTo>
                  <a:cubicBezTo>
                    <a:pt x="268072" y="26553"/>
                    <a:pt x="259500" y="7503"/>
                    <a:pt x="227115" y="8456"/>
                  </a:cubicBezTo>
                  <a:cubicBezTo>
                    <a:pt x="218542" y="8456"/>
                    <a:pt x="201397" y="5598"/>
                    <a:pt x="192825" y="3693"/>
                  </a:cubicBezTo>
                  <a:cubicBezTo>
                    <a:pt x="151867" y="-5832"/>
                    <a:pt x="114720" y="2741"/>
                    <a:pt x="88050" y="33221"/>
                  </a:cubicBezTo>
                  <a:cubicBezTo>
                    <a:pt x="46140" y="81798"/>
                    <a:pt x="13755" y="136091"/>
                    <a:pt x="3277" y="201813"/>
                  </a:cubicBezTo>
                  <a:cubicBezTo>
                    <a:pt x="-1485" y="233246"/>
                    <a:pt x="-1485" y="265631"/>
                    <a:pt x="6135" y="297063"/>
                  </a:cubicBezTo>
                  <a:cubicBezTo>
                    <a:pt x="8992" y="309446"/>
                    <a:pt x="17565" y="318018"/>
                    <a:pt x="30900" y="318018"/>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1FC3EE-B977-3441-84A3-B6ADCF9AE6BF}"/>
                </a:ext>
              </a:extLst>
            </p:cNvPr>
            <p:cNvSpPr/>
            <p:nvPr/>
          </p:nvSpPr>
          <p:spPr>
            <a:xfrm>
              <a:off x="4018597" y="1673542"/>
              <a:ext cx="426720" cy="65193"/>
            </a:xfrm>
            <a:custGeom>
              <a:avLst/>
              <a:gdLst>
                <a:gd name="connsiteX0" fmla="*/ 319088 w 426720"/>
                <a:gd name="connsiteY0" fmla="*/ 60960 h 65193"/>
                <a:gd name="connsiteX1" fmla="*/ 400050 w 426720"/>
                <a:gd name="connsiteY1" fmla="*/ 57150 h 65193"/>
                <a:gd name="connsiteX2" fmla="*/ 425768 w 426720"/>
                <a:gd name="connsiteY2" fmla="*/ 32385 h 65193"/>
                <a:gd name="connsiteX3" fmla="*/ 426720 w 426720"/>
                <a:gd name="connsiteY3" fmla="*/ 15240 h 65193"/>
                <a:gd name="connsiteX4" fmla="*/ 426720 w 426720"/>
                <a:gd name="connsiteY4" fmla="*/ 13335 h 65193"/>
                <a:gd name="connsiteX5" fmla="*/ 426720 w 426720"/>
                <a:gd name="connsiteY5" fmla="*/ 12383 h 65193"/>
                <a:gd name="connsiteX6" fmla="*/ 426720 w 426720"/>
                <a:gd name="connsiteY6" fmla="*/ 10478 h 65193"/>
                <a:gd name="connsiteX7" fmla="*/ 426720 w 426720"/>
                <a:gd name="connsiteY7" fmla="*/ 10478 h 65193"/>
                <a:gd name="connsiteX8" fmla="*/ 426720 w 426720"/>
                <a:gd name="connsiteY8" fmla="*/ 8573 h 65193"/>
                <a:gd name="connsiteX9" fmla="*/ 426720 w 426720"/>
                <a:gd name="connsiteY9" fmla="*/ 8573 h 65193"/>
                <a:gd name="connsiteX10" fmla="*/ 426720 w 426720"/>
                <a:gd name="connsiteY10" fmla="*/ 7620 h 65193"/>
                <a:gd name="connsiteX11" fmla="*/ 426720 w 426720"/>
                <a:gd name="connsiteY11" fmla="*/ 7620 h 65193"/>
                <a:gd name="connsiteX12" fmla="*/ 426720 w 426720"/>
                <a:gd name="connsiteY12" fmla="*/ 6667 h 65193"/>
                <a:gd name="connsiteX13" fmla="*/ 426720 w 426720"/>
                <a:gd name="connsiteY13" fmla="*/ 6667 h 65193"/>
                <a:gd name="connsiteX14" fmla="*/ 426720 w 426720"/>
                <a:gd name="connsiteY14" fmla="*/ 5715 h 65193"/>
                <a:gd name="connsiteX15" fmla="*/ 426720 w 426720"/>
                <a:gd name="connsiteY15" fmla="*/ 5715 h 65193"/>
                <a:gd name="connsiteX16" fmla="*/ 426720 w 426720"/>
                <a:gd name="connsiteY16" fmla="*/ 4763 h 65193"/>
                <a:gd name="connsiteX17" fmla="*/ 426720 w 426720"/>
                <a:gd name="connsiteY17" fmla="*/ 4763 h 65193"/>
                <a:gd name="connsiteX18" fmla="*/ 425768 w 426720"/>
                <a:gd name="connsiteY18" fmla="*/ 2858 h 65193"/>
                <a:gd name="connsiteX19" fmla="*/ 425768 w 426720"/>
                <a:gd name="connsiteY19" fmla="*/ 2858 h 65193"/>
                <a:gd name="connsiteX20" fmla="*/ 425768 w 426720"/>
                <a:gd name="connsiteY20" fmla="*/ 1905 h 65193"/>
                <a:gd name="connsiteX21" fmla="*/ 425768 w 426720"/>
                <a:gd name="connsiteY21" fmla="*/ 1905 h 65193"/>
                <a:gd name="connsiteX22" fmla="*/ 425768 w 426720"/>
                <a:gd name="connsiteY22" fmla="*/ 953 h 65193"/>
                <a:gd name="connsiteX23" fmla="*/ 425768 w 426720"/>
                <a:gd name="connsiteY23" fmla="*/ 953 h 65193"/>
                <a:gd name="connsiteX24" fmla="*/ 424815 w 426720"/>
                <a:gd name="connsiteY24" fmla="*/ 0 h 65193"/>
                <a:gd name="connsiteX25" fmla="*/ 424815 w 426720"/>
                <a:gd name="connsiteY25" fmla="*/ 0 h 65193"/>
                <a:gd name="connsiteX26" fmla="*/ 423863 w 426720"/>
                <a:gd name="connsiteY26" fmla="*/ 0 h 65193"/>
                <a:gd name="connsiteX27" fmla="*/ 423863 w 426720"/>
                <a:gd name="connsiteY27" fmla="*/ 0 h 65193"/>
                <a:gd name="connsiteX28" fmla="*/ 422910 w 426720"/>
                <a:gd name="connsiteY28" fmla="*/ 0 h 65193"/>
                <a:gd name="connsiteX29" fmla="*/ 422910 w 426720"/>
                <a:gd name="connsiteY29" fmla="*/ 0 h 65193"/>
                <a:gd name="connsiteX30" fmla="*/ 421958 w 426720"/>
                <a:gd name="connsiteY30" fmla="*/ 0 h 65193"/>
                <a:gd name="connsiteX31" fmla="*/ 421958 w 426720"/>
                <a:gd name="connsiteY31" fmla="*/ 0 h 65193"/>
                <a:gd name="connsiteX32" fmla="*/ 421005 w 426720"/>
                <a:gd name="connsiteY32" fmla="*/ 0 h 65193"/>
                <a:gd name="connsiteX33" fmla="*/ 421005 w 426720"/>
                <a:gd name="connsiteY33" fmla="*/ 0 h 65193"/>
                <a:gd name="connsiteX34" fmla="*/ 386715 w 426720"/>
                <a:gd name="connsiteY34" fmla="*/ 15240 h 65193"/>
                <a:gd name="connsiteX35" fmla="*/ 266700 w 426720"/>
                <a:gd name="connsiteY35" fmla="*/ 40005 h 65193"/>
                <a:gd name="connsiteX36" fmla="*/ 159068 w 426720"/>
                <a:gd name="connsiteY36" fmla="*/ 40958 h 65193"/>
                <a:gd name="connsiteX37" fmla="*/ 0 w 426720"/>
                <a:gd name="connsiteY37" fmla="*/ 29528 h 65193"/>
                <a:gd name="connsiteX38" fmla="*/ 0 w 426720"/>
                <a:gd name="connsiteY38" fmla="*/ 29528 h 65193"/>
                <a:gd name="connsiteX39" fmla="*/ 0 w 426720"/>
                <a:gd name="connsiteY39" fmla="*/ 35242 h 65193"/>
                <a:gd name="connsiteX40" fmla="*/ 0 w 426720"/>
                <a:gd name="connsiteY40" fmla="*/ 37148 h 65193"/>
                <a:gd name="connsiteX41" fmla="*/ 0 w 426720"/>
                <a:gd name="connsiteY41" fmla="*/ 42863 h 65193"/>
                <a:gd name="connsiteX42" fmla="*/ 21908 w 426720"/>
                <a:gd name="connsiteY42" fmla="*/ 64770 h 65193"/>
                <a:gd name="connsiteX43" fmla="*/ 39053 w 426720"/>
                <a:gd name="connsiteY43" fmla="*/ 64770 h 65193"/>
                <a:gd name="connsiteX44" fmla="*/ 319088 w 426720"/>
                <a:gd name="connsiteY44" fmla="*/ 6096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6720" h="65193">
                  <a:moveTo>
                    <a:pt x="319088" y="60960"/>
                  </a:moveTo>
                  <a:cubicBezTo>
                    <a:pt x="346710" y="60960"/>
                    <a:pt x="373380" y="60008"/>
                    <a:pt x="400050" y="57150"/>
                  </a:cubicBezTo>
                  <a:cubicBezTo>
                    <a:pt x="417195" y="55245"/>
                    <a:pt x="422910" y="48578"/>
                    <a:pt x="425768" y="32385"/>
                  </a:cubicBezTo>
                  <a:cubicBezTo>
                    <a:pt x="426720" y="26670"/>
                    <a:pt x="426720" y="20955"/>
                    <a:pt x="426720" y="15240"/>
                  </a:cubicBezTo>
                  <a:cubicBezTo>
                    <a:pt x="426720" y="14288"/>
                    <a:pt x="426720" y="14288"/>
                    <a:pt x="426720" y="13335"/>
                  </a:cubicBezTo>
                  <a:cubicBezTo>
                    <a:pt x="426720" y="13335"/>
                    <a:pt x="426720" y="13335"/>
                    <a:pt x="426720" y="12383"/>
                  </a:cubicBezTo>
                  <a:cubicBezTo>
                    <a:pt x="426720" y="11430"/>
                    <a:pt x="426720" y="11430"/>
                    <a:pt x="426720" y="10478"/>
                  </a:cubicBezTo>
                  <a:cubicBezTo>
                    <a:pt x="426720" y="10478"/>
                    <a:pt x="426720" y="10478"/>
                    <a:pt x="426720" y="10478"/>
                  </a:cubicBezTo>
                  <a:cubicBezTo>
                    <a:pt x="426720" y="9525"/>
                    <a:pt x="426720" y="9525"/>
                    <a:pt x="426720" y="8573"/>
                  </a:cubicBezTo>
                  <a:cubicBezTo>
                    <a:pt x="426720" y="8573"/>
                    <a:pt x="426720" y="8573"/>
                    <a:pt x="426720" y="8573"/>
                  </a:cubicBezTo>
                  <a:cubicBezTo>
                    <a:pt x="426720" y="7620"/>
                    <a:pt x="426720" y="7620"/>
                    <a:pt x="426720" y="7620"/>
                  </a:cubicBezTo>
                  <a:cubicBezTo>
                    <a:pt x="426720" y="7620"/>
                    <a:pt x="426720" y="7620"/>
                    <a:pt x="426720" y="7620"/>
                  </a:cubicBezTo>
                  <a:cubicBezTo>
                    <a:pt x="426720" y="7620"/>
                    <a:pt x="426720" y="6667"/>
                    <a:pt x="426720" y="6667"/>
                  </a:cubicBezTo>
                  <a:cubicBezTo>
                    <a:pt x="426720" y="6667"/>
                    <a:pt x="426720" y="6667"/>
                    <a:pt x="426720" y="6667"/>
                  </a:cubicBezTo>
                  <a:cubicBezTo>
                    <a:pt x="426720" y="6667"/>
                    <a:pt x="426720" y="5715"/>
                    <a:pt x="426720" y="5715"/>
                  </a:cubicBezTo>
                  <a:cubicBezTo>
                    <a:pt x="426720" y="5715"/>
                    <a:pt x="426720" y="5715"/>
                    <a:pt x="426720" y="5715"/>
                  </a:cubicBezTo>
                  <a:cubicBezTo>
                    <a:pt x="426720" y="5715"/>
                    <a:pt x="426720" y="4763"/>
                    <a:pt x="426720" y="4763"/>
                  </a:cubicBezTo>
                  <a:cubicBezTo>
                    <a:pt x="426720" y="4763"/>
                    <a:pt x="426720" y="4763"/>
                    <a:pt x="426720" y="4763"/>
                  </a:cubicBezTo>
                  <a:cubicBezTo>
                    <a:pt x="426720" y="3810"/>
                    <a:pt x="426720" y="3810"/>
                    <a:pt x="425768" y="2858"/>
                  </a:cubicBezTo>
                  <a:cubicBezTo>
                    <a:pt x="425768" y="2858"/>
                    <a:pt x="425768" y="2858"/>
                    <a:pt x="425768" y="2858"/>
                  </a:cubicBezTo>
                  <a:cubicBezTo>
                    <a:pt x="425768" y="2858"/>
                    <a:pt x="425768" y="2858"/>
                    <a:pt x="425768" y="1905"/>
                  </a:cubicBezTo>
                  <a:cubicBezTo>
                    <a:pt x="425768" y="1905"/>
                    <a:pt x="425768" y="1905"/>
                    <a:pt x="425768" y="1905"/>
                  </a:cubicBezTo>
                  <a:cubicBezTo>
                    <a:pt x="425768" y="1905"/>
                    <a:pt x="425768" y="1905"/>
                    <a:pt x="425768" y="953"/>
                  </a:cubicBezTo>
                  <a:cubicBezTo>
                    <a:pt x="425768" y="953"/>
                    <a:pt x="425768" y="953"/>
                    <a:pt x="425768" y="953"/>
                  </a:cubicBezTo>
                  <a:cubicBezTo>
                    <a:pt x="425768" y="953"/>
                    <a:pt x="425768" y="953"/>
                    <a:pt x="424815" y="0"/>
                  </a:cubicBezTo>
                  <a:cubicBezTo>
                    <a:pt x="424815" y="0"/>
                    <a:pt x="424815" y="0"/>
                    <a:pt x="424815" y="0"/>
                  </a:cubicBezTo>
                  <a:cubicBezTo>
                    <a:pt x="424815" y="0"/>
                    <a:pt x="424815" y="0"/>
                    <a:pt x="423863" y="0"/>
                  </a:cubicBezTo>
                  <a:cubicBezTo>
                    <a:pt x="423863" y="0"/>
                    <a:pt x="423863" y="0"/>
                    <a:pt x="423863" y="0"/>
                  </a:cubicBezTo>
                  <a:cubicBezTo>
                    <a:pt x="423863" y="0"/>
                    <a:pt x="422910" y="0"/>
                    <a:pt x="422910" y="0"/>
                  </a:cubicBezTo>
                  <a:cubicBezTo>
                    <a:pt x="422910" y="0"/>
                    <a:pt x="422910" y="0"/>
                    <a:pt x="422910" y="0"/>
                  </a:cubicBezTo>
                  <a:cubicBezTo>
                    <a:pt x="422910" y="0"/>
                    <a:pt x="422910" y="0"/>
                    <a:pt x="421958" y="0"/>
                  </a:cubicBezTo>
                  <a:cubicBezTo>
                    <a:pt x="421958" y="0"/>
                    <a:pt x="421958" y="0"/>
                    <a:pt x="421958" y="0"/>
                  </a:cubicBezTo>
                  <a:cubicBezTo>
                    <a:pt x="421958" y="0"/>
                    <a:pt x="421005" y="0"/>
                    <a:pt x="421005" y="0"/>
                  </a:cubicBezTo>
                  <a:cubicBezTo>
                    <a:pt x="421005" y="0"/>
                    <a:pt x="421005" y="0"/>
                    <a:pt x="421005" y="0"/>
                  </a:cubicBezTo>
                  <a:cubicBezTo>
                    <a:pt x="409575" y="5715"/>
                    <a:pt x="398145" y="10478"/>
                    <a:pt x="386715" y="15240"/>
                  </a:cubicBezTo>
                  <a:cubicBezTo>
                    <a:pt x="348615" y="29528"/>
                    <a:pt x="307658" y="36195"/>
                    <a:pt x="266700" y="40005"/>
                  </a:cubicBezTo>
                  <a:cubicBezTo>
                    <a:pt x="230505" y="42863"/>
                    <a:pt x="195263" y="42863"/>
                    <a:pt x="159068" y="40958"/>
                  </a:cubicBezTo>
                  <a:cubicBezTo>
                    <a:pt x="105728" y="38100"/>
                    <a:pt x="53340" y="32385"/>
                    <a:pt x="0" y="29528"/>
                  </a:cubicBezTo>
                  <a:cubicBezTo>
                    <a:pt x="0" y="29528"/>
                    <a:pt x="0" y="29528"/>
                    <a:pt x="0" y="29528"/>
                  </a:cubicBezTo>
                  <a:cubicBezTo>
                    <a:pt x="0" y="31433"/>
                    <a:pt x="0" y="33338"/>
                    <a:pt x="0" y="35242"/>
                  </a:cubicBezTo>
                  <a:cubicBezTo>
                    <a:pt x="0" y="36195"/>
                    <a:pt x="0" y="36195"/>
                    <a:pt x="0" y="37148"/>
                  </a:cubicBezTo>
                  <a:cubicBezTo>
                    <a:pt x="0" y="39053"/>
                    <a:pt x="0" y="40958"/>
                    <a:pt x="0" y="42863"/>
                  </a:cubicBezTo>
                  <a:cubicBezTo>
                    <a:pt x="953" y="60008"/>
                    <a:pt x="3810" y="63817"/>
                    <a:pt x="21908" y="64770"/>
                  </a:cubicBezTo>
                  <a:cubicBezTo>
                    <a:pt x="27623" y="65723"/>
                    <a:pt x="33338" y="64770"/>
                    <a:pt x="39053" y="64770"/>
                  </a:cubicBezTo>
                  <a:cubicBezTo>
                    <a:pt x="86678" y="61913"/>
                    <a:pt x="273368" y="60960"/>
                    <a:pt x="319088" y="6096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1DECEB6-DC8D-7849-9948-A604963BD44F}"/>
                </a:ext>
              </a:extLst>
            </p:cNvPr>
            <p:cNvSpPr/>
            <p:nvPr/>
          </p:nvSpPr>
          <p:spPr>
            <a:xfrm>
              <a:off x="3994784" y="1292994"/>
              <a:ext cx="893445" cy="740178"/>
            </a:xfrm>
            <a:custGeom>
              <a:avLst/>
              <a:gdLst>
                <a:gd name="connsiteX0" fmla="*/ 8573 w 893445"/>
                <a:gd name="connsiteY0" fmla="*/ 734878 h 740178"/>
                <a:gd name="connsiteX1" fmla="*/ 103823 w 893445"/>
                <a:gd name="connsiteY1" fmla="*/ 732021 h 740178"/>
                <a:gd name="connsiteX2" fmla="*/ 81915 w 893445"/>
                <a:gd name="connsiteY2" fmla="*/ 718685 h 740178"/>
                <a:gd name="connsiteX3" fmla="*/ 59055 w 893445"/>
                <a:gd name="connsiteY3" fmla="*/ 712018 h 740178"/>
                <a:gd name="connsiteX4" fmla="*/ 55245 w 893445"/>
                <a:gd name="connsiteY4" fmla="*/ 687253 h 740178"/>
                <a:gd name="connsiteX5" fmla="*/ 84773 w 893445"/>
                <a:gd name="connsiteY5" fmla="*/ 475798 h 740178"/>
                <a:gd name="connsiteX6" fmla="*/ 104775 w 893445"/>
                <a:gd name="connsiteY6" fmla="*/ 457701 h 740178"/>
                <a:gd name="connsiteX7" fmla="*/ 172403 w 893445"/>
                <a:gd name="connsiteY7" fmla="*/ 455796 h 740178"/>
                <a:gd name="connsiteX8" fmla="*/ 343853 w 893445"/>
                <a:gd name="connsiteY8" fmla="*/ 458653 h 740178"/>
                <a:gd name="connsiteX9" fmla="*/ 368618 w 893445"/>
                <a:gd name="connsiteY9" fmla="*/ 478656 h 740178"/>
                <a:gd name="connsiteX10" fmla="*/ 370523 w 893445"/>
                <a:gd name="connsiteY10" fmla="*/ 492943 h 740178"/>
                <a:gd name="connsiteX11" fmla="*/ 403860 w 893445"/>
                <a:gd name="connsiteY11" fmla="*/ 689158 h 740178"/>
                <a:gd name="connsiteX12" fmla="*/ 393383 w 893445"/>
                <a:gd name="connsiteY12" fmla="*/ 709160 h 740178"/>
                <a:gd name="connsiteX13" fmla="*/ 389573 w 893445"/>
                <a:gd name="connsiteY13" fmla="*/ 725353 h 740178"/>
                <a:gd name="connsiteX14" fmla="*/ 461010 w 893445"/>
                <a:gd name="connsiteY14" fmla="*/ 724401 h 740178"/>
                <a:gd name="connsiteX15" fmla="*/ 422910 w 893445"/>
                <a:gd name="connsiteY15" fmla="*/ 682490 h 740178"/>
                <a:gd name="connsiteX16" fmla="*/ 385763 w 893445"/>
                <a:gd name="connsiteY16" fmla="*/ 474846 h 740178"/>
                <a:gd name="connsiteX17" fmla="*/ 401955 w 893445"/>
                <a:gd name="connsiteY17" fmla="*/ 458653 h 740178"/>
                <a:gd name="connsiteX18" fmla="*/ 413385 w 893445"/>
                <a:gd name="connsiteY18" fmla="*/ 459606 h 740178"/>
                <a:gd name="connsiteX19" fmla="*/ 463868 w 893445"/>
                <a:gd name="connsiteY19" fmla="*/ 419601 h 740178"/>
                <a:gd name="connsiteX20" fmla="*/ 467678 w 893445"/>
                <a:gd name="connsiteY20" fmla="*/ 386263 h 740178"/>
                <a:gd name="connsiteX21" fmla="*/ 476250 w 893445"/>
                <a:gd name="connsiteY21" fmla="*/ 372928 h 740178"/>
                <a:gd name="connsiteX22" fmla="*/ 523875 w 893445"/>
                <a:gd name="connsiteY22" fmla="*/ 347210 h 740178"/>
                <a:gd name="connsiteX23" fmla="*/ 536258 w 893445"/>
                <a:gd name="connsiteY23" fmla="*/ 368165 h 740178"/>
                <a:gd name="connsiteX24" fmla="*/ 517208 w 893445"/>
                <a:gd name="connsiteY24" fmla="*/ 437698 h 740178"/>
                <a:gd name="connsiteX25" fmla="*/ 507683 w 893445"/>
                <a:gd name="connsiteY25" fmla="*/ 443413 h 740178"/>
                <a:gd name="connsiteX26" fmla="*/ 443865 w 893445"/>
                <a:gd name="connsiteY26" fmla="*/ 479608 h 740178"/>
                <a:gd name="connsiteX27" fmla="*/ 417195 w 893445"/>
                <a:gd name="connsiteY27" fmla="*/ 511993 h 740178"/>
                <a:gd name="connsiteX28" fmla="*/ 471488 w 893445"/>
                <a:gd name="connsiteY28" fmla="*/ 717733 h 740178"/>
                <a:gd name="connsiteX29" fmla="*/ 495300 w 893445"/>
                <a:gd name="connsiteY29" fmla="*/ 739640 h 740178"/>
                <a:gd name="connsiteX30" fmla="*/ 547688 w 893445"/>
                <a:gd name="connsiteY30" fmla="*/ 726306 h 740178"/>
                <a:gd name="connsiteX31" fmla="*/ 556260 w 893445"/>
                <a:gd name="connsiteY31" fmla="*/ 676776 h 740178"/>
                <a:gd name="connsiteX32" fmla="*/ 536258 w 893445"/>
                <a:gd name="connsiteY32" fmla="*/ 580573 h 740178"/>
                <a:gd name="connsiteX33" fmla="*/ 537210 w 893445"/>
                <a:gd name="connsiteY33" fmla="*/ 556760 h 740178"/>
                <a:gd name="connsiteX34" fmla="*/ 546735 w 893445"/>
                <a:gd name="connsiteY34" fmla="*/ 551998 h 740178"/>
                <a:gd name="connsiteX35" fmla="*/ 551498 w 893445"/>
                <a:gd name="connsiteY35" fmla="*/ 557713 h 740178"/>
                <a:gd name="connsiteX36" fmla="*/ 583883 w 893445"/>
                <a:gd name="connsiteY36" fmla="*/ 585335 h 740178"/>
                <a:gd name="connsiteX37" fmla="*/ 605790 w 893445"/>
                <a:gd name="connsiteY37" fmla="*/ 588193 h 740178"/>
                <a:gd name="connsiteX38" fmla="*/ 619125 w 893445"/>
                <a:gd name="connsiteY38" fmla="*/ 605338 h 740178"/>
                <a:gd name="connsiteX39" fmla="*/ 596265 w 893445"/>
                <a:gd name="connsiteY39" fmla="*/ 706303 h 740178"/>
                <a:gd name="connsiteX40" fmla="*/ 607695 w 893445"/>
                <a:gd name="connsiteY40" fmla="*/ 724401 h 740178"/>
                <a:gd name="connsiteX41" fmla="*/ 627698 w 893445"/>
                <a:gd name="connsiteY41" fmla="*/ 718685 h 740178"/>
                <a:gd name="connsiteX42" fmla="*/ 618173 w 893445"/>
                <a:gd name="connsiteY42" fmla="*/ 692015 h 740178"/>
                <a:gd name="connsiteX43" fmla="*/ 634365 w 893445"/>
                <a:gd name="connsiteY43" fmla="*/ 606290 h 740178"/>
                <a:gd name="connsiteX44" fmla="*/ 658178 w 893445"/>
                <a:gd name="connsiteY44" fmla="*/ 589146 h 740178"/>
                <a:gd name="connsiteX45" fmla="*/ 751523 w 893445"/>
                <a:gd name="connsiteY45" fmla="*/ 585335 h 740178"/>
                <a:gd name="connsiteX46" fmla="*/ 781050 w 893445"/>
                <a:gd name="connsiteY46" fmla="*/ 607243 h 740178"/>
                <a:gd name="connsiteX47" fmla="*/ 793433 w 893445"/>
                <a:gd name="connsiteY47" fmla="*/ 704398 h 740178"/>
                <a:gd name="connsiteX48" fmla="*/ 810578 w 893445"/>
                <a:gd name="connsiteY48" fmla="*/ 720590 h 740178"/>
                <a:gd name="connsiteX49" fmla="*/ 861060 w 893445"/>
                <a:gd name="connsiteY49" fmla="*/ 721543 h 740178"/>
                <a:gd name="connsiteX50" fmla="*/ 893445 w 893445"/>
                <a:gd name="connsiteY50" fmla="*/ 710113 h 740178"/>
                <a:gd name="connsiteX51" fmla="*/ 833438 w 893445"/>
                <a:gd name="connsiteY51" fmla="*/ 702493 h 740178"/>
                <a:gd name="connsiteX52" fmla="*/ 809625 w 893445"/>
                <a:gd name="connsiteY52" fmla="*/ 684396 h 740178"/>
                <a:gd name="connsiteX53" fmla="*/ 795338 w 893445"/>
                <a:gd name="connsiteY53" fmla="*/ 595813 h 740178"/>
                <a:gd name="connsiteX54" fmla="*/ 803910 w 893445"/>
                <a:gd name="connsiteY54" fmla="*/ 580573 h 740178"/>
                <a:gd name="connsiteX55" fmla="*/ 827723 w 893445"/>
                <a:gd name="connsiteY55" fmla="*/ 538663 h 740178"/>
                <a:gd name="connsiteX56" fmla="*/ 860108 w 893445"/>
                <a:gd name="connsiteY56" fmla="*/ 268153 h 740178"/>
                <a:gd name="connsiteX57" fmla="*/ 825818 w 893445"/>
                <a:gd name="connsiteY57" fmla="*/ 232910 h 740178"/>
                <a:gd name="connsiteX58" fmla="*/ 789623 w 893445"/>
                <a:gd name="connsiteY58" fmla="*/ 233863 h 740178"/>
                <a:gd name="connsiteX59" fmla="*/ 751523 w 893445"/>
                <a:gd name="connsiteY59" fmla="*/ 266248 h 740178"/>
                <a:gd name="connsiteX60" fmla="*/ 737235 w 893445"/>
                <a:gd name="connsiteY60" fmla="*/ 437698 h 740178"/>
                <a:gd name="connsiteX61" fmla="*/ 724853 w 893445"/>
                <a:gd name="connsiteY61" fmla="*/ 445318 h 740178"/>
                <a:gd name="connsiteX62" fmla="*/ 712470 w 893445"/>
                <a:gd name="connsiteY62" fmla="*/ 331971 h 740178"/>
                <a:gd name="connsiteX63" fmla="*/ 562928 w 893445"/>
                <a:gd name="connsiteY63" fmla="*/ 157663 h 740178"/>
                <a:gd name="connsiteX64" fmla="*/ 569595 w 893445"/>
                <a:gd name="connsiteY64" fmla="*/ 94798 h 740178"/>
                <a:gd name="connsiteX65" fmla="*/ 491490 w 893445"/>
                <a:gd name="connsiteY65" fmla="*/ 2405 h 740178"/>
                <a:gd name="connsiteX66" fmla="*/ 382905 w 893445"/>
                <a:gd name="connsiteY66" fmla="*/ 33838 h 740178"/>
                <a:gd name="connsiteX67" fmla="*/ 359093 w 893445"/>
                <a:gd name="connsiteY67" fmla="*/ 139566 h 740178"/>
                <a:gd name="connsiteX68" fmla="*/ 472440 w 893445"/>
                <a:gd name="connsiteY68" fmla="*/ 218623 h 740178"/>
                <a:gd name="connsiteX69" fmla="*/ 346710 w 893445"/>
                <a:gd name="connsiteY69" fmla="*/ 294823 h 740178"/>
                <a:gd name="connsiteX70" fmla="*/ 332423 w 893445"/>
                <a:gd name="connsiteY70" fmla="*/ 295776 h 740178"/>
                <a:gd name="connsiteX71" fmla="*/ 289560 w 893445"/>
                <a:gd name="connsiteY71" fmla="*/ 333876 h 740178"/>
                <a:gd name="connsiteX72" fmla="*/ 276225 w 893445"/>
                <a:gd name="connsiteY72" fmla="*/ 346258 h 740178"/>
                <a:gd name="connsiteX73" fmla="*/ 155258 w 893445"/>
                <a:gd name="connsiteY73" fmla="*/ 343401 h 740178"/>
                <a:gd name="connsiteX74" fmla="*/ 34290 w 893445"/>
                <a:gd name="connsiteY74" fmla="*/ 344353 h 740178"/>
                <a:gd name="connsiteX75" fmla="*/ 6668 w 893445"/>
                <a:gd name="connsiteY75" fmla="*/ 374833 h 740178"/>
                <a:gd name="connsiteX76" fmla="*/ 3810 w 893445"/>
                <a:gd name="connsiteY76" fmla="*/ 425315 h 740178"/>
                <a:gd name="connsiteX77" fmla="*/ 29528 w 893445"/>
                <a:gd name="connsiteY77" fmla="*/ 455796 h 740178"/>
                <a:gd name="connsiteX78" fmla="*/ 68580 w 893445"/>
                <a:gd name="connsiteY78" fmla="*/ 460558 h 740178"/>
                <a:gd name="connsiteX79" fmla="*/ 37148 w 893445"/>
                <a:gd name="connsiteY79" fmla="*/ 700588 h 740178"/>
                <a:gd name="connsiteX80" fmla="*/ 16193 w 893445"/>
                <a:gd name="connsiteY80" fmla="*/ 719638 h 740178"/>
                <a:gd name="connsiteX81" fmla="*/ 7620 w 893445"/>
                <a:gd name="connsiteY81" fmla="*/ 719638 h 740178"/>
                <a:gd name="connsiteX82" fmla="*/ 0 w 893445"/>
                <a:gd name="connsiteY82" fmla="*/ 726306 h 740178"/>
                <a:gd name="connsiteX83" fmla="*/ 8573 w 893445"/>
                <a:gd name="connsiteY83" fmla="*/ 734878 h 740178"/>
                <a:gd name="connsiteX84" fmla="*/ 726758 w 893445"/>
                <a:gd name="connsiteY84" fmla="*/ 466273 h 740178"/>
                <a:gd name="connsiteX85" fmla="*/ 752475 w 893445"/>
                <a:gd name="connsiteY85" fmla="*/ 437698 h 740178"/>
                <a:gd name="connsiteX86" fmla="*/ 754380 w 893445"/>
                <a:gd name="connsiteY86" fmla="*/ 414838 h 740178"/>
                <a:gd name="connsiteX87" fmla="*/ 765810 w 893445"/>
                <a:gd name="connsiteY87" fmla="*/ 274820 h 740178"/>
                <a:gd name="connsiteX88" fmla="*/ 795338 w 893445"/>
                <a:gd name="connsiteY88" fmla="*/ 251008 h 740178"/>
                <a:gd name="connsiteX89" fmla="*/ 818198 w 893445"/>
                <a:gd name="connsiteY89" fmla="*/ 251008 h 740178"/>
                <a:gd name="connsiteX90" fmla="*/ 818198 w 893445"/>
                <a:gd name="connsiteY90" fmla="*/ 251008 h 740178"/>
                <a:gd name="connsiteX91" fmla="*/ 827723 w 893445"/>
                <a:gd name="connsiteY91" fmla="*/ 251960 h 740178"/>
                <a:gd name="connsiteX92" fmla="*/ 827723 w 893445"/>
                <a:gd name="connsiteY92" fmla="*/ 251960 h 740178"/>
                <a:gd name="connsiteX93" fmla="*/ 829628 w 893445"/>
                <a:gd name="connsiteY93" fmla="*/ 251960 h 740178"/>
                <a:gd name="connsiteX94" fmla="*/ 829628 w 893445"/>
                <a:gd name="connsiteY94" fmla="*/ 251960 h 740178"/>
                <a:gd name="connsiteX95" fmla="*/ 831533 w 893445"/>
                <a:gd name="connsiteY95" fmla="*/ 251960 h 740178"/>
                <a:gd name="connsiteX96" fmla="*/ 831533 w 893445"/>
                <a:gd name="connsiteY96" fmla="*/ 251960 h 740178"/>
                <a:gd name="connsiteX97" fmla="*/ 837248 w 893445"/>
                <a:gd name="connsiteY97" fmla="*/ 253866 h 740178"/>
                <a:gd name="connsiteX98" fmla="*/ 837248 w 893445"/>
                <a:gd name="connsiteY98" fmla="*/ 253866 h 740178"/>
                <a:gd name="connsiteX99" fmla="*/ 838200 w 893445"/>
                <a:gd name="connsiteY99" fmla="*/ 254818 h 740178"/>
                <a:gd name="connsiteX100" fmla="*/ 838200 w 893445"/>
                <a:gd name="connsiteY100" fmla="*/ 254818 h 740178"/>
                <a:gd name="connsiteX101" fmla="*/ 839153 w 893445"/>
                <a:gd name="connsiteY101" fmla="*/ 255770 h 740178"/>
                <a:gd name="connsiteX102" fmla="*/ 839153 w 893445"/>
                <a:gd name="connsiteY102" fmla="*/ 255770 h 740178"/>
                <a:gd name="connsiteX103" fmla="*/ 842010 w 893445"/>
                <a:gd name="connsiteY103" fmla="*/ 260533 h 740178"/>
                <a:gd name="connsiteX104" fmla="*/ 842010 w 893445"/>
                <a:gd name="connsiteY104" fmla="*/ 260533 h 740178"/>
                <a:gd name="connsiteX105" fmla="*/ 842010 w 893445"/>
                <a:gd name="connsiteY105" fmla="*/ 261485 h 740178"/>
                <a:gd name="connsiteX106" fmla="*/ 842010 w 893445"/>
                <a:gd name="connsiteY106" fmla="*/ 261485 h 740178"/>
                <a:gd name="connsiteX107" fmla="*/ 842010 w 893445"/>
                <a:gd name="connsiteY107" fmla="*/ 262438 h 740178"/>
                <a:gd name="connsiteX108" fmla="*/ 842010 w 893445"/>
                <a:gd name="connsiteY108" fmla="*/ 262438 h 740178"/>
                <a:gd name="connsiteX109" fmla="*/ 842963 w 893445"/>
                <a:gd name="connsiteY109" fmla="*/ 287203 h 740178"/>
                <a:gd name="connsiteX110" fmla="*/ 842963 w 893445"/>
                <a:gd name="connsiteY110" fmla="*/ 288156 h 740178"/>
                <a:gd name="connsiteX111" fmla="*/ 842963 w 893445"/>
                <a:gd name="connsiteY111" fmla="*/ 291013 h 740178"/>
                <a:gd name="connsiteX112" fmla="*/ 842963 w 893445"/>
                <a:gd name="connsiteY112" fmla="*/ 291966 h 740178"/>
                <a:gd name="connsiteX113" fmla="*/ 842963 w 893445"/>
                <a:gd name="connsiteY113" fmla="*/ 295776 h 740178"/>
                <a:gd name="connsiteX114" fmla="*/ 810578 w 893445"/>
                <a:gd name="connsiteY114" fmla="*/ 537710 h 740178"/>
                <a:gd name="connsiteX115" fmla="*/ 783908 w 893445"/>
                <a:gd name="connsiteY115" fmla="*/ 565333 h 740178"/>
                <a:gd name="connsiteX116" fmla="*/ 762000 w 893445"/>
                <a:gd name="connsiteY116" fmla="*/ 570096 h 740178"/>
                <a:gd name="connsiteX117" fmla="*/ 596265 w 893445"/>
                <a:gd name="connsiteY117" fmla="*/ 571048 h 740178"/>
                <a:gd name="connsiteX118" fmla="*/ 590550 w 893445"/>
                <a:gd name="connsiteY118" fmla="*/ 570096 h 740178"/>
                <a:gd name="connsiteX119" fmla="*/ 567690 w 893445"/>
                <a:gd name="connsiteY119" fmla="*/ 553903 h 740178"/>
                <a:gd name="connsiteX120" fmla="*/ 586740 w 893445"/>
                <a:gd name="connsiteY120" fmla="*/ 537710 h 740178"/>
                <a:gd name="connsiteX121" fmla="*/ 589598 w 893445"/>
                <a:gd name="connsiteY121" fmla="*/ 536758 h 740178"/>
                <a:gd name="connsiteX122" fmla="*/ 690563 w 893445"/>
                <a:gd name="connsiteY122" fmla="*/ 482465 h 740178"/>
                <a:gd name="connsiteX123" fmla="*/ 726758 w 893445"/>
                <a:gd name="connsiteY123" fmla="*/ 466273 h 740178"/>
                <a:gd name="connsiteX124" fmla="*/ 474345 w 893445"/>
                <a:gd name="connsiteY124" fmla="*/ 200526 h 740178"/>
                <a:gd name="connsiteX125" fmla="*/ 374333 w 893445"/>
                <a:gd name="connsiteY125" fmla="*/ 105276 h 740178"/>
                <a:gd name="connsiteX126" fmla="*/ 478155 w 893445"/>
                <a:gd name="connsiteY126" fmla="*/ 16693 h 740178"/>
                <a:gd name="connsiteX127" fmla="*/ 558165 w 893445"/>
                <a:gd name="connsiteY127" fmla="*/ 117658 h 740178"/>
                <a:gd name="connsiteX128" fmla="*/ 474345 w 893445"/>
                <a:gd name="connsiteY128" fmla="*/ 200526 h 740178"/>
                <a:gd name="connsiteX129" fmla="*/ 329565 w 893445"/>
                <a:gd name="connsiteY129" fmla="*/ 312920 h 740178"/>
                <a:gd name="connsiteX130" fmla="*/ 404813 w 893445"/>
                <a:gd name="connsiteY130" fmla="*/ 306253 h 740178"/>
                <a:gd name="connsiteX131" fmla="*/ 456248 w 893445"/>
                <a:gd name="connsiteY131" fmla="*/ 275773 h 740178"/>
                <a:gd name="connsiteX132" fmla="*/ 475298 w 893445"/>
                <a:gd name="connsiteY132" fmla="*/ 248151 h 740178"/>
                <a:gd name="connsiteX133" fmla="*/ 520065 w 893445"/>
                <a:gd name="connsiteY133" fmla="*/ 207193 h 740178"/>
                <a:gd name="connsiteX134" fmla="*/ 532448 w 893445"/>
                <a:gd name="connsiteY134" fmla="*/ 196716 h 740178"/>
                <a:gd name="connsiteX135" fmla="*/ 589598 w 893445"/>
                <a:gd name="connsiteY135" fmla="*/ 188143 h 740178"/>
                <a:gd name="connsiteX136" fmla="*/ 654368 w 893445"/>
                <a:gd name="connsiteY136" fmla="*/ 249103 h 740178"/>
                <a:gd name="connsiteX137" fmla="*/ 711518 w 893445"/>
                <a:gd name="connsiteY137" fmla="*/ 389121 h 740178"/>
                <a:gd name="connsiteX138" fmla="*/ 689610 w 893445"/>
                <a:gd name="connsiteY138" fmla="*/ 466273 h 740178"/>
                <a:gd name="connsiteX139" fmla="*/ 580073 w 893445"/>
                <a:gd name="connsiteY139" fmla="*/ 527233 h 740178"/>
                <a:gd name="connsiteX140" fmla="*/ 544830 w 893445"/>
                <a:gd name="connsiteY140" fmla="*/ 536758 h 740178"/>
                <a:gd name="connsiteX141" fmla="*/ 520065 w 893445"/>
                <a:gd name="connsiteY141" fmla="*/ 584383 h 740178"/>
                <a:gd name="connsiteX142" fmla="*/ 541020 w 893445"/>
                <a:gd name="connsiteY142" fmla="*/ 680585 h 740178"/>
                <a:gd name="connsiteX143" fmla="*/ 515303 w 893445"/>
                <a:gd name="connsiteY143" fmla="*/ 723448 h 740178"/>
                <a:gd name="connsiteX144" fmla="*/ 485775 w 893445"/>
                <a:gd name="connsiteY144" fmla="*/ 709160 h 740178"/>
                <a:gd name="connsiteX145" fmla="*/ 436245 w 893445"/>
                <a:gd name="connsiteY145" fmla="*/ 533901 h 740178"/>
                <a:gd name="connsiteX146" fmla="*/ 454343 w 893445"/>
                <a:gd name="connsiteY146" fmla="*/ 491990 h 740178"/>
                <a:gd name="connsiteX147" fmla="*/ 520065 w 893445"/>
                <a:gd name="connsiteY147" fmla="*/ 453890 h 740178"/>
                <a:gd name="connsiteX148" fmla="*/ 545783 w 893445"/>
                <a:gd name="connsiteY148" fmla="*/ 436746 h 740178"/>
                <a:gd name="connsiteX149" fmla="*/ 556260 w 893445"/>
                <a:gd name="connsiteY149" fmla="*/ 380548 h 740178"/>
                <a:gd name="connsiteX150" fmla="*/ 545783 w 893445"/>
                <a:gd name="connsiteY150" fmla="*/ 360546 h 740178"/>
                <a:gd name="connsiteX151" fmla="*/ 554355 w 893445"/>
                <a:gd name="connsiteY151" fmla="*/ 308158 h 740178"/>
                <a:gd name="connsiteX152" fmla="*/ 573405 w 893445"/>
                <a:gd name="connsiteY152" fmla="*/ 287203 h 740178"/>
                <a:gd name="connsiteX153" fmla="*/ 576263 w 893445"/>
                <a:gd name="connsiteY153" fmla="*/ 274820 h 740178"/>
                <a:gd name="connsiteX154" fmla="*/ 561023 w 893445"/>
                <a:gd name="connsiteY154" fmla="*/ 273868 h 740178"/>
                <a:gd name="connsiteX155" fmla="*/ 554355 w 893445"/>
                <a:gd name="connsiteY155" fmla="*/ 282441 h 740178"/>
                <a:gd name="connsiteX156" fmla="*/ 535305 w 893445"/>
                <a:gd name="connsiteY156" fmla="*/ 306253 h 740178"/>
                <a:gd name="connsiteX157" fmla="*/ 412433 w 893445"/>
                <a:gd name="connsiteY157" fmla="*/ 361498 h 740178"/>
                <a:gd name="connsiteX158" fmla="*/ 356235 w 893445"/>
                <a:gd name="connsiteY158" fmla="*/ 363403 h 740178"/>
                <a:gd name="connsiteX159" fmla="*/ 318135 w 893445"/>
                <a:gd name="connsiteY159" fmla="*/ 349115 h 740178"/>
                <a:gd name="connsiteX160" fmla="*/ 329565 w 893445"/>
                <a:gd name="connsiteY160" fmla="*/ 312920 h 740178"/>
                <a:gd name="connsiteX161" fmla="*/ 61913 w 893445"/>
                <a:gd name="connsiteY161" fmla="*/ 441508 h 740178"/>
                <a:gd name="connsiteX162" fmla="*/ 44768 w 893445"/>
                <a:gd name="connsiteY162" fmla="*/ 441508 h 740178"/>
                <a:gd name="connsiteX163" fmla="*/ 22860 w 893445"/>
                <a:gd name="connsiteY163" fmla="*/ 419601 h 740178"/>
                <a:gd name="connsiteX164" fmla="*/ 22860 w 893445"/>
                <a:gd name="connsiteY164" fmla="*/ 413885 h 740178"/>
                <a:gd name="connsiteX165" fmla="*/ 22860 w 893445"/>
                <a:gd name="connsiteY165" fmla="*/ 411981 h 740178"/>
                <a:gd name="connsiteX166" fmla="*/ 22860 w 893445"/>
                <a:gd name="connsiteY166" fmla="*/ 406265 h 740178"/>
                <a:gd name="connsiteX167" fmla="*/ 22860 w 893445"/>
                <a:gd name="connsiteY167" fmla="*/ 406265 h 740178"/>
                <a:gd name="connsiteX168" fmla="*/ 22860 w 893445"/>
                <a:gd name="connsiteY168" fmla="*/ 401503 h 740178"/>
                <a:gd name="connsiteX169" fmla="*/ 63818 w 893445"/>
                <a:gd name="connsiteY169" fmla="*/ 358640 h 740178"/>
                <a:gd name="connsiteX170" fmla="*/ 289560 w 893445"/>
                <a:gd name="connsiteY170" fmla="*/ 360546 h 740178"/>
                <a:gd name="connsiteX171" fmla="*/ 322898 w 893445"/>
                <a:gd name="connsiteY171" fmla="*/ 375785 h 740178"/>
                <a:gd name="connsiteX172" fmla="*/ 360998 w 893445"/>
                <a:gd name="connsiteY172" fmla="*/ 381501 h 740178"/>
                <a:gd name="connsiteX173" fmla="*/ 431483 w 893445"/>
                <a:gd name="connsiteY173" fmla="*/ 377690 h 740178"/>
                <a:gd name="connsiteX174" fmla="*/ 443865 w 893445"/>
                <a:gd name="connsiteY174" fmla="*/ 377690 h 740178"/>
                <a:gd name="connsiteX175" fmla="*/ 443865 w 893445"/>
                <a:gd name="connsiteY175" fmla="*/ 377690 h 740178"/>
                <a:gd name="connsiteX176" fmla="*/ 444818 w 893445"/>
                <a:gd name="connsiteY176" fmla="*/ 377690 h 740178"/>
                <a:gd name="connsiteX177" fmla="*/ 444818 w 893445"/>
                <a:gd name="connsiteY177" fmla="*/ 377690 h 740178"/>
                <a:gd name="connsiteX178" fmla="*/ 445770 w 893445"/>
                <a:gd name="connsiteY178" fmla="*/ 377690 h 740178"/>
                <a:gd name="connsiteX179" fmla="*/ 445770 w 893445"/>
                <a:gd name="connsiteY179" fmla="*/ 377690 h 740178"/>
                <a:gd name="connsiteX180" fmla="*/ 446723 w 893445"/>
                <a:gd name="connsiteY180" fmla="*/ 377690 h 740178"/>
                <a:gd name="connsiteX181" fmla="*/ 446723 w 893445"/>
                <a:gd name="connsiteY181" fmla="*/ 377690 h 740178"/>
                <a:gd name="connsiteX182" fmla="*/ 447675 w 893445"/>
                <a:gd name="connsiteY182" fmla="*/ 377690 h 740178"/>
                <a:gd name="connsiteX183" fmla="*/ 447675 w 893445"/>
                <a:gd name="connsiteY183" fmla="*/ 377690 h 740178"/>
                <a:gd name="connsiteX184" fmla="*/ 448628 w 893445"/>
                <a:gd name="connsiteY184" fmla="*/ 378643 h 740178"/>
                <a:gd name="connsiteX185" fmla="*/ 448628 w 893445"/>
                <a:gd name="connsiteY185" fmla="*/ 378643 h 740178"/>
                <a:gd name="connsiteX186" fmla="*/ 448628 w 893445"/>
                <a:gd name="connsiteY186" fmla="*/ 379596 h 740178"/>
                <a:gd name="connsiteX187" fmla="*/ 448628 w 893445"/>
                <a:gd name="connsiteY187" fmla="*/ 379596 h 740178"/>
                <a:gd name="connsiteX188" fmla="*/ 448628 w 893445"/>
                <a:gd name="connsiteY188" fmla="*/ 380548 h 740178"/>
                <a:gd name="connsiteX189" fmla="*/ 448628 w 893445"/>
                <a:gd name="connsiteY189" fmla="*/ 380548 h 740178"/>
                <a:gd name="connsiteX190" fmla="*/ 449580 w 893445"/>
                <a:gd name="connsiteY190" fmla="*/ 382453 h 740178"/>
                <a:gd name="connsiteX191" fmla="*/ 449580 w 893445"/>
                <a:gd name="connsiteY191" fmla="*/ 382453 h 740178"/>
                <a:gd name="connsiteX192" fmla="*/ 449580 w 893445"/>
                <a:gd name="connsiteY192" fmla="*/ 383406 h 740178"/>
                <a:gd name="connsiteX193" fmla="*/ 449580 w 893445"/>
                <a:gd name="connsiteY193" fmla="*/ 383406 h 740178"/>
                <a:gd name="connsiteX194" fmla="*/ 449580 w 893445"/>
                <a:gd name="connsiteY194" fmla="*/ 384358 h 740178"/>
                <a:gd name="connsiteX195" fmla="*/ 449580 w 893445"/>
                <a:gd name="connsiteY195" fmla="*/ 384358 h 740178"/>
                <a:gd name="connsiteX196" fmla="*/ 449580 w 893445"/>
                <a:gd name="connsiteY196" fmla="*/ 385310 h 740178"/>
                <a:gd name="connsiteX197" fmla="*/ 449580 w 893445"/>
                <a:gd name="connsiteY197" fmla="*/ 385310 h 740178"/>
                <a:gd name="connsiteX198" fmla="*/ 449580 w 893445"/>
                <a:gd name="connsiteY198" fmla="*/ 386263 h 740178"/>
                <a:gd name="connsiteX199" fmla="*/ 449580 w 893445"/>
                <a:gd name="connsiteY199" fmla="*/ 386263 h 740178"/>
                <a:gd name="connsiteX200" fmla="*/ 449580 w 893445"/>
                <a:gd name="connsiteY200" fmla="*/ 388168 h 740178"/>
                <a:gd name="connsiteX201" fmla="*/ 449580 w 893445"/>
                <a:gd name="connsiteY201" fmla="*/ 388168 h 740178"/>
                <a:gd name="connsiteX202" fmla="*/ 449580 w 893445"/>
                <a:gd name="connsiteY202" fmla="*/ 390073 h 740178"/>
                <a:gd name="connsiteX203" fmla="*/ 449580 w 893445"/>
                <a:gd name="connsiteY203" fmla="*/ 391026 h 740178"/>
                <a:gd name="connsiteX204" fmla="*/ 449580 w 893445"/>
                <a:gd name="connsiteY204" fmla="*/ 392931 h 740178"/>
                <a:gd name="connsiteX205" fmla="*/ 448628 w 893445"/>
                <a:gd name="connsiteY205" fmla="*/ 410076 h 740178"/>
                <a:gd name="connsiteX206" fmla="*/ 422910 w 893445"/>
                <a:gd name="connsiteY206" fmla="*/ 434840 h 740178"/>
                <a:gd name="connsiteX207" fmla="*/ 341948 w 893445"/>
                <a:gd name="connsiteY207" fmla="*/ 438651 h 740178"/>
                <a:gd name="connsiteX208" fmla="*/ 61913 w 893445"/>
                <a:gd name="connsiteY208" fmla="*/ 441508 h 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893445" h="740178">
                  <a:moveTo>
                    <a:pt x="8573" y="734878"/>
                  </a:moveTo>
                  <a:cubicBezTo>
                    <a:pt x="40005" y="740593"/>
                    <a:pt x="70485" y="735831"/>
                    <a:pt x="103823" y="732021"/>
                  </a:cubicBezTo>
                  <a:cubicBezTo>
                    <a:pt x="97155" y="720590"/>
                    <a:pt x="88583" y="720590"/>
                    <a:pt x="81915" y="718685"/>
                  </a:cubicBezTo>
                  <a:cubicBezTo>
                    <a:pt x="74295" y="715828"/>
                    <a:pt x="62865" y="722496"/>
                    <a:pt x="59055" y="712018"/>
                  </a:cubicBezTo>
                  <a:cubicBezTo>
                    <a:pt x="56198" y="704398"/>
                    <a:pt x="55245" y="695826"/>
                    <a:pt x="55245" y="687253"/>
                  </a:cubicBezTo>
                  <a:cubicBezTo>
                    <a:pt x="57150" y="665346"/>
                    <a:pt x="76200" y="524376"/>
                    <a:pt x="84773" y="475798"/>
                  </a:cubicBezTo>
                  <a:cubicBezTo>
                    <a:pt x="86678" y="463415"/>
                    <a:pt x="93345" y="457701"/>
                    <a:pt x="104775" y="457701"/>
                  </a:cubicBezTo>
                  <a:cubicBezTo>
                    <a:pt x="127635" y="456748"/>
                    <a:pt x="149543" y="454843"/>
                    <a:pt x="172403" y="455796"/>
                  </a:cubicBezTo>
                  <a:cubicBezTo>
                    <a:pt x="229553" y="459606"/>
                    <a:pt x="286703" y="458653"/>
                    <a:pt x="343853" y="458653"/>
                  </a:cubicBezTo>
                  <a:cubicBezTo>
                    <a:pt x="359093" y="458653"/>
                    <a:pt x="366713" y="463415"/>
                    <a:pt x="368618" y="478656"/>
                  </a:cubicBezTo>
                  <a:cubicBezTo>
                    <a:pt x="368618" y="483418"/>
                    <a:pt x="369570" y="488181"/>
                    <a:pt x="370523" y="492943"/>
                  </a:cubicBezTo>
                  <a:cubicBezTo>
                    <a:pt x="375285" y="540568"/>
                    <a:pt x="403860" y="671060"/>
                    <a:pt x="403860" y="689158"/>
                  </a:cubicBezTo>
                  <a:cubicBezTo>
                    <a:pt x="403860" y="696778"/>
                    <a:pt x="405765" y="705351"/>
                    <a:pt x="393383" y="709160"/>
                  </a:cubicBezTo>
                  <a:cubicBezTo>
                    <a:pt x="384810" y="711065"/>
                    <a:pt x="381953" y="722496"/>
                    <a:pt x="389573" y="725353"/>
                  </a:cubicBezTo>
                  <a:cubicBezTo>
                    <a:pt x="417195" y="728210"/>
                    <a:pt x="428625" y="728210"/>
                    <a:pt x="461010" y="724401"/>
                  </a:cubicBezTo>
                  <a:cubicBezTo>
                    <a:pt x="429578" y="716781"/>
                    <a:pt x="429578" y="711065"/>
                    <a:pt x="422910" y="682490"/>
                  </a:cubicBezTo>
                  <a:cubicBezTo>
                    <a:pt x="415290" y="652963"/>
                    <a:pt x="391478" y="514851"/>
                    <a:pt x="385763" y="474846"/>
                  </a:cubicBezTo>
                  <a:cubicBezTo>
                    <a:pt x="383858" y="462463"/>
                    <a:pt x="389573" y="457701"/>
                    <a:pt x="401955" y="458653"/>
                  </a:cubicBezTo>
                  <a:cubicBezTo>
                    <a:pt x="405765" y="458653"/>
                    <a:pt x="409575" y="459606"/>
                    <a:pt x="413385" y="459606"/>
                  </a:cubicBezTo>
                  <a:cubicBezTo>
                    <a:pt x="444818" y="460558"/>
                    <a:pt x="458153" y="450081"/>
                    <a:pt x="463868" y="419601"/>
                  </a:cubicBezTo>
                  <a:cubicBezTo>
                    <a:pt x="465773" y="408171"/>
                    <a:pt x="466725" y="397693"/>
                    <a:pt x="467678" y="386263"/>
                  </a:cubicBezTo>
                  <a:cubicBezTo>
                    <a:pt x="468630" y="380548"/>
                    <a:pt x="469583" y="374833"/>
                    <a:pt x="476250" y="372928"/>
                  </a:cubicBezTo>
                  <a:cubicBezTo>
                    <a:pt x="495300" y="369118"/>
                    <a:pt x="508635" y="355783"/>
                    <a:pt x="523875" y="347210"/>
                  </a:cubicBezTo>
                  <a:cubicBezTo>
                    <a:pt x="531495" y="353878"/>
                    <a:pt x="532448" y="361498"/>
                    <a:pt x="536258" y="368165"/>
                  </a:cubicBezTo>
                  <a:cubicBezTo>
                    <a:pt x="555308" y="409123"/>
                    <a:pt x="554355" y="411981"/>
                    <a:pt x="517208" y="437698"/>
                  </a:cubicBezTo>
                  <a:cubicBezTo>
                    <a:pt x="514350" y="439603"/>
                    <a:pt x="510540" y="441508"/>
                    <a:pt x="507683" y="443413"/>
                  </a:cubicBezTo>
                  <a:cubicBezTo>
                    <a:pt x="487680" y="457701"/>
                    <a:pt x="464820" y="466273"/>
                    <a:pt x="443865" y="479608"/>
                  </a:cubicBezTo>
                  <a:cubicBezTo>
                    <a:pt x="431483" y="487228"/>
                    <a:pt x="417195" y="494848"/>
                    <a:pt x="417195" y="511993"/>
                  </a:cubicBezTo>
                  <a:cubicBezTo>
                    <a:pt x="418148" y="584383"/>
                    <a:pt x="441960" y="644390"/>
                    <a:pt x="471488" y="717733"/>
                  </a:cubicBezTo>
                  <a:cubicBezTo>
                    <a:pt x="476250" y="726306"/>
                    <a:pt x="485775" y="738688"/>
                    <a:pt x="495300" y="739640"/>
                  </a:cubicBezTo>
                  <a:cubicBezTo>
                    <a:pt x="516255" y="741546"/>
                    <a:pt x="530543" y="738688"/>
                    <a:pt x="547688" y="726306"/>
                  </a:cubicBezTo>
                  <a:cubicBezTo>
                    <a:pt x="562928" y="715828"/>
                    <a:pt x="559118" y="691063"/>
                    <a:pt x="556260" y="676776"/>
                  </a:cubicBezTo>
                  <a:cubicBezTo>
                    <a:pt x="550545" y="644390"/>
                    <a:pt x="546735" y="612006"/>
                    <a:pt x="536258" y="580573"/>
                  </a:cubicBezTo>
                  <a:cubicBezTo>
                    <a:pt x="533400" y="572953"/>
                    <a:pt x="530543" y="564381"/>
                    <a:pt x="537210" y="556760"/>
                  </a:cubicBezTo>
                  <a:cubicBezTo>
                    <a:pt x="540068" y="553903"/>
                    <a:pt x="542925" y="551998"/>
                    <a:pt x="546735" y="551998"/>
                  </a:cubicBezTo>
                  <a:cubicBezTo>
                    <a:pt x="550545" y="551998"/>
                    <a:pt x="550545" y="555808"/>
                    <a:pt x="551498" y="557713"/>
                  </a:cubicBezTo>
                  <a:cubicBezTo>
                    <a:pt x="552450" y="578668"/>
                    <a:pt x="566738" y="583431"/>
                    <a:pt x="583883" y="585335"/>
                  </a:cubicBezTo>
                  <a:cubicBezTo>
                    <a:pt x="591503" y="586288"/>
                    <a:pt x="599123" y="587240"/>
                    <a:pt x="605790" y="588193"/>
                  </a:cubicBezTo>
                  <a:cubicBezTo>
                    <a:pt x="616268" y="589146"/>
                    <a:pt x="621030" y="593908"/>
                    <a:pt x="619125" y="605338"/>
                  </a:cubicBezTo>
                  <a:cubicBezTo>
                    <a:pt x="613410" y="639628"/>
                    <a:pt x="609600" y="673918"/>
                    <a:pt x="596265" y="706303"/>
                  </a:cubicBezTo>
                  <a:cubicBezTo>
                    <a:pt x="590550" y="720590"/>
                    <a:pt x="592455" y="725353"/>
                    <a:pt x="607695" y="724401"/>
                  </a:cubicBezTo>
                  <a:cubicBezTo>
                    <a:pt x="614363" y="724401"/>
                    <a:pt x="622935" y="725353"/>
                    <a:pt x="627698" y="718685"/>
                  </a:cubicBezTo>
                  <a:cubicBezTo>
                    <a:pt x="617220" y="706303"/>
                    <a:pt x="617220" y="706303"/>
                    <a:pt x="618173" y="692015"/>
                  </a:cubicBezTo>
                  <a:cubicBezTo>
                    <a:pt x="621030" y="663440"/>
                    <a:pt x="628650" y="634865"/>
                    <a:pt x="634365" y="606290"/>
                  </a:cubicBezTo>
                  <a:cubicBezTo>
                    <a:pt x="637223" y="592003"/>
                    <a:pt x="644843" y="589146"/>
                    <a:pt x="658178" y="589146"/>
                  </a:cubicBezTo>
                  <a:cubicBezTo>
                    <a:pt x="689610" y="589146"/>
                    <a:pt x="720090" y="587240"/>
                    <a:pt x="751523" y="585335"/>
                  </a:cubicBezTo>
                  <a:cubicBezTo>
                    <a:pt x="775335" y="583431"/>
                    <a:pt x="777240" y="584383"/>
                    <a:pt x="781050" y="607243"/>
                  </a:cubicBezTo>
                  <a:cubicBezTo>
                    <a:pt x="785813" y="639628"/>
                    <a:pt x="790575" y="672013"/>
                    <a:pt x="793433" y="704398"/>
                  </a:cubicBezTo>
                  <a:cubicBezTo>
                    <a:pt x="794385" y="715828"/>
                    <a:pt x="799148" y="722496"/>
                    <a:pt x="810578" y="720590"/>
                  </a:cubicBezTo>
                  <a:cubicBezTo>
                    <a:pt x="827723" y="717733"/>
                    <a:pt x="843915" y="720590"/>
                    <a:pt x="861060" y="721543"/>
                  </a:cubicBezTo>
                  <a:cubicBezTo>
                    <a:pt x="871538" y="721543"/>
                    <a:pt x="882968" y="722496"/>
                    <a:pt x="893445" y="710113"/>
                  </a:cubicBezTo>
                  <a:cubicBezTo>
                    <a:pt x="871538" y="703446"/>
                    <a:pt x="852488" y="703446"/>
                    <a:pt x="833438" y="702493"/>
                  </a:cubicBezTo>
                  <a:cubicBezTo>
                    <a:pt x="820103" y="701540"/>
                    <a:pt x="813435" y="698683"/>
                    <a:pt x="809625" y="684396"/>
                  </a:cubicBezTo>
                  <a:cubicBezTo>
                    <a:pt x="802005" y="654868"/>
                    <a:pt x="801053" y="625340"/>
                    <a:pt x="795338" y="595813"/>
                  </a:cubicBezTo>
                  <a:cubicBezTo>
                    <a:pt x="793433" y="588193"/>
                    <a:pt x="796290" y="584383"/>
                    <a:pt x="803910" y="580573"/>
                  </a:cubicBezTo>
                  <a:cubicBezTo>
                    <a:pt x="820103" y="571048"/>
                    <a:pt x="825818" y="555808"/>
                    <a:pt x="827723" y="538663"/>
                  </a:cubicBezTo>
                  <a:cubicBezTo>
                    <a:pt x="836295" y="478656"/>
                    <a:pt x="859155" y="297681"/>
                    <a:pt x="860108" y="268153"/>
                  </a:cubicBezTo>
                  <a:cubicBezTo>
                    <a:pt x="861060" y="239578"/>
                    <a:pt x="854393" y="233863"/>
                    <a:pt x="825818" y="232910"/>
                  </a:cubicBezTo>
                  <a:cubicBezTo>
                    <a:pt x="813435" y="232910"/>
                    <a:pt x="801053" y="232910"/>
                    <a:pt x="789623" y="233863"/>
                  </a:cubicBezTo>
                  <a:cubicBezTo>
                    <a:pt x="763905" y="235768"/>
                    <a:pt x="756285" y="241483"/>
                    <a:pt x="751523" y="266248"/>
                  </a:cubicBezTo>
                  <a:cubicBezTo>
                    <a:pt x="748665" y="280535"/>
                    <a:pt x="740093" y="394835"/>
                    <a:pt x="737235" y="437698"/>
                  </a:cubicBezTo>
                  <a:cubicBezTo>
                    <a:pt x="737235" y="443413"/>
                    <a:pt x="735330" y="449128"/>
                    <a:pt x="724853" y="445318"/>
                  </a:cubicBezTo>
                  <a:cubicBezTo>
                    <a:pt x="732473" y="406265"/>
                    <a:pt x="724853" y="369118"/>
                    <a:pt x="712470" y="331971"/>
                  </a:cubicBezTo>
                  <a:cubicBezTo>
                    <a:pt x="686753" y="254818"/>
                    <a:pt x="646748" y="188143"/>
                    <a:pt x="562928" y="157663"/>
                  </a:cubicBezTo>
                  <a:cubicBezTo>
                    <a:pt x="565785" y="140518"/>
                    <a:pt x="574358" y="112895"/>
                    <a:pt x="569595" y="94798"/>
                  </a:cubicBezTo>
                  <a:cubicBezTo>
                    <a:pt x="552450" y="30028"/>
                    <a:pt x="532448" y="17645"/>
                    <a:pt x="491490" y="2405"/>
                  </a:cubicBezTo>
                  <a:cubicBezTo>
                    <a:pt x="455295" y="-6167"/>
                    <a:pt x="406718" y="9073"/>
                    <a:pt x="382905" y="33838"/>
                  </a:cubicBezTo>
                  <a:cubicBezTo>
                    <a:pt x="354330" y="62413"/>
                    <a:pt x="345758" y="102418"/>
                    <a:pt x="359093" y="139566"/>
                  </a:cubicBezTo>
                  <a:cubicBezTo>
                    <a:pt x="373380" y="177666"/>
                    <a:pt x="418148" y="220528"/>
                    <a:pt x="472440" y="218623"/>
                  </a:cubicBezTo>
                  <a:cubicBezTo>
                    <a:pt x="424815" y="285298"/>
                    <a:pt x="423863" y="287203"/>
                    <a:pt x="346710" y="294823"/>
                  </a:cubicBezTo>
                  <a:cubicBezTo>
                    <a:pt x="341948" y="295776"/>
                    <a:pt x="337185" y="295776"/>
                    <a:pt x="332423" y="295776"/>
                  </a:cubicBezTo>
                  <a:cubicBezTo>
                    <a:pt x="302895" y="297681"/>
                    <a:pt x="295275" y="303395"/>
                    <a:pt x="289560" y="333876"/>
                  </a:cubicBezTo>
                  <a:cubicBezTo>
                    <a:pt x="287655" y="343401"/>
                    <a:pt x="285750" y="347210"/>
                    <a:pt x="276225" y="346258"/>
                  </a:cubicBezTo>
                  <a:cubicBezTo>
                    <a:pt x="236220" y="345306"/>
                    <a:pt x="195263" y="345306"/>
                    <a:pt x="155258" y="343401"/>
                  </a:cubicBezTo>
                  <a:cubicBezTo>
                    <a:pt x="115253" y="342448"/>
                    <a:pt x="74295" y="336733"/>
                    <a:pt x="34290" y="344353"/>
                  </a:cubicBezTo>
                  <a:cubicBezTo>
                    <a:pt x="12383" y="349115"/>
                    <a:pt x="8573" y="351973"/>
                    <a:pt x="6668" y="374833"/>
                  </a:cubicBezTo>
                  <a:cubicBezTo>
                    <a:pt x="4763" y="391978"/>
                    <a:pt x="4763" y="408171"/>
                    <a:pt x="3810" y="425315"/>
                  </a:cubicBezTo>
                  <a:cubicBezTo>
                    <a:pt x="2858" y="448176"/>
                    <a:pt x="5715" y="451985"/>
                    <a:pt x="29528" y="455796"/>
                  </a:cubicBezTo>
                  <a:cubicBezTo>
                    <a:pt x="41910" y="457701"/>
                    <a:pt x="56198" y="452938"/>
                    <a:pt x="68580" y="460558"/>
                  </a:cubicBezTo>
                  <a:cubicBezTo>
                    <a:pt x="58103" y="540568"/>
                    <a:pt x="39053" y="619626"/>
                    <a:pt x="37148" y="700588"/>
                  </a:cubicBezTo>
                  <a:cubicBezTo>
                    <a:pt x="37148" y="714876"/>
                    <a:pt x="30480" y="721543"/>
                    <a:pt x="16193" y="719638"/>
                  </a:cubicBezTo>
                  <a:cubicBezTo>
                    <a:pt x="13335" y="719638"/>
                    <a:pt x="10478" y="719638"/>
                    <a:pt x="7620" y="719638"/>
                  </a:cubicBezTo>
                  <a:cubicBezTo>
                    <a:pt x="3810" y="719638"/>
                    <a:pt x="0" y="721543"/>
                    <a:pt x="0" y="726306"/>
                  </a:cubicBezTo>
                  <a:cubicBezTo>
                    <a:pt x="1905" y="731068"/>
                    <a:pt x="4763" y="733926"/>
                    <a:pt x="8573" y="734878"/>
                  </a:cubicBezTo>
                  <a:close/>
                  <a:moveTo>
                    <a:pt x="726758" y="466273"/>
                  </a:moveTo>
                  <a:cubicBezTo>
                    <a:pt x="743903" y="464368"/>
                    <a:pt x="750570" y="452938"/>
                    <a:pt x="752475" y="437698"/>
                  </a:cubicBezTo>
                  <a:cubicBezTo>
                    <a:pt x="753428" y="430078"/>
                    <a:pt x="753428" y="422458"/>
                    <a:pt x="754380" y="414838"/>
                  </a:cubicBezTo>
                  <a:cubicBezTo>
                    <a:pt x="756285" y="377690"/>
                    <a:pt x="762953" y="284345"/>
                    <a:pt x="765810" y="274820"/>
                  </a:cubicBezTo>
                  <a:cubicBezTo>
                    <a:pt x="770573" y="259581"/>
                    <a:pt x="779145" y="251008"/>
                    <a:pt x="795338" y="251008"/>
                  </a:cubicBezTo>
                  <a:cubicBezTo>
                    <a:pt x="804863" y="251008"/>
                    <a:pt x="812483" y="251008"/>
                    <a:pt x="818198" y="251008"/>
                  </a:cubicBezTo>
                  <a:cubicBezTo>
                    <a:pt x="818198" y="251008"/>
                    <a:pt x="818198" y="251008"/>
                    <a:pt x="818198" y="251008"/>
                  </a:cubicBezTo>
                  <a:cubicBezTo>
                    <a:pt x="822008" y="251008"/>
                    <a:pt x="824865" y="251008"/>
                    <a:pt x="827723" y="251960"/>
                  </a:cubicBezTo>
                  <a:cubicBezTo>
                    <a:pt x="827723" y="251960"/>
                    <a:pt x="827723" y="251960"/>
                    <a:pt x="827723" y="251960"/>
                  </a:cubicBezTo>
                  <a:cubicBezTo>
                    <a:pt x="828675" y="251960"/>
                    <a:pt x="828675" y="251960"/>
                    <a:pt x="829628" y="251960"/>
                  </a:cubicBezTo>
                  <a:cubicBezTo>
                    <a:pt x="829628" y="251960"/>
                    <a:pt x="829628" y="251960"/>
                    <a:pt x="829628" y="251960"/>
                  </a:cubicBezTo>
                  <a:cubicBezTo>
                    <a:pt x="830580" y="251960"/>
                    <a:pt x="830580" y="251960"/>
                    <a:pt x="831533" y="251960"/>
                  </a:cubicBezTo>
                  <a:cubicBezTo>
                    <a:pt x="831533" y="251960"/>
                    <a:pt x="831533" y="251960"/>
                    <a:pt x="831533" y="251960"/>
                  </a:cubicBezTo>
                  <a:cubicBezTo>
                    <a:pt x="833438" y="252913"/>
                    <a:pt x="835343" y="252913"/>
                    <a:pt x="837248" y="253866"/>
                  </a:cubicBezTo>
                  <a:cubicBezTo>
                    <a:pt x="837248" y="253866"/>
                    <a:pt x="837248" y="253866"/>
                    <a:pt x="837248" y="253866"/>
                  </a:cubicBezTo>
                  <a:cubicBezTo>
                    <a:pt x="837248" y="253866"/>
                    <a:pt x="838200" y="253866"/>
                    <a:pt x="838200" y="254818"/>
                  </a:cubicBezTo>
                  <a:cubicBezTo>
                    <a:pt x="838200" y="254818"/>
                    <a:pt x="838200" y="254818"/>
                    <a:pt x="838200" y="254818"/>
                  </a:cubicBezTo>
                  <a:cubicBezTo>
                    <a:pt x="838200" y="254818"/>
                    <a:pt x="839153" y="255770"/>
                    <a:pt x="839153" y="255770"/>
                  </a:cubicBezTo>
                  <a:cubicBezTo>
                    <a:pt x="839153" y="255770"/>
                    <a:pt x="839153" y="255770"/>
                    <a:pt x="839153" y="255770"/>
                  </a:cubicBezTo>
                  <a:cubicBezTo>
                    <a:pt x="840105" y="256723"/>
                    <a:pt x="841058" y="258628"/>
                    <a:pt x="842010" y="260533"/>
                  </a:cubicBezTo>
                  <a:cubicBezTo>
                    <a:pt x="842010" y="260533"/>
                    <a:pt x="842010" y="260533"/>
                    <a:pt x="842010" y="260533"/>
                  </a:cubicBezTo>
                  <a:cubicBezTo>
                    <a:pt x="842010" y="260533"/>
                    <a:pt x="842010" y="261485"/>
                    <a:pt x="842010" y="261485"/>
                  </a:cubicBezTo>
                  <a:cubicBezTo>
                    <a:pt x="842010" y="261485"/>
                    <a:pt x="842010" y="261485"/>
                    <a:pt x="842010" y="261485"/>
                  </a:cubicBezTo>
                  <a:cubicBezTo>
                    <a:pt x="842010" y="261485"/>
                    <a:pt x="842010" y="262438"/>
                    <a:pt x="842010" y="262438"/>
                  </a:cubicBezTo>
                  <a:cubicBezTo>
                    <a:pt x="842010" y="262438"/>
                    <a:pt x="842010" y="262438"/>
                    <a:pt x="842010" y="262438"/>
                  </a:cubicBezTo>
                  <a:cubicBezTo>
                    <a:pt x="842963" y="268153"/>
                    <a:pt x="842963" y="276726"/>
                    <a:pt x="842963" y="287203"/>
                  </a:cubicBezTo>
                  <a:cubicBezTo>
                    <a:pt x="842963" y="287203"/>
                    <a:pt x="842963" y="288156"/>
                    <a:pt x="842963" y="288156"/>
                  </a:cubicBezTo>
                  <a:cubicBezTo>
                    <a:pt x="842963" y="289108"/>
                    <a:pt x="842963" y="290060"/>
                    <a:pt x="842963" y="291013"/>
                  </a:cubicBezTo>
                  <a:cubicBezTo>
                    <a:pt x="842963" y="291013"/>
                    <a:pt x="842963" y="291966"/>
                    <a:pt x="842963" y="291966"/>
                  </a:cubicBezTo>
                  <a:cubicBezTo>
                    <a:pt x="842963" y="292918"/>
                    <a:pt x="842963" y="294823"/>
                    <a:pt x="842963" y="295776"/>
                  </a:cubicBezTo>
                  <a:cubicBezTo>
                    <a:pt x="842963" y="298633"/>
                    <a:pt x="814388" y="514851"/>
                    <a:pt x="810578" y="537710"/>
                  </a:cubicBezTo>
                  <a:cubicBezTo>
                    <a:pt x="807720" y="553903"/>
                    <a:pt x="801053" y="563428"/>
                    <a:pt x="783908" y="565333"/>
                  </a:cubicBezTo>
                  <a:cubicBezTo>
                    <a:pt x="776288" y="566285"/>
                    <a:pt x="769620" y="570096"/>
                    <a:pt x="762000" y="570096"/>
                  </a:cubicBezTo>
                  <a:cubicBezTo>
                    <a:pt x="706755" y="571048"/>
                    <a:pt x="651510" y="577715"/>
                    <a:pt x="596265" y="571048"/>
                  </a:cubicBezTo>
                  <a:cubicBezTo>
                    <a:pt x="594360" y="571048"/>
                    <a:pt x="592455" y="571048"/>
                    <a:pt x="590550" y="570096"/>
                  </a:cubicBezTo>
                  <a:cubicBezTo>
                    <a:pt x="580073" y="569143"/>
                    <a:pt x="568643" y="566285"/>
                    <a:pt x="567690" y="553903"/>
                  </a:cubicBezTo>
                  <a:cubicBezTo>
                    <a:pt x="565785" y="540568"/>
                    <a:pt x="578168" y="540568"/>
                    <a:pt x="586740" y="537710"/>
                  </a:cubicBezTo>
                  <a:cubicBezTo>
                    <a:pt x="587693" y="537710"/>
                    <a:pt x="588645" y="536758"/>
                    <a:pt x="589598" y="536758"/>
                  </a:cubicBezTo>
                  <a:cubicBezTo>
                    <a:pt x="626745" y="524376"/>
                    <a:pt x="660083" y="506278"/>
                    <a:pt x="690563" y="482465"/>
                  </a:cubicBezTo>
                  <a:cubicBezTo>
                    <a:pt x="702945" y="475798"/>
                    <a:pt x="713423" y="467226"/>
                    <a:pt x="726758" y="466273"/>
                  </a:cubicBezTo>
                  <a:close/>
                  <a:moveTo>
                    <a:pt x="474345" y="200526"/>
                  </a:moveTo>
                  <a:cubicBezTo>
                    <a:pt x="419100" y="199573"/>
                    <a:pt x="376238" y="160520"/>
                    <a:pt x="374333" y="105276"/>
                  </a:cubicBezTo>
                  <a:cubicBezTo>
                    <a:pt x="372428" y="57651"/>
                    <a:pt x="421005" y="16693"/>
                    <a:pt x="478155" y="16693"/>
                  </a:cubicBezTo>
                  <a:cubicBezTo>
                    <a:pt x="523875" y="19551"/>
                    <a:pt x="558165" y="70985"/>
                    <a:pt x="558165" y="117658"/>
                  </a:cubicBezTo>
                  <a:cubicBezTo>
                    <a:pt x="558165" y="157663"/>
                    <a:pt x="514350" y="201478"/>
                    <a:pt x="474345" y="200526"/>
                  </a:cubicBezTo>
                  <a:close/>
                  <a:moveTo>
                    <a:pt x="329565" y="312920"/>
                  </a:moveTo>
                  <a:cubicBezTo>
                    <a:pt x="354330" y="308158"/>
                    <a:pt x="379095" y="310063"/>
                    <a:pt x="404813" y="306253"/>
                  </a:cubicBezTo>
                  <a:cubicBezTo>
                    <a:pt x="425768" y="303395"/>
                    <a:pt x="443865" y="293870"/>
                    <a:pt x="456248" y="275773"/>
                  </a:cubicBezTo>
                  <a:cubicBezTo>
                    <a:pt x="462915" y="266248"/>
                    <a:pt x="468630" y="256723"/>
                    <a:pt x="475298" y="248151"/>
                  </a:cubicBezTo>
                  <a:cubicBezTo>
                    <a:pt x="488633" y="232910"/>
                    <a:pt x="499110" y="214813"/>
                    <a:pt x="520065" y="207193"/>
                  </a:cubicBezTo>
                  <a:cubicBezTo>
                    <a:pt x="524828" y="205288"/>
                    <a:pt x="528638" y="200526"/>
                    <a:pt x="532448" y="196716"/>
                  </a:cubicBezTo>
                  <a:cubicBezTo>
                    <a:pt x="553403" y="176713"/>
                    <a:pt x="563880" y="174808"/>
                    <a:pt x="589598" y="188143"/>
                  </a:cubicBezTo>
                  <a:cubicBezTo>
                    <a:pt x="617220" y="202431"/>
                    <a:pt x="638175" y="223385"/>
                    <a:pt x="654368" y="249103"/>
                  </a:cubicBezTo>
                  <a:cubicBezTo>
                    <a:pt x="681990" y="291966"/>
                    <a:pt x="701040" y="338638"/>
                    <a:pt x="711518" y="389121"/>
                  </a:cubicBezTo>
                  <a:cubicBezTo>
                    <a:pt x="718185" y="418648"/>
                    <a:pt x="712470" y="444365"/>
                    <a:pt x="689610" y="466273"/>
                  </a:cubicBezTo>
                  <a:cubicBezTo>
                    <a:pt x="658178" y="495801"/>
                    <a:pt x="621030" y="514851"/>
                    <a:pt x="580073" y="527233"/>
                  </a:cubicBezTo>
                  <a:cubicBezTo>
                    <a:pt x="568643" y="531043"/>
                    <a:pt x="556260" y="532948"/>
                    <a:pt x="544830" y="536758"/>
                  </a:cubicBezTo>
                  <a:cubicBezTo>
                    <a:pt x="517208" y="544378"/>
                    <a:pt x="510540" y="556760"/>
                    <a:pt x="520065" y="584383"/>
                  </a:cubicBezTo>
                  <a:cubicBezTo>
                    <a:pt x="527685" y="605338"/>
                    <a:pt x="540068" y="670108"/>
                    <a:pt x="541020" y="680585"/>
                  </a:cubicBezTo>
                  <a:cubicBezTo>
                    <a:pt x="542925" y="710113"/>
                    <a:pt x="542925" y="714876"/>
                    <a:pt x="515303" y="723448"/>
                  </a:cubicBezTo>
                  <a:cubicBezTo>
                    <a:pt x="501015" y="727258"/>
                    <a:pt x="494348" y="720590"/>
                    <a:pt x="485775" y="709160"/>
                  </a:cubicBezTo>
                  <a:cubicBezTo>
                    <a:pt x="478155" y="698683"/>
                    <a:pt x="439103" y="580573"/>
                    <a:pt x="436245" y="533901"/>
                  </a:cubicBezTo>
                  <a:cubicBezTo>
                    <a:pt x="434340" y="513898"/>
                    <a:pt x="438150" y="500563"/>
                    <a:pt x="454343" y="491990"/>
                  </a:cubicBezTo>
                  <a:cubicBezTo>
                    <a:pt x="476250" y="480560"/>
                    <a:pt x="498158" y="467226"/>
                    <a:pt x="520065" y="453890"/>
                  </a:cubicBezTo>
                  <a:cubicBezTo>
                    <a:pt x="528638" y="448176"/>
                    <a:pt x="537210" y="442460"/>
                    <a:pt x="545783" y="436746"/>
                  </a:cubicBezTo>
                  <a:cubicBezTo>
                    <a:pt x="571500" y="416743"/>
                    <a:pt x="572453" y="408171"/>
                    <a:pt x="556260" y="380548"/>
                  </a:cubicBezTo>
                  <a:cubicBezTo>
                    <a:pt x="552450" y="373881"/>
                    <a:pt x="548640" y="367213"/>
                    <a:pt x="545783" y="360546"/>
                  </a:cubicBezTo>
                  <a:cubicBezTo>
                    <a:pt x="533400" y="333876"/>
                    <a:pt x="534353" y="329113"/>
                    <a:pt x="554355" y="308158"/>
                  </a:cubicBezTo>
                  <a:cubicBezTo>
                    <a:pt x="561023" y="301491"/>
                    <a:pt x="567690" y="294823"/>
                    <a:pt x="573405" y="287203"/>
                  </a:cubicBezTo>
                  <a:cubicBezTo>
                    <a:pt x="576263" y="283393"/>
                    <a:pt x="580073" y="278631"/>
                    <a:pt x="576263" y="274820"/>
                  </a:cubicBezTo>
                  <a:cubicBezTo>
                    <a:pt x="572453" y="271010"/>
                    <a:pt x="565785" y="271010"/>
                    <a:pt x="561023" y="273868"/>
                  </a:cubicBezTo>
                  <a:cubicBezTo>
                    <a:pt x="558165" y="275773"/>
                    <a:pt x="556260" y="279583"/>
                    <a:pt x="554355" y="282441"/>
                  </a:cubicBezTo>
                  <a:cubicBezTo>
                    <a:pt x="547688" y="290060"/>
                    <a:pt x="541020" y="298633"/>
                    <a:pt x="535305" y="306253"/>
                  </a:cubicBezTo>
                  <a:cubicBezTo>
                    <a:pt x="504825" y="348163"/>
                    <a:pt x="461963" y="361498"/>
                    <a:pt x="412433" y="361498"/>
                  </a:cubicBezTo>
                  <a:cubicBezTo>
                    <a:pt x="393383" y="361498"/>
                    <a:pt x="375285" y="362451"/>
                    <a:pt x="356235" y="363403"/>
                  </a:cubicBezTo>
                  <a:cubicBezTo>
                    <a:pt x="341948" y="363403"/>
                    <a:pt x="327660" y="361498"/>
                    <a:pt x="318135" y="349115"/>
                  </a:cubicBezTo>
                  <a:cubicBezTo>
                    <a:pt x="307658" y="335781"/>
                    <a:pt x="312420" y="315778"/>
                    <a:pt x="329565" y="312920"/>
                  </a:cubicBezTo>
                  <a:close/>
                  <a:moveTo>
                    <a:pt x="61913" y="441508"/>
                  </a:moveTo>
                  <a:cubicBezTo>
                    <a:pt x="56198" y="441508"/>
                    <a:pt x="50483" y="441508"/>
                    <a:pt x="44768" y="441508"/>
                  </a:cubicBezTo>
                  <a:cubicBezTo>
                    <a:pt x="26670" y="439603"/>
                    <a:pt x="23813" y="436746"/>
                    <a:pt x="22860" y="419601"/>
                  </a:cubicBezTo>
                  <a:cubicBezTo>
                    <a:pt x="22860" y="417696"/>
                    <a:pt x="22860" y="415790"/>
                    <a:pt x="22860" y="413885"/>
                  </a:cubicBezTo>
                  <a:cubicBezTo>
                    <a:pt x="22860" y="412933"/>
                    <a:pt x="22860" y="412933"/>
                    <a:pt x="22860" y="411981"/>
                  </a:cubicBezTo>
                  <a:cubicBezTo>
                    <a:pt x="22860" y="410076"/>
                    <a:pt x="22860" y="408171"/>
                    <a:pt x="22860" y="406265"/>
                  </a:cubicBezTo>
                  <a:cubicBezTo>
                    <a:pt x="22860" y="406265"/>
                    <a:pt x="22860" y="406265"/>
                    <a:pt x="22860" y="406265"/>
                  </a:cubicBezTo>
                  <a:cubicBezTo>
                    <a:pt x="22860" y="404360"/>
                    <a:pt x="22860" y="403408"/>
                    <a:pt x="22860" y="401503"/>
                  </a:cubicBezTo>
                  <a:cubicBezTo>
                    <a:pt x="21908" y="363403"/>
                    <a:pt x="24765" y="360546"/>
                    <a:pt x="63818" y="358640"/>
                  </a:cubicBezTo>
                  <a:cubicBezTo>
                    <a:pt x="87630" y="357688"/>
                    <a:pt x="244793" y="355783"/>
                    <a:pt x="289560" y="360546"/>
                  </a:cubicBezTo>
                  <a:cubicBezTo>
                    <a:pt x="307658" y="362451"/>
                    <a:pt x="305753" y="366260"/>
                    <a:pt x="322898" y="375785"/>
                  </a:cubicBezTo>
                  <a:cubicBezTo>
                    <a:pt x="334328" y="382453"/>
                    <a:pt x="347663" y="382453"/>
                    <a:pt x="360998" y="381501"/>
                  </a:cubicBezTo>
                  <a:cubicBezTo>
                    <a:pt x="384810" y="379596"/>
                    <a:pt x="407670" y="378643"/>
                    <a:pt x="431483" y="377690"/>
                  </a:cubicBezTo>
                  <a:cubicBezTo>
                    <a:pt x="437198" y="377690"/>
                    <a:pt x="441008" y="376738"/>
                    <a:pt x="443865" y="377690"/>
                  </a:cubicBezTo>
                  <a:cubicBezTo>
                    <a:pt x="443865" y="377690"/>
                    <a:pt x="443865" y="377690"/>
                    <a:pt x="443865" y="377690"/>
                  </a:cubicBezTo>
                  <a:cubicBezTo>
                    <a:pt x="443865" y="377690"/>
                    <a:pt x="444818" y="377690"/>
                    <a:pt x="444818" y="377690"/>
                  </a:cubicBezTo>
                  <a:cubicBezTo>
                    <a:pt x="444818" y="377690"/>
                    <a:pt x="444818" y="377690"/>
                    <a:pt x="444818" y="377690"/>
                  </a:cubicBezTo>
                  <a:cubicBezTo>
                    <a:pt x="444818" y="377690"/>
                    <a:pt x="445770" y="377690"/>
                    <a:pt x="445770" y="377690"/>
                  </a:cubicBezTo>
                  <a:cubicBezTo>
                    <a:pt x="445770" y="377690"/>
                    <a:pt x="445770" y="377690"/>
                    <a:pt x="445770" y="377690"/>
                  </a:cubicBezTo>
                  <a:cubicBezTo>
                    <a:pt x="445770" y="377690"/>
                    <a:pt x="446723" y="377690"/>
                    <a:pt x="446723" y="377690"/>
                  </a:cubicBezTo>
                  <a:cubicBezTo>
                    <a:pt x="446723" y="377690"/>
                    <a:pt x="446723" y="377690"/>
                    <a:pt x="446723" y="377690"/>
                  </a:cubicBezTo>
                  <a:cubicBezTo>
                    <a:pt x="446723" y="377690"/>
                    <a:pt x="446723" y="377690"/>
                    <a:pt x="447675" y="377690"/>
                  </a:cubicBezTo>
                  <a:cubicBezTo>
                    <a:pt x="447675" y="377690"/>
                    <a:pt x="447675" y="377690"/>
                    <a:pt x="447675" y="377690"/>
                  </a:cubicBezTo>
                  <a:cubicBezTo>
                    <a:pt x="447675" y="377690"/>
                    <a:pt x="447675" y="377690"/>
                    <a:pt x="448628" y="378643"/>
                  </a:cubicBezTo>
                  <a:cubicBezTo>
                    <a:pt x="448628" y="378643"/>
                    <a:pt x="448628" y="378643"/>
                    <a:pt x="448628" y="378643"/>
                  </a:cubicBezTo>
                  <a:cubicBezTo>
                    <a:pt x="448628" y="378643"/>
                    <a:pt x="448628" y="378643"/>
                    <a:pt x="448628" y="379596"/>
                  </a:cubicBezTo>
                  <a:cubicBezTo>
                    <a:pt x="448628" y="379596"/>
                    <a:pt x="448628" y="379596"/>
                    <a:pt x="448628" y="379596"/>
                  </a:cubicBezTo>
                  <a:cubicBezTo>
                    <a:pt x="448628" y="379596"/>
                    <a:pt x="448628" y="379596"/>
                    <a:pt x="448628" y="380548"/>
                  </a:cubicBezTo>
                  <a:cubicBezTo>
                    <a:pt x="448628" y="380548"/>
                    <a:pt x="448628" y="380548"/>
                    <a:pt x="448628" y="380548"/>
                  </a:cubicBezTo>
                  <a:cubicBezTo>
                    <a:pt x="448628" y="381501"/>
                    <a:pt x="448628" y="381501"/>
                    <a:pt x="449580" y="382453"/>
                  </a:cubicBezTo>
                  <a:cubicBezTo>
                    <a:pt x="449580" y="382453"/>
                    <a:pt x="449580" y="382453"/>
                    <a:pt x="449580" y="382453"/>
                  </a:cubicBezTo>
                  <a:cubicBezTo>
                    <a:pt x="449580" y="382453"/>
                    <a:pt x="449580" y="383406"/>
                    <a:pt x="449580" y="383406"/>
                  </a:cubicBezTo>
                  <a:cubicBezTo>
                    <a:pt x="449580" y="383406"/>
                    <a:pt x="449580" y="383406"/>
                    <a:pt x="449580" y="383406"/>
                  </a:cubicBezTo>
                  <a:cubicBezTo>
                    <a:pt x="449580" y="383406"/>
                    <a:pt x="449580" y="384358"/>
                    <a:pt x="449580" y="384358"/>
                  </a:cubicBezTo>
                  <a:cubicBezTo>
                    <a:pt x="449580" y="384358"/>
                    <a:pt x="449580" y="384358"/>
                    <a:pt x="449580" y="384358"/>
                  </a:cubicBezTo>
                  <a:cubicBezTo>
                    <a:pt x="449580" y="384358"/>
                    <a:pt x="449580" y="385310"/>
                    <a:pt x="449580" y="385310"/>
                  </a:cubicBezTo>
                  <a:cubicBezTo>
                    <a:pt x="449580" y="385310"/>
                    <a:pt x="449580" y="385310"/>
                    <a:pt x="449580" y="385310"/>
                  </a:cubicBezTo>
                  <a:cubicBezTo>
                    <a:pt x="449580" y="385310"/>
                    <a:pt x="449580" y="386263"/>
                    <a:pt x="449580" y="386263"/>
                  </a:cubicBezTo>
                  <a:cubicBezTo>
                    <a:pt x="449580" y="386263"/>
                    <a:pt x="449580" y="386263"/>
                    <a:pt x="449580" y="386263"/>
                  </a:cubicBezTo>
                  <a:cubicBezTo>
                    <a:pt x="449580" y="387215"/>
                    <a:pt x="449580" y="387215"/>
                    <a:pt x="449580" y="388168"/>
                  </a:cubicBezTo>
                  <a:cubicBezTo>
                    <a:pt x="449580" y="388168"/>
                    <a:pt x="449580" y="388168"/>
                    <a:pt x="449580" y="388168"/>
                  </a:cubicBezTo>
                  <a:cubicBezTo>
                    <a:pt x="449580" y="389121"/>
                    <a:pt x="449580" y="389121"/>
                    <a:pt x="449580" y="390073"/>
                  </a:cubicBezTo>
                  <a:cubicBezTo>
                    <a:pt x="449580" y="390073"/>
                    <a:pt x="449580" y="390073"/>
                    <a:pt x="449580" y="391026"/>
                  </a:cubicBezTo>
                  <a:cubicBezTo>
                    <a:pt x="449580" y="391978"/>
                    <a:pt x="449580" y="391978"/>
                    <a:pt x="449580" y="392931"/>
                  </a:cubicBezTo>
                  <a:cubicBezTo>
                    <a:pt x="449580" y="398646"/>
                    <a:pt x="449580" y="404360"/>
                    <a:pt x="448628" y="410076"/>
                  </a:cubicBezTo>
                  <a:cubicBezTo>
                    <a:pt x="445770" y="427221"/>
                    <a:pt x="440055" y="432935"/>
                    <a:pt x="422910" y="434840"/>
                  </a:cubicBezTo>
                  <a:cubicBezTo>
                    <a:pt x="396240" y="438651"/>
                    <a:pt x="368618" y="438651"/>
                    <a:pt x="341948" y="438651"/>
                  </a:cubicBezTo>
                  <a:cubicBezTo>
                    <a:pt x="297180" y="441508"/>
                    <a:pt x="110490" y="442460"/>
                    <a:pt x="61913" y="441508"/>
                  </a:cubicBezTo>
                  <a:close/>
                </a:path>
              </a:pathLst>
            </a:custGeom>
            <a:solidFill>
              <a:srgbClr val="0000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AEE7C49-CA36-4949-88A2-BBA64F18F986}"/>
                </a:ext>
              </a:extLst>
            </p:cNvPr>
            <p:cNvSpPr/>
            <p:nvPr/>
          </p:nvSpPr>
          <p:spPr>
            <a:xfrm>
              <a:off x="3382690" y="1190467"/>
              <a:ext cx="541762" cy="838890"/>
            </a:xfrm>
            <a:custGeom>
              <a:avLst/>
              <a:gdLst>
                <a:gd name="connsiteX0" fmla="*/ 8210 w 541762"/>
                <a:gd name="connsiteY0" fmla="*/ 697388 h 838890"/>
                <a:gd name="connsiteX1" fmla="*/ 35832 w 541762"/>
                <a:gd name="connsiteY1" fmla="*/ 723105 h 838890"/>
                <a:gd name="connsiteX2" fmla="*/ 117747 w 541762"/>
                <a:gd name="connsiteY2" fmla="*/ 725010 h 838890"/>
                <a:gd name="connsiteX3" fmla="*/ 137750 w 541762"/>
                <a:gd name="connsiteY3" fmla="*/ 738345 h 838890"/>
                <a:gd name="connsiteX4" fmla="*/ 157752 w 541762"/>
                <a:gd name="connsiteY4" fmla="*/ 831690 h 838890"/>
                <a:gd name="connsiteX5" fmla="*/ 208235 w 541762"/>
                <a:gd name="connsiteY5" fmla="*/ 836453 h 838890"/>
                <a:gd name="connsiteX6" fmla="*/ 240620 w 541762"/>
                <a:gd name="connsiteY6" fmla="*/ 805973 h 838890"/>
                <a:gd name="connsiteX7" fmla="*/ 253002 w 541762"/>
                <a:gd name="connsiteY7" fmla="*/ 677385 h 838890"/>
                <a:gd name="connsiteX8" fmla="*/ 266337 w 541762"/>
                <a:gd name="connsiteY8" fmla="*/ 588803 h 838890"/>
                <a:gd name="connsiteX9" fmla="*/ 282530 w 541762"/>
                <a:gd name="connsiteY9" fmla="*/ 572610 h 838890"/>
                <a:gd name="connsiteX10" fmla="*/ 295865 w 541762"/>
                <a:gd name="connsiteY10" fmla="*/ 588803 h 838890"/>
                <a:gd name="connsiteX11" fmla="*/ 297770 w 541762"/>
                <a:gd name="connsiteY11" fmla="*/ 600233 h 838890"/>
                <a:gd name="connsiteX12" fmla="*/ 313962 w 541762"/>
                <a:gd name="connsiteY12" fmla="*/ 705960 h 838890"/>
                <a:gd name="connsiteX13" fmla="*/ 326345 w 541762"/>
                <a:gd name="connsiteY13" fmla="*/ 808830 h 838890"/>
                <a:gd name="connsiteX14" fmla="*/ 339680 w 541762"/>
                <a:gd name="connsiteY14" fmla="*/ 831690 h 838890"/>
                <a:gd name="connsiteX15" fmla="*/ 393020 w 541762"/>
                <a:gd name="connsiteY15" fmla="*/ 829785 h 838890"/>
                <a:gd name="connsiteX16" fmla="*/ 414927 w 541762"/>
                <a:gd name="connsiteY16" fmla="*/ 785017 h 838890"/>
                <a:gd name="connsiteX17" fmla="*/ 408260 w 541762"/>
                <a:gd name="connsiteY17" fmla="*/ 704055 h 838890"/>
                <a:gd name="connsiteX18" fmla="*/ 391115 w 541762"/>
                <a:gd name="connsiteY18" fmla="*/ 522128 h 838890"/>
                <a:gd name="connsiteX19" fmla="*/ 417785 w 541762"/>
                <a:gd name="connsiteY19" fmla="*/ 491648 h 838890"/>
                <a:gd name="connsiteX20" fmla="*/ 465410 w 541762"/>
                <a:gd name="connsiteY20" fmla="*/ 491648 h 838890"/>
                <a:gd name="connsiteX21" fmla="*/ 504462 w 541762"/>
                <a:gd name="connsiteY21" fmla="*/ 485933 h 838890"/>
                <a:gd name="connsiteX22" fmla="*/ 541610 w 541762"/>
                <a:gd name="connsiteY22" fmla="*/ 431640 h 838890"/>
                <a:gd name="connsiteX23" fmla="*/ 473030 w 541762"/>
                <a:gd name="connsiteY23" fmla="*/ 395445 h 838890"/>
                <a:gd name="connsiteX24" fmla="*/ 405402 w 541762"/>
                <a:gd name="connsiteY24" fmla="*/ 341153 h 838890"/>
                <a:gd name="connsiteX25" fmla="*/ 353967 w 541762"/>
                <a:gd name="connsiteY25" fmla="*/ 244950 h 838890"/>
                <a:gd name="connsiteX26" fmla="*/ 373970 w 541762"/>
                <a:gd name="connsiteY26" fmla="*/ 233520 h 838890"/>
                <a:gd name="connsiteX27" fmla="*/ 440645 w 541762"/>
                <a:gd name="connsiteY27" fmla="*/ 131603 h 838890"/>
                <a:gd name="connsiteX28" fmla="*/ 404450 w 541762"/>
                <a:gd name="connsiteY28" fmla="*/ 30637 h 838890"/>
                <a:gd name="connsiteX29" fmla="*/ 255860 w 541762"/>
                <a:gd name="connsiteY29" fmla="*/ 11587 h 838890"/>
                <a:gd name="connsiteX30" fmla="*/ 203472 w 541762"/>
                <a:gd name="connsiteY30" fmla="*/ 196373 h 838890"/>
                <a:gd name="connsiteX31" fmla="*/ 228237 w 541762"/>
                <a:gd name="connsiteY31" fmla="*/ 224948 h 838890"/>
                <a:gd name="connsiteX32" fmla="*/ 130130 w 541762"/>
                <a:gd name="connsiteY32" fmla="*/ 294480 h 838890"/>
                <a:gd name="connsiteX33" fmla="*/ 99650 w 541762"/>
                <a:gd name="connsiteY33" fmla="*/ 344963 h 838890"/>
                <a:gd name="connsiteX34" fmla="*/ 65360 w 541762"/>
                <a:gd name="connsiteY34" fmla="*/ 537367 h 838890"/>
                <a:gd name="connsiteX35" fmla="*/ 48215 w 541762"/>
                <a:gd name="connsiteY35" fmla="*/ 562133 h 838890"/>
                <a:gd name="connsiteX36" fmla="*/ 31070 w 541762"/>
                <a:gd name="connsiteY36" fmla="*/ 563085 h 838890"/>
                <a:gd name="connsiteX37" fmla="*/ 590 w 541762"/>
                <a:gd name="connsiteY37" fmla="*/ 596423 h 838890"/>
                <a:gd name="connsiteX38" fmla="*/ 8210 w 541762"/>
                <a:gd name="connsiteY38" fmla="*/ 697388 h 838890"/>
                <a:gd name="connsiteX39" fmla="*/ 226332 w 541762"/>
                <a:gd name="connsiteY39" fmla="*/ 52545 h 838890"/>
                <a:gd name="connsiteX40" fmla="*/ 424452 w 541762"/>
                <a:gd name="connsiteY40" fmla="*/ 92550 h 838890"/>
                <a:gd name="connsiteX41" fmla="*/ 379685 w 541762"/>
                <a:gd name="connsiteY41" fmla="*/ 208755 h 838890"/>
                <a:gd name="connsiteX42" fmla="*/ 285387 w 541762"/>
                <a:gd name="connsiteY42" fmla="*/ 226853 h 838890"/>
                <a:gd name="connsiteX43" fmla="*/ 226332 w 541762"/>
                <a:gd name="connsiteY43" fmla="*/ 52545 h 838890"/>
                <a:gd name="connsiteX44" fmla="*/ 86315 w 541762"/>
                <a:gd name="connsiteY44" fmla="*/ 439260 h 838890"/>
                <a:gd name="connsiteX45" fmla="*/ 171087 w 541762"/>
                <a:gd name="connsiteY45" fmla="*/ 270668 h 838890"/>
                <a:gd name="connsiteX46" fmla="*/ 275862 w 541762"/>
                <a:gd name="connsiteY46" fmla="*/ 241140 h 838890"/>
                <a:gd name="connsiteX47" fmla="*/ 310152 w 541762"/>
                <a:gd name="connsiteY47" fmla="*/ 245903 h 838890"/>
                <a:gd name="connsiteX48" fmla="*/ 365397 w 541762"/>
                <a:gd name="connsiteY48" fmla="*/ 289718 h 838890"/>
                <a:gd name="connsiteX49" fmla="*/ 396830 w 541762"/>
                <a:gd name="connsiteY49" fmla="*/ 364965 h 838890"/>
                <a:gd name="connsiteX50" fmla="*/ 456837 w 541762"/>
                <a:gd name="connsiteY50" fmla="*/ 410685 h 838890"/>
                <a:gd name="connsiteX51" fmla="*/ 523512 w 541762"/>
                <a:gd name="connsiteY51" fmla="*/ 424020 h 838890"/>
                <a:gd name="connsiteX52" fmla="*/ 509225 w 541762"/>
                <a:gd name="connsiteY52" fmla="*/ 465930 h 838890"/>
                <a:gd name="connsiteX53" fmla="*/ 471125 w 541762"/>
                <a:gd name="connsiteY53" fmla="*/ 475455 h 838890"/>
                <a:gd name="connsiteX54" fmla="*/ 394925 w 541762"/>
                <a:gd name="connsiteY54" fmla="*/ 473550 h 838890"/>
                <a:gd name="connsiteX55" fmla="*/ 380637 w 541762"/>
                <a:gd name="connsiteY55" fmla="*/ 456405 h 838890"/>
                <a:gd name="connsiteX56" fmla="*/ 371112 w 541762"/>
                <a:gd name="connsiteY56" fmla="*/ 378300 h 838890"/>
                <a:gd name="connsiteX57" fmla="*/ 356825 w 541762"/>
                <a:gd name="connsiteY57" fmla="*/ 347820 h 838890"/>
                <a:gd name="connsiteX58" fmla="*/ 359682 w 541762"/>
                <a:gd name="connsiteY58" fmla="*/ 411638 h 838890"/>
                <a:gd name="connsiteX59" fmla="*/ 379685 w 541762"/>
                <a:gd name="connsiteY59" fmla="*/ 573563 h 838890"/>
                <a:gd name="connsiteX60" fmla="*/ 395877 w 541762"/>
                <a:gd name="connsiteY60" fmla="*/ 769778 h 838890"/>
                <a:gd name="connsiteX61" fmla="*/ 395877 w 541762"/>
                <a:gd name="connsiteY61" fmla="*/ 789780 h 838890"/>
                <a:gd name="connsiteX62" fmla="*/ 350157 w 541762"/>
                <a:gd name="connsiteY62" fmla="*/ 815498 h 838890"/>
                <a:gd name="connsiteX63" fmla="*/ 339680 w 541762"/>
                <a:gd name="connsiteY63" fmla="*/ 793590 h 838890"/>
                <a:gd name="connsiteX64" fmla="*/ 323487 w 541762"/>
                <a:gd name="connsiteY64" fmla="*/ 662145 h 838890"/>
                <a:gd name="connsiteX65" fmla="*/ 309200 w 541762"/>
                <a:gd name="connsiteY65" fmla="*/ 582135 h 838890"/>
                <a:gd name="connsiteX66" fmla="*/ 280625 w 541762"/>
                <a:gd name="connsiteY66" fmla="*/ 556417 h 838890"/>
                <a:gd name="connsiteX67" fmla="*/ 249192 w 541762"/>
                <a:gd name="connsiteY67" fmla="*/ 582135 h 838890"/>
                <a:gd name="connsiteX68" fmla="*/ 231095 w 541762"/>
                <a:gd name="connsiteY68" fmla="*/ 729773 h 838890"/>
                <a:gd name="connsiteX69" fmla="*/ 223475 w 541762"/>
                <a:gd name="connsiteY69" fmla="*/ 791685 h 838890"/>
                <a:gd name="connsiteX70" fmla="*/ 177755 w 541762"/>
                <a:gd name="connsiteY70" fmla="*/ 823117 h 838890"/>
                <a:gd name="connsiteX71" fmla="*/ 152990 w 541762"/>
                <a:gd name="connsiteY71" fmla="*/ 798353 h 838890"/>
                <a:gd name="connsiteX72" fmla="*/ 152037 w 541762"/>
                <a:gd name="connsiteY72" fmla="*/ 750728 h 838890"/>
                <a:gd name="connsiteX73" fmla="*/ 172992 w 541762"/>
                <a:gd name="connsiteY73" fmla="*/ 727867 h 838890"/>
                <a:gd name="connsiteX74" fmla="*/ 202520 w 541762"/>
                <a:gd name="connsiteY74" fmla="*/ 705008 h 838890"/>
                <a:gd name="connsiteX75" fmla="*/ 211092 w 541762"/>
                <a:gd name="connsiteY75" fmla="*/ 581183 h 838890"/>
                <a:gd name="connsiteX76" fmla="*/ 185375 w 541762"/>
                <a:gd name="connsiteY76" fmla="*/ 555465 h 838890"/>
                <a:gd name="connsiteX77" fmla="*/ 168230 w 541762"/>
                <a:gd name="connsiteY77" fmla="*/ 554513 h 838890"/>
                <a:gd name="connsiteX78" fmla="*/ 155847 w 541762"/>
                <a:gd name="connsiteY78" fmla="*/ 537367 h 838890"/>
                <a:gd name="connsiteX79" fmla="*/ 166325 w 541762"/>
                <a:gd name="connsiteY79" fmla="*/ 462120 h 838890"/>
                <a:gd name="connsiteX80" fmla="*/ 220617 w 541762"/>
                <a:gd name="connsiteY80" fmla="*/ 345915 h 838890"/>
                <a:gd name="connsiteX81" fmla="*/ 226332 w 541762"/>
                <a:gd name="connsiteY81" fmla="*/ 340200 h 838890"/>
                <a:gd name="connsiteX82" fmla="*/ 229190 w 541762"/>
                <a:gd name="connsiteY82" fmla="*/ 327818 h 838890"/>
                <a:gd name="connsiteX83" fmla="*/ 213950 w 541762"/>
                <a:gd name="connsiteY83" fmla="*/ 327818 h 838890"/>
                <a:gd name="connsiteX84" fmla="*/ 193947 w 541762"/>
                <a:gd name="connsiteY84" fmla="*/ 350678 h 838890"/>
                <a:gd name="connsiteX85" fmla="*/ 142512 w 541762"/>
                <a:gd name="connsiteY85" fmla="*/ 508792 h 838890"/>
                <a:gd name="connsiteX86" fmla="*/ 138702 w 541762"/>
                <a:gd name="connsiteY86" fmla="*/ 533558 h 838890"/>
                <a:gd name="connsiteX87" fmla="*/ 113937 w 541762"/>
                <a:gd name="connsiteY87" fmla="*/ 555465 h 838890"/>
                <a:gd name="connsiteX88" fmla="*/ 88220 w 541762"/>
                <a:gd name="connsiteY88" fmla="*/ 533558 h 838890"/>
                <a:gd name="connsiteX89" fmla="*/ 86315 w 541762"/>
                <a:gd name="connsiteY89" fmla="*/ 439260 h 838890"/>
                <a:gd name="connsiteX90" fmla="*/ 35832 w 541762"/>
                <a:gd name="connsiteY90" fmla="*/ 577373 h 838890"/>
                <a:gd name="connsiteX91" fmla="*/ 108222 w 541762"/>
                <a:gd name="connsiteY91" fmla="*/ 573563 h 838890"/>
                <a:gd name="connsiteX92" fmla="*/ 127272 w 541762"/>
                <a:gd name="connsiteY92" fmla="*/ 572610 h 838890"/>
                <a:gd name="connsiteX93" fmla="*/ 146322 w 541762"/>
                <a:gd name="connsiteY93" fmla="*/ 569753 h 838890"/>
                <a:gd name="connsiteX94" fmla="*/ 195852 w 541762"/>
                <a:gd name="connsiteY94" fmla="*/ 620235 h 838890"/>
                <a:gd name="connsiteX95" fmla="*/ 192995 w 541762"/>
                <a:gd name="connsiteY95" fmla="*/ 679290 h 838890"/>
                <a:gd name="connsiteX96" fmla="*/ 156800 w 541762"/>
                <a:gd name="connsiteY96" fmla="*/ 712628 h 838890"/>
                <a:gd name="connsiteX97" fmla="*/ 41547 w 541762"/>
                <a:gd name="connsiteY97" fmla="*/ 708817 h 838890"/>
                <a:gd name="connsiteX98" fmla="*/ 24402 w 541762"/>
                <a:gd name="connsiteY98" fmla="*/ 691673 h 838890"/>
                <a:gd name="connsiteX99" fmla="*/ 24402 w 541762"/>
                <a:gd name="connsiteY99" fmla="*/ 688815 h 838890"/>
                <a:gd name="connsiteX100" fmla="*/ 24402 w 541762"/>
                <a:gd name="connsiteY100" fmla="*/ 688815 h 838890"/>
                <a:gd name="connsiteX101" fmla="*/ 24402 w 541762"/>
                <a:gd name="connsiteY101" fmla="*/ 685958 h 838890"/>
                <a:gd name="connsiteX102" fmla="*/ 24402 w 541762"/>
                <a:gd name="connsiteY102" fmla="*/ 685958 h 838890"/>
                <a:gd name="connsiteX103" fmla="*/ 24402 w 541762"/>
                <a:gd name="connsiteY103" fmla="*/ 683100 h 838890"/>
                <a:gd name="connsiteX104" fmla="*/ 24402 w 541762"/>
                <a:gd name="connsiteY104" fmla="*/ 683100 h 838890"/>
                <a:gd name="connsiteX105" fmla="*/ 24402 w 541762"/>
                <a:gd name="connsiteY105" fmla="*/ 680242 h 838890"/>
                <a:gd name="connsiteX106" fmla="*/ 22497 w 541762"/>
                <a:gd name="connsiteY106" fmla="*/ 643095 h 838890"/>
                <a:gd name="connsiteX107" fmla="*/ 19640 w 541762"/>
                <a:gd name="connsiteY107" fmla="*/ 598328 h 838890"/>
                <a:gd name="connsiteX108" fmla="*/ 35832 w 541762"/>
                <a:gd name="connsiteY108" fmla="*/ 577373 h 83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1762" h="838890">
                  <a:moveTo>
                    <a:pt x="8210" y="697388"/>
                  </a:moveTo>
                  <a:cubicBezTo>
                    <a:pt x="9162" y="722153"/>
                    <a:pt x="10115" y="724058"/>
                    <a:pt x="35832" y="723105"/>
                  </a:cubicBezTo>
                  <a:cubicBezTo>
                    <a:pt x="63455" y="722153"/>
                    <a:pt x="90125" y="725010"/>
                    <a:pt x="117747" y="725010"/>
                  </a:cubicBezTo>
                  <a:cubicBezTo>
                    <a:pt x="131082" y="725010"/>
                    <a:pt x="137750" y="725010"/>
                    <a:pt x="137750" y="738345"/>
                  </a:cubicBezTo>
                  <a:cubicBezTo>
                    <a:pt x="136797" y="757395"/>
                    <a:pt x="134892" y="814545"/>
                    <a:pt x="157752" y="831690"/>
                  </a:cubicBezTo>
                  <a:cubicBezTo>
                    <a:pt x="176802" y="840263"/>
                    <a:pt x="189185" y="840263"/>
                    <a:pt x="208235" y="836453"/>
                  </a:cubicBezTo>
                  <a:cubicBezTo>
                    <a:pt x="226332" y="832642"/>
                    <a:pt x="238715" y="824070"/>
                    <a:pt x="240620" y="805973"/>
                  </a:cubicBezTo>
                  <a:cubicBezTo>
                    <a:pt x="244430" y="763110"/>
                    <a:pt x="248240" y="720248"/>
                    <a:pt x="253002" y="677385"/>
                  </a:cubicBezTo>
                  <a:cubicBezTo>
                    <a:pt x="256812" y="647858"/>
                    <a:pt x="261575" y="618330"/>
                    <a:pt x="266337" y="588803"/>
                  </a:cubicBezTo>
                  <a:cubicBezTo>
                    <a:pt x="268242" y="580230"/>
                    <a:pt x="272052" y="571658"/>
                    <a:pt x="282530" y="572610"/>
                  </a:cubicBezTo>
                  <a:cubicBezTo>
                    <a:pt x="291102" y="573563"/>
                    <a:pt x="293960" y="581183"/>
                    <a:pt x="295865" y="588803"/>
                  </a:cubicBezTo>
                  <a:cubicBezTo>
                    <a:pt x="296817" y="592613"/>
                    <a:pt x="296817" y="596423"/>
                    <a:pt x="297770" y="600233"/>
                  </a:cubicBezTo>
                  <a:cubicBezTo>
                    <a:pt x="303485" y="635475"/>
                    <a:pt x="311105" y="670717"/>
                    <a:pt x="313962" y="705960"/>
                  </a:cubicBezTo>
                  <a:cubicBezTo>
                    <a:pt x="316820" y="740250"/>
                    <a:pt x="322535" y="774540"/>
                    <a:pt x="326345" y="808830"/>
                  </a:cubicBezTo>
                  <a:cubicBezTo>
                    <a:pt x="327297" y="816450"/>
                    <a:pt x="331107" y="828833"/>
                    <a:pt x="339680" y="831690"/>
                  </a:cubicBezTo>
                  <a:cubicBezTo>
                    <a:pt x="358730" y="839310"/>
                    <a:pt x="374922" y="839310"/>
                    <a:pt x="393020" y="829785"/>
                  </a:cubicBezTo>
                  <a:cubicBezTo>
                    <a:pt x="409212" y="821213"/>
                    <a:pt x="417785" y="805020"/>
                    <a:pt x="414927" y="785017"/>
                  </a:cubicBezTo>
                  <a:cubicBezTo>
                    <a:pt x="412070" y="758348"/>
                    <a:pt x="411117" y="730725"/>
                    <a:pt x="408260" y="704055"/>
                  </a:cubicBezTo>
                  <a:cubicBezTo>
                    <a:pt x="402545" y="643095"/>
                    <a:pt x="396830" y="582135"/>
                    <a:pt x="391115" y="522128"/>
                  </a:cubicBezTo>
                  <a:cubicBezTo>
                    <a:pt x="389210" y="498315"/>
                    <a:pt x="393972" y="491648"/>
                    <a:pt x="417785" y="491648"/>
                  </a:cubicBezTo>
                  <a:cubicBezTo>
                    <a:pt x="433977" y="491648"/>
                    <a:pt x="450170" y="491648"/>
                    <a:pt x="465410" y="491648"/>
                  </a:cubicBezTo>
                  <a:cubicBezTo>
                    <a:pt x="478745" y="491648"/>
                    <a:pt x="492080" y="489742"/>
                    <a:pt x="504462" y="485933"/>
                  </a:cubicBezTo>
                  <a:cubicBezTo>
                    <a:pt x="527322" y="478313"/>
                    <a:pt x="543515" y="455453"/>
                    <a:pt x="541610" y="431640"/>
                  </a:cubicBezTo>
                  <a:cubicBezTo>
                    <a:pt x="539705" y="408780"/>
                    <a:pt x="515892" y="396398"/>
                    <a:pt x="473030" y="395445"/>
                  </a:cubicBezTo>
                  <a:cubicBezTo>
                    <a:pt x="433025" y="397350"/>
                    <a:pt x="419690" y="375443"/>
                    <a:pt x="405402" y="341153"/>
                  </a:cubicBezTo>
                  <a:cubicBezTo>
                    <a:pt x="392067" y="308768"/>
                    <a:pt x="377780" y="272573"/>
                    <a:pt x="353967" y="244950"/>
                  </a:cubicBezTo>
                  <a:cubicBezTo>
                    <a:pt x="361587" y="239235"/>
                    <a:pt x="368255" y="237330"/>
                    <a:pt x="373970" y="233520"/>
                  </a:cubicBezTo>
                  <a:cubicBezTo>
                    <a:pt x="413975" y="211612"/>
                    <a:pt x="433025" y="174465"/>
                    <a:pt x="440645" y="131603"/>
                  </a:cubicBezTo>
                  <a:cubicBezTo>
                    <a:pt x="447312" y="98265"/>
                    <a:pt x="432072" y="53498"/>
                    <a:pt x="404450" y="30637"/>
                  </a:cubicBezTo>
                  <a:cubicBezTo>
                    <a:pt x="337775" y="-14130"/>
                    <a:pt x="288245" y="158"/>
                    <a:pt x="255860" y="11587"/>
                  </a:cubicBezTo>
                  <a:cubicBezTo>
                    <a:pt x="186327" y="35400"/>
                    <a:pt x="157752" y="140175"/>
                    <a:pt x="203472" y="196373"/>
                  </a:cubicBezTo>
                  <a:cubicBezTo>
                    <a:pt x="210140" y="204945"/>
                    <a:pt x="217760" y="213518"/>
                    <a:pt x="228237" y="224948"/>
                  </a:cubicBezTo>
                  <a:cubicBezTo>
                    <a:pt x="183470" y="234473"/>
                    <a:pt x="153942" y="259237"/>
                    <a:pt x="130130" y="294480"/>
                  </a:cubicBezTo>
                  <a:cubicBezTo>
                    <a:pt x="119652" y="310673"/>
                    <a:pt x="110127" y="328770"/>
                    <a:pt x="99650" y="344963"/>
                  </a:cubicBezTo>
                  <a:cubicBezTo>
                    <a:pt x="63455" y="404970"/>
                    <a:pt x="55835" y="469740"/>
                    <a:pt x="65360" y="537367"/>
                  </a:cubicBezTo>
                  <a:cubicBezTo>
                    <a:pt x="68217" y="556417"/>
                    <a:pt x="66312" y="559275"/>
                    <a:pt x="48215" y="562133"/>
                  </a:cubicBezTo>
                  <a:cubicBezTo>
                    <a:pt x="42500" y="563085"/>
                    <a:pt x="36785" y="563085"/>
                    <a:pt x="31070" y="563085"/>
                  </a:cubicBezTo>
                  <a:cubicBezTo>
                    <a:pt x="-363" y="564038"/>
                    <a:pt x="-1315" y="564990"/>
                    <a:pt x="590" y="596423"/>
                  </a:cubicBezTo>
                  <a:cubicBezTo>
                    <a:pt x="5352" y="629760"/>
                    <a:pt x="7257" y="663098"/>
                    <a:pt x="8210" y="697388"/>
                  </a:cubicBezTo>
                  <a:close/>
                  <a:moveTo>
                    <a:pt x="226332" y="52545"/>
                  </a:moveTo>
                  <a:cubicBezTo>
                    <a:pt x="280625" y="-18892"/>
                    <a:pt x="415880" y="17303"/>
                    <a:pt x="424452" y="92550"/>
                  </a:cubicBezTo>
                  <a:cubicBezTo>
                    <a:pt x="429215" y="139223"/>
                    <a:pt x="413022" y="177323"/>
                    <a:pt x="379685" y="208755"/>
                  </a:cubicBezTo>
                  <a:cubicBezTo>
                    <a:pt x="351110" y="235425"/>
                    <a:pt x="319677" y="237330"/>
                    <a:pt x="285387" y="226853"/>
                  </a:cubicBezTo>
                  <a:cubicBezTo>
                    <a:pt x="202520" y="206850"/>
                    <a:pt x="173945" y="119220"/>
                    <a:pt x="226332" y="52545"/>
                  </a:cubicBezTo>
                  <a:close/>
                  <a:moveTo>
                    <a:pt x="86315" y="439260"/>
                  </a:moveTo>
                  <a:cubicBezTo>
                    <a:pt x="96792" y="373538"/>
                    <a:pt x="129177" y="319245"/>
                    <a:pt x="171087" y="270668"/>
                  </a:cubicBezTo>
                  <a:cubicBezTo>
                    <a:pt x="197757" y="239235"/>
                    <a:pt x="235857" y="231615"/>
                    <a:pt x="275862" y="241140"/>
                  </a:cubicBezTo>
                  <a:cubicBezTo>
                    <a:pt x="284435" y="243045"/>
                    <a:pt x="301580" y="245903"/>
                    <a:pt x="310152" y="245903"/>
                  </a:cubicBezTo>
                  <a:cubicBezTo>
                    <a:pt x="342537" y="244950"/>
                    <a:pt x="351110" y="264953"/>
                    <a:pt x="365397" y="289718"/>
                  </a:cubicBezTo>
                  <a:cubicBezTo>
                    <a:pt x="378732" y="313530"/>
                    <a:pt x="385400" y="340200"/>
                    <a:pt x="396830" y="364965"/>
                  </a:cubicBezTo>
                  <a:cubicBezTo>
                    <a:pt x="409212" y="390683"/>
                    <a:pt x="425405" y="411638"/>
                    <a:pt x="456837" y="410685"/>
                  </a:cubicBezTo>
                  <a:cubicBezTo>
                    <a:pt x="471125" y="409733"/>
                    <a:pt x="508272" y="404018"/>
                    <a:pt x="523512" y="424020"/>
                  </a:cubicBezTo>
                  <a:cubicBezTo>
                    <a:pt x="533037" y="440213"/>
                    <a:pt x="521607" y="458310"/>
                    <a:pt x="509225" y="465930"/>
                  </a:cubicBezTo>
                  <a:cubicBezTo>
                    <a:pt x="497795" y="473550"/>
                    <a:pt x="484460" y="476408"/>
                    <a:pt x="471125" y="475455"/>
                  </a:cubicBezTo>
                  <a:cubicBezTo>
                    <a:pt x="445407" y="475455"/>
                    <a:pt x="420642" y="473550"/>
                    <a:pt x="394925" y="473550"/>
                  </a:cubicBezTo>
                  <a:cubicBezTo>
                    <a:pt x="382542" y="473550"/>
                    <a:pt x="382542" y="464025"/>
                    <a:pt x="380637" y="456405"/>
                  </a:cubicBezTo>
                  <a:cubicBezTo>
                    <a:pt x="376827" y="430688"/>
                    <a:pt x="374922" y="404018"/>
                    <a:pt x="371112" y="378300"/>
                  </a:cubicBezTo>
                  <a:cubicBezTo>
                    <a:pt x="370160" y="368775"/>
                    <a:pt x="371112" y="357345"/>
                    <a:pt x="356825" y="347820"/>
                  </a:cubicBezTo>
                  <a:cubicBezTo>
                    <a:pt x="352062" y="371633"/>
                    <a:pt x="356825" y="391635"/>
                    <a:pt x="359682" y="411638"/>
                  </a:cubicBezTo>
                  <a:cubicBezTo>
                    <a:pt x="362540" y="429735"/>
                    <a:pt x="376827" y="537367"/>
                    <a:pt x="379685" y="573563"/>
                  </a:cubicBezTo>
                  <a:cubicBezTo>
                    <a:pt x="383495" y="639285"/>
                    <a:pt x="390162" y="704055"/>
                    <a:pt x="395877" y="769778"/>
                  </a:cubicBezTo>
                  <a:cubicBezTo>
                    <a:pt x="396830" y="776445"/>
                    <a:pt x="396830" y="783113"/>
                    <a:pt x="395877" y="789780"/>
                  </a:cubicBezTo>
                  <a:cubicBezTo>
                    <a:pt x="393972" y="815498"/>
                    <a:pt x="372065" y="827880"/>
                    <a:pt x="350157" y="815498"/>
                  </a:cubicBezTo>
                  <a:cubicBezTo>
                    <a:pt x="341585" y="810735"/>
                    <a:pt x="340632" y="802163"/>
                    <a:pt x="339680" y="793590"/>
                  </a:cubicBezTo>
                  <a:cubicBezTo>
                    <a:pt x="333965" y="749775"/>
                    <a:pt x="329202" y="705960"/>
                    <a:pt x="323487" y="662145"/>
                  </a:cubicBezTo>
                  <a:cubicBezTo>
                    <a:pt x="319677" y="635475"/>
                    <a:pt x="314915" y="608805"/>
                    <a:pt x="309200" y="582135"/>
                  </a:cubicBezTo>
                  <a:cubicBezTo>
                    <a:pt x="306342" y="568800"/>
                    <a:pt x="298722" y="557370"/>
                    <a:pt x="280625" y="556417"/>
                  </a:cubicBezTo>
                  <a:cubicBezTo>
                    <a:pt x="267290" y="557370"/>
                    <a:pt x="254907" y="557370"/>
                    <a:pt x="249192" y="582135"/>
                  </a:cubicBezTo>
                  <a:cubicBezTo>
                    <a:pt x="237762" y="630713"/>
                    <a:pt x="236810" y="681195"/>
                    <a:pt x="231095" y="729773"/>
                  </a:cubicBezTo>
                  <a:cubicBezTo>
                    <a:pt x="228237" y="750728"/>
                    <a:pt x="227285" y="770730"/>
                    <a:pt x="223475" y="791685"/>
                  </a:cubicBezTo>
                  <a:cubicBezTo>
                    <a:pt x="217760" y="820260"/>
                    <a:pt x="205377" y="827880"/>
                    <a:pt x="177755" y="823117"/>
                  </a:cubicBezTo>
                  <a:cubicBezTo>
                    <a:pt x="163467" y="820260"/>
                    <a:pt x="153942" y="813592"/>
                    <a:pt x="152990" y="798353"/>
                  </a:cubicBezTo>
                  <a:cubicBezTo>
                    <a:pt x="151085" y="782160"/>
                    <a:pt x="151085" y="766920"/>
                    <a:pt x="152037" y="750728"/>
                  </a:cubicBezTo>
                  <a:cubicBezTo>
                    <a:pt x="153942" y="731678"/>
                    <a:pt x="152990" y="728820"/>
                    <a:pt x="172992" y="727867"/>
                  </a:cubicBezTo>
                  <a:cubicBezTo>
                    <a:pt x="197757" y="727867"/>
                    <a:pt x="198710" y="727867"/>
                    <a:pt x="202520" y="705008"/>
                  </a:cubicBezTo>
                  <a:cubicBezTo>
                    <a:pt x="209187" y="664050"/>
                    <a:pt x="211092" y="623092"/>
                    <a:pt x="211092" y="581183"/>
                  </a:cubicBezTo>
                  <a:cubicBezTo>
                    <a:pt x="211092" y="561180"/>
                    <a:pt x="205377" y="557370"/>
                    <a:pt x="185375" y="555465"/>
                  </a:cubicBezTo>
                  <a:cubicBezTo>
                    <a:pt x="179660" y="555465"/>
                    <a:pt x="173945" y="555465"/>
                    <a:pt x="168230" y="554513"/>
                  </a:cubicBezTo>
                  <a:cubicBezTo>
                    <a:pt x="158705" y="552608"/>
                    <a:pt x="152990" y="549750"/>
                    <a:pt x="155847" y="537367"/>
                  </a:cubicBezTo>
                  <a:cubicBezTo>
                    <a:pt x="160610" y="512603"/>
                    <a:pt x="162515" y="486885"/>
                    <a:pt x="166325" y="462120"/>
                  </a:cubicBezTo>
                  <a:cubicBezTo>
                    <a:pt x="172040" y="418305"/>
                    <a:pt x="195852" y="382110"/>
                    <a:pt x="220617" y="345915"/>
                  </a:cubicBezTo>
                  <a:cubicBezTo>
                    <a:pt x="222522" y="344010"/>
                    <a:pt x="224427" y="342105"/>
                    <a:pt x="226332" y="340200"/>
                  </a:cubicBezTo>
                  <a:cubicBezTo>
                    <a:pt x="229190" y="336390"/>
                    <a:pt x="233000" y="332580"/>
                    <a:pt x="229190" y="327818"/>
                  </a:cubicBezTo>
                  <a:cubicBezTo>
                    <a:pt x="224427" y="322103"/>
                    <a:pt x="218712" y="324960"/>
                    <a:pt x="213950" y="327818"/>
                  </a:cubicBezTo>
                  <a:cubicBezTo>
                    <a:pt x="205377" y="333533"/>
                    <a:pt x="199662" y="342105"/>
                    <a:pt x="193947" y="350678"/>
                  </a:cubicBezTo>
                  <a:cubicBezTo>
                    <a:pt x="160610" y="398303"/>
                    <a:pt x="144417" y="450690"/>
                    <a:pt x="142512" y="508792"/>
                  </a:cubicBezTo>
                  <a:cubicBezTo>
                    <a:pt x="142512" y="517365"/>
                    <a:pt x="139655" y="524985"/>
                    <a:pt x="138702" y="533558"/>
                  </a:cubicBezTo>
                  <a:cubicBezTo>
                    <a:pt x="136797" y="548798"/>
                    <a:pt x="128225" y="555465"/>
                    <a:pt x="113937" y="555465"/>
                  </a:cubicBezTo>
                  <a:cubicBezTo>
                    <a:pt x="99650" y="555465"/>
                    <a:pt x="92030" y="546892"/>
                    <a:pt x="88220" y="533558"/>
                  </a:cubicBezTo>
                  <a:cubicBezTo>
                    <a:pt x="82505" y="503078"/>
                    <a:pt x="81552" y="471645"/>
                    <a:pt x="86315" y="439260"/>
                  </a:cubicBezTo>
                  <a:close/>
                  <a:moveTo>
                    <a:pt x="35832" y="577373"/>
                  </a:moveTo>
                  <a:cubicBezTo>
                    <a:pt x="59645" y="575467"/>
                    <a:pt x="83457" y="564990"/>
                    <a:pt x="108222" y="573563"/>
                  </a:cubicBezTo>
                  <a:cubicBezTo>
                    <a:pt x="113937" y="575467"/>
                    <a:pt x="121557" y="572610"/>
                    <a:pt x="127272" y="572610"/>
                  </a:cubicBezTo>
                  <a:cubicBezTo>
                    <a:pt x="133940" y="571658"/>
                    <a:pt x="139655" y="569753"/>
                    <a:pt x="146322" y="569753"/>
                  </a:cubicBezTo>
                  <a:cubicBezTo>
                    <a:pt x="194900" y="568800"/>
                    <a:pt x="197757" y="572610"/>
                    <a:pt x="195852" y="620235"/>
                  </a:cubicBezTo>
                  <a:cubicBezTo>
                    <a:pt x="194900" y="640238"/>
                    <a:pt x="194900" y="659288"/>
                    <a:pt x="192995" y="679290"/>
                  </a:cubicBezTo>
                  <a:cubicBezTo>
                    <a:pt x="191090" y="706913"/>
                    <a:pt x="184422" y="713580"/>
                    <a:pt x="156800" y="712628"/>
                  </a:cubicBezTo>
                  <a:cubicBezTo>
                    <a:pt x="118700" y="711675"/>
                    <a:pt x="79647" y="710723"/>
                    <a:pt x="41547" y="708817"/>
                  </a:cubicBezTo>
                  <a:cubicBezTo>
                    <a:pt x="30117" y="708817"/>
                    <a:pt x="24402" y="704055"/>
                    <a:pt x="24402" y="691673"/>
                  </a:cubicBezTo>
                  <a:cubicBezTo>
                    <a:pt x="24402" y="690720"/>
                    <a:pt x="24402" y="689767"/>
                    <a:pt x="24402" y="688815"/>
                  </a:cubicBezTo>
                  <a:cubicBezTo>
                    <a:pt x="24402" y="688815"/>
                    <a:pt x="24402" y="688815"/>
                    <a:pt x="24402" y="688815"/>
                  </a:cubicBezTo>
                  <a:cubicBezTo>
                    <a:pt x="24402" y="687863"/>
                    <a:pt x="24402" y="686910"/>
                    <a:pt x="24402" y="685958"/>
                  </a:cubicBezTo>
                  <a:cubicBezTo>
                    <a:pt x="24402" y="685958"/>
                    <a:pt x="24402" y="685958"/>
                    <a:pt x="24402" y="685958"/>
                  </a:cubicBezTo>
                  <a:cubicBezTo>
                    <a:pt x="24402" y="685005"/>
                    <a:pt x="24402" y="684053"/>
                    <a:pt x="24402" y="683100"/>
                  </a:cubicBezTo>
                  <a:cubicBezTo>
                    <a:pt x="24402" y="683100"/>
                    <a:pt x="24402" y="683100"/>
                    <a:pt x="24402" y="683100"/>
                  </a:cubicBezTo>
                  <a:cubicBezTo>
                    <a:pt x="24402" y="682148"/>
                    <a:pt x="24402" y="681195"/>
                    <a:pt x="24402" y="680242"/>
                  </a:cubicBezTo>
                  <a:cubicBezTo>
                    <a:pt x="24402" y="663098"/>
                    <a:pt x="22497" y="643095"/>
                    <a:pt x="22497" y="643095"/>
                  </a:cubicBezTo>
                  <a:cubicBezTo>
                    <a:pt x="21545" y="627855"/>
                    <a:pt x="20592" y="613567"/>
                    <a:pt x="19640" y="598328"/>
                  </a:cubicBezTo>
                  <a:cubicBezTo>
                    <a:pt x="20592" y="585945"/>
                    <a:pt x="23450" y="578325"/>
                    <a:pt x="35832" y="577373"/>
                  </a:cubicBezTo>
                  <a:close/>
                </a:path>
              </a:pathLst>
            </a:custGeom>
            <a:solidFill>
              <a:srgbClr val="0000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0842F9F-E31B-AD44-96AF-EDD779F0B5A4}"/>
                </a:ext>
              </a:extLst>
            </p:cNvPr>
            <p:cNvSpPr/>
            <p:nvPr/>
          </p:nvSpPr>
          <p:spPr>
            <a:xfrm>
              <a:off x="4621735" y="1381125"/>
              <a:ext cx="92187" cy="98107"/>
            </a:xfrm>
            <a:custGeom>
              <a:avLst/>
              <a:gdLst>
                <a:gd name="connsiteX0" fmla="*/ 4557 w 92187"/>
                <a:gd name="connsiteY0" fmla="*/ 20002 h 98107"/>
                <a:gd name="connsiteX1" fmla="*/ 14082 w 92187"/>
                <a:gd name="connsiteY1" fmla="*/ 24765 h 98107"/>
                <a:gd name="connsiteX2" fmla="*/ 74090 w 92187"/>
                <a:gd name="connsiteY2" fmla="*/ 80010 h 98107"/>
                <a:gd name="connsiteX3" fmla="*/ 92187 w 92187"/>
                <a:gd name="connsiteY3" fmla="*/ 98108 h 98107"/>
                <a:gd name="connsiteX4" fmla="*/ 12177 w 92187"/>
                <a:gd name="connsiteY4" fmla="*/ 0 h 98107"/>
                <a:gd name="connsiteX5" fmla="*/ 747 w 92187"/>
                <a:gd name="connsiteY5" fmla="*/ 6667 h 98107"/>
                <a:gd name="connsiteX6" fmla="*/ 4557 w 92187"/>
                <a:gd name="connsiteY6" fmla="*/ 20002 h 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87" h="98107">
                  <a:moveTo>
                    <a:pt x="4557" y="20002"/>
                  </a:moveTo>
                  <a:cubicBezTo>
                    <a:pt x="7415" y="21908"/>
                    <a:pt x="11225" y="23813"/>
                    <a:pt x="14082" y="24765"/>
                  </a:cubicBezTo>
                  <a:cubicBezTo>
                    <a:pt x="42657" y="34290"/>
                    <a:pt x="59802" y="55245"/>
                    <a:pt x="74090" y="80010"/>
                  </a:cubicBezTo>
                  <a:cubicBezTo>
                    <a:pt x="77900" y="86677"/>
                    <a:pt x="80757" y="95250"/>
                    <a:pt x="92187" y="98108"/>
                  </a:cubicBezTo>
                  <a:cubicBezTo>
                    <a:pt x="92187" y="59055"/>
                    <a:pt x="45515" y="2858"/>
                    <a:pt x="12177" y="0"/>
                  </a:cubicBezTo>
                  <a:cubicBezTo>
                    <a:pt x="7415" y="0"/>
                    <a:pt x="3605" y="1905"/>
                    <a:pt x="747" y="6667"/>
                  </a:cubicBezTo>
                  <a:cubicBezTo>
                    <a:pt x="-1158" y="13335"/>
                    <a:pt x="747" y="17145"/>
                    <a:pt x="4557" y="20002"/>
                  </a:cubicBezTo>
                  <a:close/>
                </a:path>
              </a:pathLst>
            </a:custGeom>
            <a:solidFill>
              <a:srgbClr val="000000"/>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DD7CDF-06D8-4343-96D6-008C1B067AE6}"/>
                </a:ext>
              </a:extLst>
            </p:cNvPr>
            <p:cNvSpPr/>
            <p:nvPr/>
          </p:nvSpPr>
          <p:spPr>
            <a:xfrm>
              <a:off x="3371474" y="2006197"/>
              <a:ext cx="134678" cy="18944"/>
            </a:xfrm>
            <a:custGeom>
              <a:avLst/>
              <a:gdLst>
                <a:gd name="connsiteX0" fmla="*/ 8949 w 134678"/>
                <a:gd name="connsiteY0" fmla="*/ 16912 h 18944"/>
                <a:gd name="connsiteX1" fmla="*/ 134678 w 134678"/>
                <a:gd name="connsiteY1" fmla="*/ 13103 h 18944"/>
                <a:gd name="connsiteX2" fmla="*/ 91816 w 134678"/>
                <a:gd name="connsiteY2" fmla="*/ 1673 h 18944"/>
                <a:gd name="connsiteX3" fmla="*/ 11806 w 134678"/>
                <a:gd name="connsiteY3" fmla="*/ 720 h 18944"/>
                <a:gd name="connsiteX4" fmla="*/ 376 w 134678"/>
                <a:gd name="connsiteY4" fmla="*/ 4530 h 18944"/>
                <a:gd name="connsiteX5" fmla="*/ 8949 w 134678"/>
                <a:gd name="connsiteY5" fmla="*/ 16912 h 1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78" h="18944">
                  <a:moveTo>
                    <a:pt x="8949" y="16912"/>
                  </a:moveTo>
                  <a:cubicBezTo>
                    <a:pt x="13711" y="18818"/>
                    <a:pt x="97531" y="21675"/>
                    <a:pt x="134678" y="13103"/>
                  </a:cubicBezTo>
                  <a:cubicBezTo>
                    <a:pt x="121343" y="4530"/>
                    <a:pt x="107056" y="2625"/>
                    <a:pt x="91816" y="1673"/>
                  </a:cubicBezTo>
                  <a:cubicBezTo>
                    <a:pt x="54668" y="-232"/>
                    <a:pt x="38476" y="6435"/>
                    <a:pt x="11806" y="720"/>
                  </a:cubicBezTo>
                  <a:cubicBezTo>
                    <a:pt x="7043" y="-232"/>
                    <a:pt x="1328" y="-1185"/>
                    <a:pt x="376" y="4530"/>
                  </a:cubicBezTo>
                  <a:cubicBezTo>
                    <a:pt x="-1529" y="12150"/>
                    <a:pt x="4186" y="15007"/>
                    <a:pt x="8949" y="16912"/>
                  </a:cubicBezTo>
                  <a:close/>
                </a:path>
              </a:pathLst>
            </a:custGeom>
            <a:solidFill>
              <a:srgbClr val="000000"/>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8512D8C-B471-9146-A8BB-67326A0D8A5A}"/>
                </a:ext>
              </a:extLst>
            </p:cNvPr>
            <p:cNvSpPr/>
            <p:nvPr/>
          </p:nvSpPr>
          <p:spPr>
            <a:xfrm>
              <a:off x="3310937" y="1670637"/>
              <a:ext cx="59960" cy="125777"/>
            </a:xfrm>
            <a:custGeom>
              <a:avLst/>
              <a:gdLst>
                <a:gd name="connsiteX0" fmla="*/ 22813 w 59960"/>
                <a:gd name="connsiteY0" fmla="*/ 125778 h 125777"/>
                <a:gd name="connsiteX1" fmla="*/ 59960 w 59960"/>
                <a:gd name="connsiteY1" fmla="*/ 47 h 125777"/>
                <a:gd name="connsiteX2" fmla="*/ 6620 w 59960"/>
                <a:gd name="connsiteY2" fmla="*/ 44815 h 125777"/>
                <a:gd name="connsiteX3" fmla="*/ 22813 w 59960"/>
                <a:gd name="connsiteY3" fmla="*/ 125778 h 125777"/>
              </a:gdLst>
              <a:ahLst/>
              <a:cxnLst>
                <a:cxn ang="0">
                  <a:pos x="connsiteX0" y="connsiteY0"/>
                </a:cxn>
                <a:cxn ang="0">
                  <a:pos x="connsiteX1" y="connsiteY1"/>
                </a:cxn>
                <a:cxn ang="0">
                  <a:pos x="connsiteX2" y="connsiteY2"/>
                </a:cxn>
                <a:cxn ang="0">
                  <a:pos x="connsiteX3" y="connsiteY3"/>
                </a:cxn>
              </a:cxnLst>
              <a:rect l="l" t="t" r="r" b="b"/>
              <a:pathLst>
                <a:path w="59960" h="125777">
                  <a:moveTo>
                    <a:pt x="22813" y="125778"/>
                  </a:moveTo>
                  <a:cubicBezTo>
                    <a:pt x="13288" y="79105"/>
                    <a:pt x="12335" y="34338"/>
                    <a:pt x="59960" y="47"/>
                  </a:cubicBezTo>
                  <a:cubicBezTo>
                    <a:pt x="30433" y="-905"/>
                    <a:pt x="17098" y="12430"/>
                    <a:pt x="6620" y="44815"/>
                  </a:cubicBezTo>
                  <a:cubicBezTo>
                    <a:pt x="-5762" y="83867"/>
                    <a:pt x="-1000" y="110538"/>
                    <a:pt x="22813" y="125778"/>
                  </a:cubicBezTo>
                  <a:close/>
                </a:path>
              </a:pathLst>
            </a:custGeom>
            <a:solidFill>
              <a:srgbClr val="0000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814E330-D795-504B-8861-CDA3A41D127A}"/>
                </a:ext>
              </a:extLst>
            </p:cNvPr>
            <p:cNvSpPr/>
            <p:nvPr/>
          </p:nvSpPr>
          <p:spPr>
            <a:xfrm>
              <a:off x="3804999" y="2001509"/>
              <a:ext cx="82153" cy="18166"/>
            </a:xfrm>
            <a:custGeom>
              <a:avLst/>
              <a:gdLst>
                <a:gd name="connsiteX0" fmla="*/ 4048 w 82153"/>
                <a:gd name="connsiteY0" fmla="*/ 2550 h 18166"/>
                <a:gd name="connsiteX1" fmla="*/ 238 w 82153"/>
                <a:gd name="connsiteY1" fmla="*/ 9218 h 18166"/>
                <a:gd name="connsiteX2" fmla="*/ 5953 w 82153"/>
                <a:gd name="connsiteY2" fmla="*/ 17791 h 18166"/>
                <a:gd name="connsiteX3" fmla="*/ 82153 w 82153"/>
                <a:gd name="connsiteY3" fmla="*/ 14933 h 18166"/>
                <a:gd name="connsiteX4" fmla="*/ 80248 w 82153"/>
                <a:gd name="connsiteY4" fmla="*/ 8266 h 18166"/>
                <a:gd name="connsiteX5" fmla="*/ 4048 w 82153"/>
                <a:gd name="connsiteY5" fmla="*/ 2550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3" h="18166">
                  <a:moveTo>
                    <a:pt x="4048" y="2550"/>
                  </a:moveTo>
                  <a:cubicBezTo>
                    <a:pt x="3096" y="2550"/>
                    <a:pt x="238" y="6361"/>
                    <a:pt x="238" y="9218"/>
                  </a:cubicBezTo>
                  <a:cubicBezTo>
                    <a:pt x="-714" y="13028"/>
                    <a:pt x="1191" y="17791"/>
                    <a:pt x="5953" y="17791"/>
                  </a:cubicBezTo>
                  <a:cubicBezTo>
                    <a:pt x="31671" y="17791"/>
                    <a:pt x="56436" y="19695"/>
                    <a:pt x="82153" y="14933"/>
                  </a:cubicBezTo>
                  <a:cubicBezTo>
                    <a:pt x="81201" y="11123"/>
                    <a:pt x="81201" y="8266"/>
                    <a:pt x="80248" y="8266"/>
                  </a:cubicBezTo>
                  <a:cubicBezTo>
                    <a:pt x="55483" y="-6022"/>
                    <a:pt x="28813" y="2550"/>
                    <a:pt x="4048" y="2550"/>
                  </a:cubicBezTo>
                  <a:close/>
                </a:path>
              </a:pathLst>
            </a:custGeom>
            <a:solidFill>
              <a:srgbClr val="000000"/>
            </a:solidFill>
            <a:ln w="9525" cap="flat">
              <a:noFill/>
              <a:prstDash val="solid"/>
              <a:miter/>
            </a:ln>
          </p:spPr>
          <p:txBody>
            <a:bodyPr rtlCol="0" anchor="ctr"/>
            <a:lstStyle/>
            <a:p>
              <a:endParaRPr lang="en-US"/>
            </a:p>
          </p:txBody>
        </p:sp>
      </p:gr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357949" y="7395457"/>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7193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50</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DB0B3C60-E40D-4244-A79B-601414D71564}"/>
              </a:ext>
            </a:extLst>
          </p:cNvPr>
          <p:cNvSpPr txBox="1">
            <a:spLocks/>
          </p:cNvSpPr>
          <p:nvPr/>
        </p:nvSpPr>
        <p:spPr>
          <a:xfrm>
            <a:off x="10581" y="775017"/>
            <a:ext cx="156915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EXERCICE</a:t>
            </a:r>
          </a:p>
        </p:txBody>
      </p:sp>
      <p:sp>
        <p:nvSpPr>
          <p:cNvPr id="12" name="Text Placeholder 23">
            <a:extLst>
              <a:ext uri="{FF2B5EF4-FFF2-40B4-BE49-F238E27FC236}">
                <a16:creationId xmlns:a16="http://schemas.microsoft.com/office/drawing/2014/main" id="{A2D70CBB-3B69-F449-B64E-FA2FE9B34918}"/>
              </a:ext>
            </a:extLst>
          </p:cNvPr>
          <p:cNvSpPr txBox="1">
            <a:spLocks/>
          </p:cNvSpPr>
          <p:nvPr/>
        </p:nvSpPr>
        <p:spPr>
          <a:xfrm>
            <a:off x="446749" y="1174261"/>
            <a:ext cx="6697918" cy="13842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100" b="0" dirty="0">
                <a:latin typeface="Calibri" panose="020F0502020204030204" pitchFamily="34" charset="0"/>
              </a:rPr>
              <a:t>Une </a:t>
            </a:r>
            <a:r>
              <a:rPr lang="es-ES" sz="1100" b="0" dirty="0" err="1">
                <a:latin typeface="Calibri" panose="020F0502020204030204" pitchFamily="34" charset="0"/>
              </a:rPr>
              <a:t>start-up </a:t>
            </a:r>
            <a:r>
              <a:rPr lang="es-ES" sz="1100" b="0" dirty="0">
                <a:latin typeface="Calibri" panose="020F0502020204030204" pitchFamily="34" charset="0"/>
              </a:rPr>
              <a:t>danoise spécialisée </a:t>
            </a:r>
            <a:r>
              <a:rPr lang="es-ES" sz="1100" b="0" dirty="0" err="1">
                <a:latin typeface="Calibri" panose="020F0502020204030204" pitchFamily="34" charset="0"/>
              </a:rPr>
              <a:t>dans le </a:t>
            </a:r>
            <a:r>
              <a:rPr lang="es-ES" sz="1100" b="0" dirty="0">
                <a:latin typeface="Calibri" panose="020F0502020204030204" pitchFamily="34" charset="0"/>
              </a:rPr>
              <a:t>fitness est en train de révolutionner l'industrie du fitness : </a:t>
            </a:r>
          </a:p>
          <a:p>
            <a:pPr algn="l"/>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https://www.mynewsdesk.com/motosumo/pressreleases/danish-fitness-start-up-revolutionises-the-fitness-industry-2830958 </a:t>
            </a:r>
            <a:r>
              <a:rPr lang="en-GB" sz="1100" b="0" baseline="30000" dirty="0">
                <a:solidFill>
                  <a:schemeClr val="tx1"/>
                </a:solidFill>
                <a:latin typeface="Calibri" panose="020F0502020204030204" pitchFamily="34" charset="0"/>
              </a:rPr>
              <a:t>30</a:t>
            </a:r>
          </a:p>
          <a:p>
            <a:pPr algn="l"/>
            <a:r>
              <a:rPr lang="en-GB" sz="1100" b="0" dirty="0">
                <a:latin typeface="Calibri" panose="020F0502020204030204" pitchFamily="34" charset="0"/>
              </a:rPr>
              <a:t> </a:t>
            </a:r>
          </a:p>
          <a:p>
            <a:pPr algn="l"/>
            <a:endParaRPr lang="en-GB" sz="1100" b="0" dirty="0">
              <a:latin typeface="Calibri" panose="020F0502020204030204" pitchFamily="34" charset="0"/>
            </a:endParaRPr>
          </a:p>
          <a:p>
            <a:pPr algn="l"/>
            <a:r>
              <a:rPr lang="es-ES" sz="1100" b="0" dirty="0">
                <a:latin typeface="Calibri" panose="020F0502020204030204" pitchFamily="34" charset="0"/>
              </a:rPr>
              <a:t>Les 7 effets bénéfiques de la technologie sur votre forme physique </a:t>
            </a:r>
            <a:r>
              <a:rPr lang="en-GB" sz="1100" b="0" dirty="0">
                <a:latin typeface="Calibri" panose="020F0502020204030204" pitchFamily="34" charset="0"/>
              </a:rPr>
              <a:t>:</a:t>
            </a:r>
          </a:p>
          <a:p>
            <a:pPr algn="l"/>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https://www.healthworkscollective.com/7-beneficial-ways-technology-can-impact-your-fitness/ </a:t>
            </a:r>
            <a:r>
              <a:rPr lang="en-GB" sz="1100" b="0" baseline="30000" dirty="0">
                <a:solidFill>
                  <a:schemeClr val="tx1"/>
                </a:solidFill>
                <a:latin typeface="Calibri" panose="020F0502020204030204" pitchFamily="34" charset="0"/>
              </a:rPr>
              <a:t>31</a:t>
            </a:r>
          </a:p>
          <a:p>
            <a:pPr algn="l"/>
            <a:endParaRPr lang="en-GB" sz="1100" b="0" dirty="0">
              <a:solidFill>
                <a:srgbClr val="FFC652"/>
              </a:solidFill>
              <a:latin typeface="Calibri" panose="020F0502020204030204" pitchFamily="34" charset="0"/>
            </a:endParaRPr>
          </a:p>
          <a:p>
            <a:pPr algn="l"/>
            <a:r>
              <a:rPr lang="en-GB" sz="1100" b="0" dirty="0">
                <a:latin typeface="Calibri" panose="020F0502020204030204" pitchFamily="34" charset="0"/>
              </a:rPr>
              <a:t> </a:t>
            </a:r>
          </a:p>
        </p:txBody>
      </p:sp>
      <p:sp>
        <p:nvSpPr>
          <p:cNvPr id="13" name="Text Placeholder 36">
            <a:extLst>
              <a:ext uri="{FF2B5EF4-FFF2-40B4-BE49-F238E27FC236}">
                <a16:creationId xmlns:a16="http://schemas.microsoft.com/office/drawing/2014/main" id="{63822659-4BD6-B84D-8B2A-2E38D467AA47}"/>
              </a:ext>
            </a:extLst>
          </p:cNvPr>
          <p:cNvSpPr txBox="1">
            <a:spLocks/>
          </p:cNvSpPr>
          <p:nvPr/>
        </p:nvSpPr>
        <p:spPr>
          <a:xfrm>
            <a:off x="10580" y="2664708"/>
            <a:ext cx="270369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UN STYLE DE VIE AMÉLIORÉ</a:t>
            </a:r>
          </a:p>
        </p:txBody>
      </p:sp>
      <p:sp>
        <p:nvSpPr>
          <p:cNvPr id="14" name="Text Placeholder 23">
            <a:extLst>
              <a:ext uri="{FF2B5EF4-FFF2-40B4-BE49-F238E27FC236}">
                <a16:creationId xmlns:a16="http://schemas.microsoft.com/office/drawing/2014/main" id="{57C12491-695B-5C4E-9FF6-E5613D26E2B7}"/>
              </a:ext>
            </a:extLst>
          </p:cNvPr>
          <p:cNvSpPr txBox="1">
            <a:spLocks/>
          </p:cNvSpPr>
          <p:nvPr/>
        </p:nvSpPr>
        <p:spPr>
          <a:xfrm>
            <a:off x="446749" y="3063952"/>
            <a:ext cx="6697918" cy="138429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5 façons dont la technologie a amélioré notre qualité de vie </a:t>
            </a:r>
            <a:r>
              <a:rPr lang="en-GB" sz="1100" b="0" dirty="0">
                <a:latin typeface="Calibri" panose="020F0502020204030204" pitchFamily="34" charset="0"/>
              </a:rPr>
              <a:t>:</a:t>
            </a:r>
          </a:p>
          <a:p>
            <a:pPr algn="just"/>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https://www.healthtechzone.com/topics/healthcare/articles/2021/02/19/448068-5-ways-technology-has-improved-our-quality-life.htm </a:t>
            </a:r>
            <a:r>
              <a:rPr lang="en-GB" sz="1100" b="0" baseline="30000" dirty="0">
                <a:solidFill>
                  <a:schemeClr val="tx1"/>
                </a:solidFill>
                <a:latin typeface="Calibri" panose="020F0502020204030204" pitchFamily="34" charset="0"/>
              </a:rPr>
              <a:t>32</a:t>
            </a:r>
            <a:endParaRPr lang="en-GB" sz="1100" b="0" dirty="0">
              <a:solidFill>
                <a:srgbClr val="FFC652"/>
              </a:solidFill>
              <a:latin typeface="Calibri" panose="020F0502020204030204" pitchFamily="34" charset="0"/>
            </a:endParaRPr>
          </a:p>
          <a:p>
            <a:pPr algn="just"/>
            <a:endParaRPr lang="en-GB" sz="1100" b="0" dirty="0">
              <a:latin typeface="Calibri" panose="020F0502020204030204" pitchFamily="34" charset="0"/>
            </a:endParaRPr>
          </a:p>
        </p:txBody>
      </p:sp>
      <p:sp>
        <p:nvSpPr>
          <p:cNvPr id="15" name="Text Placeholder 36">
            <a:extLst>
              <a:ext uri="{FF2B5EF4-FFF2-40B4-BE49-F238E27FC236}">
                <a16:creationId xmlns:a16="http://schemas.microsoft.com/office/drawing/2014/main" id="{0CC71868-7112-C94E-AEB5-41B2766CDE71}"/>
              </a:ext>
            </a:extLst>
          </p:cNvPr>
          <p:cNvSpPr txBox="1">
            <a:spLocks/>
          </p:cNvSpPr>
          <p:nvPr/>
        </p:nvSpPr>
        <p:spPr>
          <a:xfrm>
            <a:off x="0" y="4340235"/>
            <a:ext cx="143298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CONSEILS</a:t>
            </a:r>
          </a:p>
        </p:txBody>
      </p:sp>
      <p:sp>
        <p:nvSpPr>
          <p:cNvPr id="16" name="Text Placeholder 23">
            <a:extLst>
              <a:ext uri="{FF2B5EF4-FFF2-40B4-BE49-F238E27FC236}">
                <a16:creationId xmlns:a16="http://schemas.microsoft.com/office/drawing/2014/main" id="{7D814540-6623-9E4E-8A73-225A939CF21C}"/>
              </a:ext>
            </a:extLst>
          </p:cNvPr>
          <p:cNvSpPr txBox="1">
            <a:spLocks/>
          </p:cNvSpPr>
          <p:nvPr/>
        </p:nvSpPr>
        <p:spPr>
          <a:xfrm>
            <a:off x="430878" y="5113035"/>
            <a:ext cx="6697918" cy="331365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EXERCICE : Utilisez une application de fitness pour suivre vos pas, votre rythme cardiaque et les calories brûlées. Cela peut vous aider à vous motiver pendant que vous faites de l'exercice, à voir ce que vous avez fait pendant votre entraînement/marche/course et à suivre vos progrès.</a:t>
            </a:r>
          </a:p>
          <a:p>
            <a:pPr algn="just"/>
            <a:r>
              <a:rPr lang="es-ES" sz="1100" b="0" dirty="0">
                <a:latin typeface="Calibri" panose="020F0502020204030204" pitchFamily="34" charset="0"/>
              </a:rPr>
              <a:t>PLEINE CONSCIENCE/MEDITATION : Voici 7 stratégies de pleine conscience que vous pouvez utiliser pour apporter plus d'équilibre et de bon sens à votre relation avec la technologie moderne :</a:t>
            </a:r>
          </a:p>
          <a:p>
            <a:pPr algn="just"/>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https://mrsmindfulness.com/mindfulness-technology-you-7-strategies-to-maintain-mindfulness-in-the-modern-world/ </a:t>
            </a:r>
            <a:r>
              <a:rPr lang="en-GB" sz="1100" b="0" baseline="30000" dirty="0">
                <a:solidFill>
                  <a:schemeClr val="tx1"/>
                </a:solidFill>
                <a:latin typeface="Calibri" panose="020F0502020204030204" pitchFamily="34" charset="0"/>
              </a:rPr>
              <a:t>33</a:t>
            </a:r>
            <a:endParaRPr lang="en-GB" sz="1100" b="0" dirty="0">
              <a:latin typeface="Calibri" panose="020F0502020204030204" pitchFamily="34" charset="0"/>
            </a:endParaRPr>
          </a:p>
          <a:p>
            <a:pPr algn="just"/>
            <a:r>
              <a:rPr lang="en-GB" sz="1100" b="0" dirty="0">
                <a:latin typeface="Calibri" panose="020F0502020204030204" pitchFamily="34" charset="0"/>
              </a:rPr>
              <a:t> </a:t>
            </a: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r>
              <a:rPr lang="es-ES" sz="1100" b="0" dirty="0">
                <a:latin typeface="Calibri" panose="020F0502020204030204" pitchFamily="34" charset="0"/>
              </a:rPr>
              <a:t>- MUSIQUE/PODCASTS : tout en effectuant de petites tâches comme le nettoyage de la maison, une promenade ou une randonnée, il existe de nombreuses applications qui vous permettent d'écouter votre musique, vos podcasts ou vos livres électroniques préférés. Il existe plusieurs podcasts sur des sujets susceptibles d'améliorer votre santé mentale et physique et votre bien-être, par </a:t>
            </a:r>
            <a:r>
              <a:rPr lang="es-ES" sz="1100" b="0" dirty="0" err="1">
                <a:latin typeface="Calibri" panose="020F0502020204030204" pitchFamily="34" charset="0"/>
              </a:rPr>
              <a:t>exemple</a:t>
            </a:r>
            <a:r>
              <a:rPr lang="es-ES" sz="1100" b="0" dirty="0">
                <a:latin typeface="Calibri" panose="020F0502020204030204" pitchFamily="34" charset="0"/>
              </a:rPr>
              <a:t> sur la pleine conscience, les habitudes de vie </a:t>
            </a:r>
            <a:r>
              <a:rPr lang="es-ES" sz="1100" b="0" dirty="0" err="1">
                <a:latin typeface="Calibri" panose="020F0502020204030204" pitchFamily="34" charset="0"/>
              </a:rPr>
              <a:t>saines</a:t>
            </a:r>
            <a:r>
              <a:rPr lang="es-ES" sz="1100" b="0" dirty="0">
                <a:latin typeface="Calibri" panose="020F0502020204030204" pitchFamily="34" charset="0"/>
              </a:rPr>
              <a:t> </a:t>
            </a:r>
            <a:r>
              <a:rPr lang="es-ES" sz="1100" b="0" dirty="0" err="1">
                <a:latin typeface="Calibri" panose="020F0502020204030204" pitchFamily="34" charset="0"/>
              </a:rPr>
              <a:t>ainsi</a:t>
            </a:r>
            <a:r>
              <a:rPr lang="es-ES" sz="1100" b="0" dirty="0">
                <a:latin typeface="Calibri" panose="020F0502020204030204" pitchFamily="34" charset="0"/>
              </a:rPr>
              <a:t> que les podcasts de motivation.</a:t>
            </a:r>
          </a:p>
          <a:p>
            <a:pPr algn="just"/>
            <a:r>
              <a:rPr lang="es-ES" sz="1100" b="0" dirty="0">
                <a:latin typeface="Calibri" panose="020F0502020204030204" pitchFamily="34" charset="0"/>
              </a:rPr>
              <a:t>- CREATIVITE : la </a:t>
            </a:r>
            <a:r>
              <a:rPr lang="es-ES" sz="1100" b="0" dirty="0" err="1">
                <a:latin typeface="Calibri" panose="020F0502020204030204" pitchFamily="34" charset="0"/>
              </a:rPr>
              <a:t>technologie</a:t>
            </a:r>
            <a:r>
              <a:rPr lang="es-ES" sz="1100" b="0" dirty="0">
                <a:latin typeface="Calibri" panose="020F0502020204030204" pitchFamily="34" charset="0"/>
              </a:rPr>
              <a:t> </a:t>
            </a:r>
            <a:r>
              <a:rPr lang="es-ES" sz="1100" b="0" dirty="0" err="1">
                <a:latin typeface="Calibri" panose="020F0502020204030204" pitchFamily="34" charset="0"/>
              </a:rPr>
              <a:t>tient</a:t>
            </a:r>
            <a:r>
              <a:rPr lang="es-ES" sz="1100" b="0" dirty="0">
                <a:latin typeface="Calibri" panose="020F0502020204030204" pitchFamily="34" charset="0"/>
              </a:rPr>
              <a:t> un </a:t>
            </a:r>
            <a:r>
              <a:rPr lang="es-ES" sz="1100" b="0" dirty="0" err="1">
                <a:latin typeface="Calibri" panose="020F0502020204030204" pitchFamily="34" charset="0"/>
              </a:rPr>
              <a:t>rôle</a:t>
            </a:r>
            <a:r>
              <a:rPr lang="es-ES" sz="1100" b="0" dirty="0">
                <a:latin typeface="Calibri" panose="020F0502020204030204" pitchFamily="34" charset="0"/>
              </a:rPr>
              <a:t> </a:t>
            </a:r>
            <a:r>
              <a:rPr lang="es-ES" sz="1100" b="0" dirty="0" err="1">
                <a:latin typeface="Calibri" panose="020F0502020204030204" pitchFamily="34" charset="0"/>
              </a:rPr>
              <a:t>dans</a:t>
            </a:r>
            <a:r>
              <a:rPr lang="es-ES" sz="1100" b="0" dirty="0">
                <a:latin typeface="Calibri" panose="020F0502020204030204" pitchFamily="34" charset="0"/>
              </a:rPr>
              <a:t> la croissance exponentielle des idées créatives. Nous pouvons maintenant utiliser différentes applications pour faire des vidéos (</a:t>
            </a:r>
            <a:r>
              <a:rPr lang="es-ES" sz="1100" b="0" dirty="0" err="1">
                <a:latin typeface="Calibri" panose="020F0502020204030204" pitchFamily="34" charset="0"/>
              </a:rPr>
              <a:t>Tiktok</a:t>
            </a:r>
            <a:r>
              <a:rPr lang="es-ES" sz="1100" b="0" dirty="0">
                <a:latin typeface="Calibri" panose="020F0502020204030204" pitchFamily="34" charset="0"/>
              </a:rPr>
              <a:t>), prendre des photos (Snapchat / Instagram), nous aider à cuisiner / </a:t>
            </a:r>
            <a:r>
              <a:rPr lang="es-ES" sz="1100" b="0" dirty="0" err="1">
                <a:latin typeface="Calibri" panose="020F0502020204030204" pitchFamily="34" charset="0"/>
              </a:rPr>
              <a:t>cuire</a:t>
            </a:r>
            <a:r>
              <a:rPr lang="es-ES" sz="1100" b="0" dirty="0">
                <a:latin typeface="Calibri" panose="020F0502020204030204" pitchFamily="34" charset="0"/>
              </a:rPr>
              <a:t> (</a:t>
            </a:r>
            <a:r>
              <a:rPr lang="es-ES" sz="1100" b="0" dirty="0" err="1">
                <a:latin typeface="Calibri" panose="020F0502020204030204" pitchFamily="34" charset="0"/>
              </a:rPr>
              <a:t>Tasty</a:t>
            </a:r>
            <a:r>
              <a:rPr lang="es-ES" sz="1100" b="0" dirty="0">
                <a:latin typeface="Calibri" panose="020F0502020204030204" pitchFamily="34" charset="0"/>
              </a:rPr>
              <a:t>) et fondamentalement tout ce à quoi vous pouvez penser. Quels que soient vos centres d'intérêt, la technologie et le web sont là pour vous permettre de les développer par le biais de blogs, d'articles, de vidéos YouTube, etc.</a:t>
            </a:r>
          </a:p>
        </p:txBody>
      </p:sp>
      <p:sp>
        <p:nvSpPr>
          <p:cNvPr id="17" name="Text Placeholder 23">
            <a:extLst>
              <a:ext uri="{FF2B5EF4-FFF2-40B4-BE49-F238E27FC236}">
                <a16:creationId xmlns:a16="http://schemas.microsoft.com/office/drawing/2014/main" id="{C37487CA-3977-1840-9443-04D25A6D5C73}"/>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0"/>
            </a:pPr>
            <a:r>
              <a:rPr lang="en-US" sz="800" dirty="0" err="1">
                <a:solidFill>
                  <a:srgbClr val="221F1F"/>
                </a:solidFill>
                <a:latin typeface="Calibri" panose="020F0502020204030204" pitchFamily="34" charset="0"/>
              </a:rPr>
              <a:t>Motosumo </a:t>
            </a:r>
            <a:r>
              <a:rPr lang="en-US" sz="800" dirty="0">
                <a:solidFill>
                  <a:srgbClr val="221F1F"/>
                </a:solidFill>
                <a:latin typeface="Calibri" panose="020F0502020204030204" pitchFamily="34" charset="0"/>
              </a:rPr>
              <a:t>(2018). Une start-up danoise spécialisée dans le fitness </a:t>
            </a:r>
            <a:r>
              <a:rPr lang="en-US" sz="800" dirty="0" err="1">
                <a:solidFill>
                  <a:srgbClr val="221F1F"/>
                </a:solidFill>
                <a:latin typeface="Calibri" panose="020F0502020204030204" pitchFamily="34" charset="0"/>
              </a:rPr>
              <a:t>révolutionne </a:t>
            </a:r>
            <a:r>
              <a:rPr lang="en-US" sz="800" dirty="0">
                <a:solidFill>
                  <a:srgbClr val="221F1F"/>
                </a:solidFill>
                <a:latin typeface="Calibri" panose="020F0502020204030204" pitchFamily="34" charset="0"/>
              </a:rPr>
              <a:t>l'industrie du fitness. </a:t>
            </a:r>
            <a:r>
              <a:rPr lang="en-US" sz="800" dirty="0" err="1">
                <a:solidFill>
                  <a:srgbClr val="221F1F"/>
                </a:solidFill>
                <a:latin typeface="Calibri" panose="020F0502020204030204" pitchFamily="34" charset="0"/>
              </a:rPr>
              <a:t>Mynewdesk</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Pore, N.A. (2019) 7 façons bénéfiques dont la technologie peut avoir un impact sur votre forme physique. Collectif Health Works. </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Tanner, C. (2021) 5 façons dont la technologie a amélioré notre qualité de vie. Health Tech Zone.</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Obrien, M. (2013) Sept stratégies pour maintenir la pleine conscience à l'ère de l'information. </a:t>
            </a:r>
            <a:r>
              <a:rPr lang="en-US" sz="800" dirty="0" err="1">
                <a:solidFill>
                  <a:srgbClr val="221F1F"/>
                </a:solidFill>
                <a:latin typeface="Calibri" panose="020F0502020204030204" pitchFamily="34" charset="0"/>
              </a:rPr>
              <a:t>Mme Mindfulness</a:t>
            </a:r>
            <a:r>
              <a:rPr lang="en-US" sz="800" dirty="0">
                <a:solidFill>
                  <a:srgbClr val="221F1F"/>
                </a:solidFill>
                <a:latin typeface="Calibri" panose="020F0502020204030204" pitchFamily="34" charset="0"/>
              </a:rPr>
              <a:t>. </a:t>
            </a:r>
          </a:p>
        </p:txBody>
      </p:sp>
      <p:sp>
        <p:nvSpPr>
          <p:cNvPr id="18" name="Text Placeholder 23">
            <a:extLst>
              <a:ext uri="{FF2B5EF4-FFF2-40B4-BE49-F238E27FC236}">
                <a16:creationId xmlns:a16="http://schemas.microsoft.com/office/drawing/2014/main" id="{7A0B900A-0A13-E344-93F2-8F39AEF7D871}"/>
              </a:ext>
            </a:extLst>
          </p:cNvPr>
          <p:cNvSpPr txBox="1">
            <a:spLocks/>
          </p:cNvSpPr>
          <p:nvPr/>
        </p:nvSpPr>
        <p:spPr>
          <a:xfrm>
            <a:off x="430878" y="4713447"/>
            <a:ext cx="6697918" cy="240196"/>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La technologie peut contribuer aux expériences du monde réel. Par exemple :</a:t>
            </a:r>
          </a:p>
        </p:txBody>
      </p:sp>
    </p:spTree>
    <p:extLst>
      <p:ext uri="{BB962C8B-B14F-4D97-AF65-F5344CB8AC3E}">
        <p14:creationId xmlns:p14="http://schemas.microsoft.com/office/powerpoint/2010/main" val="330727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51</a:t>
            </a:fld>
            <a:endParaRPr lang="en-US"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4"/>
            </a:pPr>
            <a:r>
              <a:rPr lang="en-US" sz="800" dirty="0">
                <a:solidFill>
                  <a:srgbClr val="221F1F"/>
                </a:solidFill>
                <a:latin typeface="Calibri" panose="020F0502020204030204" pitchFamily="34" charset="0"/>
              </a:rPr>
              <a:t>Bell, L. (2018) 15 façons d'améliorer votre santé grâce aux technologies. Forbes.</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Ferrante, A. (2021). 4 façons dont la technologie peut améliorer votre santé.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err="1">
                <a:solidFill>
                  <a:srgbClr val="221F1F"/>
                </a:solidFill>
                <a:latin typeface="Calibri" panose="020F0502020204030204" pitchFamily="34" charset="0"/>
              </a:rPr>
              <a:t>iPatientCare </a:t>
            </a:r>
            <a:r>
              <a:rPr lang="en-US" sz="800" dirty="0">
                <a:solidFill>
                  <a:srgbClr val="221F1F"/>
                </a:solidFill>
                <a:latin typeface="Calibri" panose="020F0502020204030204" pitchFamily="34" charset="0"/>
              </a:rPr>
              <a:t>(2019). Voici comment la technologie nous aide à améliorer notre santé chaque jour et partout.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Rivers, S. (2017). 6 façons dont la technologie peut améliorer votre santé. Awesomely Techie.</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Tweed, A. (2019). Cinq façons dont la technologie peut vous aider à améliorer votre santé mentale. </a:t>
            </a:r>
            <a:r>
              <a:rPr lang="en-US" sz="800" dirty="0" err="1">
                <a:solidFill>
                  <a:srgbClr val="221F1F"/>
                </a:solidFill>
                <a:latin typeface="Calibri" panose="020F0502020204030204" pitchFamily="34" charset="0"/>
              </a:rPr>
              <a:t>AbilityNet</a:t>
            </a: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1361621"/>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L'équilibre est la clé d'une vie saine ! S'il existe un consensus clair en faveur des avantages de la technologie, les adultes doivent être conscients de la nécessité de se déconnecter du monde virtuel et de se reconnecter au monde </a:t>
            </a:r>
            <a:r>
              <a:rPr lang="es-ES" dirty="0" err="1">
                <a:latin typeface="Calibri" panose="020F0502020204030204" pitchFamily="34" charset="0"/>
              </a:rPr>
              <a:t>réel</a:t>
            </a:r>
            <a:r>
              <a:rPr lang="es-ES" dirty="0">
                <a:latin typeface="Calibri" panose="020F0502020204030204" pitchFamily="34" charset="0"/>
              </a:rPr>
              <a:t>.</a:t>
            </a:r>
          </a:p>
          <a:p>
            <a:endParaRPr lang="es-ES" dirty="0">
              <a:latin typeface="Calibri" panose="020F0502020204030204" pitchFamily="34" charset="0"/>
            </a:endParaRPr>
          </a:p>
          <a:p>
            <a:endParaRPr lang="es-ES" dirty="0">
              <a:latin typeface="Calibri" panose="020F0502020204030204" pitchFamily="34" charset="0"/>
            </a:endParaRPr>
          </a:p>
          <a:p>
            <a:endParaRPr lang="es-ES" dirty="0">
              <a:latin typeface="Calibri" panose="020F0502020204030204" pitchFamily="34" charset="0"/>
            </a:endParaRPr>
          </a:p>
          <a:p>
            <a:endParaRPr lang="es-ES" dirty="0">
              <a:latin typeface="Calibri" panose="020F0502020204030204" pitchFamily="34" charset="0"/>
            </a:endParaRPr>
          </a:p>
          <a:p>
            <a:endParaRPr lang="es-ES" dirty="0">
              <a:latin typeface="Calibri" panose="020F0502020204030204" pitchFamily="34" charset="0"/>
            </a:endParaRPr>
          </a:p>
          <a:p>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
        <p:nvSpPr>
          <p:cNvPr id="13" name="Text Placeholder 36">
            <a:extLst>
              <a:ext uri="{FF2B5EF4-FFF2-40B4-BE49-F238E27FC236}">
                <a16:creationId xmlns:a16="http://schemas.microsoft.com/office/drawing/2014/main" id="{A5E7BD4C-E951-E341-9ACB-D8EE28B7B0AA}"/>
              </a:ext>
            </a:extLst>
          </p:cNvPr>
          <p:cNvSpPr txBox="1">
            <a:spLocks/>
          </p:cNvSpPr>
          <p:nvPr/>
        </p:nvSpPr>
        <p:spPr>
          <a:xfrm>
            <a:off x="461228" y="2026375"/>
            <a:ext cx="6687338" cy="7615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Passer trop de temps sur les médias sociaux peut diminuer l'estime de soi si vous êtes sensible à la culture du "peer-to-peer". </a:t>
            </a:r>
          </a:p>
          <a:p>
            <a:pPr lvl="0">
              <a:buClr>
                <a:srgbClr val="FFC652"/>
              </a:buCl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CONSEIL IMPORTANT : Un esprit critique est parfois nécessaire pour se rendre compte que ce que les gens publient sur les médias sociaux n'est pas toujours une représentation claire de leur vie.</a:t>
            </a:r>
          </a:p>
        </p:txBody>
      </p:sp>
      <p:sp>
        <p:nvSpPr>
          <p:cNvPr id="20" name="Text Placeholder 36">
            <a:extLst>
              <a:ext uri="{FF2B5EF4-FFF2-40B4-BE49-F238E27FC236}">
                <a16:creationId xmlns:a16="http://schemas.microsoft.com/office/drawing/2014/main" id="{5BF780F5-BEAC-0C4D-AB9A-BB6473C54B4E}"/>
              </a:ext>
            </a:extLst>
          </p:cNvPr>
          <p:cNvSpPr txBox="1">
            <a:spLocks/>
          </p:cNvSpPr>
          <p:nvPr/>
        </p:nvSpPr>
        <p:spPr>
          <a:xfrm>
            <a:off x="461228" y="286971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Le travail à domicile peut provoquer une "surcharge numérique", avec des notifications constantes même en dehors des heures de travail normales. </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CONSEIL IMPORTANT : </a:t>
            </a:r>
            <a:r>
              <a:rPr lang="es-ES" dirty="0" err="1">
                <a:highlight>
                  <a:srgbClr val="FFC652"/>
                </a:highlight>
                <a:latin typeface="Calibri" panose="020F0502020204030204" pitchFamily="34" charset="0"/>
              </a:rPr>
              <a:t>Déconnectez-vous</a:t>
            </a:r>
            <a:r>
              <a:rPr lang="es-ES" dirty="0">
                <a:highlight>
                  <a:srgbClr val="FFC652"/>
                </a:highlight>
                <a:latin typeface="Calibri" panose="020F0502020204030204" pitchFamily="34" charset="0"/>
              </a:rPr>
              <a:t> </a:t>
            </a:r>
            <a:r>
              <a:rPr lang="es-ES" dirty="0" err="1">
                <a:highlight>
                  <a:srgbClr val="FFC652"/>
                </a:highlight>
                <a:latin typeface="Calibri" panose="020F0502020204030204" pitchFamily="34" charset="0"/>
              </a:rPr>
              <a:t>à</a:t>
            </a:r>
            <a:r>
              <a:rPr lang="es-ES" dirty="0">
                <a:highlight>
                  <a:srgbClr val="FFC652"/>
                </a:highlight>
                <a:latin typeface="Calibri" panose="020F0502020204030204" pitchFamily="34" charset="0"/>
              </a:rPr>
              <a:t> la fin de vos heures de travail. Ce n'est pas parce que vous travaillez à domicile que vous devez perdre un temps précieux en famille à consulter vos e-mails. </a:t>
            </a:r>
          </a:p>
        </p:txBody>
      </p:sp>
      <p:sp>
        <p:nvSpPr>
          <p:cNvPr id="22" name="Text Placeholder 36">
            <a:extLst>
              <a:ext uri="{FF2B5EF4-FFF2-40B4-BE49-F238E27FC236}">
                <a16:creationId xmlns:a16="http://schemas.microsoft.com/office/drawing/2014/main" id="{3DBA9556-7088-3548-B872-B9A383C95286}"/>
              </a:ext>
            </a:extLst>
          </p:cNvPr>
          <p:cNvSpPr txBox="1">
            <a:spLocks/>
          </p:cNvSpPr>
          <p:nvPr/>
        </p:nvSpPr>
        <p:spPr>
          <a:xfrm>
            <a:off x="461228" y="3808643"/>
            <a:ext cx="6687338" cy="112541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D'après les recherches, regarder la télévision de manière excessive (par exemple, regarder des séries et des films via Netflix ou Amazon Prime) tous les soirs peut entraîner des problèmes de santé mentale et physique. </a:t>
            </a:r>
          </a:p>
          <a:p>
            <a:pPr lvl="0">
              <a:buClr>
                <a:srgbClr val="FFC652"/>
              </a:buCl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CONSEIL : Limitez la quantité de télévision que vous regardez chaque soir et essayez de faire un peu d'activité physique pour stimuler les sentiments de productivité, de motivation et de positivité (grâce à la libération d'endorphines par l'exercice).</a:t>
            </a:r>
          </a:p>
        </p:txBody>
      </p:sp>
      <p:sp>
        <p:nvSpPr>
          <p:cNvPr id="23" name="Text Placeholder 36">
            <a:extLst>
              <a:ext uri="{FF2B5EF4-FFF2-40B4-BE49-F238E27FC236}">
                <a16:creationId xmlns:a16="http://schemas.microsoft.com/office/drawing/2014/main" id="{4AF745D5-0C29-004D-9A26-B6655A9E3A2E}"/>
              </a:ext>
            </a:extLst>
          </p:cNvPr>
          <p:cNvSpPr txBox="1">
            <a:spLocks/>
          </p:cNvSpPr>
          <p:nvPr/>
        </p:nvSpPr>
        <p:spPr>
          <a:xfrm>
            <a:off x="432984" y="6743064"/>
            <a:ext cx="6687338" cy="15585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pP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https://www.forbes.com/sites/leebelltech/2018/03/26/the-best-health-tech-2017/  </a:t>
            </a:r>
            <a:r>
              <a:rPr lang="en-GB" baseline="30000" dirty="0">
                <a:latin typeface="Calibri" panose="020F0502020204030204" pitchFamily="34" charset="0"/>
              </a:rPr>
              <a:t>34</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  </a:t>
            </a:r>
            <a:r>
              <a:rPr lang="en-GB" baseline="30000" dirty="0">
                <a:latin typeface="Calibri" panose="020F0502020204030204" pitchFamily="34" charset="0"/>
              </a:rPr>
              <a:t>35</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https://ipatientcare.com/blog/how-technology-is-helping-us-improve-our-health-everyday-everywhere </a:t>
            </a:r>
            <a:r>
              <a:rPr lang="en-GB" baseline="30000" dirty="0">
                <a:latin typeface="Calibri" panose="020F0502020204030204" pitchFamily="34" charset="0"/>
              </a:rPr>
              <a:t>36</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https://awesomelytechie.com/6-ways-technology-improve-health/ </a:t>
            </a:r>
            <a:r>
              <a:rPr lang="en-GB" baseline="30000" dirty="0">
                <a:latin typeface="Calibri" panose="020F0502020204030204" pitchFamily="34" charset="0"/>
              </a:rPr>
              <a:t>37</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https://abilitynet.org.uk/news-blogs/five-ways-technology-can-help-you-improve-your-mental-health</a:t>
            </a:r>
            <a:r>
              <a:rPr lang="en-GB" baseline="30000" dirty="0">
                <a:latin typeface="Calibri" panose="020F0502020204030204" pitchFamily="34" charset="0"/>
              </a:rPr>
              <a:t>38</a:t>
            </a:r>
            <a:endParaRPr lang="en-GB" dirty="0">
              <a:latin typeface="Calibri" panose="020F0502020204030204" pitchFamily="34" charset="0"/>
            </a:endParaRPr>
          </a:p>
          <a:p>
            <a:pPr>
              <a:lnSpc>
                <a:spcPct val="150000"/>
              </a:lnSpc>
            </a:pPr>
            <a:endParaRPr lang="en-IE" dirty="0">
              <a:solidFill>
                <a:srgbClr val="FFC652"/>
              </a:solidFill>
              <a:latin typeface="Calibri" panose="020F0502020204030204" pitchFamily="34" charset="0"/>
            </a:endParaRPr>
          </a:p>
        </p:txBody>
      </p:sp>
      <p:sp>
        <p:nvSpPr>
          <p:cNvPr id="24" name="Text Placeholder 35">
            <a:extLst>
              <a:ext uri="{FF2B5EF4-FFF2-40B4-BE49-F238E27FC236}">
                <a16:creationId xmlns:a16="http://schemas.microsoft.com/office/drawing/2014/main" id="{D198FD43-080D-CA44-A6F6-681AD811D65C}"/>
              </a:ext>
            </a:extLst>
          </p:cNvPr>
          <p:cNvSpPr>
            <a:spLocks noGrp="1"/>
          </p:cNvSpPr>
          <p:nvPr>
            <p:ph type="body" sz="quarter" idx="4294967295"/>
          </p:nvPr>
        </p:nvSpPr>
        <p:spPr>
          <a:xfrm>
            <a:off x="0" y="575774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RÉFÉRENCES DE BONNES PRATIQUES</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81858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52</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649184"/>
            <a:ext cx="4110699" cy="1649791"/>
          </a:xfrm>
          <a:prstGeom prst="rect">
            <a:avLst/>
          </a:prstGeom>
        </p:spPr>
        <p:txBody>
          <a:bodyPr anchor="b"/>
          <a:lstStyle/>
          <a:p>
            <a:r>
              <a:rPr lang="es-ES" b="1" dirty="0"/>
              <a:t>Utiliser les ressources de notre communauté pour le bien de celle-ci</a:t>
            </a:r>
            <a:endParaRPr lang="en-US" b="1"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10</a:t>
            </a:r>
            <a:endParaRPr dirty="0"/>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934938"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497" name="Graphic 4">
            <a:extLst>
              <a:ext uri="{FF2B5EF4-FFF2-40B4-BE49-F238E27FC236}">
                <a16:creationId xmlns:a16="http://schemas.microsoft.com/office/drawing/2014/main" id="{D69F64AC-F146-0F4E-B551-3DA4770845D7}"/>
              </a:ext>
            </a:extLst>
          </p:cNvPr>
          <p:cNvGrpSpPr/>
          <p:nvPr/>
        </p:nvGrpSpPr>
        <p:grpSpPr>
          <a:xfrm>
            <a:off x="696727" y="8017498"/>
            <a:ext cx="3594899" cy="2090976"/>
            <a:chOff x="2276633" y="1866278"/>
            <a:chExt cx="1811776" cy="1053821"/>
          </a:xfrm>
        </p:grpSpPr>
        <p:sp>
          <p:nvSpPr>
            <p:cNvPr id="498" name="Freeform 497">
              <a:extLst>
                <a:ext uri="{FF2B5EF4-FFF2-40B4-BE49-F238E27FC236}">
                  <a16:creationId xmlns:a16="http://schemas.microsoft.com/office/drawing/2014/main" id="{89B540DD-8760-2246-8591-42CA632011E8}"/>
                </a:ext>
              </a:extLst>
            </p:cNvPr>
            <p:cNvSpPr/>
            <p:nvPr/>
          </p:nvSpPr>
          <p:spPr>
            <a:xfrm>
              <a:off x="3199757" y="2660182"/>
              <a:ext cx="1985" cy="4692"/>
            </a:xfrm>
            <a:custGeom>
              <a:avLst/>
              <a:gdLst>
                <a:gd name="connsiteX0" fmla="*/ 1985 w 1985"/>
                <a:gd name="connsiteY0" fmla="*/ 4692 h 4692"/>
                <a:gd name="connsiteX1" fmla="*/ 0 w 1985"/>
                <a:gd name="connsiteY1" fmla="*/ 0 h 4692"/>
                <a:gd name="connsiteX2" fmla="*/ 1985 w 1985"/>
                <a:gd name="connsiteY2" fmla="*/ 4692 h 4692"/>
              </a:gdLst>
              <a:ahLst/>
              <a:cxnLst>
                <a:cxn ang="0">
                  <a:pos x="connsiteX0" y="connsiteY0"/>
                </a:cxn>
                <a:cxn ang="0">
                  <a:pos x="connsiteX1" y="connsiteY1"/>
                </a:cxn>
                <a:cxn ang="0">
                  <a:pos x="connsiteX2" y="connsiteY2"/>
                </a:cxn>
              </a:cxnLst>
              <a:rect l="l" t="t" r="r" b="b"/>
              <a:pathLst>
                <a:path w="1985" h="4692">
                  <a:moveTo>
                    <a:pt x="1985" y="4692"/>
                  </a:moveTo>
                  <a:cubicBezTo>
                    <a:pt x="1263" y="3068"/>
                    <a:pt x="722" y="1444"/>
                    <a:pt x="0" y="0"/>
                  </a:cubicBezTo>
                  <a:cubicBezTo>
                    <a:pt x="541" y="1444"/>
                    <a:pt x="1263" y="3068"/>
                    <a:pt x="1985" y="4692"/>
                  </a:cubicBezTo>
                  <a:close/>
                </a:path>
              </a:pathLst>
            </a:custGeom>
            <a:solidFill>
              <a:srgbClr val="FFFFFF"/>
            </a:solidFill>
            <a:ln w="1804"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2F6381B1-D979-0E4B-A14F-76623D316F76}"/>
                </a:ext>
              </a:extLst>
            </p:cNvPr>
            <p:cNvSpPr/>
            <p:nvPr/>
          </p:nvSpPr>
          <p:spPr>
            <a:xfrm>
              <a:off x="3194343" y="2646105"/>
              <a:ext cx="2165" cy="5955"/>
            </a:xfrm>
            <a:custGeom>
              <a:avLst/>
              <a:gdLst>
                <a:gd name="connsiteX0" fmla="*/ 2166 w 2165"/>
                <a:gd name="connsiteY0" fmla="*/ 5956 h 5955"/>
                <a:gd name="connsiteX1" fmla="*/ 0 w 2165"/>
                <a:gd name="connsiteY1" fmla="*/ 0 h 5955"/>
                <a:gd name="connsiteX2" fmla="*/ 2166 w 2165"/>
                <a:gd name="connsiteY2" fmla="*/ 5956 h 5955"/>
              </a:gdLst>
              <a:ahLst/>
              <a:cxnLst>
                <a:cxn ang="0">
                  <a:pos x="connsiteX0" y="connsiteY0"/>
                </a:cxn>
                <a:cxn ang="0">
                  <a:pos x="connsiteX1" y="connsiteY1"/>
                </a:cxn>
                <a:cxn ang="0">
                  <a:pos x="connsiteX2" y="connsiteY2"/>
                </a:cxn>
              </a:cxnLst>
              <a:rect l="l" t="t" r="r" b="b"/>
              <a:pathLst>
                <a:path w="2165" h="5955">
                  <a:moveTo>
                    <a:pt x="2166" y="5956"/>
                  </a:moveTo>
                  <a:cubicBezTo>
                    <a:pt x="1444" y="3971"/>
                    <a:pt x="722" y="1985"/>
                    <a:pt x="0" y="0"/>
                  </a:cubicBezTo>
                  <a:cubicBezTo>
                    <a:pt x="722" y="1985"/>
                    <a:pt x="1444" y="3971"/>
                    <a:pt x="2166" y="5956"/>
                  </a:cubicBezTo>
                  <a:close/>
                </a:path>
              </a:pathLst>
            </a:custGeom>
            <a:solidFill>
              <a:srgbClr val="FFFFFF"/>
            </a:solidFill>
            <a:ln w="1804"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66FD4E4E-2648-4E4B-8D53-2CE9988B20BD}"/>
                </a:ext>
              </a:extLst>
            </p:cNvPr>
            <p:cNvSpPr/>
            <p:nvPr/>
          </p:nvSpPr>
          <p:spPr>
            <a:xfrm>
              <a:off x="3196689" y="2652421"/>
              <a:ext cx="2526" cy="6316"/>
            </a:xfrm>
            <a:custGeom>
              <a:avLst/>
              <a:gdLst>
                <a:gd name="connsiteX0" fmla="*/ 2527 w 2526"/>
                <a:gd name="connsiteY0" fmla="*/ 6317 h 6316"/>
                <a:gd name="connsiteX1" fmla="*/ 0 w 2526"/>
                <a:gd name="connsiteY1" fmla="*/ 0 h 6316"/>
                <a:gd name="connsiteX2" fmla="*/ 2527 w 2526"/>
                <a:gd name="connsiteY2" fmla="*/ 6317 h 6316"/>
              </a:gdLst>
              <a:ahLst/>
              <a:cxnLst>
                <a:cxn ang="0">
                  <a:pos x="connsiteX0" y="connsiteY0"/>
                </a:cxn>
                <a:cxn ang="0">
                  <a:pos x="connsiteX1" y="connsiteY1"/>
                </a:cxn>
                <a:cxn ang="0">
                  <a:pos x="connsiteX2" y="connsiteY2"/>
                </a:cxn>
              </a:cxnLst>
              <a:rect l="l" t="t" r="r" b="b"/>
              <a:pathLst>
                <a:path w="2526" h="6316">
                  <a:moveTo>
                    <a:pt x="2527" y="6317"/>
                  </a:moveTo>
                  <a:cubicBezTo>
                    <a:pt x="1624" y="4151"/>
                    <a:pt x="902" y="2166"/>
                    <a:pt x="0" y="0"/>
                  </a:cubicBezTo>
                  <a:cubicBezTo>
                    <a:pt x="722" y="2166"/>
                    <a:pt x="1624" y="4151"/>
                    <a:pt x="2527" y="6317"/>
                  </a:cubicBezTo>
                  <a:close/>
                </a:path>
              </a:pathLst>
            </a:custGeom>
            <a:solidFill>
              <a:srgbClr val="FFFFFF"/>
            </a:solidFill>
            <a:ln w="1804"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27567805-37E3-6246-86C0-0505D66DB3F0}"/>
                </a:ext>
              </a:extLst>
            </p:cNvPr>
            <p:cNvSpPr/>
            <p:nvPr/>
          </p:nvSpPr>
          <p:spPr>
            <a:xfrm>
              <a:off x="3205172" y="2672815"/>
              <a:ext cx="2887" cy="5955"/>
            </a:xfrm>
            <a:custGeom>
              <a:avLst/>
              <a:gdLst>
                <a:gd name="connsiteX0" fmla="*/ 2888 w 2887"/>
                <a:gd name="connsiteY0" fmla="*/ 5956 h 5955"/>
                <a:gd name="connsiteX1" fmla="*/ 0 w 2887"/>
                <a:gd name="connsiteY1" fmla="*/ 0 h 5955"/>
                <a:gd name="connsiteX2" fmla="*/ 2888 w 2887"/>
                <a:gd name="connsiteY2" fmla="*/ 5956 h 5955"/>
              </a:gdLst>
              <a:ahLst/>
              <a:cxnLst>
                <a:cxn ang="0">
                  <a:pos x="connsiteX0" y="connsiteY0"/>
                </a:cxn>
                <a:cxn ang="0">
                  <a:pos x="connsiteX1" y="connsiteY1"/>
                </a:cxn>
                <a:cxn ang="0">
                  <a:pos x="connsiteX2" y="connsiteY2"/>
                </a:cxn>
              </a:cxnLst>
              <a:rect l="l" t="t" r="r" b="b"/>
              <a:pathLst>
                <a:path w="2887" h="5955">
                  <a:moveTo>
                    <a:pt x="2888" y="5956"/>
                  </a:moveTo>
                  <a:cubicBezTo>
                    <a:pt x="1985" y="3970"/>
                    <a:pt x="902" y="1985"/>
                    <a:pt x="0" y="0"/>
                  </a:cubicBezTo>
                  <a:cubicBezTo>
                    <a:pt x="902" y="1985"/>
                    <a:pt x="1985" y="3970"/>
                    <a:pt x="2888" y="5956"/>
                  </a:cubicBezTo>
                  <a:close/>
                </a:path>
              </a:pathLst>
            </a:custGeom>
            <a:solidFill>
              <a:srgbClr val="FFFFFF"/>
            </a:solidFill>
            <a:ln w="1804"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190C5DC-D964-054F-84EF-BD448512285D}"/>
                </a:ext>
              </a:extLst>
            </p:cNvPr>
            <p:cNvSpPr/>
            <p:nvPr/>
          </p:nvSpPr>
          <p:spPr>
            <a:xfrm>
              <a:off x="3618456" y="2559297"/>
              <a:ext cx="1082" cy="541"/>
            </a:xfrm>
            <a:custGeom>
              <a:avLst/>
              <a:gdLst>
                <a:gd name="connsiteX0" fmla="*/ 0 w 1082"/>
                <a:gd name="connsiteY0" fmla="*/ 0 h 541"/>
                <a:gd name="connsiteX1" fmla="*/ 1083 w 1082"/>
                <a:gd name="connsiteY1" fmla="*/ 542 h 541"/>
                <a:gd name="connsiteX2" fmla="*/ 0 w 1082"/>
                <a:gd name="connsiteY2" fmla="*/ 0 h 541"/>
              </a:gdLst>
              <a:ahLst/>
              <a:cxnLst>
                <a:cxn ang="0">
                  <a:pos x="connsiteX0" y="connsiteY0"/>
                </a:cxn>
                <a:cxn ang="0">
                  <a:pos x="connsiteX1" y="connsiteY1"/>
                </a:cxn>
                <a:cxn ang="0">
                  <a:pos x="connsiteX2" y="connsiteY2"/>
                </a:cxn>
              </a:cxnLst>
              <a:rect l="l" t="t" r="r" b="b"/>
              <a:pathLst>
                <a:path w="1082"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8BA39A4A-D623-2444-B407-CC7CECBBA5BB}"/>
                </a:ext>
              </a:extLst>
            </p:cNvPr>
            <p:cNvSpPr/>
            <p:nvPr/>
          </p:nvSpPr>
          <p:spPr>
            <a:xfrm>
              <a:off x="3202464" y="2666679"/>
              <a:ext cx="1985" cy="4331"/>
            </a:xfrm>
            <a:custGeom>
              <a:avLst/>
              <a:gdLst>
                <a:gd name="connsiteX0" fmla="*/ 1985 w 1985"/>
                <a:gd name="connsiteY0" fmla="*/ 4331 h 4331"/>
                <a:gd name="connsiteX1" fmla="*/ 0 w 1985"/>
                <a:gd name="connsiteY1" fmla="*/ 0 h 4331"/>
                <a:gd name="connsiteX2" fmla="*/ 1985 w 1985"/>
                <a:gd name="connsiteY2" fmla="*/ 4331 h 4331"/>
              </a:gdLst>
              <a:ahLst/>
              <a:cxnLst>
                <a:cxn ang="0">
                  <a:pos x="connsiteX0" y="connsiteY0"/>
                </a:cxn>
                <a:cxn ang="0">
                  <a:pos x="connsiteX1" y="connsiteY1"/>
                </a:cxn>
                <a:cxn ang="0">
                  <a:pos x="connsiteX2" y="connsiteY2"/>
                </a:cxn>
              </a:cxnLst>
              <a:rect l="l" t="t" r="r" b="b"/>
              <a:pathLst>
                <a:path w="1985" h="4331">
                  <a:moveTo>
                    <a:pt x="1985" y="4331"/>
                  </a:moveTo>
                  <a:cubicBezTo>
                    <a:pt x="1263" y="2888"/>
                    <a:pt x="722" y="1444"/>
                    <a:pt x="0" y="0"/>
                  </a:cubicBezTo>
                  <a:cubicBezTo>
                    <a:pt x="722" y="1444"/>
                    <a:pt x="1263" y="2888"/>
                    <a:pt x="1985" y="4331"/>
                  </a:cubicBezTo>
                  <a:close/>
                </a:path>
              </a:pathLst>
            </a:custGeom>
            <a:solidFill>
              <a:srgbClr val="FFFFFF"/>
            </a:solidFill>
            <a:ln w="1804"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8A3EF4C-DCEB-0F4D-A3D2-B4199C36B1F6}"/>
                </a:ext>
              </a:extLst>
            </p:cNvPr>
            <p:cNvSpPr/>
            <p:nvPr/>
          </p:nvSpPr>
          <p:spPr>
            <a:xfrm>
              <a:off x="3178071" y="2366419"/>
              <a:ext cx="417645" cy="346521"/>
            </a:xfrm>
            <a:custGeom>
              <a:avLst/>
              <a:gdLst>
                <a:gd name="connsiteX0" fmla="*/ 107231 w 417645"/>
                <a:gd name="connsiteY0" fmla="*/ 328413 h 346521"/>
                <a:gd name="connsiteX1" fmla="*/ 195482 w 417645"/>
                <a:gd name="connsiteY1" fmla="*/ 346461 h 346521"/>
                <a:gd name="connsiteX2" fmla="*/ 292036 w 417645"/>
                <a:gd name="connsiteY2" fmla="*/ 325165 h 346521"/>
                <a:gd name="connsiteX3" fmla="*/ 339139 w 417645"/>
                <a:gd name="connsiteY3" fmla="*/ 300801 h 346521"/>
                <a:gd name="connsiteX4" fmla="*/ 391838 w 417645"/>
                <a:gd name="connsiteY4" fmla="*/ 249907 h 346521"/>
                <a:gd name="connsiteX5" fmla="*/ 417645 w 417645"/>
                <a:gd name="connsiteY5" fmla="*/ 171582 h 346521"/>
                <a:gd name="connsiteX6" fmla="*/ 412953 w 417645"/>
                <a:gd name="connsiteY6" fmla="*/ 154798 h 346521"/>
                <a:gd name="connsiteX7" fmla="*/ 382273 w 417645"/>
                <a:gd name="connsiteY7" fmla="*/ 106972 h 346521"/>
                <a:gd name="connsiteX8" fmla="*/ 378483 w 417645"/>
                <a:gd name="connsiteY8" fmla="*/ 84413 h 346521"/>
                <a:gd name="connsiteX9" fmla="*/ 382995 w 417645"/>
                <a:gd name="connsiteY9" fmla="*/ 52108 h 346521"/>
                <a:gd name="connsiteX10" fmla="*/ 310444 w 417645"/>
                <a:gd name="connsiteY10" fmla="*/ 1215 h 346521"/>
                <a:gd name="connsiteX11" fmla="*/ 292758 w 417645"/>
                <a:gd name="connsiteY11" fmla="*/ 8253 h 346521"/>
                <a:gd name="connsiteX12" fmla="*/ 270198 w 417645"/>
                <a:gd name="connsiteY12" fmla="*/ 16014 h 346521"/>
                <a:gd name="connsiteX13" fmla="*/ 180322 w 417645"/>
                <a:gd name="connsiteY13" fmla="*/ 16194 h 346521"/>
                <a:gd name="connsiteX14" fmla="*/ 142784 w 417645"/>
                <a:gd name="connsiteY14" fmla="*/ 11502 h 346521"/>
                <a:gd name="connsiteX15" fmla="*/ 108675 w 417645"/>
                <a:gd name="connsiteY15" fmla="*/ 9517 h 346521"/>
                <a:gd name="connsiteX16" fmla="*/ 49840 w 417645"/>
                <a:gd name="connsiteY16" fmla="*/ 60771 h 346521"/>
                <a:gd name="connsiteX17" fmla="*/ 70595 w 417645"/>
                <a:gd name="connsiteY17" fmla="*/ 94339 h 346521"/>
                <a:gd name="connsiteX18" fmla="*/ 29086 w 417645"/>
                <a:gd name="connsiteY18" fmla="*/ 185118 h 346521"/>
                <a:gd name="connsiteX19" fmla="*/ 14828 w 417645"/>
                <a:gd name="connsiteY19" fmla="*/ 206233 h 346521"/>
                <a:gd name="connsiteX20" fmla="*/ 751 w 417645"/>
                <a:gd name="connsiteY20" fmla="*/ 227890 h 346521"/>
                <a:gd name="connsiteX21" fmla="*/ 9414 w 417645"/>
                <a:gd name="connsiteY21" fmla="*/ 259653 h 346521"/>
                <a:gd name="connsiteX22" fmla="*/ 22047 w 417645"/>
                <a:gd name="connsiteY22" fmla="*/ 274993 h 346521"/>
                <a:gd name="connsiteX23" fmla="*/ 107231 w 417645"/>
                <a:gd name="connsiteY23" fmla="*/ 328413 h 346521"/>
                <a:gd name="connsiteX24" fmla="*/ 235187 w 417645"/>
                <a:gd name="connsiteY24" fmla="*/ 155881 h 346521"/>
                <a:gd name="connsiteX25" fmla="*/ 285178 w 417645"/>
                <a:gd name="connsiteY25" fmla="*/ 201901 h 346521"/>
                <a:gd name="connsiteX26" fmla="*/ 232118 w 417645"/>
                <a:gd name="connsiteY26" fmla="*/ 247020 h 346521"/>
                <a:gd name="connsiteX27" fmla="*/ 186820 w 417645"/>
                <a:gd name="connsiteY27" fmla="*/ 203165 h 346521"/>
                <a:gd name="connsiteX28" fmla="*/ 235187 w 417645"/>
                <a:gd name="connsiteY28" fmla="*/ 155881 h 3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645" h="346521">
                  <a:moveTo>
                    <a:pt x="107231" y="328413"/>
                  </a:moveTo>
                  <a:cubicBezTo>
                    <a:pt x="135024" y="339783"/>
                    <a:pt x="165524" y="345558"/>
                    <a:pt x="195482" y="346461"/>
                  </a:cubicBezTo>
                  <a:cubicBezTo>
                    <a:pt x="229772" y="347363"/>
                    <a:pt x="260994" y="338159"/>
                    <a:pt x="292036" y="325165"/>
                  </a:cubicBezTo>
                  <a:cubicBezTo>
                    <a:pt x="308459" y="318307"/>
                    <a:pt x="324521" y="310908"/>
                    <a:pt x="339139" y="300801"/>
                  </a:cubicBezTo>
                  <a:cubicBezTo>
                    <a:pt x="360616" y="285822"/>
                    <a:pt x="376317" y="270843"/>
                    <a:pt x="391838" y="249907"/>
                  </a:cubicBezTo>
                  <a:cubicBezTo>
                    <a:pt x="409163" y="226626"/>
                    <a:pt x="416382" y="199375"/>
                    <a:pt x="417645" y="171582"/>
                  </a:cubicBezTo>
                  <a:cubicBezTo>
                    <a:pt x="415299" y="166709"/>
                    <a:pt x="413855" y="161114"/>
                    <a:pt x="412953" y="154798"/>
                  </a:cubicBezTo>
                  <a:cubicBezTo>
                    <a:pt x="410426" y="134946"/>
                    <a:pt x="400320" y="117440"/>
                    <a:pt x="382273" y="106972"/>
                  </a:cubicBezTo>
                  <a:cubicBezTo>
                    <a:pt x="370361" y="100114"/>
                    <a:pt x="368917" y="92895"/>
                    <a:pt x="378483" y="84413"/>
                  </a:cubicBezTo>
                  <a:cubicBezTo>
                    <a:pt x="389853" y="74487"/>
                    <a:pt x="391296" y="65283"/>
                    <a:pt x="382995" y="52108"/>
                  </a:cubicBezTo>
                  <a:cubicBezTo>
                    <a:pt x="365669" y="24676"/>
                    <a:pt x="338778" y="12224"/>
                    <a:pt x="310444" y="1215"/>
                  </a:cubicBezTo>
                  <a:cubicBezTo>
                    <a:pt x="302323" y="-1853"/>
                    <a:pt x="296728" y="1034"/>
                    <a:pt x="292758" y="8253"/>
                  </a:cubicBezTo>
                  <a:cubicBezTo>
                    <a:pt x="287524" y="17638"/>
                    <a:pt x="280305" y="18360"/>
                    <a:pt x="270198" y="16014"/>
                  </a:cubicBezTo>
                  <a:cubicBezTo>
                    <a:pt x="240420" y="8795"/>
                    <a:pt x="210101" y="12043"/>
                    <a:pt x="180322" y="16194"/>
                  </a:cubicBezTo>
                  <a:cubicBezTo>
                    <a:pt x="166607" y="18179"/>
                    <a:pt x="155778" y="19082"/>
                    <a:pt x="142784" y="11502"/>
                  </a:cubicBezTo>
                  <a:cubicBezTo>
                    <a:pt x="133760" y="6087"/>
                    <a:pt x="120586" y="-2936"/>
                    <a:pt x="108675" y="9517"/>
                  </a:cubicBezTo>
                  <a:cubicBezTo>
                    <a:pt x="90988" y="28105"/>
                    <a:pt x="70053" y="43265"/>
                    <a:pt x="49840" y="60771"/>
                  </a:cubicBezTo>
                  <a:cubicBezTo>
                    <a:pt x="57240" y="73404"/>
                    <a:pt x="75467" y="88383"/>
                    <a:pt x="70595" y="94339"/>
                  </a:cubicBezTo>
                  <a:cubicBezTo>
                    <a:pt x="58503" y="105709"/>
                    <a:pt x="27281" y="163641"/>
                    <a:pt x="29086" y="185118"/>
                  </a:cubicBezTo>
                  <a:cubicBezTo>
                    <a:pt x="30168" y="198112"/>
                    <a:pt x="25296" y="203345"/>
                    <a:pt x="14828" y="206233"/>
                  </a:cubicBezTo>
                  <a:cubicBezTo>
                    <a:pt x="3458" y="209301"/>
                    <a:pt x="-2136" y="216339"/>
                    <a:pt x="751" y="227890"/>
                  </a:cubicBezTo>
                  <a:cubicBezTo>
                    <a:pt x="3278" y="238538"/>
                    <a:pt x="6165" y="249186"/>
                    <a:pt x="9414" y="259653"/>
                  </a:cubicBezTo>
                  <a:cubicBezTo>
                    <a:pt x="13384" y="265067"/>
                    <a:pt x="17535" y="270121"/>
                    <a:pt x="22047" y="274993"/>
                  </a:cubicBezTo>
                  <a:cubicBezTo>
                    <a:pt x="45509" y="299718"/>
                    <a:pt x="75828" y="315419"/>
                    <a:pt x="107231" y="328413"/>
                  </a:cubicBezTo>
                  <a:close/>
                  <a:moveTo>
                    <a:pt x="235187" y="155881"/>
                  </a:moveTo>
                  <a:cubicBezTo>
                    <a:pt x="274530" y="158227"/>
                    <a:pt x="287163" y="175372"/>
                    <a:pt x="285178" y="201901"/>
                  </a:cubicBezTo>
                  <a:cubicBezTo>
                    <a:pt x="283192" y="227529"/>
                    <a:pt x="258107" y="249005"/>
                    <a:pt x="232118" y="247020"/>
                  </a:cubicBezTo>
                  <a:cubicBezTo>
                    <a:pt x="207755" y="245215"/>
                    <a:pt x="186278" y="224461"/>
                    <a:pt x="186820" y="203165"/>
                  </a:cubicBezTo>
                  <a:cubicBezTo>
                    <a:pt x="187722" y="175552"/>
                    <a:pt x="212266" y="154617"/>
                    <a:pt x="235187" y="155881"/>
                  </a:cubicBezTo>
                  <a:close/>
                </a:path>
              </a:pathLst>
            </a:custGeom>
            <a:solidFill>
              <a:srgbClr val="FFFFFF"/>
            </a:solidFill>
            <a:ln w="1804"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843AD8F9-69A1-0B45-AECE-C69FB8C7FFD8}"/>
                </a:ext>
              </a:extLst>
            </p:cNvPr>
            <p:cNvSpPr/>
            <p:nvPr/>
          </p:nvSpPr>
          <p:spPr>
            <a:xfrm>
              <a:off x="3614486" y="2557312"/>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54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987031AE-2229-E24D-BC72-557CDDB3D901}"/>
                </a:ext>
              </a:extLst>
            </p:cNvPr>
            <p:cNvSpPr/>
            <p:nvPr/>
          </p:nvSpPr>
          <p:spPr>
            <a:xfrm>
              <a:off x="3610335" y="2554605"/>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180"/>
                    <a:pt x="541"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2680198-14E2-774E-9A9D-995041DA3FBC}"/>
                </a:ext>
              </a:extLst>
            </p:cNvPr>
            <p:cNvSpPr/>
            <p:nvPr/>
          </p:nvSpPr>
          <p:spPr>
            <a:xfrm>
              <a:off x="3606726" y="2551897"/>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361"/>
                    <a:pt x="541"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B907A50A-C890-F645-9CC1-9DC2E570035F}"/>
                </a:ext>
              </a:extLst>
            </p:cNvPr>
            <p:cNvSpPr/>
            <p:nvPr/>
          </p:nvSpPr>
          <p:spPr>
            <a:xfrm>
              <a:off x="3187485" y="2625170"/>
              <a:ext cx="4150" cy="13174"/>
            </a:xfrm>
            <a:custGeom>
              <a:avLst/>
              <a:gdLst>
                <a:gd name="connsiteX0" fmla="*/ 4151 w 4150"/>
                <a:gd name="connsiteY0" fmla="*/ 13175 h 13174"/>
                <a:gd name="connsiteX1" fmla="*/ 0 w 4150"/>
                <a:gd name="connsiteY1" fmla="*/ 0 h 13174"/>
                <a:gd name="connsiteX2" fmla="*/ 4151 w 4150"/>
                <a:gd name="connsiteY2" fmla="*/ 13175 h 13174"/>
              </a:gdLst>
              <a:ahLst/>
              <a:cxnLst>
                <a:cxn ang="0">
                  <a:pos x="connsiteX0" y="connsiteY0"/>
                </a:cxn>
                <a:cxn ang="0">
                  <a:pos x="connsiteX1" y="connsiteY1"/>
                </a:cxn>
                <a:cxn ang="0">
                  <a:pos x="connsiteX2" y="connsiteY2"/>
                </a:cxn>
              </a:cxnLst>
              <a:rect l="l" t="t" r="r" b="b"/>
              <a:pathLst>
                <a:path w="4150" h="13174">
                  <a:moveTo>
                    <a:pt x="4151" y="13175"/>
                  </a:moveTo>
                  <a:cubicBezTo>
                    <a:pt x="2707" y="8843"/>
                    <a:pt x="1263" y="4331"/>
                    <a:pt x="0" y="0"/>
                  </a:cubicBezTo>
                  <a:cubicBezTo>
                    <a:pt x="1263" y="4512"/>
                    <a:pt x="2707" y="8843"/>
                    <a:pt x="4151" y="13175"/>
                  </a:cubicBezTo>
                  <a:close/>
                </a:path>
              </a:pathLst>
            </a:custGeom>
            <a:solidFill>
              <a:srgbClr val="FFFFFF"/>
            </a:solidFill>
            <a:ln w="1804"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5945456-AB12-1443-B54F-2BB49CE3FB70}"/>
                </a:ext>
              </a:extLst>
            </p:cNvPr>
            <p:cNvSpPr/>
            <p:nvPr/>
          </p:nvSpPr>
          <p:spPr>
            <a:xfrm>
              <a:off x="3600409" y="2545220"/>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0" y="180"/>
                    <a:pt x="180" y="361"/>
                  </a:cubicBezTo>
                  <a:cubicBezTo>
                    <a:pt x="180" y="361"/>
                    <a:pt x="180" y="180"/>
                    <a:pt x="0" y="0"/>
                  </a:cubicBezTo>
                  <a:close/>
                </a:path>
              </a:pathLst>
            </a:custGeom>
            <a:solidFill>
              <a:srgbClr val="FFFFFF"/>
            </a:solidFill>
            <a:ln w="1804"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30EE852E-58E2-B847-AB7D-C55F04F8FA6A}"/>
                </a:ext>
              </a:extLst>
            </p:cNvPr>
            <p:cNvSpPr/>
            <p:nvPr/>
          </p:nvSpPr>
          <p:spPr>
            <a:xfrm>
              <a:off x="3192177" y="2639608"/>
              <a:ext cx="1804" cy="5233"/>
            </a:xfrm>
            <a:custGeom>
              <a:avLst/>
              <a:gdLst>
                <a:gd name="connsiteX0" fmla="*/ 1805 w 1804"/>
                <a:gd name="connsiteY0" fmla="*/ 5234 h 5233"/>
                <a:gd name="connsiteX1" fmla="*/ 0 w 1804"/>
                <a:gd name="connsiteY1" fmla="*/ 0 h 5233"/>
                <a:gd name="connsiteX2" fmla="*/ 1805 w 1804"/>
                <a:gd name="connsiteY2" fmla="*/ 5234 h 5233"/>
              </a:gdLst>
              <a:ahLst/>
              <a:cxnLst>
                <a:cxn ang="0">
                  <a:pos x="connsiteX0" y="connsiteY0"/>
                </a:cxn>
                <a:cxn ang="0">
                  <a:pos x="connsiteX1" y="connsiteY1"/>
                </a:cxn>
                <a:cxn ang="0">
                  <a:pos x="connsiteX2" y="connsiteY2"/>
                </a:cxn>
              </a:cxnLst>
              <a:rect l="l" t="t" r="r" b="b"/>
              <a:pathLst>
                <a:path w="1804" h="5233">
                  <a:moveTo>
                    <a:pt x="1805" y="5234"/>
                  </a:moveTo>
                  <a:cubicBezTo>
                    <a:pt x="1263" y="3429"/>
                    <a:pt x="541" y="1805"/>
                    <a:pt x="0" y="0"/>
                  </a:cubicBezTo>
                  <a:cubicBezTo>
                    <a:pt x="541" y="1624"/>
                    <a:pt x="1083" y="3429"/>
                    <a:pt x="1805" y="5234"/>
                  </a:cubicBezTo>
                  <a:close/>
                </a:path>
              </a:pathLst>
            </a:custGeom>
            <a:solidFill>
              <a:srgbClr val="FFFFFF"/>
            </a:solidFill>
            <a:ln w="1804"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71B31817-9715-D447-B6AC-7FBCC8C42672}"/>
                </a:ext>
              </a:extLst>
            </p:cNvPr>
            <p:cNvSpPr/>
            <p:nvPr/>
          </p:nvSpPr>
          <p:spPr>
            <a:xfrm>
              <a:off x="3302086" y="2063716"/>
              <a:ext cx="80" cy="1804"/>
            </a:xfrm>
            <a:custGeom>
              <a:avLst/>
              <a:gdLst>
                <a:gd name="connsiteX0" fmla="*/ 0 w 80"/>
                <a:gd name="connsiteY0" fmla="*/ 0 h 1804"/>
                <a:gd name="connsiteX1" fmla="*/ 0 w 80"/>
                <a:gd name="connsiteY1" fmla="*/ 0 h 1804"/>
                <a:gd name="connsiteX2" fmla="*/ 0 w 80"/>
                <a:gd name="connsiteY2" fmla="*/ 0 h 1804"/>
              </a:gdLst>
              <a:ahLst/>
              <a:cxnLst>
                <a:cxn ang="0">
                  <a:pos x="connsiteX0" y="connsiteY0"/>
                </a:cxn>
                <a:cxn ang="0">
                  <a:pos x="connsiteX1" y="connsiteY1"/>
                </a:cxn>
                <a:cxn ang="0">
                  <a:pos x="connsiteX2" y="connsiteY2"/>
                </a:cxn>
              </a:cxnLst>
              <a:rect l="l" t="t" r="r" b="b"/>
              <a:pathLst>
                <a:path w="80" h="1804">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4C63855C-710E-7C40-A18D-300882052B8B}"/>
                </a:ext>
              </a:extLst>
            </p:cNvPr>
            <p:cNvSpPr/>
            <p:nvPr/>
          </p:nvSpPr>
          <p:spPr>
            <a:xfrm>
              <a:off x="2726490" y="1883356"/>
              <a:ext cx="578316" cy="512109"/>
            </a:xfrm>
            <a:custGeom>
              <a:avLst/>
              <a:gdLst>
                <a:gd name="connsiteX0" fmla="*/ 241539 w 578316"/>
                <a:gd name="connsiteY0" fmla="*/ 507378 h 512109"/>
                <a:gd name="connsiteX1" fmla="*/ 305607 w 578316"/>
                <a:gd name="connsiteY1" fmla="*/ 512070 h 512109"/>
                <a:gd name="connsiteX2" fmla="*/ 433383 w 578316"/>
                <a:gd name="connsiteY2" fmla="*/ 483195 h 512109"/>
                <a:gd name="connsiteX3" fmla="*/ 526507 w 578316"/>
                <a:gd name="connsiteY3" fmla="*/ 402703 h 512109"/>
                <a:gd name="connsiteX4" fmla="*/ 572347 w 578316"/>
                <a:gd name="connsiteY4" fmla="*/ 290629 h 512109"/>
                <a:gd name="connsiteX5" fmla="*/ 576498 w 578316"/>
                <a:gd name="connsiteY5" fmla="*/ 192090 h 512109"/>
                <a:gd name="connsiteX6" fmla="*/ 578303 w 578316"/>
                <a:gd name="connsiteY6" fmla="*/ 199309 h 512109"/>
                <a:gd name="connsiteX7" fmla="*/ 575777 w 578316"/>
                <a:gd name="connsiteY7" fmla="*/ 189383 h 512109"/>
                <a:gd name="connsiteX8" fmla="*/ 575055 w 578316"/>
                <a:gd name="connsiteY8" fmla="*/ 180720 h 512109"/>
                <a:gd name="connsiteX9" fmla="*/ 575055 w 578316"/>
                <a:gd name="connsiteY9" fmla="*/ 180720 h 512109"/>
                <a:gd name="connsiteX10" fmla="*/ 564046 w 578316"/>
                <a:gd name="connsiteY10" fmla="*/ 130188 h 512109"/>
                <a:gd name="connsiteX11" fmla="*/ 540765 w 578316"/>
                <a:gd name="connsiteY11" fmla="*/ 70632 h 512109"/>
                <a:gd name="connsiteX12" fmla="*/ 540945 w 578316"/>
                <a:gd name="connsiteY12" fmla="*/ 70812 h 512109"/>
                <a:gd name="connsiteX13" fmla="*/ 539140 w 578316"/>
                <a:gd name="connsiteY13" fmla="*/ 68827 h 512109"/>
                <a:gd name="connsiteX14" fmla="*/ 482652 w 578316"/>
                <a:gd name="connsiteY14" fmla="*/ 78392 h 512109"/>
                <a:gd name="connsiteX15" fmla="*/ 459191 w 578316"/>
                <a:gd name="connsiteY15" fmla="*/ 80377 h 512109"/>
                <a:gd name="connsiteX16" fmla="*/ 340800 w 578316"/>
                <a:gd name="connsiteY16" fmla="*/ 40853 h 512109"/>
                <a:gd name="connsiteX17" fmla="*/ 321309 w 578316"/>
                <a:gd name="connsiteY17" fmla="*/ 22806 h 512109"/>
                <a:gd name="connsiteX18" fmla="*/ 299110 w 578316"/>
                <a:gd name="connsiteY18" fmla="*/ 1510 h 512109"/>
                <a:gd name="connsiteX19" fmla="*/ 199850 w 578316"/>
                <a:gd name="connsiteY19" fmla="*/ 28762 h 512109"/>
                <a:gd name="connsiteX20" fmla="*/ 179998 w 578316"/>
                <a:gd name="connsiteY20" fmla="*/ 59623 h 512109"/>
                <a:gd name="connsiteX21" fmla="*/ 171335 w 578316"/>
                <a:gd name="connsiteY21" fmla="*/ 91025 h 512109"/>
                <a:gd name="connsiteX22" fmla="*/ 130548 w 578316"/>
                <a:gd name="connsiteY22" fmla="*/ 132534 h 512109"/>
                <a:gd name="connsiteX23" fmla="*/ 92287 w 578316"/>
                <a:gd name="connsiteY23" fmla="*/ 144265 h 512109"/>
                <a:gd name="connsiteX24" fmla="*/ 77308 w 578316"/>
                <a:gd name="connsiteY24" fmla="*/ 138851 h 512109"/>
                <a:gd name="connsiteX25" fmla="*/ 33814 w 578316"/>
                <a:gd name="connsiteY25" fmla="*/ 160508 h 512109"/>
                <a:gd name="connsiteX26" fmla="*/ 7284 w 578316"/>
                <a:gd name="connsiteY26" fmla="*/ 224215 h 512109"/>
                <a:gd name="connsiteX27" fmla="*/ 65 w 578316"/>
                <a:gd name="connsiteY27" fmla="*/ 268611 h 512109"/>
                <a:gd name="connsiteX28" fmla="*/ 12338 w 578316"/>
                <a:gd name="connsiteY28" fmla="*/ 285756 h 512109"/>
                <a:gd name="connsiteX29" fmla="*/ 37784 w 578316"/>
                <a:gd name="connsiteY29" fmla="*/ 316076 h 512109"/>
                <a:gd name="connsiteX30" fmla="*/ 41935 w 578316"/>
                <a:gd name="connsiteY30" fmla="*/ 336469 h 512109"/>
                <a:gd name="connsiteX31" fmla="*/ 54569 w 578316"/>
                <a:gd name="connsiteY31" fmla="*/ 332679 h 512109"/>
                <a:gd name="connsiteX32" fmla="*/ 110696 w 578316"/>
                <a:gd name="connsiteY32" fmla="*/ 342244 h 512109"/>
                <a:gd name="connsiteX33" fmla="*/ 117915 w 578316"/>
                <a:gd name="connsiteY33" fmla="*/ 396748 h 512109"/>
                <a:gd name="connsiteX34" fmla="*/ 101311 w 578316"/>
                <a:gd name="connsiteY34" fmla="*/ 449265 h 512109"/>
                <a:gd name="connsiteX35" fmla="*/ 182163 w 578316"/>
                <a:gd name="connsiteY35" fmla="*/ 492218 h 512109"/>
                <a:gd name="connsiteX36" fmla="*/ 241539 w 578316"/>
                <a:gd name="connsiteY36" fmla="*/ 507378 h 512109"/>
                <a:gd name="connsiteX37" fmla="*/ 362096 w 578316"/>
                <a:gd name="connsiteY37" fmla="*/ 209235 h 512109"/>
                <a:gd name="connsiteX38" fmla="*/ 423276 w 578316"/>
                <a:gd name="connsiteY38" fmla="*/ 314632 h 512109"/>
                <a:gd name="connsiteX39" fmla="*/ 395664 w 578316"/>
                <a:gd name="connsiteY39" fmla="*/ 353073 h 512109"/>
                <a:gd name="connsiteX40" fmla="*/ 236125 w 578316"/>
                <a:gd name="connsiteY40" fmla="*/ 325821 h 512109"/>
                <a:gd name="connsiteX41" fmla="*/ 232155 w 578316"/>
                <a:gd name="connsiteY41" fmla="*/ 298209 h 512109"/>
                <a:gd name="connsiteX42" fmla="*/ 362096 w 578316"/>
                <a:gd name="connsiteY42" fmla="*/ 209235 h 5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8316" h="512109">
                  <a:moveTo>
                    <a:pt x="241539" y="507378"/>
                  </a:moveTo>
                  <a:cubicBezTo>
                    <a:pt x="262835" y="510266"/>
                    <a:pt x="283951" y="512431"/>
                    <a:pt x="305607" y="512070"/>
                  </a:cubicBezTo>
                  <a:cubicBezTo>
                    <a:pt x="350545" y="511348"/>
                    <a:pt x="392596" y="501783"/>
                    <a:pt x="433383" y="483195"/>
                  </a:cubicBezTo>
                  <a:cubicBezTo>
                    <a:pt x="471643" y="465688"/>
                    <a:pt x="501963" y="436271"/>
                    <a:pt x="526507" y="402703"/>
                  </a:cubicBezTo>
                  <a:cubicBezTo>
                    <a:pt x="550149" y="370218"/>
                    <a:pt x="564948" y="329792"/>
                    <a:pt x="572347" y="290629"/>
                  </a:cubicBezTo>
                  <a:cubicBezTo>
                    <a:pt x="578484" y="257963"/>
                    <a:pt x="579927" y="224756"/>
                    <a:pt x="576498" y="192090"/>
                  </a:cubicBezTo>
                  <a:cubicBezTo>
                    <a:pt x="577220" y="194437"/>
                    <a:pt x="577762" y="196963"/>
                    <a:pt x="578303" y="199309"/>
                  </a:cubicBezTo>
                  <a:cubicBezTo>
                    <a:pt x="577401" y="196061"/>
                    <a:pt x="576679" y="192812"/>
                    <a:pt x="575777" y="189383"/>
                  </a:cubicBezTo>
                  <a:cubicBezTo>
                    <a:pt x="574694" y="185593"/>
                    <a:pt x="573972" y="182706"/>
                    <a:pt x="575055" y="180720"/>
                  </a:cubicBezTo>
                  <a:lnTo>
                    <a:pt x="575055" y="180720"/>
                  </a:lnTo>
                  <a:cubicBezTo>
                    <a:pt x="572708" y="163756"/>
                    <a:pt x="569099" y="146792"/>
                    <a:pt x="564046" y="130188"/>
                  </a:cubicBezTo>
                  <a:cubicBezTo>
                    <a:pt x="557910" y="109614"/>
                    <a:pt x="549969" y="89581"/>
                    <a:pt x="540765" y="70632"/>
                  </a:cubicBezTo>
                  <a:cubicBezTo>
                    <a:pt x="540765" y="70632"/>
                    <a:pt x="540765" y="70632"/>
                    <a:pt x="540945" y="70812"/>
                  </a:cubicBezTo>
                  <a:cubicBezTo>
                    <a:pt x="540404" y="70090"/>
                    <a:pt x="539862" y="69549"/>
                    <a:pt x="539140" y="68827"/>
                  </a:cubicBezTo>
                  <a:cubicBezTo>
                    <a:pt x="520732" y="52765"/>
                    <a:pt x="509001" y="57998"/>
                    <a:pt x="482652" y="78392"/>
                  </a:cubicBezTo>
                  <a:cubicBezTo>
                    <a:pt x="475253" y="84167"/>
                    <a:pt x="467853" y="88860"/>
                    <a:pt x="459191" y="80377"/>
                  </a:cubicBezTo>
                  <a:cubicBezTo>
                    <a:pt x="426164" y="48253"/>
                    <a:pt x="383572" y="43741"/>
                    <a:pt x="340800" y="40853"/>
                  </a:cubicBezTo>
                  <a:cubicBezTo>
                    <a:pt x="322211" y="39590"/>
                    <a:pt x="322211" y="40673"/>
                    <a:pt x="321309" y="22806"/>
                  </a:cubicBezTo>
                  <a:cubicBezTo>
                    <a:pt x="320587" y="4217"/>
                    <a:pt x="316616" y="-3543"/>
                    <a:pt x="299110" y="1510"/>
                  </a:cubicBezTo>
                  <a:cubicBezTo>
                    <a:pt x="266445" y="10895"/>
                    <a:pt x="232696" y="20640"/>
                    <a:pt x="199850" y="28762"/>
                  </a:cubicBezTo>
                  <a:cubicBezTo>
                    <a:pt x="175305" y="34898"/>
                    <a:pt x="170252" y="37244"/>
                    <a:pt x="179998" y="59623"/>
                  </a:cubicBezTo>
                  <a:cubicBezTo>
                    <a:pt x="186495" y="74241"/>
                    <a:pt x="183607" y="83265"/>
                    <a:pt x="171335" y="91025"/>
                  </a:cubicBezTo>
                  <a:cubicBezTo>
                    <a:pt x="154370" y="101673"/>
                    <a:pt x="141557" y="115931"/>
                    <a:pt x="130548" y="132534"/>
                  </a:cubicBezTo>
                  <a:cubicBezTo>
                    <a:pt x="118637" y="150221"/>
                    <a:pt x="113042" y="151303"/>
                    <a:pt x="92287" y="144265"/>
                  </a:cubicBezTo>
                  <a:cubicBezTo>
                    <a:pt x="87234" y="142460"/>
                    <a:pt x="82361" y="140295"/>
                    <a:pt x="77308" y="138851"/>
                  </a:cubicBezTo>
                  <a:cubicBezTo>
                    <a:pt x="54027" y="132715"/>
                    <a:pt x="43560" y="137948"/>
                    <a:pt x="33814" y="160508"/>
                  </a:cubicBezTo>
                  <a:cubicBezTo>
                    <a:pt x="24790" y="181623"/>
                    <a:pt x="16308" y="203099"/>
                    <a:pt x="7284" y="224215"/>
                  </a:cubicBezTo>
                  <a:cubicBezTo>
                    <a:pt x="1148" y="238472"/>
                    <a:pt x="1148" y="253632"/>
                    <a:pt x="65" y="268611"/>
                  </a:cubicBezTo>
                  <a:cubicBezTo>
                    <a:pt x="-476" y="277455"/>
                    <a:pt x="2231" y="285576"/>
                    <a:pt x="12338" y="285756"/>
                  </a:cubicBezTo>
                  <a:cubicBezTo>
                    <a:pt x="33092" y="286298"/>
                    <a:pt x="36702" y="299653"/>
                    <a:pt x="37784" y="316076"/>
                  </a:cubicBezTo>
                  <a:cubicBezTo>
                    <a:pt x="38326" y="322934"/>
                    <a:pt x="38145" y="330153"/>
                    <a:pt x="41935" y="336469"/>
                  </a:cubicBezTo>
                  <a:cubicBezTo>
                    <a:pt x="46808" y="337191"/>
                    <a:pt x="50598" y="334484"/>
                    <a:pt x="54569" y="332679"/>
                  </a:cubicBezTo>
                  <a:cubicBezTo>
                    <a:pt x="75503" y="322573"/>
                    <a:pt x="95356" y="326002"/>
                    <a:pt x="110696" y="342244"/>
                  </a:cubicBezTo>
                  <a:cubicBezTo>
                    <a:pt x="125856" y="358126"/>
                    <a:pt x="122968" y="374730"/>
                    <a:pt x="117915" y="396748"/>
                  </a:cubicBezTo>
                  <a:cubicBezTo>
                    <a:pt x="113944" y="414795"/>
                    <a:pt x="108169" y="432301"/>
                    <a:pt x="101311" y="449265"/>
                  </a:cubicBezTo>
                  <a:cubicBezTo>
                    <a:pt x="126397" y="466591"/>
                    <a:pt x="153288" y="480668"/>
                    <a:pt x="182163" y="492218"/>
                  </a:cubicBezTo>
                  <a:cubicBezTo>
                    <a:pt x="201474" y="500520"/>
                    <a:pt x="220965" y="504671"/>
                    <a:pt x="241539" y="507378"/>
                  </a:cubicBezTo>
                  <a:close/>
                  <a:moveTo>
                    <a:pt x="362096" y="209235"/>
                  </a:moveTo>
                  <a:cubicBezTo>
                    <a:pt x="405770" y="223312"/>
                    <a:pt x="433022" y="270055"/>
                    <a:pt x="423276" y="314632"/>
                  </a:cubicBezTo>
                  <a:cubicBezTo>
                    <a:pt x="419667" y="331416"/>
                    <a:pt x="406853" y="342064"/>
                    <a:pt x="395664" y="353073"/>
                  </a:cubicBezTo>
                  <a:cubicBezTo>
                    <a:pt x="343326" y="404327"/>
                    <a:pt x="265723" y="383573"/>
                    <a:pt x="236125" y="325821"/>
                  </a:cubicBezTo>
                  <a:cubicBezTo>
                    <a:pt x="231433" y="316437"/>
                    <a:pt x="232696" y="306691"/>
                    <a:pt x="232155" y="298209"/>
                  </a:cubicBezTo>
                  <a:cubicBezTo>
                    <a:pt x="232335" y="235404"/>
                    <a:pt x="300374" y="189383"/>
                    <a:pt x="362096" y="209235"/>
                  </a:cubicBezTo>
                  <a:close/>
                </a:path>
              </a:pathLst>
            </a:custGeom>
            <a:solidFill>
              <a:srgbClr val="FFFFFF"/>
            </a:solidFill>
            <a:ln w="1804"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7D6A55B7-EBFF-8843-83D0-704F080EE226}"/>
                </a:ext>
              </a:extLst>
            </p:cNvPr>
            <p:cNvSpPr/>
            <p:nvPr/>
          </p:nvSpPr>
          <p:spPr>
            <a:xfrm>
              <a:off x="3315261" y="2183551"/>
              <a:ext cx="180" cy="2887"/>
            </a:xfrm>
            <a:custGeom>
              <a:avLst/>
              <a:gdLst>
                <a:gd name="connsiteX0" fmla="*/ 180 w 180"/>
                <a:gd name="connsiteY0" fmla="*/ 0 h 2887"/>
                <a:gd name="connsiteX1" fmla="*/ 0 w 180"/>
                <a:gd name="connsiteY1" fmla="*/ 2888 h 2887"/>
                <a:gd name="connsiteX2" fmla="*/ 180 w 180"/>
                <a:gd name="connsiteY2" fmla="*/ 0 h 2887"/>
              </a:gdLst>
              <a:ahLst/>
              <a:cxnLst>
                <a:cxn ang="0">
                  <a:pos x="connsiteX0" y="connsiteY0"/>
                </a:cxn>
                <a:cxn ang="0">
                  <a:pos x="connsiteX1" y="connsiteY1"/>
                </a:cxn>
                <a:cxn ang="0">
                  <a:pos x="connsiteX2" y="connsiteY2"/>
                </a:cxn>
              </a:cxnLst>
              <a:rect l="l" t="t" r="r" b="b"/>
              <a:pathLst>
                <a:path w="180" h="2887">
                  <a:moveTo>
                    <a:pt x="180" y="0"/>
                  </a:moveTo>
                  <a:cubicBezTo>
                    <a:pt x="180" y="902"/>
                    <a:pt x="0" y="1985"/>
                    <a:pt x="0" y="2888"/>
                  </a:cubicBezTo>
                  <a:cubicBezTo>
                    <a:pt x="180" y="1985"/>
                    <a:pt x="180" y="902"/>
                    <a:pt x="180" y="0"/>
                  </a:cubicBezTo>
                  <a:close/>
                </a:path>
              </a:pathLst>
            </a:custGeom>
            <a:solidFill>
              <a:srgbClr val="FFFFFF"/>
            </a:solidFill>
            <a:ln w="1804"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9CA2987F-FA02-EC4D-925A-367E72E14EDF}"/>
                </a:ext>
              </a:extLst>
            </p:cNvPr>
            <p:cNvSpPr/>
            <p:nvPr/>
          </p:nvSpPr>
          <p:spPr>
            <a:xfrm>
              <a:off x="3315622" y="2175068"/>
              <a:ext cx="180" cy="3790"/>
            </a:xfrm>
            <a:custGeom>
              <a:avLst/>
              <a:gdLst>
                <a:gd name="connsiteX0" fmla="*/ 180 w 180"/>
                <a:gd name="connsiteY0" fmla="*/ 0 h 3790"/>
                <a:gd name="connsiteX1" fmla="*/ 0 w 180"/>
                <a:gd name="connsiteY1" fmla="*/ 3790 h 3790"/>
                <a:gd name="connsiteX2" fmla="*/ 180 w 180"/>
                <a:gd name="connsiteY2" fmla="*/ 0 h 3790"/>
              </a:gdLst>
              <a:ahLst/>
              <a:cxnLst>
                <a:cxn ang="0">
                  <a:pos x="connsiteX0" y="connsiteY0"/>
                </a:cxn>
                <a:cxn ang="0">
                  <a:pos x="connsiteX1" y="connsiteY1"/>
                </a:cxn>
                <a:cxn ang="0">
                  <a:pos x="connsiteX2" y="connsiteY2"/>
                </a:cxn>
              </a:cxnLst>
              <a:rect l="l" t="t" r="r" b="b"/>
              <a:pathLst>
                <a:path w="180" h="3790">
                  <a:moveTo>
                    <a:pt x="180" y="0"/>
                  </a:moveTo>
                  <a:cubicBezTo>
                    <a:pt x="180" y="1263"/>
                    <a:pt x="180" y="2527"/>
                    <a:pt x="0" y="3790"/>
                  </a:cubicBezTo>
                  <a:cubicBezTo>
                    <a:pt x="180" y="2527"/>
                    <a:pt x="180" y="1263"/>
                    <a:pt x="180" y="0"/>
                  </a:cubicBezTo>
                  <a:close/>
                </a:path>
              </a:pathLst>
            </a:custGeom>
            <a:solidFill>
              <a:srgbClr val="FFFFFF"/>
            </a:solidFill>
            <a:ln w="1804"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30FF675C-4741-C64E-97B0-72CF7C5115D8}"/>
                </a:ext>
              </a:extLst>
            </p:cNvPr>
            <p:cNvSpPr/>
            <p:nvPr/>
          </p:nvSpPr>
          <p:spPr>
            <a:xfrm>
              <a:off x="3308944" y="2061731"/>
              <a:ext cx="1985" cy="1804"/>
            </a:xfrm>
            <a:custGeom>
              <a:avLst/>
              <a:gdLst>
                <a:gd name="connsiteX0" fmla="*/ 1985 w 1985"/>
                <a:gd name="connsiteY0" fmla="*/ 0 h 1804"/>
                <a:gd name="connsiteX1" fmla="*/ 0 w 1985"/>
                <a:gd name="connsiteY1" fmla="*/ 0 h 1804"/>
                <a:gd name="connsiteX2" fmla="*/ 1985 w 1985"/>
                <a:gd name="connsiteY2" fmla="*/ 0 h 1804"/>
              </a:gdLst>
              <a:ahLst/>
              <a:cxnLst>
                <a:cxn ang="0">
                  <a:pos x="connsiteX0" y="connsiteY0"/>
                </a:cxn>
                <a:cxn ang="0">
                  <a:pos x="connsiteX1" y="connsiteY1"/>
                </a:cxn>
                <a:cxn ang="0">
                  <a:pos x="connsiteX2" y="connsiteY2"/>
                </a:cxn>
              </a:cxnLst>
              <a:rect l="l" t="t" r="r" b="b"/>
              <a:pathLst>
                <a:path w="1985" h="1804">
                  <a:moveTo>
                    <a:pt x="1985" y="0"/>
                  </a:moveTo>
                  <a:cubicBezTo>
                    <a:pt x="1263" y="0"/>
                    <a:pt x="541" y="0"/>
                    <a:pt x="0" y="0"/>
                  </a:cubicBezTo>
                  <a:cubicBezTo>
                    <a:pt x="541" y="0"/>
                    <a:pt x="1263" y="0"/>
                    <a:pt x="1985" y="0"/>
                  </a:cubicBezTo>
                  <a:close/>
                </a:path>
              </a:pathLst>
            </a:custGeom>
            <a:solidFill>
              <a:srgbClr val="FFFFFF"/>
            </a:solidFill>
            <a:ln w="1804"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23AFD525-A850-2F41-B995-F29C6E59995E}"/>
                </a:ext>
              </a:extLst>
            </p:cNvPr>
            <p:cNvSpPr/>
            <p:nvPr/>
          </p:nvSpPr>
          <p:spPr>
            <a:xfrm>
              <a:off x="3322299" y="2022207"/>
              <a:ext cx="1263" cy="2165"/>
            </a:xfrm>
            <a:custGeom>
              <a:avLst/>
              <a:gdLst>
                <a:gd name="connsiteX0" fmla="*/ 0 w 1263"/>
                <a:gd name="connsiteY0" fmla="*/ 0 h 2165"/>
                <a:gd name="connsiteX1" fmla="*/ 1263 w 1263"/>
                <a:gd name="connsiteY1" fmla="*/ 2166 h 2165"/>
                <a:gd name="connsiteX2" fmla="*/ 0 w 1263"/>
                <a:gd name="connsiteY2" fmla="*/ 0 h 2165"/>
              </a:gdLst>
              <a:ahLst/>
              <a:cxnLst>
                <a:cxn ang="0">
                  <a:pos x="connsiteX0" y="connsiteY0"/>
                </a:cxn>
                <a:cxn ang="0">
                  <a:pos x="connsiteX1" y="connsiteY1"/>
                </a:cxn>
                <a:cxn ang="0">
                  <a:pos x="connsiteX2" y="connsiteY2"/>
                </a:cxn>
              </a:cxnLst>
              <a:rect l="l" t="t" r="r" b="b"/>
              <a:pathLst>
                <a:path w="1263" h="2165">
                  <a:moveTo>
                    <a:pt x="0" y="0"/>
                  </a:moveTo>
                  <a:cubicBezTo>
                    <a:pt x="361" y="722"/>
                    <a:pt x="902" y="1444"/>
                    <a:pt x="1263" y="2166"/>
                  </a:cubicBezTo>
                  <a:cubicBezTo>
                    <a:pt x="902" y="1444"/>
                    <a:pt x="542" y="722"/>
                    <a:pt x="0" y="0"/>
                  </a:cubicBezTo>
                  <a:close/>
                </a:path>
              </a:pathLst>
            </a:custGeom>
            <a:solidFill>
              <a:srgbClr val="FFFFFF"/>
            </a:solidFill>
            <a:ln w="1804"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64E704FB-3305-4747-A50A-FFA5F9DBD86F}"/>
                </a:ext>
              </a:extLst>
            </p:cNvPr>
            <p:cNvSpPr/>
            <p:nvPr/>
          </p:nvSpPr>
          <p:spPr>
            <a:xfrm>
              <a:off x="3325367" y="2027982"/>
              <a:ext cx="902" cy="1985"/>
            </a:xfrm>
            <a:custGeom>
              <a:avLst/>
              <a:gdLst>
                <a:gd name="connsiteX0" fmla="*/ 0 w 902"/>
                <a:gd name="connsiteY0" fmla="*/ 0 h 1985"/>
                <a:gd name="connsiteX1" fmla="*/ 902 w 902"/>
                <a:gd name="connsiteY1" fmla="*/ 1985 h 1985"/>
                <a:gd name="connsiteX2" fmla="*/ 0 w 902"/>
                <a:gd name="connsiteY2" fmla="*/ 0 h 1985"/>
              </a:gdLst>
              <a:ahLst/>
              <a:cxnLst>
                <a:cxn ang="0">
                  <a:pos x="connsiteX0" y="connsiteY0"/>
                </a:cxn>
                <a:cxn ang="0">
                  <a:pos x="connsiteX1" y="connsiteY1"/>
                </a:cxn>
                <a:cxn ang="0">
                  <a:pos x="connsiteX2" y="connsiteY2"/>
                </a:cxn>
              </a:cxnLst>
              <a:rect l="l" t="t" r="r" b="b"/>
              <a:pathLst>
                <a:path w="902" h="1985">
                  <a:moveTo>
                    <a:pt x="0" y="0"/>
                  </a:moveTo>
                  <a:cubicBezTo>
                    <a:pt x="361" y="722"/>
                    <a:pt x="722" y="1263"/>
                    <a:pt x="902" y="1985"/>
                  </a:cubicBezTo>
                  <a:cubicBezTo>
                    <a:pt x="722" y="1263"/>
                    <a:pt x="361" y="722"/>
                    <a:pt x="0" y="0"/>
                  </a:cubicBezTo>
                  <a:close/>
                </a:path>
              </a:pathLst>
            </a:custGeom>
            <a:solidFill>
              <a:srgbClr val="FFFFFF"/>
            </a:solidFill>
            <a:ln w="1804"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7E6E15F4-2C2F-6B40-AD54-32D79196CECD}"/>
                </a:ext>
              </a:extLst>
            </p:cNvPr>
            <p:cNvSpPr/>
            <p:nvPr/>
          </p:nvSpPr>
          <p:spPr>
            <a:xfrm>
              <a:off x="3319231" y="2016793"/>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1" y="722"/>
                    <a:pt x="902" y="1444"/>
                    <a:pt x="1444" y="2346"/>
                  </a:cubicBezTo>
                  <a:cubicBezTo>
                    <a:pt x="902" y="1624"/>
                    <a:pt x="541" y="902"/>
                    <a:pt x="0" y="0"/>
                  </a:cubicBezTo>
                  <a:close/>
                </a:path>
              </a:pathLst>
            </a:custGeom>
            <a:solidFill>
              <a:srgbClr val="FFFFFF"/>
            </a:solidFill>
            <a:ln w="1804"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BF9A537-4A91-A044-8E6D-6839C15F8EBC}"/>
                </a:ext>
              </a:extLst>
            </p:cNvPr>
            <p:cNvSpPr/>
            <p:nvPr/>
          </p:nvSpPr>
          <p:spPr>
            <a:xfrm>
              <a:off x="2821304" y="2340924"/>
              <a:ext cx="3429" cy="7580"/>
            </a:xfrm>
            <a:custGeom>
              <a:avLst/>
              <a:gdLst>
                <a:gd name="connsiteX0" fmla="*/ 0 w 3429"/>
                <a:gd name="connsiteY0" fmla="*/ 7580 h 7580"/>
                <a:gd name="connsiteX1" fmla="*/ 3429 w 3429"/>
                <a:gd name="connsiteY1" fmla="*/ 0 h 7580"/>
                <a:gd name="connsiteX2" fmla="*/ 0 w 3429"/>
                <a:gd name="connsiteY2" fmla="*/ 7580 h 7580"/>
              </a:gdLst>
              <a:ahLst/>
              <a:cxnLst>
                <a:cxn ang="0">
                  <a:pos x="connsiteX0" y="connsiteY0"/>
                </a:cxn>
                <a:cxn ang="0">
                  <a:pos x="connsiteX1" y="connsiteY1"/>
                </a:cxn>
                <a:cxn ang="0">
                  <a:pos x="connsiteX2" y="connsiteY2"/>
                </a:cxn>
              </a:cxnLst>
              <a:rect l="l" t="t" r="r" b="b"/>
              <a:pathLst>
                <a:path w="3429" h="7580">
                  <a:moveTo>
                    <a:pt x="0" y="7580"/>
                  </a:moveTo>
                  <a:cubicBezTo>
                    <a:pt x="1083" y="5053"/>
                    <a:pt x="2346" y="2527"/>
                    <a:pt x="3429" y="0"/>
                  </a:cubicBezTo>
                  <a:cubicBezTo>
                    <a:pt x="2346" y="2527"/>
                    <a:pt x="1083" y="5053"/>
                    <a:pt x="0" y="7580"/>
                  </a:cubicBezTo>
                  <a:close/>
                </a:path>
              </a:pathLst>
            </a:custGeom>
            <a:solidFill>
              <a:srgbClr val="FFFFFF"/>
            </a:solidFill>
            <a:ln w="1804"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B669C9B7-FB0C-5343-A356-87CE414322A0}"/>
                </a:ext>
              </a:extLst>
            </p:cNvPr>
            <p:cNvSpPr/>
            <p:nvPr/>
          </p:nvSpPr>
          <p:spPr>
            <a:xfrm>
              <a:off x="3307139" y="2061911"/>
              <a:ext cx="902" cy="1804"/>
            </a:xfrm>
            <a:custGeom>
              <a:avLst/>
              <a:gdLst>
                <a:gd name="connsiteX0" fmla="*/ 902 w 902"/>
                <a:gd name="connsiteY0" fmla="*/ 0 h 1804"/>
                <a:gd name="connsiteX1" fmla="*/ 0 w 902"/>
                <a:gd name="connsiteY1" fmla="*/ 0 h 1804"/>
                <a:gd name="connsiteX2" fmla="*/ 902 w 902"/>
                <a:gd name="connsiteY2" fmla="*/ 0 h 1804"/>
              </a:gdLst>
              <a:ahLst/>
              <a:cxnLst>
                <a:cxn ang="0">
                  <a:pos x="connsiteX0" y="connsiteY0"/>
                </a:cxn>
                <a:cxn ang="0">
                  <a:pos x="connsiteX1" y="connsiteY1"/>
                </a:cxn>
                <a:cxn ang="0">
                  <a:pos x="connsiteX2" y="connsiteY2"/>
                </a:cxn>
              </a:cxnLst>
              <a:rect l="l" t="t" r="r" b="b"/>
              <a:pathLst>
                <a:path w="902" h="1804">
                  <a:moveTo>
                    <a:pt x="902" y="0"/>
                  </a:moveTo>
                  <a:cubicBezTo>
                    <a:pt x="541" y="0"/>
                    <a:pt x="361" y="0"/>
                    <a:pt x="0" y="0"/>
                  </a:cubicBezTo>
                  <a:cubicBezTo>
                    <a:pt x="361" y="0"/>
                    <a:pt x="722" y="0"/>
                    <a:pt x="902" y="0"/>
                  </a:cubicBezTo>
                  <a:close/>
                </a:path>
              </a:pathLst>
            </a:custGeom>
            <a:solidFill>
              <a:srgbClr val="FFFFFF"/>
            </a:solidFill>
            <a:ln w="1804"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80A95D5D-8049-AB4D-8849-650738721BA9}"/>
                </a:ext>
              </a:extLst>
            </p:cNvPr>
            <p:cNvSpPr/>
            <p:nvPr/>
          </p:nvSpPr>
          <p:spPr>
            <a:xfrm>
              <a:off x="3305695" y="2062092"/>
              <a:ext cx="541" cy="1804"/>
            </a:xfrm>
            <a:custGeom>
              <a:avLst/>
              <a:gdLst>
                <a:gd name="connsiteX0" fmla="*/ 541 w 541"/>
                <a:gd name="connsiteY0" fmla="*/ 0 h 1804"/>
                <a:gd name="connsiteX1" fmla="*/ 0 w 541"/>
                <a:gd name="connsiteY1" fmla="*/ 0 h 1804"/>
                <a:gd name="connsiteX2" fmla="*/ 541 w 541"/>
                <a:gd name="connsiteY2" fmla="*/ 0 h 1804"/>
              </a:gdLst>
              <a:ahLst/>
              <a:cxnLst>
                <a:cxn ang="0">
                  <a:pos x="connsiteX0" y="connsiteY0"/>
                </a:cxn>
                <a:cxn ang="0">
                  <a:pos x="connsiteX1" y="connsiteY1"/>
                </a:cxn>
                <a:cxn ang="0">
                  <a:pos x="connsiteX2" y="connsiteY2"/>
                </a:cxn>
              </a:cxnLst>
              <a:rect l="l" t="t" r="r" b="b"/>
              <a:pathLst>
                <a:path w="541" h="1804">
                  <a:moveTo>
                    <a:pt x="541" y="0"/>
                  </a:moveTo>
                  <a:cubicBezTo>
                    <a:pt x="361" y="0"/>
                    <a:pt x="180" y="0"/>
                    <a:pt x="0" y="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9EFC5A2D-42C0-474D-9D7D-EB742BDBD244}"/>
                </a:ext>
              </a:extLst>
            </p:cNvPr>
            <p:cNvSpPr/>
            <p:nvPr/>
          </p:nvSpPr>
          <p:spPr>
            <a:xfrm>
              <a:off x="3289814" y="1978713"/>
              <a:ext cx="721" cy="721"/>
            </a:xfrm>
            <a:custGeom>
              <a:avLst/>
              <a:gdLst>
                <a:gd name="connsiteX0" fmla="*/ 0 w 721"/>
                <a:gd name="connsiteY0" fmla="*/ 0 h 721"/>
                <a:gd name="connsiteX1" fmla="*/ 722 w 721"/>
                <a:gd name="connsiteY1" fmla="*/ 722 h 721"/>
                <a:gd name="connsiteX2" fmla="*/ 0 w 721"/>
                <a:gd name="connsiteY2" fmla="*/ 0 h 721"/>
              </a:gdLst>
              <a:ahLst/>
              <a:cxnLst>
                <a:cxn ang="0">
                  <a:pos x="connsiteX0" y="connsiteY0"/>
                </a:cxn>
                <a:cxn ang="0">
                  <a:pos x="connsiteX1" y="connsiteY1"/>
                </a:cxn>
                <a:cxn ang="0">
                  <a:pos x="connsiteX2" y="connsiteY2"/>
                </a:cxn>
              </a:cxnLst>
              <a:rect l="l" t="t" r="r" b="b"/>
              <a:pathLst>
                <a:path w="721" h="721">
                  <a:moveTo>
                    <a:pt x="0" y="0"/>
                  </a:moveTo>
                  <a:cubicBezTo>
                    <a:pt x="181" y="180"/>
                    <a:pt x="542" y="541"/>
                    <a:pt x="722" y="722"/>
                  </a:cubicBezTo>
                  <a:cubicBezTo>
                    <a:pt x="542" y="541"/>
                    <a:pt x="181" y="361"/>
                    <a:pt x="0" y="0"/>
                  </a:cubicBezTo>
                  <a:close/>
                </a:path>
              </a:pathLst>
            </a:custGeom>
            <a:solidFill>
              <a:srgbClr val="FFFFFF"/>
            </a:solidFill>
            <a:ln w="1804"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E9FCFEEF-D2F1-4D4F-AB08-C648BBB336B6}"/>
                </a:ext>
              </a:extLst>
            </p:cNvPr>
            <p:cNvSpPr/>
            <p:nvPr/>
          </p:nvSpPr>
          <p:spPr>
            <a:xfrm>
              <a:off x="3315982" y="2011740"/>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2" y="722"/>
                    <a:pt x="1083" y="1444"/>
                    <a:pt x="1444" y="2346"/>
                  </a:cubicBezTo>
                  <a:cubicBezTo>
                    <a:pt x="1083" y="1624"/>
                    <a:pt x="542" y="722"/>
                    <a:pt x="0" y="0"/>
                  </a:cubicBezTo>
                  <a:close/>
                </a:path>
              </a:pathLst>
            </a:custGeom>
            <a:solidFill>
              <a:srgbClr val="FFFFFF"/>
            </a:solidFill>
            <a:ln w="1804"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222129D2-D2A2-AF4F-8642-5EFE6619DEAD}"/>
                </a:ext>
              </a:extLst>
            </p:cNvPr>
            <p:cNvSpPr/>
            <p:nvPr/>
          </p:nvSpPr>
          <p:spPr>
            <a:xfrm>
              <a:off x="3315982" y="2167128"/>
              <a:ext cx="1804" cy="4331"/>
            </a:xfrm>
            <a:custGeom>
              <a:avLst/>
              <a:gdLst>
                <a:gd name="connsiteX0" fmla="*/ 0 w 1804"/>
                <a:gd name="connsiteY0" fmla="*/ 0 h 4331"/>
                <a:gd name="connsiteX1" fmla="*/ 0 w 1804"/>
                <a:gd name="connsiteY1" fmla="*/ 4331 h 4331"/>
                <a:gd name="connsiteX2" fmla="*/ 0 w 1804"/>
                <a:gd name="connsiteY2" fmla="*/ 0 h 4331"/>
              </a:gdLst>
              <a:ahLst/>
              <a:cxnLst>
                <a:cxn ang="0">
                  <a:pos x="connsiteX0" y="connsiteY0"/>
                </a:cxn>
                <a:cxn ang="0">
                  <a:pos x="connsiteX1" y="connsiteY1"/>
                </a:cxn>
                <a:cxn ang="0">
                  <a:pos x="connsiteX2" y="connsiteY2"/>
                </a:cxn>
              </a:cxnLst>
              <a:rect l="l" t="t" r="r" b="b"/>
              <a:pathLst>
                <a:path w="1804" h="4331">
                  <a:moveTo>
                    <a:pt x="0" y="0"/>
                  </a:moveTo>
                  <a:cubicBezTo>
                    <a:pt x="0" y="1444"/>
                    <a:pt x="0" y="2888"/>
                    <a:pt x="0" y="4331"/>
                  </a:cubicBezTo>
                  <a:cubicBezTo>
                    <a:pt x="0" y="2707"/>
                    <a:pt x="0" y="1263"/>
                    <a:pt x="0" y="0"/>
                  </a:cubicBezTo>
                  <a:close/>
                </a:path>
              </a:pathLst>
            </a:custGeom>
            <a:solidFill>
              <a:srgbClr val="FFFFFF"/>
            </a:solidFill>
            <a:ln w="1804"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C9A6F7D-D5E9-394F-AE67-5893411D6C3C}"/>
                </a:ext>
              </a:extLst>
            </p:cNvPr>
            <p:cNvSpPr/>
            <p:nvPr/>
          </p:nvSpPr>
          <p:spPr>
            <a:xfrm>
              <a:off x="3312734" y="2006867"/>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902" y="1444"/>
                    <a:pt x="361" y="722"/>
                    <a:pt x="0" y="0"/>
                  </a:cubicBezTo>
                  <a:close/>
                </a:path>
              </a:pathLst>
            </a:custGeom>
            <a:solidFill>
              <a:srgbClr val="FFFFFF"/>
            </a:solidFill>
            <a:ln w="1804"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AD0C254D-A702-6A41-A4D2-AA2CB54009A1}"/>
                </a:ext>
              </a:extLst>
            </p:cNvPr>
            <p:cNvSpPr/>
            <p:nvPr/>
          </p:nvSpPr>
          <p:spPr>
            <a:xfrm>
              <a:off x="3301725" y="1992609"/>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263"/>
                    <a:pt x="1624" y="1985"/>
                  </a:cubicBezTo>
                  <a:cubicBezTo>
                    <a:pt x="1083" y="1263"/>
                    <a:pt x="541" y="542"/>
                    <a:pt x="0" y="0"/>
                  </a:cubicBezTo>
                  <a:close/>
                </a:path>
              </a:pathLst>
            </a:custGeom>
            <a:solidFill>
              <a:srgbClr val="FFFFFF"/>
            </a:solidFill>
            <a:ln w="1804"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F87D9624-5123-9943-B42D-503DAEF2AB57}"/>
                </a:ext>
              </a:extLst>
            </p:cNvPr>
            <p:cNvSpPr/>
            <p:nvPr/>
          </p:nvSpPr>
          <p:spPr>
            <a:xfrm>
              <a:off x="3293784" y="1983225"/>
              <a:ext cx="1263" cy="1443"/>
            </a:xfrm>
            <a:custGeom>
              <a:avLst/>
              <a:gdLst>
                <a:gd name="connsiteX0" fmla="*/ 0 w 1263"/>
                <a:gd name="connsiteY0" fmla="*/ 0 h 1443"/>
                <a:gd name="connsiteX1" fmla="*/ 1263 w 1263"/>
                <a:gd name="connsiteY1" fmla="*/ 1444 h 1443"/>
                <a:gd name="connsiteX2" fmla="*/ 0 w 1263"/>
                <a:gd name="connsiteY2" fmla="*/ 0 h 1443"/>
              </a:gdLst>
              <a:ahLst/>
              <a:cxnLst>
                <a:cxn ang="0">
                  <a:pos x="connsiteX0" y="connsiteY0"/>
                </a:cxn>
                <a:cxn ang="0">
                  <a:pos x="connsiteX1" y="connsiteY1"/>
                </a:cxn>
                <a:cxn ang="0">
                  <a:pos x="connsiteX2" y="connsiteY2"/>
                </a:cxn>
              </a:cxnLst>
              <a:rect l="l" t="t" r="r" b="b"/>
              <a:pathLst>
                <a:path w="1263" h="1443">
                  <a:moveTo>
                    <a:pt x="0" y="0"/>
                  </a:moveTo>
                  <a:cubicBezTo>
                    <a:pt x="361" y="541"/>
                    <a:pt x="722" y="902"/>
                    <a:pt x="1263" y="1444"/>
                  </a:cubicBezTo>
                  <a:cubicBezTo>
                    <a:pt x="902" y="902"/>
                    <a:pt x="361" y="541"/>
                    <a:pt x="0" y="0"/>
                  </a:cubicBezTo>
                  <a:close/>
                </a:path>
              </a:pathLst>
            </a:custGeom>
            <a:solidFill>
              <a:srgbClr val="FFFFFF"/>
            </a:solidFill>
            <a:ln w="1804"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5B0B03-7F90-4142-A0B8-C4FEBF0C6304}"/>
                </a:ext>
              </a:extLst>
            </p:cNvPr>
            <p:cNvSpPr/>
            <p:nvPr/>
          </p:nvSpPr>
          <p:spPr>
            <a:xfrm>
              <a:off x="3309124" y="2001994"/>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1083" y="1444"/>
                    <a:pt x="541" y="722"/>
                    <a:pt x="0" y="0"/>
                  </a:cubicBezTo>
                  <a:close/>
                </a:path>
              </a:pathLst>
            </a:custGeom>
            <a:solidFill>
              <a:srgbClr val="FFFFFF"/>
            </a:solidFill>
            <a:ln w="1804"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FC709BF-D730-E545-A867-0408D9016C0A}"/>
                </a:ext>
              </a:extLst>
            </p:cNvPr>
            <p:cNvSpPr/>
            <p:nvPr/>
          </p:nvSpPr>
          <p:spPr>
            <a:xfrm>
              <a:off x="3305515" y="1997302"/>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444"/>
                    <a:pt x="1624" y="1985"/>
                  </a:cubicBezTo>
                  <a:cubicBezTo>
                    <a:pt x="1083" y="1263"/>
                    <a:pt x="541" y="722"/>
                    <a:pt x="0" y="0"/>
                  </a:cubicBezTo>
                  <a:close/>
                </a:path>
              </a:pathLst>
            </a:custGeom>
            <a:solidFill>
              <a:srgbClr val="FFFFFF"/>
            </a:solidFill>
            <a:ln w="1804"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1B120E-9A5F-C84E-BBEC-4537BEDA7B0C}"/>
                </a:ext>
              </a:extLst>
            </p:cNvPr>
            <p:cNvSpPr/>
            <p:nvPr/>
          </p:nvSpPr>
          <p:spPr>
            <a:xfrm>
              <a:off x="3297755" y="1987917"/>
              <a:ext cx="1443" cy="1624"/>
            </a:xfrm>
            <a:custGeom>
              <a:avLst/>
              <a:gdLst>
                <a:gd name="connsiteX0" fmla="*/ 0 w 1443"/>
                <a:gd name="connsiteY0" fmla="*/ 0 h 1624"/>
                <a:gd name="connsiteX1" fmla="*/ 1444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902" y="1083"/>
                    <a:pt x="1444"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FD62E30F-0660-CD48-8862-D285B935A0D3}"/>
                </a:ext>
              </a:extLst>
            </p:cNvPr>
            <p:cNvSpPr/>
            <p:nvPr/>
          </p:nvSpPr>
          <p:spPr>
            <a:xfrm>
              <a:off x="3306778" y="2090246"/>
              <a:ext cx="1624" cy="7038"/>
            </a:xfrm>
            <a:custGeom>
              <a:avLst/>
              <a:gdLst>
                <a:gd name="connsiteX0" fmla="*/ 0 w 1624"/>
                <a:gd name="connsiteY0" fmla="*/ 0 h 7038"/>
                <a:gd name="connsiteX1" fmla="*/ 1624 w 1624"/>
                <a:gd name="connsiteY1" fmla="*/ 7039 h 7038"/>
                <a:gd name="connsiteX2" fmla="*/ 0 w 1624"/>
                <a:gd name="connsiteY2" fmla="*/ 0 h 7038"/>
              </a:gdLst>
              <a:ahLst/>
              <a:cxnLst>
                <a:cxn ang="0">
                  <a:pos x="connsiteX0" y="connsiteY0"/>
                </a:cxn>
                <a:cxn ang="0">
                  <a:pos x="connsiteX1" y="connsiteY1"/>
                </a:cxn>
                <a:cxn ang="0">
                  <a:pos x="connsiteX2" y="connsiteY2"/>
                </a:cxn>
              </a:cxnLst>
              <a:rect l="l" t="t" r="r" b="b"/>
              <a:pathLst>
                <a:path w="1624" h="7038">
                  <a:moveTo>
                    <a:pt x="0" y="0"/>
                  </a:moveTo>
                  <a:cubicBezTo>
                    <a:pt x="541" y="2346"/>
                    <a:pt x="1083" y="4692"/>
                    <a:pt x="1624" y="703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4B11F0A6-E017-674D-95DF-9D93F60A3357}"/>
                </a:ext>
              </a:extLst>
            </p:cNvPr>
            <p:cNvSpPr/>
            <p:nvPr/>
          </p:nvSpPr>
          <p:spPr>
            <a:xfrm>
              <a:off x="3312373" y="2120385"/>
              <a:ext cx="902" cy="6316"/>
            </a:xfrm>
            <a:custGeom>
              <a:avLst/>
              <a:gdLst>
                <a:gd name="connsiteX0" fmla="*/ 0 w 902"/>
                <a:gd name="connsiteY0" fmla="*/ 0 h 6316"/>
                <a:gd name="connsiteX1" fmla="*/ 902 w 902"/>
                <a:gd name="connsiteY1" fmla="*/ 6317 h 6316"/>
                <a:gd name="connsiteX2" fmla="*/ 0 w 902"/>
                <a:gd name="connsiteY2" fmla="*/ 0 h 6316"/>
              </a:gdLst>
              <a:ahLst/>
              <a:cxnLst>
                <a:cxn ang="0">
                  <a:pos x="connsiteX0" y="connsiteY0"/>
                </a:cxn>
                <a:cxn ang="0">
                  <a:pos x="connsiteX1" y="connsiteY1"/>
                </a:cxn>
                <a:cxn ang="0">
                  <a:pos x="connsiteX2" y="connsiteY2"/>
                </a:cxn>
              </a:cxnLst>
              <a:rect l="l" t="t" r="r" b="b"/>
              <a:pathLst>
                <a:path w="902" h="6316">
                  <a:moveTo>
                    <a:pt x="0" y="0"/>
                  </a:moveTo>
                  <a:cubicBezTo>
                    <a:pt x="361" y="1985"/>
                    <a:pt x="542" y="4151"/>
                    <a:pt x="902" y="6317"/>
                  </a:cubicBezTo>
                  <a:cubicBezTo>
                    <a:pt x="722" y="4151"/>
                    <a:pt x="361" y="1985"/>
                    <a:pt x="0" y="0"/>
                  </a:cubicBezTo>
                  <a:close/>
                </a:path>
              </a:pathLst>
            </a:custGeom>
            <a:solidFill>
              <a:srgbClr val="FFFFFF"/>
            </a:solidFill>
            <a:ln w="1804"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30D2504D-8684-0148-BD66-2E5E594C9F29}"/>
                </a:ext>
              </a:extLst>
            </p:cNvPr>
            <p:cNvSpPr/>
            <p:nvPr/>
          </p:nvSpPr>
          <p:spPr>
            <a:xfrm>
              <a:off x="3309846" y="2105225"/>
              <a:ext cx="1263" cy="6677"/>
            </a:xfrm>
            <a:custGeom>
              <a:avLst/>
              <a:gdLst>
                <a:gd name="connsiteX0" fmla="*/ 0 w 1263"/>
                <a:gd name="connsiteY0" fmla="*/ 0 h 6677"/>
                <a:gd name="connsiteX1" fmla="*/ 1263 w 1263"/>
                <a:gd name="connsiteY1" fmla="*/ 6677 h 6677"/>
                <a:gd name="connsiteX2" fmla="*/ 0 w 1263"/>
                <a:gd name="connsiteY2" fmla="*/ 0 h 6677"/>
              </a:gdLst>
              <a:ahLst/>
              <a:cxnLst>
                <a:cxn ang="0">
                  <a:pos x="connsiteX0" y="connsiteY0"/>
                </a:cxn>
                <a:cxn ang="0">
                  <a:pos x="connsiteX1" y="connsiteY1"/>
                </a:cxn>
                <a:cxn ang="0">
                  <a:pos x="connsiteX2" y="connsiteY2"/>
                </a:cxn>
              </a:cxnLst>
              <a:rect l="l" t="t" r="r" b="b"/>
              <a:pathLst>
                <a:path w="1263" h="6677">
                  <a:moveTo>
                    <a:pt x="0" y="0"/>
                  </a:moveTo>
                  <a:cubicBezTo>
                    <a:pt x="361" y="2166"/>
                    <a:pt x="902" y="4512"/>
                    <a:pt x="1263" y="6677"/>
                  </a:cubicBezTo>
                  <a:cubicBezTo>
                    <a:pt x="902" y="4331"/>
                    <a:pt x="541" y="2166"/>
                    <a:pt x="0" y="0"/>
                  </a:cubicBezTo>
                  <a:close/>
                </a:path>
              </a:pathLst>
            </a:custGeom>
            <a:solidFill>
              <a:srgbClr val="FFFFFF"/>
            </a:solidFill>
            <a:ln w="1804"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B39886FA-8DC4-CC40-8750-FCD9B6061191}"/>
                </a:ext>
              </a:extLst>
            </p:cNvPr>
            <p:cNvSpPr/>
            <p:nvPr/>
          </p:nvSpPr>
          <p:spPr>
            <a:xfrm>
              <a:off x="3308403" y="2097645"/>
              <a:ext cx="1443" cy="6857"/>
            </a:xfrm>
            <a:custGeom>
              <a:avLst/>
              <a:gdLst>
                <a:gd name="connsiteX0" fmla="*/ 0 w 1443"/>
                <a:gd name="connsiteY0" fmla="*/ 0 h 6857"/>
                <a:gd name="connsiteX1" fmla="*/ 1444 w 1443"/>
                <a:gd name="connsiteY1" fmla="*/ 6858 h 6857"/>
                <a:gd name="connsiteX2" fmla="*/ 0 w 1443"/>
                <a:gd name="connsiteY2" fmla="*/ 0 h 6857"/>
              </a:gdLst>
              <a:ahLst/>
              <a:cxnLst>
                <a:cxn ang="0">
                  <a:pos x="connsiteX0" y="connsiteY0"/>
                </a:cxn>
                <a:cxn ang="0">
                  <a:pos x="connsiteX1" y="connsiteY1"/>
                </a:cxn>
                <a:cxn ang="0">
                  <a:pos x="connsiteX2" y="connsiteY2"/>
                </a:cxn>
              </a:cxnLst>
              <a:rect l="l" t="t" r="r" b="b"/>
              <a:pathLst>
                <a:path w="1443" h="6857">
                  <a:moveTo>
                    <a:pt x="0" y="0"/>
                  </a:moveTo>
                  <a:cubicBezTo>
                    <a:pt x="541" y="2346"/>
                    <a:pt x="902" y="4692"/>
                    <a:pt x="1444" y="6858"/>
                  </a:cubicBezTo>
                  <a:cubicBezTo>
                    <a:pt x="902" y="4692"/>
                    <a:pt x="361" y="2346"/>
                    <a:pt x="0" y="0"/>
                  </a:cubicBezTo>
                  <a:close/>
                </a:path>
              </a:pathLst>
            </a:custGeom>
            <a:solidFill>
              <a:srgbClr val="FFFFFF"/>
            </a:solidFill>
            <a:ln w="1804"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820ABD49-A4BE-9349-99AB-4CEB1B9B6AF7}"/>
                </a:ext>
              </a:extLst>
            </p:cNvPr>
            <p:cNvSpPr/>
            <p:nvPr/>
          </p:nvSpPr>
          <p:spPr>
            <a:xfrm>
              <a:off x="3304974" y="2082846"/>
              <a:ext cx="1804" cy="7218"/>
            </a:xfrm>
            <a:custGeom>
              <a:avLst/>
              <a:gdLst>
                <a:gd name="connsiteX0" fmla="*/ 0 w 1804"/>
                <a:gd name="connsiteY0" fmla="*/ 0 h 7218"/>
                <a:gd name="connsiteX1" fmla="*/ 1805 w 1804"/>
                <a:gd name="connsiteY1" fmla="*/ 7219 h 7218"/>
                <a:gd name="connsiteX2" fmla="*/ 0 w 1804"/>
                <a:gd name="connsiteY2" fmla="*/ 0 h 7218"/>
              </a:gdLst>
              <a:ahLst/>
              <a:cxnLst>
                <a:cxn ang="0">
                  <a:pos x="connsiteX0" y="connsiteY0"/>
                </a:cxn>
                <a:cxn ang="0">
                  <a:pos x="connsiteX1" y="connsiteY1"/>
                </a:cxn>
                <a:cxn ang="0">
                  <a:pos x="connsiteX2" y="connsiteY2"/>
                </a:cxn>
              </a:cxnLst>
              <a:rect l="l" t="t" r="r" b="b"/>
              <a:pathLst>
                <a:path w="1804" h="7218">
                  <a:moveTo>
                    <a:pt x="0" y="0"/>
                  </a:moveTo>
                  <a:cubicBezTo>
                    <a:pt x="541" y="2346"/>
                    <a:pt x="1263" y="4873"/>
                    <a:pt x="1805" y="721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9E5FB334-1287-A046-B31E-765AE9B08F08}"/>
                </a:ext>
              </a:extLst>
            </p:cNvPr>
            <p:cNvSpPr/>
            <p:nvPr/>
          </p:nvSpPr>
          <p:spPr>
            <a:xfrm>
              <a:off x="3303710" y="206263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5F4590CF-127C-3146-8BE9-4749285778D5}"/>
                </a:ext>
              </a:extLst>
            </p:cNvPr>
            <p:cNvSpPr/>
            <p:nvPr/>
          </p:nvSpPr>
          <p:spPr>
            <a:xfrm>
              <a:off x="3302808" y="2063175"/>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73CAA79B-1A5A-9D42-97C2-6FACB2B98472}"/>
                </a:ext>
              </a:extLst>
            </p:cNvPr>
            <p:cNvSpPr/>
            <p:nvPr/>
          </p:nvSpPr>
          <p:spPr>
            <a:xfrm>
              <a:off x="3315622" y="2151246"/>
              <a:ext cx="180" cy="5053"/>
            </a:xfrm>
            <a:custGeom>
              <a:avLst/>
              <a:gdLst>
                <a:gd name="connsiteX0" fmla="*/ 0 w 180"/>
                <a:gd name="connsiteY0" fmla="*/ 0 h 5053"/>
                <a:gd name="connsiteX1" fmla="*/ 180 w 180"/>
                <a:gd name="connsiteY1" fmla="*/ 5053 h 5053"/>
                <a:gd name="connsiteX2" fmla="*/ 0 w 180"/>
                <a:gd name="connsiteY2" fmla="*/ 0 h 5053"/>
              </a:gdLst>
              <a:ahLst/>
              <a:cxnLst>
                <a:cxn ang="0">
                  <a:pos x="connsiteX0" y="connsiteY0"/>
                </a:cxn>
                <a:cxn ang="0">
                  <a:pos x="connsiteX1" y="connsiteY1"/>
                </a:cxn>
                <a:cxn ang="0">
                  <a:pos x="connsiteX2" y="connsiteY2"/>
                </a:cxn>
              </a:cxnLst>
              <a:rect l="l" t="t" r="r" b="b"/>
              <a:pathLst>
                <a:path w="180" h="5053">
                  <a:moveTo>
                    <a:pt x="0" y="0"/>
                  </a:moveTo>
                  <a:cubicBezTo>
                    <a:pt x="0" y="1624"/>
                    <a:pt x="180" y="3429"/>
                    <a:pt x="180" y="5053"/>
                  </a:cubicBezTo>
                  <a:cubicBezTo>
                    <a:pt x="180" y="3429"/>
                    <a:pt x="0" y="1624"/>
                    <a:pt x="0" y="0"/>
                  </a:cubicBezTo>
                  <a:close/>
                </a:path>
              </a:pathLst>
            </a:custGeom>
            <a:solidFill>
              <a:srgbClr val="FFFFFF"/>
            </a:solidFill>
            <a:ln w="1804"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7F7F7CEF-36F3-3048-9359-9D12DEDFE131}"/>
                </a:ext>
              </a:extLst>
            </p:cNvPr>
            <p:cNvSpPr/>
            <p:nvPr/>
          </p:nvSpPr>
          <p:spPr>
            <a:xfrm>
              <a:off x="3313456" y="2127965"/>
              <a:ext cx="721" cy="5955"/>
            </a:xfrm>
            <a:custGeom>
              <a:avLst/>
              <a:gdLst>
                <a:gd name="connsiteX0" fmla="*/ 0 w 721"/>
                <a:gd name="connsiteY0" fmla="*/ 0 h 5955"/>
                <a:gd name="connsiteX1" fmla="*/ 722 w 721"/>
                <a:gd name="connsiteY1" fmla="*/ 5956 h 5955"/>
                <a:gd name="connsiteX2" fmla="*/ 0 w 721"/>
                <a:gd name="connsiteY2" fmla="*/ 0 h 5955"/>
              </a:gdLst>
              <a:ahLst/>
              <a:cxnLst>
                <a:cxn ang="0">
                  <a:pos x="connsiteX0" y="connsiteY0"/>
                </a:cxn>
                <a:cxn ang="0">
                  <a:pos x="connsiteX1" y="connsiteY1"/>
                </a:cxn>
                <a:cxn ang="0">
                  <a:pos x="connsiteX2" y="connsiteY2"/>
                </a:cxn>
              </a:cxnLst>
              <a:rect l="l" t="t" r="r" b="b"/>
              <a:pathLst>
                <a:path w="721" h="5955">
                  <a:moveTo>
                    <a:pt x="0" y="0"/>
                  </a:moveTo>
                  <a:cubicBezTo>
                    <a:pt x="180" y="1985"/>
                    <a:pt x="541" y="3971"/>
                    <a:pt x="722" y="5956"/>
                  </a:cubicBezTo>
                  <a:cubicBezTo>
                    <a:pt x="541" y="3971"/>
                    <a:pt x="361" y="1985"/>
                    <a:pt x="0" y="0"/>
                  </a:cubicBezTo>
                  <a:close/>
                </a:path>
              </a:pathLst>
            </a:custGeom>
            <a:solidFill>
              <a:srgbClr val="FFFFFF"/>
            </a:solidFill>
            <a:ln w="1804"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F4301074-8777-1346-9181-046FDB918D94}"/>
                </a:ext>
              </a:extLst>
            </p:cNvPr>
            <p:cNvSpPr/>
            <p:nvPr/>
          </p:nvSpPr>
          <p:spPr>
            <a:xfrm>
              <a:off x="3315802" y="21591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4"/>
                    <a:pt x="0" y="3068"/>
                    <a:pt x="180" y="4692"/>
                  </a:cubicBezTo>
                  <a:cubicBezTo>
                    <a:pt x="180" y="3068"/>
                    <a:pt x="180" y="1444"/>
                    <a:pt x="0" y="0"/>
                  </a:cubicBezTo>
                  <a:close/>
                </a:path>
              </a:pathLst>
            </a:custGeom>
            <a:solidFill>
              <a:srgbClr val="FFFFFF"/>
            </a:solidFill>
            <a:ln w="1804"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77D6345-D70C-5C4F-8D70-8E38401F8BDD}"/>
                </a:ext>
              </a:extLst>
            </p:cNvPr>
            <p:cNvSpPr/>
            <p:nvPr/>
          </p:nvSpPr>
          <p:spPr>
            <a:xfrm>
              <a:off x="3314358" y="2135725"/>
              <a:ext cx="541" cy="5594"/>
            </a:xfrm>
            <a:custGeom>
              <a:avLst/>
              <a:gdLst>
                <a:gd name="connsiteX0" fmla="*/ 0 w 541"/>
                <a:gd name="connsiteY0" fmla="*/ 0 h 5594"/>
                <a:gd name="connsiteX1" fmla="*/ 541 w 541"/>
                <a:gd name="connsiteY1" fmla="*/ 5595 h 5594"/>
                <a:gd name="connsiteX2" fmla="*/ 0 w 541"/>
                <a:gd name="connsiteY2" fmla="*/ 0 h 5594"/>
              </a:gdLst>
              <a:ahLst/>
              <a:cxnLst>
                <a:cxn ang="0">
                  <a:pos x="connsiteX0" y="connsiteY0"/>
                </a:cxn>
                <a:cxn ang="0">
                  <a:pos x="connsiteX1" y="connsiteY1"/>
                </a:cxn>
                <a:cxn ang="0">
                  <a:pos x="connsiteX2" y="connsiteY2"/>
                </a:cxn>
              </a:cxnLst>
              <a:rect l="l" t="t" r="r" b="b"/>
              <a:pathLst>
                <a:path w="541" h="5594">
                  <a:moveTo>
                    <a:pt x="0" y="0"/>
                  </a:moveTo>
                  <a:cubicBezTo>
                    <a:pt x="180" y="1805"/>
                    <a:pt x="361" y="3790"/>
                    <a:pt x="541" y="5595"/>
                  </a:cubicBezTo>
                  <a:cubicBezTo>
                    <a:pt x="361" y="3790"/>
                    <a:pt x="180" y="1805"/>
                    <a:pt x="0" y="0"/>
                  </a:cubicBezTo>
                  <a:close/>
                </a:path>
              </a:pathLst>
            </a:custGeom>
            <a:solidFill>
              <a:srgbClr val="FFFFFF"/>
            </a:solidFill>
            <a:ln w="1804"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35453811-FD8F-654A-97C4-71FD82A7A4A9}"/>
                </a:ext>
              </a:extLst>
            </p:cNvPr>
            <p:cNvSpPr/>
            <p:nvPr/>
          </p:nvSpPr>
          <p:spPr>
            <a:xfrm>
              <a:off x="3315080" y="2143485"/>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1" y="1805"/>
                    <a:pt x="361" y="3609"/>
                    <a:pt x="361" y="5414"/>
                  </a:cubicBezTo>
                  <a:cubicBezTo>
                    <a:pt x="181" y="3609"/>
                    <a:pt x="181" y="1805"/>
                    <a:pt x="0" y="0"/>
                  </a:cubicBezTo>
                  <a:close/>
                </a:path>
              </a:pathLst>
            </a:custGeom>
            <a:solidFill>
              <a:srgbClr val="FFFFFF"/>
            </a:solidFill>
            <a:ln w="1804"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6ACD9C27-A82D-CC40-8126-EA65C3AD0A53}"/>
                </a:ext>
              </a:extLst>
            </p:cNvPr>
            <p:cNvSpPr/>
            <p:nvPr/>
          </p:nvSpPr>
          <p:spPr>
            <a:xfrm>
              <a:off x="3311290" y="2112805"/>
              <a:ext cx="1082" cy="6497"/>
            </a:xfrm>
            <a:custGeom>
              <a:avLst/>
              <a:gdLst>
                <a:gd name="connsiteX0" fmla="*/ 0 w 1082"/>
                <a:gd name="connsiteY0" fmla="*/ 0 h 6497"/>
                <a:gd name="connsiteX1" fmla="*/ 1083 w 1082"/>
                <a:gd name="connsiteY1" fmla="*/ 6497 h 6497"/>
                <a:gd name="connsiteX2" fmla="*/ 0 w 1082"/>
                <a:gd name="connsiteY2" fmla="*/ 0 h 6497"/>
              </a:gdLst>
              <a:ahLst/>
              <a:cxnLst>
                <a:cxn ang="0">
                  <a:pos x="connsiteX0" y="connsiteY0"/>
                </a:cxn>
                <a:cxn ang="0">
                  <a:pos x="connsiteX1" y="connsiteY1"/>
                </a:cxn>
                <a:cxn ang="0">
                  <a:pos x="connsiteX2" y="connsiteY2"/>
                </a:cxn>
              </a:cxnLst>
              <a:rect l="l" t="t" r="r" b="b"/>
              <a:pathLst>
                <a:path w="1082" h="6497">
                  <a:moveTo>
                    <a:pt x="0" y="0"/>
                  </a:moveTo>
                  <a:cubicBezTo>
                    <a:pt x="361" y="2166"/>
                    <a:pt x="722" y="4331"/>
                    <a:pt x="1083" y="6497"/>
                  </a:cubicBezTo>
                  <a:cubicBezTo>
                    <a:pt x="722" y="4331"/>
                    <a:pt x="361" y="2166"/>
                    <a:pt x="0" y="0"/>
                  </a:cubicBezTo>
                  <a:close/>
                </a:path>
              </a:pathLst>
            </a:custGeom>
            <a:solidFill>
              <a:srgbClr val="FFFFFF"/>
            </a:solidFill>
            <a:ln w="1804"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074DE61F-E617-1543-8071-086398460163}"/>
                </a:ext>
              </a:extLst>
            </p:cNvPr>
            <p:cNvSpPr/>
            <p:nvPr/>
          </p:nvSpPr>
          <p:spPr>
            <a:xfrm>
              <a:off x="3304432" y="2062272"/>
              <a:ext cx="360" cy="1804"/>
            </a:xfrm>
            <a:custGeom>
              <a:avLst/>
              <a:gdLst>
                <a:gd name="connsiteX0" fmla="*/ 361 w 360"/>
                <a:gd name="connsiteY0" fmla="*/ 0 h 1804"/>
                <a:gd name="connsiteX1" fmla="*/ 0 w 360"/>
                <a:gd name="connsiteY1" fmla="*/ 0 h 1804"/>
                <a:gd name="connsiteX2" fmla="*/ 361 w 360"/>
                <a:gd name="connsiteY2" fmla="*/ 0 h 1804"/>
              </a:gdLst>
              <a:ahLst/>
              <a:cxnLst>
                <a:cxn ang="0">
                  <a:pos x="connsiteX0" y="connsiteY0"/>
                </a:cxn>
                <a:cxn ang="0">
                  <a:pos x="connsiteX1" y="connsiteY1"/>
                </a:cxn>
                <a:cxn ang="0">
                  <a:pos x="connsiteX2" y="connsiteY2"/>
                </a:cxn>
              </a:cxnLst>
              <a:rect l="l" t="t" r="r" b="b"/>
              <a:pathLst>
                <a:path w="360" h="1804">
                  <a:moveTo>
                    <a:pt x="361" y="0"/>
                  </a:moveTo>
                  <a:cubicBezTo>
                    <a:pt x="180" y="0"/>
                    <a:pt x="180" y="0"/>
                    <a:pt x="0" y="0"/>
                  </a:cubicBezTo>
                  <a:cubicBezTo>
                    <a:pt x="180" y="0"/>
                    <a:pt x="361" y="0"/>
                    <a:pt x="361" y="0"/>
                  </a:cubicBezTo>
                  <a:close/>
                </a:path>
              </a:pathLst>
            </a:custGeom>
            <a:solidFill>
              <a:srgbClr val="FFFFFF"/>
            </a:solidFill>
            <a:ln w="1804"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CBD4FD7-B957-1B41-9EC3-F29E8D625474}"/>
                </a:ext>
              </a:extLst>
            </p:cNvPr>
            <p:cNvSpPr/>
            <p:nvPr/>
          </p:nvSpPr>
          <p:spPr>
            <a:xfrm>
              <a:off x="2438885" y="2229331"/>
              <a:ext cx="393029" cy="675117"/>
            </a:xfrm>
            <a:custGeom>
              <a:avLst/>
              <a:gdLst>
                <a:gd name="connsiteX0" fmla="*/ 387834 w 393029"/>
                <a:gd name="connsiteY0" fmla="*/ 11611 h 675117"/>
                <a:gd name="connsiteX1" fmla="*/ 349393 w 393029"/>
                <a:gd name="connsiteY1" fmla="*/ 6377 h 675117"/>
                <a:gd name="connsiteX2" fmla="*/ 334413 w 393029"/>
                <a:gd name="connsiteY2" fmla="*/ 28214 h 675117"/>
                <a:gd name="connsiteX3" fmla="*/ 313298 w 393029"/>
                <a:gd name="connsiteY3" fmla="*/ 77123 h 675117"/>
                <a:gd name="connsiteX4" fmla="*/ 277564 w 393029"/>
                <a:gd name="connsiteY4" fmla="*/ 125309 h 675117"/>
                <a:gd name="connsiteX5" fmla="*/ 121454 w 393029"/>
                <a:gd name="connsiteY5" fmla="*/ 159058 h 675117"/>
                <a:gd name="connsiteX6" fmla="*/ 81389 w 393029"/>
                <a:gd name="connsiteY6" fmla="*/ 173135 h 675117"/>
                <a:gd name="connsiteX7" fmla="*/ 54679 w 393029"/>
                <a:gd name="connsiteY7" fmla="*/ 215726 h 675117"/>
                <a:gd name="connsiteX8" fmla="*/ 23277 w 393029"/>
                <a:gd name="connsiteY8" fmla="*/ 355954 h 675117"/>
                <a:gd name="connsiteX9" fmla="*/ 3786 w 393029"/>
                <a:gd name="connsiteY9" fmla="*/ 552310 h 675117"/>
                <a:gd name="connsiteX10" fmla="*/ 4327 w 393029"/>
                <a:gd name="connsiteY10" fmla="*/ 649585 h 675117"/>
                <a:gd name="connsiteX11" fmla="*/ 37354 w 393029"/>
                <a:gd name="connsiteY11" fmla="*/ 675032 h 675117"/>
                <a:gd name="connsiteX12" fmla="*/ 64425 w 393029"/>
                <a:gd name="connsiteY12" fmla="*/ 650668 h 675117"/>
                <a:gd name="connsiteX13" fmla="*/ 86623 w 393029"/>
                <a:gd name="connsiteY13" fmla="*/ 446913 h 675117"/>
                <a:gd name="connsiteX14" fmla="*/ 120733 w 393029"/>
                <a:gd name="connsiteY14" fmla="*/ 412984 h 675117"/>
                <a:gd name="connsiteX15" fmla="*/ 157549 w 393029"/>
                <a:gd name="connsiteY15" fmla="*/ 447996 h 675117"/>
                <a:gd name="connsiteX16" fmla="*/ 159534 w 393029"/>
                <a:gd name="connsiteY16" fmla="*/ 461171 h 675117"/>
                <a:gd name="connsiteX17" fmla="*/ 166392 w 393029"/>
                <a:gd name="connsiteY17" fmla="*/ 635508 h 675117"/>
                <a:gd name="connsiteX18" fmla="*/ 205375 w 393029"/>
                <a:gd name="connsiteY18" fmla="*/ 674671 h 675117"/>
                <a:gd name="connsiteX19" fmla="*/ 224685 w 393029"/>
                <a:gd name="connsiteY19" fmla="*/ 465321 h 675117"/>
                <a:gd name="connsiteX20" fmla="*/ 230822 w 393029"/>
                <a:gd name="connsiteY20" fmla="*/ 268244 h 675117"/>
                <a:gd name="connsiteX21" fmla="*/ 248869 w 393029"/>
                <a:gd name="connsiteY21" fmla="*/ 230886 h 675117"/>
                <a:gd name="connsiteX22" fmla="*/ 324848 w 393029"/>
                <a:gd name="connsiteY22" fmla="*/ 172774 h 675117"/>
                <a:gd name="connsiteX23" fmla="*/ 345964 w 393029"/>
                <a:gd name="connsiteY23" fmla="*/ 152922 h 675117"/>
                <a:gd name="connsiteX24" fmla="*/ 389097 w 393029"/>
                <a:gd name="connsiteY24" fmla="*/ 50052 h 675117"/>
                <a:gd name="connsiteX25" fmla="*/ 387834 w 393029"/>
                <a:gd name="connsiteY25" fmla="*/ 11611 h 6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029" h="675117">
                  <a:moveTo>
                    <a:pt x="387834" y="11611"/>
                  </a:moveTo>
                  <a:cubicBezTo>
                    <a:pt x="379171" y="-1203"/>
                    <a:pt x="360943" y="-4091"/>
                    <a:pt x="349393" y="6377"/>
                  </a:cubicBezTo>
                  <a:cubicBezTo>
                    <a:pt x="342715" y="12513"/>
                    <a:pt x="338023" y="20093"/>
                    <a:pt x="334413" y="28214"/>
                  </a:cubicBezTo>
                  <a:cubicBezTo>
                    <a:pt x="327194" y="44457"/>
                    <a:pt x="319795" y="60700"/>
                    <a:pt x="313298" y="77123"/>
                  </a:cubicBezTo>
                  <a:cubicBezTo>
                    <a:pt x="305718" y="96433"/>
                    <a:pt x="296153" y="114120"/>
                    <a:pt x="277564" y="125309"/>
                  </a:cubicBezTo>
                  <a:cubicBezTo>
                    <a:pt x="229378" y="154365"/>
                    <a:pt x="175958" y="161945"/>
                    <a:pt x="121454" y="159058"/>
                  </a:cubicBezTo>
                  <a:cubicBezTo>
                    <a:pt x="104129" y="158155"/>
                    <a:pt x="92218" y="161223"/>
                    <a:pt x="81389" y="173135"/>
                  </a:cubicBezTo>
                  <a:cubicBezTo>
                    <a:pt x="69839" y="185768"/>
                    <a:pt x="59913" y="199664"/>
                    <a:pt x="54679" y="215726"/>
                  </a:cubicBezTo>
                  <a:cubicBezTo>
                    <a:pt x="40061" y="261567"/>
                    <a:pt x="28330" y="308129"/>
                    <a:pt x="23277" y="355954"/>
                  </a:cubicBezTo>
                  <a:cubicBezTo>
                    <a:pt x="16058" y="421286"/>
                    <a:pt x="9200" y="486798"/>
                    <a:pt x="3786" y="552310"/>
                  </a:cubicBezTo>
                  <a:cubicBezTo>
                    <a:pt x="1079" y="585878"/>
                    <a:pt x="-3433" y="616197"/>
                    <a:pt x="4327" y="649585"/>
                  </a:cubicBezTo>
                  <a:cubicBezTo>
                    <a:pt x="8297" y="666911"/>
                    <a:pt x="19306" y="676115"/>
                    <a:pt x="37354" y="675032"/>
                  </a:cubicBezTo>
                  <a:cubicBezTo>
                    <a:pt x="52874" y="674130"/>
                    <a:pt x="62079" y="666911"/>
                    <a:pt x="64425" y="650668"/>
                  </a:cubicBezTo>
                  <a:cubicBezTo>
                    <a:pt x="67673" y="628650"/>
                    <a:pt x="77419" y="492393"/>
                    <a:pt x="86623" y="446913"/>
                  </a:cubicBezTo>
                  <a:cubicBezTo>
                    <a:pt x="91676" y="422188"/>
                    <a:pt x="106295" y="412623"/>
                    <a:pt x="120733" y="412984"/>
                  </a:cubicBezTo>
                  <a:cubicBezTo>
                    <a:pt x="144014" y="413526"/>
                    <a:pt x="152676" y="426159"/>
                    <a:pt x="157549" y="447996"/>
                  </a:cubicBezTo>
                  <a:cubicBezTo>
                    <a:pt x="158452" y="452327"/>
                    <a:pt x="158813" y="456839"/>
                    <a:pt x="159534" y="461171"/>
                  </a:cubicBezTo>
                  <a:cubicBezTo>
                    <a:pt x="163505" y="486798"/>
                    <a:pt x="161520" y="600135"/>
                    <a:pt x="166392" y="635508"/>
                  </a:cubicBezTo>
                  <a:cubicBezTo>
                    <a:pt x="171626" y="672686"/>
                    <a:pt x="182094" y="674310"/>
                    <a:pt x="205375" y="674671"/>
                  </a:cubicBezTo>
                  <a:cubicBezTo>
                    <a:pt x="243996" y="675032"/>
                    <a:pt x="223242" y="515132"/>
                    <a:pt x="224685" y="465321"/>
                  </a:cubicBezTo>
                  <a:cubicBezTo>
                    <a:pt x="226851" y="399629"/>
                    <a:pt x="225407" y="333756"/>
                    <a:pt x="230822" y="268244"/>
                  </a:cubicBezTo>
                  <a:cubicBezTo>
                    <a:pt x="232085" y="253265"/>
                    <a:pt x="237860" y="240451"/>
                    <a:pt x="248869" y="230886"/>
                  </a:cubicBezTo>
                  <a:cubicBezTo>
                    <a:pt x="273052" y="210132"/>
                    <a:pt x="296694" y="188294"/>
                    <a:pt x="324848" y="172774"/>
                  </a:cubicBezTo>
                  <a:cubicBezTo>
                    <a:pt x="333692" y="167901"/>
                    <a:pt x="341091" y="161404"/>
                    <a:pt x="345964" y="152922"/>
                  </a:cubicBezTo>
                  <a:cubicBezTo>
                    <a:pt x="364011" y="120256"/>
                    <a:pt x="379893" y="86507"/>
                    <a:pt x="389097" y="50052"/>
                  </a:cubicBezTo>
                  <a:cubicBezTo>
                    <a:pt x="392887" y="34892"/>
                    <a:pt x="396135" y="23883"/>
                    <a:pt x="387834" y="11611"/>
                  </a:cubicBezTo>
                  <a:close/>
                </a:path>
              </a:pathLst>
            </a:custGeom>
            <a:solidFill>
              <a:srgbClr val="FFFFFF"/>
            </a:solidFill>
            <a:ln w="1804"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F5F18A75-2321-374D-A95D-FA10D1C861EC}"/>
                </a:ext>
              </a:extLst>
            </p:cNvPr>
            <p:cNvSpPr/>
            <p:nvPr/>
          </p:nvSpPr>
          <p:spPr>
            <a:xfrm>
              <a:off x="2475472" y="2181089"/>
              <a:ext cx="197410" cy="192616"/>
            </a:xfrm>
            <a:custGeom>
              <a:avLst/>
              <a:gdLst>
                <a:gd name="connsiteX0" fmla="*/ 197302 w 197410"/>
                <a:gd name="connsiteY0" fmla="*/ 93420 h 192616"/>
                <a:gd name="connsiteX1" fmla="*/ 105080 w 197410"/>
                <a:gd name="connsiteY1" fmla="*/ 296 h 192616"/>
                <a:gd name="connsiteX2" fmla="*/ 5458 w 197410"/>
                <a:gd name="connsiteY2" fmla="*/ 126988 h 192616"/>
                <a:gd name="connsiteX3" fmla="*/ 71331 w 197410"/>
                <a:gd name="connsiteY3" fmla="*/ 187086 h 192616"/>
                <a:gd name="connsiteX4" fmla="*/ 197302 w 197410"/>
                <a:gd name="connsiteY4" fmla="*/ 93420 h 19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10" h="192616">
                  <a:moveTo>
                    <a:pt x="197302" y="93420"/>
                  </a:moveTo>
                  <a:cubicBezTo>
                    <a:pt x="193512" y="16538"/>
                    <a:pt x="131970" y="2100"/>
                    <a:pt x="105080" y="296"/>
                  </a:cubicBezTo>
                  <a:cubicBezTo>
                    <a:pt x="19355" y="-5479"/>
                    <a:pt x="-14213" y="74651"/>
                    <a:pt x="5458" y="126988"/>
                  </a:cubicBezTo>
                  <a:cubicBezTo>
                    <a:pt x="17730" y="159834"/>
                    <a:pt x="41553" y="175897"/>
                    <a:pt x="71331" y="187086"/>
                  </a:cubicBezTo>
                  <a:cubicBezTo>
                    <a:pt x="145145" y="210909"/>
                    <a:pt x="200189" y="153698"/>
                    <a:pt x="197302" y="93420"/>
                  </a:cubicBezTo>
                  <a:close/>
                </a:path>
              </a:pathLst>
            </a:custGeom>
            <a:solidFill>
              <a:srgbClr val="FFFFFF"/>
            </a:solidFill>
            <a:ln w="1804"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C92CC9DA-1922-CA4E-BF73-2535215730CA}"/>
                </a:ext>
              </a:extLst>
            </p:cNvPr>
            <p:cNvSpPr/>
            <p:nvPr/>
          </p:nvSpPr>
          <p:spPr>
            <a:xfrm>
              <a:off x="2626218" y="2132934"/>
              <a:ext cx="81133" cy="74258"/>
            </a:xfrm>
            <a:custGeom>
              <a:avLst/>
              <a:gdLst>
                <a:gd name="connsiteX0" fmla="*/ 4145 w 81133"/>
                <a:gd name="connsiteY0" fmla="*/ 48090 h 74258"/>
                <a:gd name="connsiteX1" fmla="*/ 42405 w 81133"/>
                <a:gd name="connsiteY1" fmla="*/ 74259 h 74258"/>
                <a:gd name="connsiteX2" fmla="*/ 75973 w 81133"/>
                <a:gd name="connsiteY2" fmla="*/ 30945 h 74258"/>
                <a:gd name="connsiteX3" fmla="*/ 61535 w 81133"/>
                <a:gd name="connsiteY3" fmla="*/ 445 h 74258"/>
                <a:gd name="connsiteX4" fmla="*/ 1257 w 81133"/>
                <a:gd name="connsiteY4" fmla="*/ 37081 h 74258"/>
                <a:gd name="connsiteX5" fmla="*/ 4145 w 81133"/>
                <a:gd name="connsiteY5" fmla="*/ 48090 h 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3" h="74258">
                  <a:moveTo>
                    <a:pt x="4145" y="48090"/>
                  </a:moveTo>
                  <a:cubicBezTo>
                    <a:pt x="16597" y="56212"/>
                    <a:pt x="26884" y="67401"/>
                    <a:pt x="42405" y="74259"/>
                  </a:cubicBezTo>
                  <a:cubicBezTo>
                    <a:pt x="53594" y="59821"/>
                    <a:pt x="65867" y="46105"/>
                    <a:pt x="75973" y="30945"/>
                  </a:cubicBezTo>
                  <a:cubicBezTo>
                    <a:pt x="86441" y="15063"/>
                    <a:pt x="80665" y="4235"/>
                    <a:pt x="61535" y="445"/>
                  </a:cubicBezTo>
                  <a:cubicBezTo>
                    <a:pt x="42044" y="-3345"/>
                    <a:pt x="11364" y="17771"/>
                    <a:pt x="1257" y="37081"/>
                  </a:cubicBezTo>
                  <a:cubicBezTo>
                    <a:pt x="-1270" y="41954"/>
                    <a:pt x="174" y="45564"/>
                    <a:pt x="4145" y="48090"/>
                  </a:cubicBezTo>
                  <a:close/>
                </a:path>
              </a:pathLst>
            </a:custGeom>
            <a:solidFill>
              <a:srgbClr val="FFFFFF"/>
            </a:solidFill>
            <a:ln w="1804"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ECE64F0C-4D95-F04F-8B51-95DA47075BE3}"/>
                </a:ext>
              </a:extLst>
            </p:cNvPr>
            <p:cNvSpPr/>
            <p:nvPr/>
          </p:nvSpPr>
          <p:spPr>
            <a:xfrm>
              <a:off x="3187485" y="2537460"/>
              <a:ext cx="449944" cy="262629"/>
            </a:xfrm>
            <a:custGeom>
              <a:avLst/>
              <a:gdLst>
                <a:gd name="connsiteX0" fmla="*/ 442702 w 449944"/>
                <a:gd name="connsiteY0" fmla="*/ 69482 h 262629"/>
                <a:gd name="connsiteX1" fmla="*/ 444146 w 449944"/>
                <a:gd name="connsiteY1" fmla="*/ 46923 h 262629"/>
                <a:gd name="connsiteX2" fmla="*/ 436566 w 449944"/>
                <a:gd name="connsiteY2" fmla="*/ 24003 h 262629"/>
                <a:gd name="connsiteX3" fmla="*/ 432234 w 449944"/>
                <a:gd name="connsiteY3" fmla="*/ 22198 h 262629"/>
                <a:gd name="connsiteX4" fmla="*/ 431152 w 449944"/>
                <a:gd name="connsiteY4" fmla="*/ 21657 h 262629"/>
                <a:gd name="connsiteX5" fmla="*/ 427723 w 449944"/>
                <a:gd name="connsiteY5" fmla="*/ 20033 h 262629"/>
                <a:gd name="connsiteX6" fmla="*/ 427001 w 449944"/>
                <a:gd name="connsiteY6" fmla="*/ 19672 h 262629"/>
                <a:gd name="connsiteX7" fmla="*/ 423211 w 449944"/>
                <a:gd name="connsiteY7" fmla="*/ 17325 h 262629"/>
                <a:gd name="connsiteX8" fmla="*/ 422669 w 449944"/>
                <a:gd name="connsiteY8" fmla="*/ 16965 h 262629"/>
                <a:gd name="connsiteX9" fmla="*/ 419601 w 449944"/>
                <a:gd name="connsiteY9" fmla="*/ 14618 h 262629"/>
                <a:gd name="connsiteX10" fmla="*/ 419060 w 449944"/>
                <a:gd name="connsiteY10" fmla="*/ 14257 h 262629"/>
                <a:gd name="connsiteX11" fmla="*/ 413104 w 449944"/>
                <a:gd name="connsiteY11" fmla="*/ 8121 h 262629"/>
                <a:gd name="connsiteX12" fmla="*/ 412924 w 449944"/>
                <a:gd name="connsiteY12" fmla="*/ 7760 h 262629"/>
                <a:gd name="connsiteX13" fmla="*/ 408231 w 449944"/>
                <a:gd name="connsiteY13" fmla="*/ 0 h 262629"/>
                <a:gd name="connsiteX14" fmla="*/ 382424 w 449944"/>
                <a:gd name="connsiteY14" fmla="*/ 78326 h 262629"/>
                <a:gd name="connsiteX15" fmla="*/ 329725 w 449944"/>
                <a:gd name="connsiteY15" fmla="*/ 129219 h 262629"/>
                <a:gd name="connsiteX16" fmla="*/ 282622 w 449944"/>
                <a:gd name="connsiteY16" fmla="*/ 153583 h 262629"/>
                <a:gd name="connsiteX17" fmla="*/ 186068 w 449944"/>
                <a:gd name="connsiteY17" fmla="*/ 174879 h 262629"/>
                <a:gd name="connsiteX18" fmla="*/ 97817 w 449944"/>
                <a:gd name="connsiteY18" fmla="*/ 156832 h 262629"/>
                <a:gd name="connsiteX19" fmla="*/ 12633 w 449944"/>
                <a:gd name="connsiteY19" fmla="*/ 102690 h 262629"/>
                <a:gd name="connsiteX20" fmla="*/ 0 w 449944"/>
                <a:gd name="connsiteY20" fmla="*/ 87349 h 262629"/>
                <a:gd name="connsiteX21" fmla="*/ 0 w 449944"/>
                <a:gd name="connsiteY21" fmla="*/ 87349 h 262629"/>
                <a:gd name="connsiteX22" fmla="*/ 4151 w 449944"/>
                <a:gd name="connsiteY22" fmla="*/ 100524 h 262629"/>
                <a:gd name="connsiteX23" fmla="*/ 4512 w 449944"/>
                <a:gd name="connsiteY23" fmla="*/ 101607 h 262629"/>
                <a:gd name="connsiteX24" fmla="*/ 6317 w 449944"/>
                <a:gd name="connsiteY24" fmla="*/ 106840 h 262629"/>
                <a:gd name="connsiteX25" fmla="*/ 6858 w 449944"/>
                <a:gd name="connsiteY25" fmla="*/ 108104 h 262629"/>
                <a:gd name="connsiteX26" fmla="*/ 9024 w 449944"/>
                <a:gd name="connsiteY26" fmla="*/ 114059 h 262629"/>
                <a:gd name="connsiteX27" fmla="*/ 9204 w 449944"/>
                <a:gd name="connsiteY27" fmla="*/ 114420 h 262629"/>
                <a:gd name="connsiteX28" fmla="*/ 11731 w 449944"/>
                <a:gd name="connsiteY28" fmla="*/ 120737 h 262629"/>
                <a:gd name="connsiteX29" fmla="*/ 12272 w 449944"/>
                <a:gd name="connsiteY29" fmla="*/ 122000 h 262629"/>
                <a:gd name="connsiteX30" fmla="*/ 14257 w 449944"/>
                <a:gd name="connsiteY30" fmla="*/ 126692 h 262629"/>
                <a:gd name="connsiteX31" fmla="*/ 15160 w 449944"/>
                <a:gd name="connsiteY31" fmla="*/ 128678 h 262629"/>
                <a:gd name="connsiteX32" fmla="*/ 17145 w 449944"/>
                <a:gd name="connsiteY32" fmla="*/ 133009 h 262629"/>
                <a:gd name="connsiteX33" fmla="*/ 18047 w 449944"/>
                <a:gd name="connsiteY33" fmla="*/ 134814 h 262629"/>
                <a:gd name="connsiteX34" fmla="*/ 20935 w 449944"/>
                <a:gd name="connsiteY34" fmla="*/ 140769 h 262629"/>
                <a:gd name="connsiteX35" fmla="*/ 38802 w 449944"/>
                <a:gd name="connsiteY35" fmla="*/ 147628 h 262629"/>
                <a:gd name="connsiteX36" fmla="*/ 56308 w 449944"/>
                <a:gd name="connsiteY36" fmla="*/ 140409 h 262629"/>
                <a:gd name="connsiteX37" fmla="*/ 139506 w 449944"/>
                <a:gd name="connsiteY37" fmla="*/ 212057 h 262629"/>
                <a:gd name="connsiteX38" fmla="*/ 157554 w 449944"/>
                <a:gd name="connsiteY38" fmla="*/ 234616 h 262629"/>
                <a:gd name="connsiteX39" fmla="*/ 175781 w 449944"/>
                <a:gd name="connsiteY39" fmla="*/ 258438 h 262629"/>
                <a:gd name="connsiteX40" fmla="*/ 260243 w 449944"/>
                <a:gd name="connsiteY40" fmla="*/ 258258 h 262629"/>
                <a:gd name="connsiteX41" fmla="*/ 277749 w 449944"/>
                <a:gd name="connsiteY41" fmla="*/ 227758 h 262629"/>
                <a:gd name="connsiteX42" fmla="*/ 291104 w 449944"/>
                <a:gd name="connsiteY42" fmla="*/ 213320 h 262629"/>
                <a:gd name="connsiteX43" fmla="*/ 372137 w 449944"/>
                <a:gd name="connsiteY43" fmla="*/ 159178 h 262629"/>
                <a:gd name="connsiteX44" fmla="*/ 397403 w 449944"/>
                <a:gd name="connsiteY44" fmla="*/ 146364 h 262629"/>
                <a:gd name="connsiteX45" fmla="*/ 426820 w 449944"/>
                <a:gd name="connsiteY45" fmla="*/ 139687 h 262629"/>
                <a:gd name="connsiteX46" fmla="*/ 442702 w 449944"/>
                <a:gd name="connsiteY46" fmla="*/ 69482 h 26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9944" h="262629">
                  <a:moveTo>
                    <a:pt x="442702" y="69482"/>
                  </a:moveTo>
                  <a:cubicBezTo>
                    <a:pt x="438371" y="61722"/>
                    <a:pt x="438371" y="53420"/>
                    <a:pt x="444146" y="46923"/>
                  </a:cubicBezTo>
                  <a:cubicBezTo>
                    <a:pt x="455516" y="34110"/>
                    <a:pt x="448658" y="28515"/>
                    <a:pt x="436566" y="24003"/>
                  </a:cubicBezTo>
                  <a:cubicBezTo>
                    <a:pt x="435122" y="23462"/>
                    <a:pt x="433678" y="22920"/>
                    <a:pt x="432234" y="22198"/>
                  </a:cubicBezTo>
                  <a:cubicBezTo>
                    <a:pt x="431874" y="22018"/>
                    <a:pt x="431513" y="21837"/>
                    <a:pt x="431152" y="21657"/>
                  </a:cubicBezTo>
                  <a:cubicBezTo>
                    <a:pt x="430069" y="21115"/>
                    <a:pt x="428805" y="20574"/>
                    <a:pt x="427723" y="20033"/>
                  </a:cubicBezTo>
                  <a:cubicBezTo>
                    <a:pt x="427542" y="19852"/>
                    <a:pt x="427181" y="19852"/>
                    <a:pt x="427001" y="19672"/>
                  </a:cubicBezTo>
                  <a:cubicBezTo>
                    <a:pt x="425737" y="18950"/>
                    <a:pt x="424474" y="18228"/>
                    <a:pt x="423211" y="17325"/>
                  </a:cubicBezTo>
                  <a:cubicBezTo>
                    <a:pt x="423030" y="17145"/>
                    <a:pt x="422850" y="17145"/>
                    <a:pt x="422669" y="16965"/>
                  </a:cubicBezTo>
                  <a:cubicBezTo>
                    <a:pt x="421586" y="16243"/>
                    <a:pt x="420684" y="15521"/>
                    <a:pt x="419601" y="14618"/>
                  </a:cubicBezTo>
                  <a:cubicBezTo>
                    <a:pt x="419421" y="14438"/>
                    <a:pt x="419240" y="14257"/>
                    <a:pt x="419060" y="14257"/>
                  </a:cubicBezTo>
                  <a:cubicBezTo>
                    <a:pt x="416894" y="12453"/>
                    <a:pt x="414909" y="10287"/>
                    <a:pt x="413104" y="8121"/>
                  </a:cubicBezTo>
                  <a:cubicBezTo>
                    <a:pt x="413104" y="7941"/>
                    <a:pt x="412924" y="7941"/>
                    <a:pt x="412924" y="7760"/>
                  </a:cubicBezTo>
                  <a:cubicBezTo>
                    <a:pt x="411119" y="5414"/>
                    <a:pt x="409675" y="2888"/>
                    <a:pt x="408231" y="0"/>
                  </a:cubicBezTo>
                  <a:cubicBezTo>
                    <a:pt x="406968" y="27793"/>
                    <a:pt x="399569" y="55044"/>
                    <a:pt x="382424" y="78326"/>
                  </a:cubicBezTo>
                  <a:cubicBezTo>
                    <a:pt x="366903" y="99261"/>
                    <a:pt x="351202" y="114240"/>
                    <a:pt x="329725" y="129219"/>
                  </a:cubicBezTo>
                  <a:cubicBezTo>
                    <a:pt x="315107" y="139506"/>
                    <a:pt x="299045" y="146725"/>
                    <a:pt x="282622" y="153583"/>
                  </a:cubicBezTo>
                  <a:cubicBezTo>
                    <a:pt x="251580" y="166758"/>
                    <a:pt x="220178" y="175962"/>
                    <a:pt x="186068" y="174879"/>
                  </a:cubicBezTo>
                  <a:cubicBezTo>
                    <a:pt x="156110" y="173977"/>
                    <a:pt x="125610" y="168382"/>
                    <a:pt x="97817" y="156832"/>
                  </a:cubicBezTo>
                  <a:cubicBezTo>
                    <a:pt x="66414" y="143837"/>
                    <a:pt x="36095" y="128136"/>
                    <a:pt x="12633" y="102690"/>
                  </a:cubicBezTo>
                  <a:cubicBezTo>
                    <a:pt x="8121" y="97817"/>
                    <a:pt x="3970" y="92583"/>
                    <a:pt x="0" y="87349"/>
                  </a:cubicBezTo>
                  <a:lnTo>
                    <a:pt x="0" y="87349"/>
                  </a:lnTo>
                  <a:cubicBezTo>
                    <a:pt x="1263" y="91861"/>
                    <a:pt x="2707" y="96193"/>
                    <a:pt x="4151" y="100524"/>
                  </a:cubicBezTo>
                  <a:cubicBezTo>
                    <a:pt x="4331" y="100885"/>
                    <a:pt x="4331" y="101246"/>
                    <a:pt x="4512" y="101607"/>
                  </a:cubicBezTo>
                  <a:cubicBezTo>
                    <a:pt x="5053" y="103412"/>
                    <a:pt x="5775" y="105036"/>
                    <a:pt x="6317" y="106840"/>
                  </a:cubicBezTo>
                  <a:cubicBezTo>
                    <a:pt x="6497" y="107201"/>
                    <a:pt x="6677" y="107743"/>
                    <a:pt x="6858" y="108104"/>
                  </a:cubicBezTo>
                  <a:cubicBezTo>
                    <a:pt x="7580" y="110089"/>
                    <a:pt x="8302" y="112074"/>
                    <a:pt x="9024" y="114059"/>
                  </a:cubicBezTo>
                  <a:cubicBezTo>
                    <a:pt x="9024" y="114240"/>
                    <a:pt x="9024" y="114240"/>
                    <a:pt x="9204" y="114420"/>
                  </a:cubicBezTo>
                  <a:cubicBezTo>
                    <a:pt x="9926" y="116586"/>
                    <a:pt x="10828" y="118571"/>
                    <a:pt x="11731" y="120737"/>
                  </a:cubicBezTo>
                  <a:cubicBezTo>
                    <a:pt x="11911" y="121098"/>
                    <a:pt x="12092" y="121639"/>
                    <a:pt x="12272" y="122000"/>
                  </a:cubicBezTo>
                  <a:cubicBezTo>
                    <a:pt x="12994" y="123624"/>
                    <a:pt x="13536" y="125249"/>
                    <a:pt x="14257" y="126692"/>
                  </a:cubicBezTo>
                  <a:cubicBezTo>
                    <a:pt x="14618" y="127414"/>
                    <a:pt x="14799" y="127956"/>
                    <a:pt x="15160" y="128678"/>
                  </a:cubicBezTo>
                  <a:cubicBezTo>
                    <a:pt x="15701" y="130121"/>
                    <a:pt x="16423" y="131565"/>
                    <a:pt x="17145" y="133009"/>
                  </a:cubicBezTo>
                  <a:cubicBezTo>
                    <a:pt x="17506" y="133551"/>
                    <a:pt x="17686" y="134272"/>
                    <a:pt x="18047" y="134814"/>
                  </a:cubicBezTo>
                  <a:cubicBezTo>
                    <a:pt x="18950" y="136799"/>
                    <a:pt x="19852" y="138784"/>
                    <a:pt x="20935" y="140769"/>
                  </a:cubicBezTo>
                  <a:cubicBezTo>
                    <a:pt x="24725" y="148530"/>
                    <a:pt x="31041" y="150154"/>
                    <a:pt x="38802" y="147628"/>
                  </a:cubicBezTo>
                  <a:cubicBezTo>
                    <a:pt x="43855" y="146003"/>
                    <a:pt x="48547" y="143657"/>
                    <a:pt x="56308" y="140409"/>
                  </a:cubicBezTo>
                  <a:cubicBezTo>
                    <a:pt x="73994" y="177947"/>
                    <a:pt x="101968" y="201770"/>
                    <a:pt x="139506" y="212057"/>
                  </a:cubicBezTo>
                  <a:cubicBezTo>
                    <a:pt x="153403" y="215846"/>
                    <a:pt x="160080" y="219636"/>
                    <a:pt x="157554" y="234616"/>
                  </a:cubicBezTo>
                  <a:cubicBezTo>
                    <a:pt x="155207" y="248332"/>
                    <a:pt x="161704" y="254829"/>
                    <a:pt x="175781" y="258438"/>
                  </a:cubicBezTo>
                  <a:cubicBezTo>
                    <a:pt x="202852" y="265477"/>
                    <a:pt x="234074" y="262409"/>
                    <a:pt x="260243" y="258258"/>
                  </a:cubicBezTo>
                  <a:cubicBezTo>
                    <a:pt x="275403" y="255912"/>
                    <a:pt x="279373" y="244542"/>
                    <a:pt x="277749" y="227758"/>
                  </a:cubicBezTo>
                  <a:cubicBezTo>
                    <a:pt x="276847" y="217651"/>
                    <a:pt x="280276" y="214042"/>
                    <a:pt x="291104" y="213320"/>
                  </a:cubicBezTo>
                  <a:cubicBezTo>
                    <a:pt x="328101" y="210793"/>
                    <a:pt x="352826" y="187512"/>
                    <a:pt x="372137" y="159178"/>
                  </a:cubicBezTo>
                  <a:cubicBezTo>
                    <a:pt x="379356" y="148530"/>
                    <a:pt x="385311" y="144379"/>
                    <a:pt x="397403" y="146364"/>
                  </a:cubicBezTo>
                  <a:cubicBezTo>
                    <a:pt x="407690" y="147988"/>
                    <a:pt x="420684" y="150696"/>
                    <a:pt x="426820" y="139687"/>
                  </a:cubicBezTo>
                  <a:cubicBezTo>
                    <a:pt x="438731" y="118571"/>
                    <a:pt x="458764" y="97997"/>
                    <a:pt x="442702" y="69482"/>
                  </a:cubicBezTo>
                  <a:close/>
                </a:path>
              </a:pathLst>
            </a:custGeom>
            <a:solidFill>
              <a:srgbClr val="FFC652"/>
            </a:solidFill>
            <a:ln w="1804"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ADACD6A-3F2D-0A49-885F-B0DE99F3F707}"/>
                </a:ext>
              </a:extLst>
            </p:cNvPr>
            <p:cNvSpPr/>
            <p:nvPr/>
          </p:nvSpPr>
          <p:spPr>
            <a:xfrm>
              <a:off x="2814521" y="2075808"/>
              <a:ext cx="548807" cy="432014"/>
            </a:xfrm>
            <a:custGeom>
              <a:avLst/>
              <a:gdLst>
                <a:gd name="connsiteX0" fmla="*/ 474390 w 548807"/>
                <a:gd name="connsiteY0" fmla="*/ 272515 h 432014"/>
                <a:gd name="connsiteX1" fmla="*/ 490091 w 548807"/>
                <a:gd name="connsiteY1" fmla="*/ 270169 h 432014"/>
                <a:gd name="connsiteX2" fmla="*/ 522757 w 548807"/>
                <a:gd name="connsiteY2" fmla="*/ 264214 h 432014"/>
                <a:gd name="connsiteX3" fmla="*/ 547302 w 548807"/>
                <a:gd name="connsiteY3" fmla="*/ 173796 h 432014"/>
                <a:gd name="connsiteX4" fmla="*/ 518967 w 548807"/>
                <a:gd name="connsiteY4" fmla="*/ 134814 h 432014"/>
                <a:gd name="connsiteX5" fmla="*/ 513733 w 548807"/>
                <a:gd name="connsiteY5" fmla="*/ 134272 h 432014"/>
                <a:gd name="connsiteX6" fmla="*/ 500017 w 548807"/>
                <a:gd name="connsiteY6" fmla="*/ 118391 h 432014"/>
                <a:gd name="connsiteX7" fmla="*/ 500739 w 548807"/>
                <a:gd name="connsiteY7" fmla="*/ 110811 h 432014"/>
                <a:gd name="connsiteX8" fmla="*/ 500920 w 548807"/>
                <a:gd name="connsiteY8" fmla="*/ 107923 h 432014"/>
                <a:gd name="connsiteX9" fmla="*/ 501100 w 548807"/>
                <a:gd name="connsiteY9" fmla="*/ 103231 h 432014"/>
                <a:gd name="connsiteX10" fmla="*/ 501281 w 548807"/>
                <a:gd name="connsiteY10" fmla="*/ 99441 h 432014"/>
                <a:gd name="connsiteX11" fmla="*/ 501461 w 548807"/>
                <a:gd name="connsiteY11" fmla="*/ 95651 h 432014"/>
                <a:gd name="connsiteX12" fmla="*/ 501461 w 548807"/>
                <a:gd name="connsiteY12" fmla="*/ 91320 h 432014"/>
                <a:gd name="connsiteX13" fmla="*/ 501461 w 548807"/>
                <a:gd name="connsiteY13" fmla="*/ 88071 h 432014"/>
                <a:gd name="connsiteX14" fmla="*/ 501281 w 548807"/>
                <a:gd name="connsiteY14" fmla="*/ 83379 h 432014"/>
                <a:gd name="connsiteX15" fmla="*/ 501281 w 548807"/>
                <a:gd name="connsiteY15" fmla="*/ 80491 h 432014"/>
                <a:gd name="connsiteX16" fmla="*/ 501100 w 548807"/>
                <a:gd name="connsiteY16" fmla="*/ 75438 h 432014"/>
                <a:gd name="connsiteX17" fmla="*/ 500920 w 548807"/>
                <a:gd name="connsiteY17" fmla="*/ 73092 h 432014"/>
                <a:gd name="connsiteX18" fmla="*/ 500559 w 548807"/>
                <a:gd name="connsiteY18" fmla="*/ 67678 h 432014"/>
                <a:gd name="connsiteX19" fmla="*/ 500378 w 548807"/>
                <a:gd name="connsiteY19" fmla="*/ 65692 h 432014"/>
                <a:gd name="connsiteX20" fmla="*/ 499837 w 548807"/>
                <a:gd name="connsiteY20" fmla="*/ 60098 h 432014"/>
                <a:gd name="connsiteX21" fmla="*/ 499656 w 548807"/>
                <a:gd name="connsiteY21" fmla="*/ 58293 h 432014"/>
                <a:gd name="connsiteX22" fmla="*/ 498935 w 548807"/>
                <a:gd name="connsiteY22" fmla="*/ 52337 h 432014"/>
                <a:gd name="connsiteX23" fmla="*/ 498754 w 548807"/>
                <a:gd name="connsiteY23" fmla="*/ 50894 h 432014"/>
                <a:gd name="connsiteX24" fmla="*/ 497852 w 548807"/>
                <a:gd name="connsiteY24" fmla="*/ 44577 h 432014"/>
                <a:gd name="connsiteX25" fmla="*/ 497671 w 548807"/>
                <a:gd name="connsiteY25" fmla="*/ 43494 h 432014"/>
                <a:gd name="connsiteX26" fmla="*/ 496588 w 548807"/>
                <a:gd name="connsiteY26" fmla="*/ 36997 h 432014"/>
                <a:gd name="connsiteX27" fmla="*/ 496408 w 548807"/>
                <a:gd name="connsiteY27" fmla="*/ 36095 h 432014"/>
                <a:gd name="connsiteX28" fmla="*/ 495145 w 548807"/>
                <a:gd name="connsiteY28" fmla="*/ 29417 h 432014"/>
                <a:gd name="connsiteX29" fmla="*/ 494964 w 548807"/>
                <a:gd name="connsiteY29" fmla="*/ 28876 h 432014"/>
                <a:gd name="connsiteX30" fmla="*/ 493520 w 548807"/>
                <a:gd name="connsiteY30" fmla="*/ 22018 h 432014"/>
                <a:gd name="connsiteX31" fmla="*/ 493520 w 548807"/>
                <a:gd name="connsiteY31" fmla="*/ 21657 h 432014"/>
                <a:gd name="connsiteX32" fmla="*/ 491896 w 548807"/>
                <a:gd name="connsiteY32" fmla="*/ 14619 h 432014"/>
                <a:gd name="connsiteX33" fmla="*/ 491896 w 548807"/>
                <a:gd name="connsiteY33" fmla="*/ 14438 h 432014"/>
                <a:gd name="connsiteX34" fmla="*/ 490091 w 548807"/>
                <a:gd name="connsiteY34" fmla="*/ 7219 h 432014"/>
                <a:gd name="connsiteX35" fmla="*/ 490091 w 548807"/>
                <a:gd name="connsiteY35" fmla="*/ 7219 h 432014"/>
                <a:gd name="connsiteX36" fmla="*/ 488287 w 548807"/>
                <a:gd name="connsiteY36" fmla="*/ 0 h 432014"/>
                <a:gd name="connsiteX37" fmla="*/ 484136 w 548807"/>
                <a:gd name="connsiteY37" fmla="*/ 98539 h 432014"/>
                <a:gd name="connsiteX38" fmla="*/ 438295 w 548807"/>
                <a:gd name="connsiteY38" fmla="*/ 210613 h 432014"/>
                <a:gd name="connsiteX39" fmla="*/ 345171 w 548807"/>
                <a:gd name="connsiteY39" fmla="*/ 291104 h 432014"/>
                <a:gd name="connsiteX40" fmla="*/ 217396 w 548807"/>
                <a:gd name="connsiteY40" fmla="*/ 319980 h 432014"/>
                <a:gd name="connsiteX41" fmla="*/ 153327 w 548807"/>
                <a:gd name="connsiteY41" fmla="*/ 315288 h 432014"/>
                <a:gd name="connsiteX42" fmla="*/ 93952 w 548807"/>
                <a:gd name="connsiteY42" fmla="*/ 300669 h 432014"/>
                <a:gd name="connsiteX43" fmla="*/ 13099 w 548807"/>
                <a:gd name="connsiteY43" fmla="*/ 257717 h 432014"/>
                <a:gd name="connsiteX44" fmla="*/ 9851 w 548807"/>
                <a:gd name="connsiteY44" fmla="*/ 265296 h 432014"/>
                <a:gd name="connsiteX45" fmla="*/ 6422 w 548807"/>
                <a:gd name="connsiteY45" fmla="*/ 272876 h 432014"/>
                <a:gd name="connsiteX46" fmla="*/ 20679 w 548807"/>
                <a:gd name="connsiteY46" fmla="*/ 329184 h 432014"/>
                <a:gd name="connsiteX47" fmla="*/ 59301 w 548807"/>
                <a:gd name="connsiteY47" fmla="*/ 357519 h 432014"/>
                <a:gd name="connsiteX48" fmla="*/ 91425 w 548807"/>
                <a:gd name="connsiteY48" fmla="*/ 355533 h 432014"/>
                <a:gd name="connsiteX49" fmla="*/ 121925 w 548807"/>
                <a:gd name="connsiteY49" fmla="*/ 350300 h 432014"/>
                <a:gd name="connsiteX50" fmla="*/ 237248 w 548807"/>
                <a:gd name="connsiteY50" fmla="*/ 382243 h 432014"/>
                <a:gd name="connsiteX51" fmla="*/ 252949 w 548807"/>
                <a:gd name="connsiteY51" fmla="*/ 396862 h 432014"/>
                <a:gd name="connsiteX52" fmla="*/ 251686 w 548807"/>
                <a:gd name="connsiteY52" fmla="*/ 410217 h 432014"/>
                <a:gd name="connsiteX53" fmla="*/ 275147 w 548807"/>
                <a:gd name="connsiteY53" fmla="*/ 431152 h 432014"/>
                <a:gd name="connsiteX54" fmla="*/ 354736 w 548807"/>
                <a:gd name="connsiteY54" fmla="*/ 409856 h 432014"/>
                <a:gd name="connsiteX55" fmla="*/ 367008 w 548807"/>
                <a:gd name="connsiteY55" fmla="*/ 375205 h 432014"/>
                <a:gd name="connsiteX56" fmla="*/ 371159 w 548807"/>
                <a:gd name="connsiteY56" fmla="*/ 356436 h 432014"/>
                <a:gd name="connsiteX57" fmla="*/ 439739 w 548807"/>
                <a:gd name="connsiteY57" fmla="*/ 305903 h 432014"/>
                <a:gd name="connsiteX58" fmla="*/ 474390 w 548807"/>
                <a:gd name="connsiteY58" fmla="*/ 272515 h 4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48807" h="432014">
                  <a:moveTo>
                    <a:pt x="474390" y="272515"/>
                  </a:moveTo>
                  <a:cubicBezTo>
                    <a:pt x="479082" y="268184"/>
                    <a:pt x="483053" y="264394"/>
                    <a:pt x="490091" y="270169"/>
                  </a:cubicBezTo>
                  <a:cubicBezTo>
                    <a:pt x="507597" y="284427"/>
                    <a:pt x="511929" y="282983"/>
                    <a:pt x="522757" y="264214"/>
                  </a:cubicBezTo>
                  <a:cubicBezTo>
                    <a:pt x="528171" y="254649"/>
                    <a:pt x="543872" y="193829"/>
                    <a:pt x="547302" y="173796"/>
                  </a:cubicBezTo>
                  <a:cubicBezTo>
                    <a:pt x="552174" y="146364"/>
                    <a:pt x="545858" y="142394"/>
                    <a:pt x="518967" y="134814"/>
                  </a:cubicBezTo>
                  <a:cubicBezTo>
                    <a:pt x="517343" y="134272"/>
                    <a:pt x="515358" y="134272"/>
                    <a:pt x="513733" y="134272"/>
                  </a:cubicBezTo>
                  <a:cubicBezTo>
                    <a:pt x="503627" y="133731"/>
                    <a:pt x="499115" y="127775"/>
                    <a:pt x="500017" y="118391"/>
                  </a:cubicBezTo>
                  <a:cubicBezTo>
                    <a:pt x="500198" y="115864"/>
                    <a:pt x="500559" y="113338"/>
                    <a:pt x="500739" y="110811"/>
                  </a:cubicBezTo>
                  <a:cubicBezTo>
                    <a:pt x="500739" y="109728"/>
                    <a:pt x="500920" y="108826"/>
                    <a:pt x="500920" y="107923"/>
                  </a:cubicBezTo>
                  <a:cubicBezTo>
                    <a:pt x="501100" y="106299"/>
                    <a:pt x="501100" y="104855"/>
                    <a:pt x="501100" y="103231"/>
                  </a:cubicBezTo>
                  <a:cubicBezTo>
                    <a:pt x="501100" y="101968"/>
                    <a:pt x="501100" y="100704"/>
                    <a:pt x="501281" y="99441"/>
                  </a:cubicBezTo>
                  <a:cubicBezTo>
                    <a:pt x="501281" y="98178"/>
                    <a:pt x="501281" y="96915"/>
                    <a:pt x="501461" y="95651"/>
                  </a:cubicBezTo>
                  <a:cubicBezTo>
                    <a:pt x="501461" y="94207"/>
                    <a:pt x="501461" y="92764"/>
                    <a:pt x="501461" y="91320"/>
                  </a:cubicBezTo>
                  <a:cubicBezTo>
                    <a:pt x="501461" y="90237"/>
                    <a:pt x="501461" y="89154"/>
                    <a:pt x="501461" y="88071"/>
                  </a:cubicBezTo>
                  <a:cubicBezTo>
                    <a:pt x="501461" y="86447"/>
                    <a:pt x="501461" y="85003"/>
                    <a:pt x="501281" y="83379"/>
                  </a:cubicBezTo>
                  <a:cubicBezTo>
                    <a:pt x="501281" y="82477"/>
                    <a:pt x="501281" y="81574"/>
                    <a:pt x="501281" y="80491"/>
                  </a:cubicBezTo>
                  <a:cubicBezTo>
                    <a:pt x="501281" y="78867"/>
                    <a:pt x="501100" y="77062"/>
                    <a:pt x="501100" y="75438"/>
                  </a:cubicBezTo>
                  <a:cubicBezTo>
                    <a:pt x="501100" y="74716"/>
                    <a:pt x="501100" y="73814"/>
                    <a:pt x="500920" y="73092"/>
                  </a:cubicBezTo>
                  <a:cubicBezTo>
                    <a:pt x="500739" y="71287"/>
                    <a:pt x="500739" y="69482"/>
                    <a:pt x="500559" y="67678"/>
                  </a:cubicBezTo>
                  <a:cubicBezTo>
                    <a:pt x="500559" y="66956"/>
                    <a:pt x="500378" y="66234"/>
                    <a:pt x="500378" y="65692"/>
                  </a:cubicBezTo>
                  <a:cubicBezTo>
                    <a:pt x="500198" y="63707"/>
                    <a:pt x="500017" y="61903"/>
                    <a:pt x="499837" y="60098"/>
                  </a:cubicBezTo>
                  <a:cubicBezTo>
                    <a:pt x="499837" y="59556"/>
                    <a:pt x="499656" y="59015"/>
                    <a:pt x="499656" y="58293"/>
                  </a:cubicBezTo>
                  <a:cubicBezTo>
                    <a:pt x="499476" y="56308"/>
                    <a:pt x="499115" y="54323"/>
                    <a:pt x="498935" y="52337"/>
                  </a:cubicBezTo>
                  <a:cubicBezTo>
                    <a:pt x="498935" y="51796"/>
                    <a:pt x="498754" y="51435"/>
                    <a:pt x="498754" y="50894"/>
                  </a:cubicBezTo>
                  <a:cubicBezTo>
                    <a:pt x="498574" y="48728"/>
                    <a:pt x="498213" y="46743"/>
                    <a:pt x="497852" y="44577"/>
                  </a:cubicBezTo>
                  <a:cubicBezTo>
                    <a:pt x="497852" y="44216"/>
                    <a:pt x="497671" y="43855"/>
                    <a:pt x="497671" y="43494"/>
                  </a:cubicBezTo>
                  <a:cubicBezTo>
                    <a:pt x="497310" y="41329"/>
                    <a:pt x="496949" y="39163"/>
                    <a:pt x="496588" y="36997"/>
                  </a:cubicBezTo>
                  <a:cubicBezTo>
                    <a:pt x="496588" y="36636"/>
                    <a:pt x="496408" y="36456"/>
                    <a:pt x="496408" y="36095"/>
                  </a:cubicBezTo>
                  <a:cubicBezTo>
                    <a:pt x="496047" y="33929"/>
                    <a:pt x="495686" y="31583"/>
                    <a:pt x="495145" y="29417"/>
                  </a:cubicBezTo>
                  <a:cubicBezTo>
                    <a:pt x="495145" y="29237"/>
                    <a:pt x="495145" y="29056"/>
                    <a:pt x="494964" y="28876"/>
                  </a:cubicBezTo>
                  <a:cubicBezTo>
                    <a:pt x="494603" y="26530"/>
                    <a:pt x="494062" y="24184"/>
                    <a:pt x="493520" y="22018"/>
                  </a:cubicBezTo>
                  <a:cubicBezTo>
                    <a:pt x="493520" y="21837"/>
                    <a:pt x="493520" y="21837"/>
                    <a:pt x="493520" y="21657"/>
                  </a:cubicBezTo>
                  <a:cubicBezTo>
                    <a:pt x="492979" y="19311"/>
                    <a:pt x="492437" y="16965"/>
                    <a:pt x="491896" y="14619"/>
                  </a:cubicBezTo>
                  <a:cubicBezTo>
                    <a:pt x="491896" y="14619"/>
                    <a:pt x="491896" y="14438"/>
                    <a:pt x="491896" y="14438"/>
                  </a:cubicBezTo>
                  <a:cubicBezTo>
                    <a:pt x="491355" y="12092"/>
                    <a:pt x="490813" y="9565"/>
                    <a:pt x="490091" y="7219"/>
                  </a:cubicBezTo>
                  <a:cubicBezTo>
                    <a:pt x="490091" y="7219"/>
                    <a:pt x="490091" y="7219"/>
                    <a:pt x="490091" y="7219"/>
                  </a:cubicBezTo>
                  <a:cubicBezTo>
                    <a:pt x="489550" y="4873"/>
                    <a:pt x="488828" y="2346"/>
                    <a:pt x="488287" y="0"/>
                  </a:cubicBezTo>
                  <a:cubicBezTo>
                    <a:pt x="491716" y="32846"/>
                    <a:pt x="490272" y="66054"/>
                    <a:pt x="484136" y="98539"/>
                  </a:cubicBezTo>
                  <a:cubicBezTo>
                    <a:pt x="476736" y="137702"/>
                    <a:pt x="461937" y="178308"/>
                    <a:pt x="438295" y="210613"/>
                  </a:cubicBezTo>
                  <a:cubicBezTo>
                    <a:pt x="413751" y="244181"/>
                    <a:pt x="383431" y="273779"/>
                    <a:pt x="345171" y="291104"/>
                  </a:cubicBezTo>
                  <a:cubicBezTo>
                    <a:pt x="304384" y="309693"/>
                    <a:pt x="262334" y="319078"/>
                    <a:pt x="217396" y="319980"/>
                  </a:cubicBezTo>
                  <a:cubicBezTo>
                    <a:pt x="195919" y="320341"/>
                    <a:pt x="174623" y="318175"/>
                    <a:pt x="153327" y="315288"/>
                  </a:cubicBezTo>
                  <a:cubicBezTo>
                    <a:pt x="132753" y="312581"/>
                    <a:pt x="113262" y="308430"/>
                    <a:pt x="93952" y="300669"/>
                  </a:cubicBezTo>
                  <a:cubicBezTo>
                    <a:pt x="65076" y="289119"/>
                    <a:pt x="38185" y="275042"/>
                    <a:pt x="13099" y="257717"/>
                  </a:cubicBezTo>
                  <a:cubicBezTo>
                    <a:pt x="12017" y="260243"/>
                    <a:pt x="10934" y="262770"/>
                    <a:pt x="9851" y="265296"/>
                  </a:cubicBezTo>
                  <a:cubicBezTo>
                    <a:pt x="8768" y="267823"/>
                    <a:pt x="7685" y="270350"/>
                    <a:pt x="6422" y="272876"/>
                  </a:cubicBezTo>
                  <a:cubicBezTo>
                    <a:pt x="-5128" y="297782"/>
                    <a:pt x="-1519" y="312219"/>
                    <a:pt x="20679" y="329184"/>
                  </a:cubicBezTo>
                  <a:cubicBezTo>
                    <a:pt x="33312" y="338930"/>
                    <a:pt x="46487" y="347953"/>
                    <a:pt x="59301" y="357519"/>
                  </a:cubicBezTo>
                  <a:cubicBezTo>
                    <a:pt x="70671" y="366001"/>
                    <a:pt x="81318" y="368888"/>
                    <a:pt x="91425" y="355533"/>
                  </a:cubicBezTo>
                  <a:cubicBezTo>
                    <a:pt x="99727" y="344524"/>
                    <a:pt x="109472" y="344163"/>
                    <a:pt x="121925" y="350300"/>
                  </a:cubicBezTo>
                  <a:cubicBezTo>
                    <a:pt x="158200" y="368166"/>
                    <a:pt x="196461" y="382785"/>
                    <a:pt x="237248" y="382243"/>
                  </a:cubicBezTo>
                  <a:cubicBezTo>
                    <a:pt x="250603" y="382063"/>
                    <a:pt x="254754" y="384770"/>
                    <a:pt x="252949" y="396862"/>
                  </a:cubicBezTo>
                  <a:cubicBezTo>
                    <a:pt x="252227" y="401193"/>
                    <a:pt x="251866" y="405705"/>
                    <a:pt x="251686" y="410217"/>
                  </a:cubicBezTo>
                  <a:cubicBezTo>
                    <a:pt x="251144" y="429527"/>
                    <a:pt x="256197" y="434220"/>
                    <a:pt x="275147" y="431152"/>
                  </a:cubicBezTo>
                  <a:cubicBezTo>
                    <a:pt x="302399" y="427001"/>
                    <a:pt x="329289" y="420684"/>
                    <a:pt x="354736" y="409856"/>
                  </a:cubicBezTo>
                  <a:cubicBezTo>
                    <a:pt x="377837" y="400110"/>
                    <a:pt x="381446" y="393974"/>
                    <a:pt x="367008" y="375205"/>
                  </a:cubicBezTo>
                  <a:cubicBezTo>
                    <a:pt x="360331" y="366542"/>
                    <a:pt x="362136" y="361850"/>
                    <a:pt x="371159" y="356436"/>
                  </a:cubicBezTo>
                  <a:cubicBezTo>
                    <a:pt x="395343" y="341276"/>
                    <a:pt x="418804" y="325214"/>
                    <a:pt x="439739" y="305903"/>
                  </a:cubicBezTo>
                  <a:cubicBezTo>
                    <a:pt x="451650" y="294894"/>
                    <a:pt x="462840" y="283524"/>
                    <a:pt x="474390" y="272515"/>
                  </a:cubicBezTo>
                  <a:close/>
                </a:path>
              </a:pathLst>
            </a:custGeom>
            <a:solidFill>
              <a:srgbClr val="FFC652"/>
            </a:solidFill>
            <a:ln w="1804"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E7801BCD-11F7-2341-B13F-9CB793A82E6C}"/>
                </a:ext>
              </a:extLst>
            </p:cNvPr>
            <p:cNvSpPr/>
            <p:nvPr/>
          </p:nvSpPr>
          <p:spPr>
            <a:xfrm>
              <a:off x="3267615" y="1954530"/>
              <a:ext cx="63125" cy="109728"/>
            </a:xfrm>
            <a:custGeom>
              <a:avLst/>
              <a:gdLst>
                <a:gd name="connsiteX0" fmla="*/ 23101 w 63125"/>
                <a:gd name="connsiteY0" fmla="*/ 59195 h 109728"/>
                <a:gd name="connsiteX1" fmla="*/ 34110 w 63125"/>
                <a:gd name="connsiteY1" fmla="*/ 109728 h 109728"/>
                <a:gd name="connsiteX2" fmla="*/ 34110 w 63125"/>
                <a:gd name="connsiteY2" fmla="*/ 109728 h 109728"/>
                <a:gd name="connsiteX3" fmla="*/ 34651 w 63125"/>
                <a:gd name="connsiteY3" fmla="*/ 109187 h 109728"/>
                <a:gd name="connsiteX4" fmla="*/ 34651 w 63125"/>
                <a:gd name="connsiteY4" fmla="*/ 109187 h 109728"/>
                <a:gd name="connsiteX5" fmla="*/ 35192 w 63125"/>
                <a:gd name="connsiteY5" fmla="*/ 108645 h 109728"/>
                <a:gd name="connsiteX6" fmla="*/ 35192 w 63125"/>
                <a:gd name="connsiteY6" fmla="*/ 108645 h 109728"/>
                <a:gd name="connsiteX7" fmla="*/ 35914 w 63125"/>
                <a:gd name="connsiteY7" fmla="*/ 108284 h 109728"/>
                <a:gd name="connsiteX8" fmla="*/ 36095 w 63125"/>
                <a:gd name="connsiteY8" fmla="*/ 108284 h 109728"/>
                <a:gd name="connsiteX9" fmla="*/ 36997 w 63125"/>
                <a:gd name="connsiteY9" fmla="*/ 107923 h 109728"/>
                <a:gd name="connsiteX10" fmla="*/ 37358 w 63125"/>
                <a:gd name="connsiteY10" fmla="*/ 107923 h 109728"/>
                <a:gd name="connsiteX11" fmla="*/ 38260 w 63125"/>
                <a:gd name="connsiteY11" fmla="*/ 107743 h 109728"/>
                <a:gd name="connsiteX12" fmla="*/ 38802 w 63125"/>
                <a:gd name="connsiteY12" fmla="*/ 107743 h 109728"/>
                <a:gd name="connsiteX13" fmla="*/ 39704 w 63125"/>
                <a:gd name="connsiteY13" fmla="*/ 107562 h 109728"/>
                <a:gd name="connsiteX14" fmla="*/ 40607 w 63125"/>
                <a:gd name="connsiteY14" fmla="*/ 107562 h 109728"/>
                <a:gd name="connsiteX15" fmla="*/ 41329 w 63125"/>
                <a:gd name="connsiteY15" fmla="*/ 107562 h 109728"/>
                <a:gd name="connsiteX16" fmla="*/ 43314 w 63125"/>
                <a:gd name="connsiteY16" fmla="*/ 107562 h 109728"/>
                <a:gd name="connsiteX17" fmla="*/ 61361 w 63125"/>
                <a:gd name="connsiteY17" fmla="*/ 81394 h 109728"/>
                <a:gd name="connsiteX18" fmla="*/ 58834 w 63125"/>
                <a:gd name="connsiteY18" fmla="*/ 75799 h 109728"/>
                <a:gd name="connsiteX19" fmla="*/ 57932 w 63125"/>
                <a:gd name="connsiteY19" fmla="*/ 73814 h 109728"/>
                <a:gd name="connsiteX20" fmla="*/ 56127 w 63125"/>
                <a:gd name="connsiteY20" fmla="*/ 70204 h 109728"/>
                <a:gd name="connsiteX21" fmla="*/ 54864 w 63125"/>
                <a:gd name="connsiteY21" fmla="*/ 68038 h 109728"/>
                <a:gd name="connsiteX22" fmla="*/ 53240 w 63125"/>
                <a:gd name="connsiteY22" fmla="*/ 64971 h 109728"/>
                <a:gd name="connsiteX23" fmla="*/ 51796 w 63125"/>
                <a:gd name="connsiteY23" fmla="*/ 62624 h 109728"/>
                <a:gd name="connsiteX24" fmla="*/ 50172 w 63125"/>
                <a:gd name="connsiteY24" fmla="*/ 59917 h 109728"/>
                <a:gd name="connsiteX25" fmla="*/ 48728 w 63125"/>
                <a:gd name="connsiteY25" fmla="*/ 57571 h 109728"/>
                <a:gd name="connsiteX26" fmla="*/ 46923 w 63125"/>
                <a:gd name="connsiteY26" fmla="*/ 54864 h 109728"/>
                <a:gd name="connsiteX27" fmla="*/ 45299 w 63125"/>
                <a:gd name="connsiteY27" fmla="*/ 52698 h 109728"/>
                <a:gd name="connsiteX28" fmla="*/ 43494 w 63125"/>
                <a:gd name="connsiteY28" fmla="*/ 49991 h 109728"/>
                <a:gd name="connsiteX29" fmla="*/ 41870 w 63125"/>
                <a:gd name="connsiteY29" fmla="*/ 47826 h 109728"/>
                <a:gd name="connsiteX30" fmla="*/ 39885 w 63125"/>
                <a:gd name="connsiteY30" fmla="*/ 45118 h 109728"/>
                <a:gd name="connsiteX31" fmla="*/ 38260 w 63125"/>
                <a:gd name="connsiteY31" fmla="*/ 43133 h 109728"/>
                <a:gd name="connsiteX32" fmla="*/ 36095 w 63125"/>
                <a:gd name="connsiteY32" fmla="*/ 40426 h 109728"/>
                <a:gd name="connsiteX33" fmla="*/ 34471 w 63125"/>
                <a:gd name="connsiteY33" fmla="*/ 38441 h 109728"/>
                <a:gd name="connsiteX34" fmla="*/ 31944 w 63125"/>
                <a:gd name="connsiteY34" fmla="*/ 35553 h 109728"/>
                <a:gd name="connsiteX35" fmla="*/ 30500 w 63125"/>
                <a:gd name="connsiteY35" fmla="*/ 33929 h 109728"/>
                <a:gd name="connsiteX36" fmla="*/ 27793 w 63125"/>
                <a:gd name="connsiteY36" fmla="*/ 30681 h 109728"/>
                <a:gd name="connsiteX37" fmla="*/ 26530 w 63125"/>
                <a:gd name="connsiteY37" fmla="*/ 29237 h 109728"/>
                <a:gd name="connsiteX38" fmla="*/ 23281 w 63125"/>
                <a:gd name="connsiteY38" fmla="*/ 25447 h 109728"/>
                <a:gd name="connsiteX39" fmla="*/ 22559 w 63125"/>
                <a:gd name="connsiteY39" fmla="*/ 24725 h 109728"/>
                <a:gd name="connsiteX40" fmla="*/ 181 w 63125"/>
                <a:gd name="connsiteY40" fmla="*/ 180 h 109728"/>
                <a:gd name="connsiteX41" fmla="*/ 0 w 63125"/>
                <a:gd name="connsiteY41" fmla="*/ 0 h 109728"/>
                <a:gd name="connsiteX42" fmla="*/ 23101 w 63125"/>
                <a:gd name="connsiteY42" fmla="*/ 59195 h 10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3125" h="109728">
                  <a:moveTo>
                    <a:pt x="23101" y="59195"/>
                  </a:moveTo>
                  <a:cubicBezTo>
                    <a:pt x="28154" y="75799"/>
                    <a:pt x="31763" y="92764"/>
                    <a:pt x="34110" y="109728"/>
                  </a:cubicBezTo>
                  <a:lnTo>
                    <a:pt x="34110" y="109728"/>
                  </a:lnTo>
                  <a:cubicBezTo>
                    <a:pt x="34290" y="109547"/>
                    <a:pt x="34471" y="109367"/>
                    <a:pt x="34651" y="109187"/>
                  </a:cubicBezTo>
                  <a:cubicBezTo>
                    <a:pt x="34651" y="109187"/>
                    <a:pt x="34651" y="109187"/>
                    <a:pt x="34651" y="109187"/>
                  </a:cubicBezTo>
                  <a:cubicBezTo>
                    <a:pt x="34831" y="109006"/>
                    <a:pt x="35012" y="108826"/>
                    <a:pt x="35192" y="108645"/>
                  </a:cubicBezTo>
                  <a:cubicBezTo>
                    <a:pt x="35192" y="108645"/>
                    <a:pt x="35192" y="108645"/>
                    <a:pt x="35192" y="108645"/>
                  </a:cubicBezTo>
                  <a:cubicBezTo>
                    <a:pt x="35373" y="108465"/>
                    <a:pt x="35553" y="108465"/>
                    <a:pt x="35914" y="108284"/>
                  </a:cubicBezTo>
                  <a:cubicBezTo>
                    <a:pt x="35914" y="108284"/>
                    <a:pt x="36095" y="108284"/>
                    <a:pt x="36095" y="108284"/>
                  </a:cubicBezTo>
                  <a:cubicBezTo>
                    <a:pt x="36275" y="108104"/>
                    <a:pt x="36636" y="108104"/>
                    <a:pt x="36997" y="107923"/>
                  </a:cubicBezTo>
                  <a:cubicBezTo>
                    <a:pt x="37178" y="107923"/>
                    <a:pt x="37178" y="107923"/>
                    <a:pt x="37358" y="107923"/>
                  </a:cubicBezTo>
                  <a:cubicBezTo>
                    <a:pt x="37719" y="107923"/>
                    <a:pt x="37899" y="107743"/>
                    <a:pt x="38260" y="107743"/>
                  </a:cubicBezTo>
                  <a:cubicBezTo>
                    <a:pt x="38441" y="107743"/>
                    <a:pt x="38621" y="107743"/>
                    <a:pt x="38802" y="107743"/>
                  </a:cubicBezTo>
                  <a:cubicBezTo>
                    <a:pt x="39163" y="107743"/>
                    <a:pt x="39343" y="107562"/>
                    <a:pt x="39704" y="107562"/>
                  </a:cubicBezTo>
                  <a:cubicBezTo>
                    <a:pt x="40065" y="107562"/>
                    <a:pt x="40246" y="107562"/>
                    <a:pt x="40607" y="107562"/>
                  </a:cubicBezTo>
                  <a:cubicBezTo>
                    <a:pt x="40787" y="107562"/>
                    <a:pt x="41148" y="107562"/>
                    <a:pt x="41329" y="107562"/>
                  </a:cubicBezTo>
                  <a:cubicBezTo>
                    <a:pt x="41870" y="107562"/>
                    <a:pt x="42592" y="107562"/>
                    <a:pt x="43314" y="107562"/>
                  </a:cubicBezTo>
                  <a:cubicBezTo>
                    <a:pt x="58113" y="107562"/>
                    <a:pt x="67136" y="94388"/>
                    <a:pt x="61361" y="81394"/>
                  </a:cubicBezTo>
                  <a:cubicBezTo>
                    <a:pt x="60459" y="79408"/>
                    <a:pt x="59737" y="77604"/>
                    <a:pt x="58834" y="75799"/>
                  </a:cubicBezTo>
                  <a:cubicBezTo>
                    <a:pt x="58474" y="75077"/>
                    <a:pt x="58113" y="74536"/>
                    <a:pt x="57932" y="73814"/>
                  </a:cubicBezTo>
                  <a:cubicBezTo>
                    <a:pt x="57391" y="72550"/>
                    <a:pt x="56669" y="71468"/>
                    <a:pt x="56127" y="70204"/>
                  </a:cubicBezTo>
                  <a:cubicBezTo>
                    <a:pt x="55766" y="69482"/>
                    <a:pt x="55225" y="68760"/>
                    <a:pt x="54864" y="68038"/>
                  </a:cubicBezTo>
                  <a:cubicBezTo>
                    <a:pt x="54323" y="66956"/>
                    <a:pt x="53781" y="66053"/>
                    <a:pt x="53240" y="64971"/>
                  </a:cubicBezTo>
                  <a:cubicBezTo>
                    <a:pt x="52698" y="64249"/>
                    <a:pt x="52337" y="63346"/>
                    <a:pt x="51796" y="62624"/>
                  </a:cubicBezTo>
                  <a:cubicBezTo>
                    <a:pt x="51255" y="61722"/>
                    <a:pt x="50713" y="60820"/>
                    <a:pt x="50172" y="59917"/>
                  </a:cubicBezTo>
                  <a:cubicBezTo>
                    <a:pt x="49630" y="59195"/>
                    <a:pt x="49089" y="58293"/>
                    <a:pt x="48728" y="57571"/>
                  </a:cubicBezTo>
                  <a:cubicBezTo>
                    <a:pt x="48186" y="56669"/>
                    <a:pt x="47645" y="55766"/>
                    <a:pt x="46923" y="54864"/>
                  </a:cubicBezTo>
                  <a:cubicBezTo>
                    <a:pt x="46382" y="54142"/>
                    <a:pt x="45840" y="53420"/>
                    <a:pt x="45299" y="52698"/>
                  </a:cubicBezTo>
                  <a:cubicBezTo>
                    <a:pt x="44757" y="51796"/>
                    <a:pt x="44036" y="50893"/>
                    <a:pt x="43494" y="49991"/>
                  </a:cubicBezTo>
                  <a:cubicBezTo>
                    <a:pt x="42953" y="49269"/>
                    <a:pt x="42411" y="48547"/>
                    <a:pt x="41870" y="47826"/>
                  </a:cubicBezTo>
                  <a:cubicBezTo>
                    <a:pt x="41148" y="46923"/>
                    <a:pt x="40607" y="46021"/>
                    <a:pt x="39885" y="45118"/>
                  </a:cubicBezTo>
                  <a:cubicBezTo>
                    <a:pt x="39343" y="44396"/>
                    <a:pt x="38802" y="43675"/>
                    <a:pt x="38260" y="43133"/>
                  </a:cubicBezTo>
                  <a:cubicBezTo>
                    <a:pt x="37539" y="42231"/>
                    <a:pt x="36817" y="41329"/>
                    <a:pt x="36095" y="40426"/>
                  </a:cubicBezTo>
                  <a:cubicBezTo>
                    <a:pt x="35553" y="39704"/>
                    <a:pt x="35012" y="39163"/>
                    <a:pt x="34471" y="38441"/>
                  </a:cubicBezTo>
                  <a:cubicBezTo>
                    <a:pt x="33568" y="37539"/>
                    <a:pt x="32846" y="36456"/>
                    <a:pt x="31944" y="35553"/>
                  </a:cubicBezTo>
                  <a:cubicBezTo>
                    <a:pt x="31402" y="35012"/>
                    <a:pt x="31041" y="34470"/>
                    <a:pt x="30500" y="33929"/>
                  </a:cubicBezTo>
                  <a:cubicBezTo>
                    <a:pt x="29598" y="32846"/>
                    <a:pt x="28695" y="31763"/>
                    <a:pt x="27793" y="30681"/>
                  </a:cubicBezTo>
                  <a:cubicBezTo>
                    <a:pt x="27432" y="30139"/>
                    <a:pt x="27071" y="29778"/>
                    <a:pt x="26530" y="29237"/>
                  </a:cubicBezTo>
                  <a:cubicBezTo>
                    <a:pt x="25447" y="27973"/>
                    <a:pt x="24364" y="26710"/>
                    <a:pt x="23281" y="25447"/>
                  </a:cubicBezTo>
                  <a:cubicBezTo>
                    <a:pt x="23101" y="25266"/>
                    <a:pt x="22740" y="24905"/>
                    <a:pt x="22559" y="24725"/>
                  </a:cubicBezTo>
                  <a:cubicBezTo>
                    <a:pt x="15701" y="17145"/>
                    <a:pt x="8302" y="9024"/>
                    <a:pt x="181" y="180"/>
                  </a:cubicBezTo>
                  <a:cubicBezTo>
                    <a:pt x="181" y="180"/>
                    <a:pt x="181" y="180"/>
                    <a:pt x="0" y="0"/>
                  </a:cubicBezTo>
                  <a:cubicBezTo>
                    <a:pt x="9024" y="18589"/>
                    <a:pt x="16965" y="38621"/>
                    <a:pt x="23101" y="59195"/>
                  </a:cubicBezTo>
                  <a:close/>
                </a:path>
              </a:pathLst>
            </a:custGeom>
            <a:solidFill>
              <a:srgbClr val="FFFFFF"/>
            </a:solidFill>
            <a:ln w="1804"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CD9AF9EB-6259-3044-ADB2-94CF488BF3D7}"/>
                </a:ext>
              </a:extLst>
            </p:cNvPr>
            <p:cNvSpPr/>
            <p:nvPr/>
          </p:nvSpPr>
          <p:spPr>
            <a:xfrm>
              <a:off x="3768589" y="2198863"/>
              <a:ext cx="192453" cy="186593"/>
            </a:xfrm>
            <a:custGeom>
              <a:avLst/>
              <a:gdLst>
                <a:gd name="connsiteX0" fmla="*/ 161184 w 192453"/>
                <a:gd name="connsiteY0" fmla="*/ 166605 h 186593"/>
                <a:gd name="connsiteX1" fmla="*/ 192045 w 192453"/>
                <a:gd name="connsiteY1" fmla="*/ 94957 h 186593"/>
                <a:gd name="connsiteX2" fmla="*/ 87551 w 192453"/>
                <a:gd name="connsiteY2" fmla="*/ 569 h 186593"/>
                <a:gd name="connsiteX3" fmla="*/ 1826 w 192453"/>
                <a:gd name="connsiteY3" fmla="*/ 71496 h 186593"/>
                <a:gd name="connsiteX4" fmla="*/ 48749 w 192453"/>
                <a:gd name="connsiteY4" fmla="*/ 172741 h 186593"/>
                <a:gd name="connsiteX5" fmla="*/ 161184 w 192453"/>
                <a:gd name="connsiteY5" fmla="*/ 166605 h 1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53" h="186593">
                  <a:moveTo>
                    <a:pt x="161184" y="166605"/>
                  </a:moveTo>
                  <a:cubicBezTo>
                    <a:pt x="180495" y="149099"/>
                    <a:pt x="195113" y="121306"/>
                    <a:pt x="192045" y="94957"/>
                  </a:cubicBezTo>
                  <a:cubicBezTo>
                    <a:pt x="186992" y="33416"/>
                    <a:pt x="141332" y="-5206"/>
                    <a:pt x="87551" y="569"/>
                  </a:cubicBezTo>
                  <a:cubicBezTo>
                    <a:pt x="46764" y="3096"/>
                    <a:pt x="8143" y="33235"/>
                    <a:pt x="1826" y="71496"/>
                  </a:cubicBezTo>
                  <a:cubicBezTo>
                    <a:pt x="-5573" y="116614"/>
                    <a:pt x="9406" y="154333"/>
                    <a:pt x="48749" y="172741"/>
                  </a:cubicBezTo>
                  <a:cubicBezTo>
                    <a:pt x="101267" y="202881"/>
                    <a:pt x="151078" y="175810"/>
                    <a:pt x="161184" y="166605"/>
                  </a:cubicBezTo>
                  <a:close/>
                </a:path>
              </a:pathLst>
            </a:custGeom>
            <a:solidFill>
              <a:srgbClr val="FFFFFF"/>
            </a:solidFill>
            <a:ln w="1804"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BE33D3AC-F769-B443-BF52-1F3AACBA7C25}"/>
                </a:ext>
              </a:extLst>
            </p:cNvPr>
            <p:cNvSpPr/>
            <p:nvPr/>
          </p:nvSpPr>
          <p:spPr>
            <a:xfrm>
              <a:off x="3645275" y="2394616"/>
              <a:ext cx="369353" cy="503751"/>
            </a:xfrm>
            <a:custGeom>
              <a:avLst/>
              <a:gdLst>
                <a:gd name="connsiteX0" fmla="*/ 69374 w 369353"/>
                <a:gd name="connsiteY0" fmla="*/ 176411 h 503751"/>
                <a:gd name="connsiteX1" fmla="*/ 18119 w 369353"/>
                <a:gd name="connsiteY1" fmla="*/ 186337 h 503751"/>
                <a:gd name="connsiteX2" fmla="*/ 72 w 369353"/>
                <a:gd name="connsiteY2" fmla="*/ 206190 h 503751"/>
                <a:gd name="connsiteX3" fmla="*/ 18841 w 369353"/>
                <a:gd name="connsiteY3" fmla="*/ 231997 h 503751"/>
                <a:gd name="connsiteX4" fmla="*/ 37250 w 369353"/>
                <a:gd name="connsiteY4" fmla="*/ 232178 h 503751"/>
                <a:gd name="connsiteX5" fmla="*/ 146256 w 369353"/>
                <a:gd name="connsiteY5" fmla="*/ 208716 h 503751"/>
                <a:gd name="connsiteX6" fmla="*/ 181268 w 369353"/>
                <a:gd name="connsiteY6" fmla="*/ 185074 h 503751"/>
                <a:gd name="connsiteX7" fmla="*/ 237395 w 369353"/>
                <a:gd name="connsiteY7" fmla="*/ 110358 h 503751"/>
                <a:gd name="connsiteX8" fmla="*/ 248043 w 369353"/>
                <a:gd name="connsiteY8" fmla="*/ 106749 h 503751"/>
                <a:gd name="connsiteX9" fmla="*/ 248404 w 369353"/>
                <a:gd name="connsiteY9" fmla="*/ 116494 h 503751"/>
                <a:gd name="connsiteX10" fmla="*/ 217723 w 369353"/>
                <a:gd name="connsiteY10" fmla="*/ 156740 h 503751"/>
                <a:gd name="connsiteX11" fmla="*/ 199315 w 369353"/>
                <a:gd name="connsiteY11" fmla="*/ 199512 h 503751"/>
                <a:gd name="connsiteX12" fmla="*/ 193540 w 369353"/>
                <a:gd name="connsiteY12" fmla="*/ 241562 h 503751"/>
                <a:gd name="connsiteX13" fmla="*/ 148963 w 369353"/>
                <a:gd name="connsiteY13" fmla="*/ 447122 h 503751"/>
                <a:gd name="connsiteX14" fmla="*/ 162318 w 369353"/>
                <a:gd name="connsiteY14" fmla="*/ 502528 h 503751"/>
                <a:gd name="connsiteX15" fmla="*/ 206714 w 369353"/>
                <a:gd name="connsiteY15" fmla="*/ 478344 h 503751"/>
                <a:gd name="connsiteX16" fmla="*/ 250930 w 369353"/>
                <a:gd name="connsiteY16" fmla="*/ 291915 h 503751"/>
                <a:gd name="connsiteX17" fmla="*/ 284498 w 369353"/>
                <a:gd name="connsiteY17" fmla="*/ 265024 h 503751"/>
                <a:gd name="connsiteX18" fmla="*/ 308502 w 369353"/>
                <a:gd name="connsiteY18" fmla="*/ 298231 h 503751"/>
                <a:gd name="connsiteX19" fmla="*/ 289913 w 369353"/>
                <a:gd name="connsiteY19" fmla="*/ 472749 h 503751"/>
                <a:gd name="connsiteX20" fmla="*/ 306877 w 369353"/>
                <a:gd name="connsiteY20" fmla="*/ 502708 h 503751"/>
                <a:gd name="connsiteX21" fmla="*/ 345499 w 369353"/>
                <a:gd name="connsiteY21" fmla="*/ 476539 h 503751"/>
                <a:gd name="connsiteX22" fmla="*/ 369141 w 369353"/>
                <a:gd name="connsiteY22" fmla="*/ 236329 h 503751"/>
                <a:gd name="connsiteX23" fmla="*/ 360478 w 369353"/>
                <a:gd name="connsiteY23" fmla="*/ 157281 h 503751"/>
                <a:gd name="connsiteX24" fmla="*/ 327993 w 369353"/>
                <a:gd name="connsiteY24" fmla="*/ 52065 h 503751"/>
                <a:gd name="connsiteX25" fmla="*/ 242809 w 369353"/>
                <a:gd name="connsiteY25" fmla="*/ 811 h 503751"/>
                <a:gd name="connsiteX26" fmla="*/ 210685 w 369353"/>
                <a:gd name="connsiteY26" fmla="*/ 21204 h 503751"/>
                <a:gd name="connsiteX27" fmla="*/ 184697 w 369353"/>
                <a:gd name="connsiteY27" fmla="*/ 64518 h 503751"/>
                <a:gd name="connsiteX28" fmla="*/ 143007 w 369353"/>
                <a:gd name="connsiteY28" fmla="*/ 132556 h 503751"/>
                <a:gd name="connsiteX29" fmla="*/ 69374 w 369353"/>
                <a:gd name="connsiteY29" fmla="*/ 176411 h 50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9353" h="503751">
                  <a:moveTo>
                    <a:pt x="69374" y="176411"/>
                  </a:moveTo>
                  <a:cubicBezTo>
                    <a:pt x="52049" y="180201"/>
                    <a:pt x="34904" y="181104"/>
                    <a:pt x="18119" y="186337"/>
                  </a:cubicBezTo>
                  <a:cubicBezTo>
                    <a:pt x="10359" y="188864"/>
                    <a:pt x="-1011" y="194459"/>
                    <a:pt x="72" y="206190"/>
                  </a:cubicBezTo>
                  <a:cubicBezTo>
                    <a:pt x="1155" y="217379"/>
                    <a:pt x="8193" y="227846"/>
                    <a:pt x="18841" y="231997"/>
                  </a:cubicBezTo>
                  <a:cubicBezTo>
                    <a:pt x="24436" y="234163"/>
                    <a:pt x="31113" y="232178"/>
                    <a:pt x="37250" y="232178"/>
                  </a:cubicBezTo>
                  <a:cubicBezTo>
                    <a:pt x="74969" y="231275"/>
                    <a:pt x="110883" y="221349"/>
                    <a:pt x="146256" y="208716"/>
                  </a:cubicBezTo>
                  <a:cubicBezTo>
                    <a:pt x="159069" y="204024"/>
                    <a:pt x="173507" y="195903"/>
                    <a:pt x="181268" y="185074"/>
                  </a:cubicBezTo>
                  <a:cubicBezTo>
                    <a:pt x="199856" y="159086"/>
                    <a:pt x="221513" y="138512"/>
                    <a:pt x="237395" y="110358"/>
                  </a:cubicBezTo>
                  <a:cubicBezTo>
                    <a:pt x="239741" y="106388"/>
                    <a:pt x="243170" y="103139"/>
                    <a:pt x="248043" y="106749"/>
                  </a:cubicBezTo>
                  <a:cubicBezTo>
                    <a:pt x="251472" y="109275"/>
                    <a:pt x="250208" y="113246"/>
                    <a:pt x="248404" y="116494"/>
                  </a:cubicBezTo>
                  <a:cubicBezTo>
                    <a:pt x="240282" y="131473"/>
                    <a:pt x="228732" y="143926"/>
                    <a:pt x="217723" y="156740"/>
                  </a:cubicBezTo>
                  <a:cubicBezTo>
                    <a:pt x="206895" y="169012"/>
                    <a:pt x="198954" y="181645"/>
                    <a:pt x="199315" y="199512"/>
                  </a:cubicBezTo>
                  <a:cubicBezTo>
                    <a:pt x="199495" y="213589"/>
                    <a:pt x="197149" y="228027"/>
                    <a:pt x="193540" y="241562"/>
                  </a:cubicBezTo>
                  <a:cubicBezTo>
                    <a:pt x="175673" y="309421"/>
                    <a:pt x="163581" y="378542"/>
                    <a:pt x="148963" y="447122"/>
                  </a:cubicBezTo>
                  <a:cubicBezTo>
                    <a:pt x="146617" y="458311"/>
                    <a:pt x="139939" y="501986"/>
                    <a:pt x="162318" y="502528"/>
                  </a:cubicBezTo>
                  <a:cubicBezTo>
                    <a:pt x="193540" y="505415"/>
                    <a:pt x="200037" y="492421"/>
                    <a:pt x="206714" y="478344"/>
                  </a:cubicBezTo>
                  <a:cubicBezTo>
                    <a:pt x="217362" y="455604"/>
                    <a:pt x="240463" y="329634"/>
                    <a:pt x="250930" y="291915"/>
                  </a:cubicBezTo>
                  <a:cubicBezTo>
                    <a:pt x="255984" y="274048"/>
                    <a:pt x="269339" y="263219"/>
                    <a:pt x="284498" y="265024"/>
                  </a:cubicBezTo>
                  <a:cubicBezTo>
                    <a:pt x="298756" y="266648"/>
                    <a:pt x="308502" y="278921"/>
                    <a:pt x="308502" y="298231"/>
                  </a:cubicBezTo>
                  <a:cubicBezTo>
                    <a:pt x="308502" y="331078"/>
                    <a:pt x="293161" y="447302"/>
                    <a:pt x="289913" y="472749"/>
                  </a:cubicBezTo>
                  <a:cubicBezTo>
                    <a:pt x="289010" y="479968"/>
                    <a:pt x="289191" y="503610"/>
                    <a:pt x="306877" y="502708"/>
                  </a:cubicBezTo>
                  <a:cubicBezTo>
                    <a:pt x="339182" y="507942"/>
                    <a:pt x="339904" y="492601"/>
                    <a:pt x="345499" y="476539"/>
                  </a:cubicBezTo>
                  <a:cubicBezTo>
                    <a:pt x="356508" y="444595"/>
                    <a:pt x="371307" y="321151"/>
                    <a:pt x="369141" y="236329"/>
                  </a:cubicBezTo>
                  <a:cubicBezTo>
                    <a:pt x="369502" y="213950"/>
                    <a:pt x="364809" y="179299"/>
                    <a:pt x="360478" y="157281"/>
                  </a:cubicBezTo>
                  <a:cubicBezTo>
                    <a:pt x="352357" y="117216"/>
                    <a:pt x="345499" y="89784"/>
                    <a:pt x="327993" y="52065"/>
                  </a:cubicBezTo>
                  <a:cubicBezTo>
                    <a:pt x="307960" y="8932"/>
                    <a:pt x="288289" y="-3521"/>
                    <a:pt x="242809" y="811"/>
                  </a:cubicBezTo>
                  <a:cubicBezTo>
                    <a:pt x="228191" y="2254"/>
                    <a:pt x="217362" y="8030"/>
                    <a:pt x="210685" y="21204"/>
                  </a:cubicBezTo>
                  <a:cubicBezTo>
                    <a:pt x="203105" y="36183"/>
                    <a:pt x="192457" y="49358"/>
                    <a:pt x="184697" y="64518"/>
                  </a:cubicBezTo>
                  <a:cubicBezTo>
                    <a:pt x="172605" y="88160"/>
                    <a:pt x="160333" y="111982"/>
                    <a:pt x="143007" y="132556"/>
                  </a:cubicBezTo>
                  <a:cubicBezTo>
                    <a:pt x="123516" y="155837"/>
                    <a:pt x="98069" y="170456"/>
                    <a:pt x="69374" y="176411"/>
                  </a:cubicBezTo>
                  <a:close/>
                </a:path>
              </a:pathLst>
            </a:custGeom>
            <a:solidFill>
              <a:srgbClr val="FFFFFF"/>
            </a:solidFill>
            <a:ln w="1804"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45C7B390-D3ED-584E-A96E-BEB23771BDCE}"/>
                </a:ext>
              </a:extLst>
            </p:cNvPr>
            <p:cNvSpPr/>
            <p:nvPr/>
          </p:nvSpPr>
          <p:spPr>
            <a:xfrm>
              <a:off x="3589807" y="2463481"/>
              <a:ext cx="201001" cy="90051"/>
            </a:xfrm>
            <a:custGeom>
              <a:avLst/>
              <a:gdLst>
                <a:gd name="connsiteX0" fmla="*/ 31176 w 201001"/>
                <a:gd name="connsiteY0" fmla="*/ 55750 h 90051"/>
                <a:gd name="connsiteX1" fmla="*/ 115638 w 201001"/>
                <a:gd name="connsiteY1" fmla="*/ 88055 h 90051"/>
                <a:gd name="connsiteX2" fmla="*/ 128632 w 201001"/>
                <a:gd name="connsiteY2" fmla="*/ 89499 h 90051"/>
                <a:gd name="connsiteX3" fmla="*/ 201002 w 201001"/>
                <a:gd name="connsiteY3" fmla="*/ 25070 h 90051"/>
                <a:gd name="connsiteX4" fmla="*/ 164907 w 201001"/>
                <a:gd name="connsiteY4" fmla="*/ 41493 h 90051"/>
                <a:gd name="connsiteX5" fmla="*/ 117082 w 201001"/>
                <a:gd name="connsiteY5" fmla="*/ 40230 h 90051"/>
                <a:gd name="connsiteX6" fmla="*/ 52111 w 201001"/>
                <a:gd name="connsiteY6" fmla="*/ 9008 h 90051"/>
                <a:gd name="connsiteX7" fmla="*/ 16197 w 201001"/>
                <a:gd name="connsiteY7" fmla="*/ 164 h 90051"/>
                <a:gd name="connsiteX8" fmla="*/ 857 w 201001"/>
                <a:gd name="connsiteY8" fmla="*/ 14602 h 90051"/>
                <a:gd name="connsiteX9" fmla="*/ 31176 w 201001"/>
                <a:gd name="connsiteY9" fmla="*/ 55750 h 9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01" h="90051">
                  <a:moveTo>
                    <a:pt x="31176" y="55750"/>
                  </a:moveTo>
                  <a:cubicBezTo>
                    <a:pt x="59511" y="65857"/>
                    <a:pt x="87484" y="77227"/>
                    <a:pt x="115638" y="88055"/>
                  </a:cubicBezTo>
                  <a:cubicBezTo>
                    <a:pt x="119789" y="89679"/>
                    <a:pt x="123940" y="90762"/>
                    <a:pt x="128632" y="89499"/>
                  </a:cubicBezTo>
                  <a:cubicBezTo>
                    <a:pt x="162020" y="79392"/>
                    <a:pt x="189452" y="61706"/>
                    <a:pt x="201002" y="25070"/>
                  </a:cubicBezTo>
                  <a:cubicBezTo>
                    <a:pt x="188910" y="30484"/>
                    <a:pt x="176819" y="35537"/>
                    <a:pt x="164907" y="41493"/>
                  </a:cubicBezTo>
                  <a:cubicBezTo>
                    <a:pt x="148484" y="49795"/>
                    <a:pt x="133505" y="49073"/>
                    <a:pt x="117082" y="40230"/>
                  </a:cubicBezTo>
                  <a:cubicBezTo>
                    <a:pt x="96147" y="28679"/>
                    <a:pt x="73768" y="19656"/>
                    <a:pt x="52111" y="9008"/>
                  </a:cubicBezTo>
                  <a:cubicBezTo>
                    <a:pt x="40741" y="3413"/>
                    <a:pt x="28469" y="1428"/>
                    <a:pt x="16197" y="164"/>
                  </a:cubicBezTo>
                  <a:cubicBezTo>
                    <a:pt x="4647" y="-1099"/>
                    <a:pt x="-2572" y="5037"/>
                    <a:pt x="857" y="14602"/>
                  </a:cubicBezTo>
                  <a:cubicBezTo>
                    <a:pt x="6812" y="30845"/>
                    <a:pt x="11144" y="48712"/>
                    <a:pt x="31176" y="55750"/>
                  </a:cubicBezTo>
                  <a:close/>
                </a:path>
              </a:pathLst>
            </a:custGeom>
            <a:solidFill>
              <a:srgbClr val="FFFFFF"/>
            </a:solidFill>
            <a:ln w="1804"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09F0097B-ED40-FA4D-A2FD-E73B5CD50475}"/>
                </a:ext>
              </a:extLst>
            </p:cNvPr>
            <p:cNvSpPr/>
            <p:nvPr/>
          </p:nvSpPr>
          <p:spPr>
            <a:xfrm>
              <a:off x="2423765" y="1866278"/>
              <a:ext cx="1605100" cy="1053821"/>
            </a:xfrm>
            <a:custGeom>
              <a:avLst/>
              <a:gdLst>
                <a:gd name="connsiteX0" fmla="*/ 1203895 w 1605100"/>
                <a:gd name="connsiteY0" fmla="*/ 817005 h 1053821"/>
                <a:gd name="connsiteX1" fmla="*/ 1221401 w 1605100"/>
                <a:gd name="connsiteY1" fmla="*/ 781090 h 1053821"/>
                <a:gd name="connsiteX2" fmla="*/ 1239810 w 1605100"/>
                <a:gd name="connsiteY2" fmla="*/ 774954 h 1053821"/>
                <a:gd name="connsiteX3" fmla="*/ 1390325 w 1605100"/>
                <a:gd name="connsiteY3" fmla="*/ 740845 h 1053821"/>
                <a:gd name="connsiteX4" fmla="*/ 1405304 w 1605100"/>
                <a:gd name="connsiteY4" fmla="*/ 739040 h 1053821"/>
                <a:gd name="connsiteX5" fmla="*/ 1360908 w 1605100"/>
                <a:gd name="connsiteY5" fmla="*/ 952179 h 1053821"/>
                <a:gd name="connsiteX6" fmla="*/ 1351162 w 1605100"/>
                <a:gd name="connsiteY6" fmla="*/ 1009570 h 1053821"/>
                <a:gd name="connsiteX7" fmla="*/ 1408192 w 1605100"/>
                <a:gd name="connsiteY7" fmla="*/ 1044943 h 1053821"/>
                <a:gd name="connsiteX8" fmla="*/ 1443745 w 1605100"/>
                <a:gd name="connsiteY8" fmla="*/ 1012999 h 1053821"/>
                <a:gd name="connsiteX9" fmla="*/ 1463778 w 1605100"/>
                <a:gd name="connsiteY9" fmla="*/ 932869 h 1053821"/>
                <a:gd name="connsiteX10" fmla="*/ 1484893 w 1605100"/>
                <a:gd name="connsiteY10" fmla="*/ 833788 h 1053821"/>
                <a:gd name="connsiteX11" fmla="*/ 1503843 w 1605100"/>
                <a:gd name="connsiteY11" fmla="*/ 812312 h 1053821"/>
                <a:gd name="connsiteX12" fmla="*/ 1515213 w 1605100"/>
                <a:gd name="connsiteY12" fmla="*/ 838300 h 1053821"/>
                <a:gd name="connsiteX13" fmla="*/ 1495180 w 1605100"/>
                <a:gd name="connsiteY13" fmla="*/ 1010111 h 1053821"/>
                <a:gd name="connsiteX14" fmla="*/ 1534343 w 1605100"/>
                <a:gd name="connsiteY14" fmla="*/ 1047289 h 1053821"/>
                <a:gd name="connsiteX15" fmla="*/ 1574949 w 1605100"/>
                <a:gd name="connsiteY15" fmla="*/ 1030685 h 1053821"/>
                <a:gd name="connsiteX16" fmla="*/ 1605088 w 1605100"/>
                <a:gd name="connsiteY16" fmla="*/ 794084 h 1053821"/>
                <a:gd name="connsiteX17" fmla="*/ 1582710 w 1605100"/>
                <a:gd name="connsiteY17" fmla="*/ 627688 h 1053821"/>
                <a:gd name="connsiteX18" fmla="*/ 1513408 w 1605100"/>
                <a:gd name="connsiteY18" fmla="*/ 512184 h 1053821"/>
                <a:gd name="connsiteX19" fmla="*/ 1553293 w 1605100"/>
                <a:gd name="connsiteY19" fmla="*/ 424655 h 1053821"/>
                <a:gd name="connsiteX20" fmla="*/ 1471177 w 1605100"/>
                <a:gd name="connsiteY20" fmla="*/ 319078 h 1053821"/>
                <a:gd name="connsiteX21" fmla="*/ 1334017 w 1605100"/>
                <a:gd name="connsiteY21" fmla="*/ 384229 h 1053821"/>
                <a:gd name="connsiteX22" fmla="*/ 1410718 w 1605100"/>
                <a:gd name="connsiteY22" fmla="*/ 527525 h 1053821"/>
                <a:gd name="connsiteX23" fmla="*/ 1418840 w 1605100"/>
                <a:gd name="connsiteY23" fmla="*/ 543406 h 1053821"/>
                <a:gd name="connsiteX24" fmla="*/ 1330047 w 1605100"/>
                <a:gd name="connsiteY24" fmla="*/ 623537 h 1053821"/>
                <a:gd name="connsiteX25" fmla="*/ 1284206 w 1605100"/>
                <a:gd name="connsiteY25" fmla="*/ 622454 h 1053821"/>
                <a:gd name="connsiteX26" fmla="*/ 1218875 w 1605100"/>
                <a:gd name="connsiteY26" fmla="*/ 592676 h 1053821"/>
                <a:gd name="connsiteX27" fmla="*/ 1160943 w 1605100"/>
                <a:gd name="connsiteY27" fmla="*/ 595202 h 1053821"/>
                <a:gd name="connsiteX28" fmla="*/ 1151378 w 1605100"/>
                <a:gd name="connsiteY28" fmla="*/ 596285 h 1053821"/>
                <a:gd name="connsiteX29" fmla="*/ 1153363 w 1605100"/>
                <a:gd name="connsiteY29" fmla="*/ 585096 h 1053821"/>
                <a:gd name="connsiteX30" fmla="*/ 1156070 w 1605100"/>
                <a:gd name="connsiteY30" fmla="*/ 555318 h 1053821"/>
                <a:gd name="connsiteX31" fmla="*/ 1071428 w 1605100"/>
                <a:gd name="connsiteY31" fmla="*/ 486377 h 1053821"/>
                <a:gd name="connsiteX32" fmla="*/ 1041650 w 1605100"/>
                <a:gd name="connsiteY32" fmla="*/ 492693 h 1053821"/>
                <a:gd name="connsiteX33" fmla="*/ 1021617 w 1605100"/>
                <a:gd name="connsiteY33" fmla="*/ 501536 h 1053821"/>
                <a:gd name="connsiteX34" fmla="*/ 944916 w 1605100"/>
                <a:gd name="connsiteY34" fmla="*/ 499190 h 1053821"/>
                <a:gd name="connsiteX35" fmla="*/ 919830 w 1605100"/>
                <a:gd name="connsiteY35" fmla="*/ 497205 h 1053821"/>
                <a:gd name="connsiteX36" fmla="*/ 945096 w 1605100"/>
                <a:gd name="connsiteY36" fmla="*/ 414548 h 1053821"/>
                <a:gd name="connsiteX37" fmla="*/ 951954 w 1605100"/>
                <a:gd name="connsiteY37" fmla="*/ 380619 h 1053821"/>
                <a:gd name="connsiteX38" fmla="*/ 929214 w 1605100"/>
                <a:gd name="connsiteY38" fmla="*/ 333335 h 1053821"/>
                <a:gd name="connsiteX39" fmla="*/ 910265 w 1605100"/>
                <a:gd name="connsiteY39" fmla="*/ 308069 h 1053821"/>
                <a:gd name="connsiteX40" fmla="*/ 900700 w 1605100"/>
                <a:gd name="connsiteY40" fmla="*/ 220539 h 1053821"/>
                <a:gd name="connsiteX41" fmla="*/ 906114 w 1605100"/>
                <a:gd name="connsiteY41" fmla="*/ 207003 h 1053821"/>
                <a:gd name="connsiteX42" fmla="*/ 916581 w 1605100"/>
                <a:gd name="connsiteY42" fmla="*/ 153583 h 1053821"/>
                <a:gd name="connsiteX43" fmla="*/ 837353 w 1605100"/>
                <a:gd name="connsiteY43" fmla="*/ 60278 h 1053821"/>
                <a:gd name="connsiteX44" fmla="*/ 786640 w 1605100"/>
                <a:gd name="connsiteY44" fmla="*/ 74536 h 1053821"/>
                <a:gd name="connsiteX45" fmla="*/ 764081 w 1605100"/>
                <a:gd name="connsiteY45" fmla="*/ 75619 h 1053821"/>
                <a:gd name="connsiteX46" fmla="*/ 643886 w 1605100"/>
                <a:gd name="connsiteY46" fmla="*/ 38982 h 1053821"/>
                <a:gd name="connsiteX47" fmla="*/ 641900 w 1605100"/>
                <a:gd name="connsiteY47" fmla="*/ 26169 h 1053821"/>
                <a:gd name="connsiteX48" fmla="*/ 618439 w 1605100"/>
                <a:gd name="connsiteY48" fmla="*/ 0 h 1053821"/>
                <a:gd name="connsiteX49" fmla="*/ 605084 w 1605100"/>
                <a:gd name="connsiteY49" fmla="*/ 2527 h 1053821"/>
                <a:gd name="connsiteX50" fmla="*/ 492649 w 1605100"/>
                <a:gd name="connsiteY50" fmla="*/ 31944 h 1053821"/>
                <a:gd name="connsiteX51" fmla="*/ 465758 w 1605100"/>
                <a:gd name="connsiteY51" fmla="*/ 74897 h 1053821"/>
                <a:gd name="connsiteX52" fmla="*/ 461246 w 1605100"/>
                <a:gd name="connsiteY52" fmla="*/ 99080 h 1053821"/>
                <a:gd name="connsiteX53" fmla="*/ 420820 w 1605100"/>
                <a:gd name="connsiteY53" fmla="*/ 141311 h 1053821"/>
                <a:gd name="connsiteX54" fmla="*/ 402412 w 1605100"/>
                <a:gd name="connsiteY54" fmla="*/ 146003 h 1053821"/>
                <a:gd name="connsiteX55" fmla="*/ 387433 w 1605100"/>
                <a:gd name="connsiteY55" fmla="*/ 140409 h 1053821"/>
                <a:gd name="connsiteX56" fmla="*/ 323184 w 1605100"/>
                <a:gd name="connsiteY56" fmla="*/ 172894 h 1053821"/>
                <a:gd name="connsiteX57" fmla="*/ 290338 w 1605100"/>
                <a:gd name="connsiteY57" fmla="*/ 256634 h 1053821"/>
                <a:gd name="connsiteX58" fmla="*/ 268861 w 1605100"/>
                <a:gd name="connsiteY58" fmla="*/ 254107 h 1053821"/>
                <a:gd name="connsiteX59" fmla="*/ 212554 w 1605100"/>
                <a:gd name="connsiteY59" fmla="*/ 271974 h 1053821"/>
                <a:gd name="connsiteX60" fmla="*/ 194326 w 1605100"/>
                <a:gd name="connsiteY60" fmla="*/ 291285 h 1053821"/>
                <a:gd name="connsiteX61" fmla="*/ 166894 w 1605100"/>
                <a:gd name="connsiteY61" fmla="*/ 300850 h 1053821"/>
                <a:gd name="connsiteX62" fmla="*/ 50488 w 1605100"/>
                <a:gd name="connsiteY62" fmla="*/ 353187 h 1053821"/>
                <a:gd name="connsiteX63" fmla="*/ 87846 w 1605100"/>
                <a:gd name="connsiteY63" fmla="*/ 502980 h 1053821"/>
                <a:gd name="connsiteX64" fmla="*/ 97592 w 1605100"/>
                <a:gd name="connsiteY64" fmla="*/ 515613 h 1053821"/>
                <a:gd name="connsiteX65" fmla="*/ 57527 w 1605100"/>
                <a:gd name="connsiteY65" fmla="*/ 569395 h 1053821"/>
                <a:gd name="connsiteX66" fmla="*/ 22334 w 1605100"/>
                <a:gd name="connsiteY66" fmla="*/ 714315 h 1053821"/>
                <a:gd name="connsiteX67" fmla="*/ 2663 w 1605100"/>
                <a:gd name="connsiteY67" fmla="*/ 916084 h 1053821"/>
                <a:gd name="connsiteX68" fmla="*/ 2302 w 1605100"/>
                <a:gd name="connsiteY68" fmla="*/ 1014623 h 1053821"/>
                <a:gd name="connsiteX69" fmla="*/ 59692 w 1605100"/>
                <a:gd name="connsiteY69" fmla="*/ 1052884 h 1053821"/>
                <a:gd name="connsiteX70" fmla="*/ 96148 w 1605100"/>
                <a:gd name="connsiteY70" fmla="*/ 1018233 h 1053821"/>
                <a:gd name="connsiteX71" fmla="*/ 103728 w 1605100"/>
                <a:gd name="connsiteY71" fmla="*/ 943877 h 1053821"/>
                <a:gd name="connsiteX72" fmla="*/ 117985 w 1605100"/>
                <a:gd name="connsiteY72" fmla="*/ 814297 h 1053821"/>
                <a:gd name="connsiteX73" fmla="*/ 139281 w 1605100"/>
                <a:gd name="connsiteY73" fmla="*/ 796069 h 1053821"/>
                <a:gd name="connsiteX74" fmla="*/ 157870 w 1605100"/>
                <a:gd name="connsiteY74" fmla="*/ 817005 h 1053821"/>
                <a:gd name="connsiteX75" fmla="*/ 161660 w 1605100"/>
                <a:gd name="connsiteY75" fmla="*/ 918250 h 1053821"/>
                <a:gd name="connsiteX76" fmla="*/ 167074 w 1605100"/>
                <a:gd name="connsiteY76" fmla="*/ 1021842 h 1053821"/>
                <a:gd name="connsiteX77" fmla="*/ 227713 w 1605100"/>
                <a:gd name="connsiteY77" fmla="*/ 1052523 h 1053821"/>
                <a:gd name="connsiteX78" fmla="*/ 257852 w 1605100"/>
                <a:gd name="connsiteY78" fmla="*/ 1013179 h 1053821"/>
                <a:gd name="connsiteX79" fmla="*/ 258213 w 1605100"/>
                <a:gd name="connsiteY79" fmla="*/ 821336 h 1053821"/>
                <a:gd name="connsiteX80" fmla="*/ 263267 w 1605100"/>
                <a:gd name="connsiteY80" fmla="*/ 637253 h 1053821"/>
                <a:gd name="connsiteX81" fmla="*/ 277344 w 1605100"/>
                <a:gd name="connsiteY81" fmla="*/ 606933 h 1053821"/>
                <a:gd name="connsiteX82" fmla="*/ 372092 w 1605100"/>
                <a:gd name="connsiteY82" fmla="*/ 533841 h 1053821"/>
                <a:gd name="connsiteX83" fmla="*/ 387433 w 1605100"/>
                <a:gd name="connsiteY83" fmla="*/ 537631 h 1053821"/>
                <a:gd name="connsiteX84" fmla="*/ 452944 w 1605100"/>
                <a:gd name="connsiteY84" fmla="*/ 587622 h 1053821"/>
                <a:gd name="connsiteX85" fmla="*/ 485791 w 1605100"/>
                <a:gd name="connsiteY85" fmla="*/ 585096 h 1053821"/>
                <a:gd name="connsiteX86" fmla="*/ 514306 w 1605100"/>
                <a:gd name="connsiteY86" fmla="*/ 580764 h 1053821"/>
                <a:gd name="connsiteX87" fmla="*/ 612122 w 1605100"/>
                <a:gd name="connsiteY87" fmla="*/ 605128 h 1053821"/>
                <a:gd name="connsiteX88" fmla="*/ 626199 w 1605100"/>
                <a:gd name="connsiteY88" fmla="*/ 619747 h 1053821"/>
                <a:gd name="connsiteX89" fmla="*/ 626380 w 1605100"/>
                <a:gd name="connsiteY89" fmla="*/ 633102 h 1053821"/>
                <a:gd name="connsiteX90" fmla="*/ 662294 w 1605100"/>
                <a:gd name="connsiteY90" fmla="*/ 659631 h 1053821"/>
                <a:gd name="connsiteX91" fmla="*/ 701096 w 1605100"/>
                <a:gd name="connsiteY91" fmla="*/ 650969 h 1053821"/>
                <a:gd name="connsiteX92" fmla="*/ 775270 w 1605100"/>
                <a:gd name="connsiteY92" fmla="*/ 622093 h 1053821"/>
                <a:gd name="connsiteX93" fmla="*/ 784836 w 1605100"/>
                <a:gd name="connsiteY93" fmla="*/ 593217 h 1053821"/>
                <a:gd name="connsiteX94" fmla="*/ 780504 w 1605100"/>
                <a:gd name="connsiteY94" fmla="*/ 583472 h 1053821"/>
                <a:gd name="connsiteX95" fmla="*/ 782128 w 1605100"/>
                <a:gd name="connsiteY95" fmla="*/ 573906 h 1053821"/>
                <a:gd name="connsiteX96" fmla="*/ 792054 w 1605100"/>
                <a:gd name="connsiteY96" fmla="*/ 572102 h 1053821"/>
                <a:gd name="connsiteX97" fmla="*/ 802161 w 1605100"/>
                <a:gd name="connsiteY97" fmla="*/ 604767 h 1053821"/>
                <a:gd name="connsiteX98" fmla="*/ 767510 w 1605100"/>
                <a:gd name="connsiteY98" fmla="*/ 676235 h 1053821"/>
                <a:gd name="connsiteX99" fmla="*/ 747838 w 1605100"/>
                <a:gd name="connsiteY99" fmla="*/ 695546 h 1053821"/>
                <a:gd name="connsiteX100" fmla="*/ 736108 w 1605100"/>
                <a:gd name="connsiteY100" fmla="*/ 715037 h 1053821"/>
                <a:gd name="connsiteX101" fmla="*/ 777617 w 1605100"/>
                <a:gd name="connsiteY101" fmla="*/ 829818 h 1053821"/>
                <a:gd name="connsiteX102" fmla="*/ 796927 w 1605100"/>
                <a:gd name="connsiteY102" fmla="*/ 836135 h 1053821"/>
                <a:gd name="connsiteX103" fmla="*/ 822194 w 1605100"/>
                <a:gd name="connsiteY103" fmla="*/ 843895 h 1053821"/>
                <a:gd name="connsiteX104" fmla="*/ 890232 w 1605100"/>
                <a:gd name="connsiteY104" fmla="*/ 892262 h 1053821"/>
                <a:gd name="connsiteX105" fmla="*/ 905572 w 1605100"/>
                <a:gd name="connsiteY105" fmla="*/ 911573 h 1053821"/>
                <a:gd name="connsiteX106" fmla="*/ 933185 w 1605100"/>
                <a:gd name="connsiteY106" fmla="*/ 942795 h 1053821"/>
                <a:gd name="connsiteX107" fmla="*/ 1035694 w 1605100"/>
                <a:gd name="connsiteY107" fmla="*/ 941892 h 1053821"/>
                <a:gd name="connsiteX108" fmla="*/ 1054463 w 1605100"/>
                <a:gd name="connsiteY108" fmla="*/ 914460 h 1053821"/>
                <a:gd name="connsiteX109" fmla="*/ 1065292 w 1605100"/>
                <a:gd name="connsiteY109" fmla="*/ 898398 h 1053821"/>
                <a:gd name="connsiteX110" fmla="*/ 1141993 w 1605100"/>
                <a:gd name="connsiteY110" fmla="*/ 847685 h 1053821"/>
                <a:gd name="connsiteX111" fmla="*/ 1174839 w 1605100"/>
                <a:gd name="connsiteY111" fmla="*/ 833788 h 1053821"/>
                <a:gd name="connsiteX112" fmla="*/ 1203895 w 1605100"/>
                <a:gd name="connsiteY112" fmla="*/ 817005 h 1053821"/>
                <a:gd name="connsiteX113" fmla="*/ 1221040 w 1605100"/>
                <a:gd name="connsiteY113" fmla="*/ 689951 h 1053821"/>
                <a:gd name="connsiteX114" fmla="*/ 1195413 w 1605100"/>
                <a:gd name="connsiteY114" fmla="*/ 669557 h 1053821"/>
                <a:gd name="connsiteX115" fmla="*/ 1270129 w 1605100"/>
                <a:gd name="connsiteY115" fmla="*/ 694463 h 1053821"/>
                <a:gd name="connsiteX116" fmla="*/ 1221040 w 1605100"/>
                <a:gd name="connsiteY116" fmla="*/ 689951 h 1053821"/>
                <a:gd name="connsiteX117" fmla="*/ 1393754 w 1605100"/>
                <a:gd name="connsiteY117" fmla="*/ 505507 h 1053821"/>
                <a:gd name="connsiteX118" fmla="*/ 1346831 w 1605100"/>
                <a:gd name="connsiteY118" fmla="*/ 404261 h 1053821"/>
                <a:gd name="connsiteX119" fmla="*/ 1432556 w 1605100"/>
                <a:gd name="connsiteY119" fmla="*/ 333335 h 1053821"/>
                <a:gd name="connsiteX120" fmla="*/ 1537050 w 1605100"/>
                <a:gd name="connsiteY120" fmla="*/ 427723 h 1053821"/>
                <a:gd name="connsiteX121" fmla="*/ 1506189 w 1605100"/>
                <a:gd name="connsiteY121" fmla="*/ 499371 h 1053821"/>
                <a:gd name="connsiteX122" fmla="*/ 1393754 w 1605100"/>
                <a:gd name="connsiteY122" fmla="*/ 505507 h 1053821"/>
                <a:gd name="connsiteX123" fmla="*/ 1406387 w 1605100"/>
                <a:gd name="connsiteY123" fmla="*/ 592676 h 1053821"/>
                <a:gd name="connsiteX124" fmla="*/ 1432375 w 1605100"/>
                <a:gd name="connsiteY124" fmla="*/ 549362 h 1053821"/>
                <a:gd name="connsiteX125" fmla="*/ 1464499 w 1605100"/>
                <a:gd name="connsiteY125" fmla="*/ 528968 h 1053821"/>
                <a:gd name="connsiteX126" fmla="*/ 1549683 w 1605100"/>
                <a:gd name="connsiteY126" fmla="*/ 580223 h 1053821"/>
                <a:gd name="connsiteX127" fmla="*/ 1582168 w 1605100"/>
                <a:gd name="connsiteY127" fmla="*/ 685439 h 1053821"/>
                <a:gd name="connsiteX128" fmla="*/ 1590831 w 1605100"/>
                <a:gd name="connsiteY128" fmla="*/ 764487 h 1053821"/>
                <a:gd name="connsiteX129" fmla="*/ 1567189 w 1605100"/>
                <a:gd name="connsiteY129" fmla="*/ 1004697 h 1053821"/>
                <a:gd name="connsiteX130" fmla="*/ 1528568 w 1605100"/>
                <a:gd name="connsiteY130" fmla="*/ 1030866 h 1053821"/>
                <a:gd name="connsiteX131" fmla="*/ 1511603 w 1605100"/>
                <a:gd name="connsiteY131" fmla="*/ 1000907 h 1053821"/>
                <a:gd name="connsiteX132" fmla="*/ 1530192 w 1605100"/>
                <a:gd name="connsiteY132" fmla="*/ 826389 h 1053821"/>
                <a:gd name="connsiteX133" fmla="*/ 1506189 w 1605100"/>
                <a:gd name="connsiteY133" fmla="*/ 793182 h 1053821"/>
                <a:gd name="connsiteX134" fmla="*/ 1472621 w 1605100"/>
                <a:gd name="connsiteY134" fmla="*/ 820072 h 1053821"/>
                <a:gd name="connsiteX135" fmla="*/ 1428405 w 1605100"/>
                <a:gd name="connsiteY135" fmla="*/ 1006502 h 1053821"/>
                <a:gd name="connsiteX136" fmla="*/ 1384008 w 1605100"/>
                <a:gd name="connsiteY136" fmla="*/ 1030685 h 1053821"/>
                <a:gd name="connsiteX137" fmla="*/ 1370653 w 1605100"/>
                <a:gd name="connsiteY137" fmla="*/ 975280 h 1053821"/>
                <a:gd name="connsiteX138" fmla="*/ 1415230 w 1605100"/>
                <a:gd name="connsiteY138" fmla="*/ 769720 h 1053821"/>
                <a:gd name="connsiteX139" fmla="*/ 1421005 w 1605100"/>
                <a:gd name="connsiteY139" fmla="*/ 727670 h 1053821"/>
                <a:gd name="connsiteX140" fmla="*/ 1439414 w 1605100"/>
                <a:gd name="connsiteY140" fmla="*/ 684898 h 1053821"/>
                <a:gd name="connsiteX141" fmla="*/ 1470094 w 1605100"/>
                <a:gd name="connsiteY141" fmla="*/ 644652 h 1053821"/>
                <a:gd name="connsiteX142" fmla="*/ 1469733 w 1605100"/>
                <a:gd name="connsiteY142" fmla="*/ 634907 h 1053821"/>
                <a:gd name="connsiteX143" fmla="*/ 1459085 w 1605100"/>
                <a:gd name="connsiteY143" fmla="*/ 638516 h 1053821"/>
                <a:gd name="connsiteX144" fmla="*/ 1402958 w 1605100"/>
                <a:gd name="connsiteY144" fmla="*/ 713232 h 1053821"/>
                <a:gd name="connsiteX145" fmla="*/ 1367946 w 1605100"/>
                <a:gd name="connsiteY145" fmla="*/ 736874 h 1053821"/>
                <a:gd name="connsiteX146" fmla="*/ 1258940 w 1605100"/>
                <a:gd name="connsiteY146" fmla="*/ 760336 h 1053821"/>
                <a:gd name="connsiteX147" fmla="*/ 1240532 w 1605100"/>
                <a:gd name="connsiteY147" fmla="*/ 760155 h 1053821"/>
                <a:gd name="connsiteX148" fmla="*/ 1221762 w 1605100"/>
                <a:gd name="connsiteY148" fmla="*/ 734347 h 1053821"/>
                <a:gd name="connsiteX149" fmla="*/ 1239810 w 1605100"/>
                <a:gd name="connsiteY149" fmla="*/ 714495 h 1053821"/>
                <a:gd name="connsiteX150" fmla="*/ 1291064 w 1605100"/>
                <a:gd name="connsiteY150" fmla="*/ 704569 h 1053821"/>
                <a:gd name="connsiteX151" fmla="*/ 1364698 w 1605100"/>
                <a:gd name="connsiteY151" fmla="*/ 660534 h 1053821"/>
                <a:gd name="connsiteX152" fmla="*/ 1406387 w 1605100"/>
                <a:gd name="connsiteY152" fmla="*/ 592676 h 1053821"/>
                <a:gd name="connsiteX153" fmla="*/ 1182239 w 1605100"/>
                <a:gd name="connsiteY153" fmla="*/ 597368 h 1053821"/>
                <a:gd name="connsiteX154" fmla="*/ 1218153 w 1605100"/>
                <a:gd name="connsiteY154" fmla="*/ 606211 h 1053821"/>
                <a:gd name="connsiteX155" fmla="*/ 1283123 w 1605100"/>
                <a:gd name="connsiteY155" fmla="*/ 637433 h 1053821"/>
                <a:gd name="connsiteX156" fmla="*/ 1330949 w 1605100"/>
                <a:gd name="connsiteY156" fmla="*/ 638696 h 1053821"/>
                <a:gd name="connsiteX157" fmla="*/ 1367044 w 1605100"/>
                <a:gd name="connsiteY157" fmla="*/ 622273 h 1053821"/>
                <a:gd name="connsiteX158" fmla="*/ 1294674 w 1605100"/>
                <a:gd name="connsiteY158" fmla="*/ 686702 h 1053821"/>
                <a:gd name="connsiteX159" fmla="*/ 1281680 w 1605100"/>
                <a:gd name="connsiteY159" fmla="*/ 685259 h 1053821"/>
                <a:gd name="connsiteX160" fmla="*/ 1197218 w 1605100"/>
                <a:gd name="connsiteY160" fmla="*/ 652954 h 1053821"/>
                <a:gd name="connsiteX161" fmla="*/ 1166898 w 1605100"/>
                <a:gd name="connsiteY161" fmla="*/ 611806 h 1053821"/>
                <a:gd name="connsiteX162" fmla="*/ 1182239 w 1605100"/>
                <a:gd name="connsiteY162" fmla="*/ 597368 h 1053821"/>
                <a:gd name="connsiteX163" fmla="*/ 302971 w 1605100"/>
                <a:gd name="connsiteY163" fmla="*/ 316551 h 1053821"/>
                <a:gd name="connsiteX164" fmla="*/ 325350 w 1605100"/>
                <a:gd name="connsiteY164" fmla="*/ 341998 h 1053821"/>
                <a:gd name="connsiteX165" fmla="*/ 335095 w 1605100"/>
                <a:gd name="connsiteY165" fmla="*/ 378634 h 1053821"/>
                <a:gd name="connsiteX166" fmla="*/ 318672 w 1605100"/>
                <a:gd name="connsiteY166" fmla="*/ 419060 h 1053821"/>
                <a:gd name="connsiteX167" fmla="*/ 311995 w 1605100"/>
                <a:gd name="connsiteY167" fmla="*/ 433498 h 1053821"/>
                <a:gd name="connsiteX168" fmla="*/ 234030 w 1605100"/>
                <a:gd name="connsiteY168" fmla="*/ 495400 h 1053821"/>
                <a:gd name="connsiteX169" fmla="*/ 261281 w 1605100"/>
                <a:gd name="connsiteY169" fmla="*/ 432776 h 1053821"/>
                <a:gd name="connsiteX170" fmla="*/ 257311 w 1605100"/>
                <a:gd name="connsiteY170" fmla="*/ 369971 h 1053821"/>
                <a:gd name="connsiteX171" fmla="*/ 263447 w 1605100"/>
                <a:gd name="connsiteY171" fmla="*/ 339110 h 1053821"/>
                <a:gd name="connsiteX172" fmla="*/ 273915 w 1605100"/>
                <a:gd name="connsiteY172" fmla="*/ 327199 h 1053821"/>
                <a:gd name="connsiteX173" fmla="*/ 302971 w 1605100"/>
                <a:gd name="connsiteY173" fmla="*/ 316551 h 1053821"/>
                <a:gd name="connsiteX174" fmla="*/ 203891 w 1605100"/>
                <a:gd name="connsiteY174" fmla="*/ 303557 h 1053821"/>
                <a:gd name="connsiteX175" fmla="*/ 264169 w 1605100"/>
                <a:gd name="connsiteY175" fmla="*/ 266921 h 1053821"/>
                <a:gd name="connsiteX176" fmla="*/ 278607 w 1605100"/>
                <a:gd name="connsiteY176" fmla="*/ 297421 h 1053821"/>
                <a:gd name="connsiteX177" fmla="*/ 245039 w 1605100"/>
                <a:gd name="connsiteY177" fmla="*/ 340734 h 1053821"/>
                <a:gd name="connsiteX178" fmla="*/ 206778 w 1605100"/>
                <a:gd name="connsiteY178" fmla="*/ 314566 h 1053821"/>
                <a:gd name="connsiteX179" fmla="*/ 203891 w 1605100"/>
                <a:gd name="connsiteY179" fmla="*/ 303557 h 1053821"/>
                <a:gd name="connsiteX180" fmla="*/ 56985 w 1605100"/>
                <a:gd name="connsiteY180" fmla="*/ 441800 h 1053821"/>
                <a:gd name="connsiteX181" fmla="*/ 156607 w 1605100"/>
                <a:gd name="connsiteY181" fmla="*/ 315107 h 1053821"/>
                <a:gd name="connsiteX182" fmla="*/ 248829 w 1605100"/>
                <a:gd name="connsiteY182" fmla="*/ 408232 h 1053821"/>
                <a:gd name="connsiteX183" fmla="*/ 122858 w 1605100"/>
                <a:gd name="connsiteY183" fmla="*/ 501897 h 1053821"/>
                <a:gd name="connsiteX184" fmla="*/ 56985 w 1605100"/>
                <a:gd name="connsiteY184" fmla="*/ 441800 h 1053821"/>
                <a:gd name="connsiteX185" fmla="*/ 360903 w 1605100"/>
                <a:gd name="connsiteY185" fmla="*/ 516155 h 1053821"/>
                <a:gd name="connsiteX186" fmla="*/ 339787 w 1605100"/>
                <a:gd name="connsiteY186" fmla="*/ 536007 h 1053821"/>
                <a:gd name="connsiteX187" fmla="*/ 263808 w 1605100"/>
                <a:gd name="connsiteY187" fmla="*/ 594120 h 1053821"/>
                <a:gd name="connsiteX188" fmla="*/ 245761 w 1605100"/>
                <a:gd name="connsiteY188" fmla="*/ 631477 h 1053821"/>
                <a:gd name="connsiteX189" fmla="*/ 239625 w 1605100"/>
                <a:gd name="connsiteY189" fmla="*/ 828555 h 1053821"/>
                <a:gd name="connsiteX190" fmla="*/ 220314 w 1605100"/>
                <a:gd name="connsiteY190" fmla="*/ 1037904 h 1053821"/>
                <a:gd name="connsiteX191" fmla="*/ 181332 w 1605100"/>
                <a:gd name="connsiteY191" fmla="*/ 998741 h 1053821"/>
                <a:gd name="connsiteX192" fmla="*/ 174474 w 1605100"/>
                <a:gd name="connsiteY192" fmla="*/ 824404 h 1053821"/>
                <a:gd name="connsiteX193" fmla="*/ 172488 w 1605100"/>
                <a:gd name="connsiteY193" fmla="*/ 811229 h 1053821"/>
                <a:gd name="connsiteX194" fmla="*/ 135672 w 1605100"/>
                <a:gd name="connsiteY194" fmla="*/ 776217 h 1053821"/>
                <a:gd name="connsiteX195" fmla="*/ 101562 w 1605100"/>
                <a:gd name="connsiteY195" fmla="*/ 810146 h 1053821"/>
                <a:gd name="connsiteX196" fmla="*/ 79364 w 1605100"/>
                <a:gd name="connsiteY196" fmla="*/ 1013901 h 1053821"/>
                <a:gd name="connsiteX197" fmla="*/ 52293 w 1605100"/>
                <a:gd name="connsiteY197" fmla="*/ 1038265 h 1053821"/>
                <a:gd name="connsiteX198" fmla="*/ 19266 w 1605100"/>
                <a:gd name="connsiteY198" fmla="*/ 1012818 h 1053821"/>
                <a:gd name="connsiteX199" fmla="*/ 18725 w 1605100"/>
                <a:gd name="connsiteY199" fmla="*/ 915543 h 1053821"/>
                <a:gd name="connsiteX200" fmla="*/ 38216 w 1605100"/>
                <a:gd name="connsiteY200" fmla="*/ 719188 h 1053821"/>
                <a:gd name="connsiteX201" fmla="*/ 69618 w 1605100"/>
                <a:gd name="connsiteY201" fmla="*/ 578960 h 1053821"/>
                <a:gd name="connsiteX202" fmla="*/ 96328 w 1605100"/>
                <a:gd name="connsiteY202" fmla="*/ 536368 h 1053821"/>
                <a:gd name="connsiteX203" fmla="*/ 136394 w 1605100"/>
                <a:gd name="connsiteY203" fmla="*/ 522291 h 1053821"/>
                <a:gd name="connsiteX204" fmla="*/ 292503 w 1605100"/>
                <a:gd name="connsiteY204" fmla="*/ 488542 h 1053821"/>
                <a:gd name="connsiteX205" fmla="*/ 328237 w 1605100"/>
                <a:gd name="connsiteY205" fmla="*/ 440356 h 1053821"/>
                <a:gd name="connsiteX206" fmla="*/ 349353 w 1605100"/>
                <a:gd name="connsiteY206" fmla="*/ 391447 h 1053821"/>
                <a:gd name="connsiteX207" fmla="*/ 364332 w 1605100"/>
                <a:gd name="connsiteY207" fmla="*/ 369610 h 1053821"/>
                <a:gd name="connsiteX208" fmla="*/ 402773 w 1605100"/>
                <a:gd name="connsiteY208" fmla="*/ 374844 h 1053821"/>
                <a:gd name="connsiteX209" fmla="*/ 404036 w 1605100"/>
                <a:gd name="connsiteY209" fmla="*/ 413285 h 1053821"/>
                <a:gd name="connsiteX210" fmla="*/ 360903 w 1605100"/>
                <a:gd name="connsiteY210" fmla="*/ 516155 h 1053821"/>
                <a:gd name="connsiteX211" fmla="*/ 762096 w 1605100"/>
                <a:gd name="connsiteY211" fmla="*/ 565965 h 1053821"/>
                <a:gd name="connsiteX212" fmla="*/ 757945 w 1605100"/>
                <a:gd name="connsiteY212" fmla="*/ 584735 h 1053821"/>
                <a:gd name="connsiteX213" fmla="*/ 745673 w 1605100"/>
                <a:gd name="connsiteY213" fmla="*/ 619386 h 1053821"/>
                <a:gd name="connsiteX214" fmla="*/ 666084 w 1605100"/>
                <a:gd name="connsiteY214" fmla="*/ 640682 h 1053821"/>
                <a:gd name="connsiteX215" fmla="*/ 642622 w 1605100"/>
                <a:gd name="connsiteY215" fmla="*/ 619747 h 1053821"/>
                <a:gd name="connsiteX216" fmla="*/ 643886 w 1605100"/>
                <a:gd name="connsiteY216" fmla="*/ 606392 h 1053821"/>
                <a:gd name="connsiteX217" fmla="*/ 628184 w 1605100"/>
                <a:gd name="connsiteY217" fmla="*/ 591773 h 1053821"/>
                <a:gd name="connsiteX218" fmla="*/ 512862 w 1605100"/>
                <a:gd name="connsiteY218" fmla="*/ 559830 h 1053821"/>
                <a:gd name="connsiteX219" fmla="*/ 482362 w 1605100"/>
                <a:gd name="connsiteY219" fmla="*/ 565063 h 1053821"/>
                <a:gd name="connsiteX220" fmla="*/ 450237 w 1605100"/>
                <a:gd name="connsiteY220" fmla="*/ 567048 h 1053821"/>
                <a:gd name="connsiteX221" fmla="*/ 411616 w 1605100"/>
                <a:gd name="connsiteY221" fmla="*/ 538714 h 1053821"/>
                <a:gd name="connsiteX222" fmla="*/ 397359 w 1605100"/>
                <a:gd name="connsiteY222" fmla="*/ 482406 h 1053821"/>
                <a:gd name="connsiteX223" fmla="*/ 400788 w 1605100"/>
                <a:gd name="connsiteY223" fmla="*/ 474826 h 1053821"/>
                <a:gd name="connsiteX224" fmla="*/ 404036 w 1605100"/>
                <a:gd name="connsiteY224" fmla="*/ 467246 h 1053821"/>
                <a:gd name="connsiteX225" fmla="*/ 420640 w 1605100"/>
                <a:gd name="connsiteY225" fmla="*/ 414729 h 1053821"/>
                <a:gd name="connsiteX226" fmla="*/ 413421 w 1605100"/>
                <a:gd name="connsiteY226" fmla="*/ 360225 h 1053821"/>
                <a:gd name="connsiteX227" fmla="*/ 357293 w 1605100"/>
                <a:gd name="connsiteY227" fmla="*/ 350660 h 1053821"/>
                <a:gd name="connsiteX228" fmla="*/ 344660 w 1605100"/>
                <a:gd name="connsiteY228" fmla="*/ 354450 h 1053821"/>
                <a:gd name="connsiteX229" fmla="*/ 340509 w 1605100"/>
                <a:gd name="connsiteY229" fmla="*/ 334057 h 1053821"/>
                <a:gd name="connsiteX230" fmla="*/ 315063 w 1605100"/>
                <a:gd name="connsiteY230" fmla="*/ 303737 h 1053821"/>
                <a:gd name="connsiteX231" fmla="*/ 302790 w 1605100"/>
                <a:gd name="connsiteY231" fmla="*/ 286592 h 1053821"/>
                <a:gd name="connsiteX232" fmla="*/ 310009 w 1605100"/>
                <a:gd name="connsiteY232" fmla="*/ 242196 h 1053821"/>
                <a:gd name="connsiteX233" fmla="*/ 336539 w 1605100"/>
                <a:gd name="connsiteY233" fmla="*/ 178489 h 1053821"/>
                <a:gd name="connsiteX234" fmla="*/ 380033 w 1605100"/>
                <a:gd name="connsiteY234" fmla="*/ 156832 h 1053821"/>
                <a:gd name="connsiteX235" fmla="*/ 395012 w 1605100"/>
                <a:gd name="connsiteY235" fmla="*/ 162246 h 1053821"/>
                <a:gd name="connsiteX236" fmla="*/ 433273 w 1605100"/>
                <a:gd name="connsiteY236" fmla="*/ 150515 h 1053821"/>
                <a:gd name="connsiteX237" fmla="*/ 474060 w 1605100"/>
                <a:gd name="connsiteY237" fmla="*/ 109006 h 1053821"/>
                <a:gd name="connsiteX238" fmla="*/ 482723 w 1605100"/>
                <a:gd name="connsiteY238" fmla="*/ 77604 h 1053821"/>
                <a:gd name="connsiteX239" fmla="*/ 502575 w 1605100"/>
                <a:gd name="connsiteY239" fmla="*/ 46743 h 1053821"/>
                <a:gd name="connsiteX240" fmla="*/ 601835 w 1605100"/>
                <a:gd name="connsiteY240" fmla="*/ 19491 h 1053821"/>
                <a:gd name="connsiteX241" fmla="*/ 624034 w 1605100"/>
                <a:gd name="connsiteY241" fmla="*/ 40787 h 1053821"/>
                <a:gd name="connsiteX242" fmla="*/ 643525 w 1605100"/>
                <a:gd name="connsiteY242" fmla="*/ 58834 h 1053821"/>
                <a:gd name="connsiteX243" fmla="*/ 761915 w 1605100"/>
                <a:gd name="connsiteY243" fmla="*/ 98358 h 1053821"/>
                <a:gd name="connsiteX244" fmla="*/ 785377 w 1605100"/>
                <a:gd name="connsiteY244" fmla="*/ 96373 h 1053821"/>
                <a:gd name="connsiteX245" fmla="*/ 841865 w 1605100"/>
                <a:gd name="connsiteY245" fmla="*/ 86808 h 1053821"/>
                <a:gd name="connsiteX246" fmla="*/ 843670 w 1605100"/>
                <a:gd name="connsiteY246" fmla="*/ 88793 h 1053821"/>
                <a:gd name="connsiteX247" fmla="*/ 866049 w 1605100"/>
                <a:gd name="connsiteY247" fmla="*/ 113338 h 1053821"/>
                <a:gd name="connsiteX248" fmla="*/ 866771 w 1605100"/>
                <a:gd name="connsiteY248" fmla="*/ 114060 h 1053821"/>
                <a:gd name="connsiteX249" fmla="*/ 870019 w 1605100"/>
                <a:gd name="connsiteY249" fmla="*/ 117849 h 1053821"/>
                <a:gd name="connsiteX250" fmla="*/ 871282 w 1605100"/>
                <a:gd name="connsiteY250" fmla="*/ 119293 h 1053821"/>
                <a:gd name="connsiteX251" fmla="*/ 873990 w 1605100"/>
                <a:gd name="connsiteY251" fmla="*/ 122542 h 1053821"/>
                <a:gd name="connsiteX252" fmla="*/ 875433 w 1605100"/>
                <a:gd name="connsiteY252" fmla="*/ 124166 h 1053821"/>
                <a:gd name="connsiteX253" fmla="*/ 877960 w 1605100"/>
                <a:gd name="connsiteY253" fmla="*/ 127054 h 1053821"/>
                <a:gd name="connsiteX254" fmla="*/ 879584 w 1605100"/>
                <a:gd name="connsiteY254" fmla="*/ 129039 h 1053821"/>
                <a:gd name="connsiteX255" fmla="*/ 881750 w 1605100"/>
                <a:gd name="connsiteY255" fmla="*/ 131746 h 1053821"/>
                <a:gd name="connsiteX256" fmla="*/ 883374 w 1605100"/>
                <a:gd name="connsiteY256" fmla="*/ 133731 h 1053821"/>
                <a:gd name="connsiteX257" fmla="*/ 885359 w 1605100"/>
                <a:gd name="connsiteY257" fmla="*/ 136438 h 1053821"/>
                <a:gd name="connsiteX258" fmla="*/ 886984 w 1605100"/>
                <a:gd name="connsiteY258" fmla="*/ 138604 h 1053821"/>
                <a:gd name="connsiteX259" fmla="*/ 888788 w 1605100"/>
                <a:gd name="connsiteY259" fmla="*/ 141311 h 1053821"/>
                <a:gd name="connsiteX260" fmla="*/ 890413 w 1605100"/>
                <a:gd name="connsiteY260" fmla="*/ 143477 h 1053821"/>
                <a:gd name="connsiteX261" fmla="*/ 892217 w 1605100"/>
                <a:gd name="connsiteY261" fmla="*/ 146184 h 1053821"/>
                <a:gd name="connsiteX262" fmla="*/ 893661 w 1605100"/>
                <a:gd name="connsiteY262" fmla="*/ 148530 h 1053821"/>
                <a:gd name="connsiteX263" fmla="*/ 895285 w 1605100"/>
                <a:gd name="connsiteY263" fmla="*/ 151237 h 1053821"/>
                <a:gd name="connsiteX264" fmla="*/ 896729 w 1605100"/>
                <a:gd name="connsiteY264" fmla="*/ 153583 h 1053821"/>
                <a:gd name="connsiteX265" fmla="*/ 898354 w 1605100"/>
                <a:gd name="connsiteY265" fmla="*/ 156651 h 1053821"/>
                <a:gd name="connsiteX266" fmla="*/ 899617 w 1605100"/>
                <a:gd name="connsiteY266" fmla="*/ 158817 h 1053821"/>
                <a:gd name="connsiteX267" fmla="*/ 901422 w 1605100"/>
                <a:gd name="connsiteY267" fmla="*/ 162426 h 1053821"/>
                <a:gd name="connsiteX268" fmla="*/ 902324 w 1605100"/>
                <a:gd name="connsiteY268" fmla="*/ 164411 h 1053821"/>
                <a:gd name="connsiteX269" fmla="*/ 904851 w 1605100"/>
                <a:gd name="connsiteY269" fmla="*/ 170006 h 1053821"/>
                <a:gd name="connsiteX270" fmla="*/ 886803 w 1605100"/>
                <a:gd name="connsiteY270" fmla="*/ 196175 h 1053821"/>
                <a:gd name="connsiteX271" fmla="*/ 884818 w 1605100"/>
                <a:gd name="connsiteY271" fmla="*/ 196175 h 1053821"/>
                <a:gd name="connsiteX272" fmla="*/ 884096 w 1605100"/>
                <a:gd name="connsiteY272" fmla="*/ 196175 h 1053821"/>
                <a:gd name="connsiteX273" fmla="*/ 883194 w 1605100"/>
                <a:gd name="connsiteY273" fmla="*/ 196175 h 1053821"/>
                <a:gd name="connsiteX274" fmla="*/ 882291 w 1605100"/>
                <a:gd name="connsiteY274" fmla="*/ 196355 h 1053821"/>
                <a:gd name="connsiteX275" fmla="*/ 881750 w 1605100"/>
                <a:gd name="connsiteY275" fmla="*/ 196355 h 1053821"/>
                <a:gd name="connsiteX276" fmla="*/ 880848 w 1605100"/>
                <a:gd name="connsiteY276" fmla="*/ 196536 h 1053821"/>
                <a:gd name="connsiteX277" fmla="*/ 880487 w 1605100"/>
                <a:gd name="connsiteY277" fmla="*/ 196536 h 1053821"/>
                <a:gd name="connsiteX278" fmla="*/ 879584 w 1605100"/>
                <a:gd name="connsiteY278" fmla="*/ 196897 h 1053821"/>
                <a:gd name="connsiteX279" fmla="*/ 879404 w 1605100"/>
                <a:gd name="connsiteY279" fmla="*/ 196897 h 1053821"/>
                <a:gd name="connsiteX280" fmla="*/ 878682 w 1605100"/>
                <a:gd name="connsiteY280" fmla="*/ 197258 h 1053821"/>
                <a:gd name="connsiteX281" fmla="*/ 878682 w 1605100"/>
                <a:gd name="connsiteY281" fmla="*/ 197258 h 1053821"/>
                <a:gd name="connsiteX282" fmla="*/ 878140 w 1605100"/>
                <a:gd name="connsiteY282" fmla="*/ 197799 h 1053821"/>
                <a:gd name="connsiteX283" fmla="*/ 878140 w 1605100"/>
                <a:gd name="connsiteY283" fmla="*/ 197799 h 1053821"/>
                <a:gd name="connsiteX284" fmla="*/ 877599 w 1605100"/>
                <a:gd name="connsiteY284" fmla="*/ 198341 h 1053821"/>
                <a:gd name="connsiteX285" fmla="*/ 878321 w 1605100"/>
                <a:gd name="connsiteY285" fmla="*/ 207003 h 1053821"/>
                <a:gd name="connsiteX286" fmla="*/ 880848 w 1605100"/>
                <a:gd name="connsiteY286" fmla="*/ 216930 h 1053821"/>
                <a:gd name="connsiteX287" fmla="*/ 880848 w 1605100"/>
                <a:gd name="connsiteY287" fmla="*/ 216930 h 1053821"/>
                <a:gd name="connsiteX288" fmla="*/ 882652 w 1605100"/>
                <a:gd name="connsiteY288" fmla="*/ 224148 h 1053821"/>
                <a:gd name="connsiteX289" fmla="*/ 882652 w 1605100"/>
                <a:gd name="connsiteY289" fmla="*/ 224329 h 1053821"/>
                <a:gd name="connsiteX290" fmla="*/ 884277 w 1605100"/>
                <a:gd name="connsiteY290" fmla="*/ 231367 h 1053821"/>
                <a:gd name="connsiteX291" fmla="*/ 884277 w 1605100"/>
                <a:gd name="connsiteY291" fmla="*/ 231728 h 1053821"/>
                <a:gd name="connsiteX292" fmla="*/ 885720 w 1605100"/>
                <a:gd name="connsiteY292" fmla="*/ 238586 h 1053821"/>
                <a:gd name="connsiteX293" fmla="*/ 885901 w 1605100"/>
                <a:gd name="connsiteY293" fmla="*/ 239128 h 1053821"/>
                <a:gd name="connsiteX294" fmla="*/ 887164 w 1605100"/>
                <a:gd name="connsiteY294" fmla="*/ 245805 h 1053821"/>
                <a:gd name="connsiteX295" fmla="*/ 887345 w 1605100"/>
                <a:gd name="connsiteY295" fmla="*/ 246708 h 1053821"/>
                <a:gd name="connsiteX296" fmla="*/ 888427 w 1605100"/>
                <a:gd name="connsiteY296" fmla="*/ 253205 h 1053821"/>
                <a:gd name="connsiteX297" fmla="*/ 888608 w 1605100"/>
                <a:gd name="connsiteY297" fmla="*/ 254287 h 1053821"/>
                <a:gd name="connsiteX298" fmla="*/ 889510 w 1605100"/>
                <a:gd name="connsiteY298" fmla="*/ 260604 h 1053821"/>
                <a:gd name="connsiteX299" fmla="*/ 889691 w 1605100"/>
                <a:gd name="connsiteY299" fmla="*/ 262048 h 1053821"/>
                <a:gd name="connsiteX300" fmla="*/ 890413 w 1605100"/>
                <a:gd name="connsiteY300" fmla="*/ 268003 h 1053821"/>
                <a:gd name="connsiteX301" fmla="*/ 890593 w 1605100"/>
                <a:gd name="connsiteY301" fmla="*/ 269808 h 1053821"/>
                <a:gd name="connsiteX302" fmla="*/ 891135 w 1605100"/>
                <a:gd name="connsiteY302" fmla="*/ 275403 h 1053821"/>
                <a:gd name="connsiteX303" fmla="*/ 891315 w 1605100"/>
                <a:gd name="connsiteY303" fmla="*/ 277388 h 1053821"/>
                <a:gd name="connsiteX304" fmla="*/ 891676 w 1605100"/>
                <a:gd name="connsiteY304" fmla="*/ 282802 h 1053821"/>
                <a:gd name="connsiteX305" fmla="*/ 891857 w 1605100"/>
                <a:gd name="connsiteY305" fmla="*/ 285148 h 1053821"/>
                <a:gd name="connsiteX306" fmla="*/ 892037 w 1605100"/>
                <a:gd name="connsiteY306" fmla="*/ 290202 h 1053821"/>
                <a:gd name="connsiteX307" fmla="*/ 892037 w 1605100"/>
                <a:gd name="connsiteY307" fmla="*/ 293089 h 1053821"/>
                <a:gd name="connsiteX308" fmla="*/ 892217 w 1605100"/>
                <a:gd name="connsiteY308" fmla="*/ 297782 h 1053821"/>
                <a:gd name="connsiteX309" fmla="*/ 892217 w 1605100"/>
                <a:gd name="connsiteY309" fmla="*/ 301030 h 1053821"/>
                <a:gd name="connsiteX310" fmla="*/ 892217 w 1605100"/>
                <a:gd name="connsiteY310" fmla="*/ 305362 h 1053821"/>
                <a:gd name="connsiteX311" fmla="*/ 892037 w 1605100"/>
                <a:gd name="connsiteY311" fmla="*/ 309152 h 1053821"/>
                <a:gd name="connsiteX312" fmla="*/ 891857 w 1605100"/>
                <a:gd name="connsiteY312" fmla="*/ 312941 h 1053821"/>
                <a:gd name="connsiteX313" fmla="*/ 891676 w 1605100"/>
                <a:gd name="connsiteY313" fmla="*/ 317634 h 1053821"/>
                <a:gd name="connsiteX314" fmla="*/ 891496 w 1605100"/>
                <a:gd name="connsiteY314" fmla="*/ 320521 h 1053821"/>
                <a:gd name="connsiteX315" fmla="*/ 890774 w 1605100"/>
                <a:gd name="connsiteY315" fmla="*/ 328101 h 1053821"/>
                <a:gd name="connsiteX316" fmla="*/ 904490 w 1605100"/>
                <a:gd name="connsiteY316" fmla="*/ 343983 h 1053821"/>
                <a:gd name="connsiteX317" fmla="*/ 909723 w 1605100"/>
                <a:gd name="connsiteY317" fmla="*/ 344524 h 1053821"/>
                <a:gd name="connsiteX318" fmla="*/ 938058 w 1605100"/>
                <a:gd name="connsiteY318" fmla="*/ 383507 h 1053821"/>
                <a:gd name="connsiteX319" fmla="*/ 913513 w 1605100"/>
                <a:gd name="connsiteY319" fmla="*/ 473924 h 1053821"/>
                <a:gd name="connsiteX320" fmla="*/ 880848 w 1605100"/>
                <a:gd name="connsiteY320" fmla="*/ 479880 h 1053821"/>
                <a:gd name="connsiteX321" fmla="*/ 865146 w 1605100"/>
                <a:gd name="connsiteY321" fmla="*/ 482226 h 1053821"/>
                <a:gd name="connsiteX322" fmla="*/ 830676 w 1605100"/>
                <a:gd name="connsiteY322" fmla="*/ 515433 h 1053821"/>
                <a:gd name="connsiteX323" fmla="*/ 762096 w 1605100"/>
                <a:gd name="connsiteY323" fmla="*/ 565965 h 1053821"/>
                <a:gd name="connsiteX324" fmla="*/ 1160943 w 1605100"/>
                <a:gd name="connsiteY324" fmla="*/ 818087 h 1053821"/>
                <a:gd name="connsiteX325" fmla="*/ 1135676 w 1605100"/>
                <a:gd name="connsiteY325" fmla="*/ 830901 h 1053821"/>
                <a:gd name="connsiteX326" fmla="*/ 1054644 w 1605100"/>
                <a:gd name="connsiteY326" fmla="*/ 885043 h 1053821"/>
                <a:gd name="connsiteX327" fmla="*/ 1041289 w 1605100"/>
                <a:gd name="connsiteY327" fmla="*/ 899481 h 1053821"/>
                <a:gd name="connsiteX328" fmla="*/ 1023783 w 1605100"/>
                <a:gd name="connsiteY328" fmla="*/ 929981 h 1053821"/>
                <a:gd name="connsiteX329" fmla="*/ 939321 w 1605100"/>
                <a:gd name="connsiteY329" fmla="*/ 930161 h 1053821"/>
                <a:gd name="connsiteX330" fmla="*/ 921093 w 1605100"/>
                <a:gd name="connsiteY330" fmla="*/ 906339 h 1053821"/>
                <a:gd name="connsiteX331" fmla="*/ 903046 w 1605100"/>
                <a:gd name="connsiteY331" fmla="*/ 883780 h 1053821"/>
                <a:gd name="connsiteX332" fmla="*/ 819847 w 1605100"/>
                <a:gd name="connsiteY332" fmla="*/ 812132 h 1053821"/>
                <a:gd name="connsiteX333" fmla="*/ 802341 w 1605100"/>
                <a:gd name="connsiteY333" fmla="*/ 819351 h 1053821"/>
                <a:gd name="connsiteX334" fmla="*/ 784475 w 1605100"/>
                <a:gd name="connsiteY334" fmla="*/ 812493 h 1053821"/>
                <a:gd name="connsiteX335" fmla="*/ 781587 w 1605100"/>
                <a:gd name="connsiteY335" fmla="*/ 806537 h 1053821"/>
                <a:gd name="connsiteX336" fmla="*/ 780685 w 1605100"/>
                <a:gd name="connsiteY336" fmla="*/ 804732 h 1053821"/>
                <a:gd name="connsiteX337" fmla="*/ 778699 w 1605100"/>
                <a:gd name="connsiteY337" fmla="*/ 800401 h 1053821"/>
                <a:gd name="connsiteX338" fmla="*/ 777797 w 1605100"/>
                <a:gd name="connsiteY338" fmla="*/ 798416 h 1053821"/>
                <a:gd name="connsiteX339" fmla="*/ 775812 w 1605100"/>
                <a:gd name="connsiteY339" fmla="*/ 793723 h 1053821"/>
                <a:gd name="connsiteX340" fmla="*/ 775270 w 1605100"/>
                <a:gd name="connsiteY340" fmla="*/ 792460 h 1053821"/>
                <a:gd name="connsiteX341" fmla="*/ 772744 w 1605100"/>
                <a:gd name="connsiteY341" fmla="*/ 786143 h 1053821"/>
                <a:gd name="connsiteX342" fmla="*/ 772563 w 1605100"/>
                <a:gd name="connsiteY342" fmla="*/ 785782 h 1053821"/>
                <a:gd name="connsiteX343" fmla="*/ 770398 w 1605100"/>
                <a:gd name="connsiteY343" fmla="*/ 779827 h 1053821"/>
                <a:gd name="connsiteX344" fmla="*/ 769856 w 1605100"/>
                <a:gd name="connsiteY344" fmla="*/ 778564 h 1053821"/>
                <a:gd name="connsiteX345" fmla="*/ 768052 w 1605100"/>
                <a:gd name="connsiteY345" fmla="*/ 773330 h 1053821"/>
                <a:gd name="connsiteX346" fmla="*/ 767691 w 1605100"/>
                <a:gd name="connsiteY346" fmla="*/ 772247 h 1053821"/>
                <a:gd name="connsiteX347" fmla="*/ 763540 w 1605100"/>
                <a:gd name="connsiteY347" fmla="*/ 759072 h 1053821"/>
                <a:gd name="connsiteX348" fmla="*/ 763540 w 1605100"/>
                <a:gd name="connsiteY348" fmla="*/ 759072 h 1053821"/>
                <a:gd name="connsiteX349" fmla="*/ 754877 w 1605100"/>
                <a:gd name="connsiteY349" fmla="*/ 727309 h 1053821"/>
                <a:gd name="connsiteX350" fmla="*/ 768954 w 1605100"/>
                <a:gd name="connsiteY350" fmla="*/ 705652 h 1053821"/>
                <a:gd name="connsiteX351" fmla="*/ 783211 w 1605100"/>
                <a:gd name="connsiteY351" fmla="*/ 684537 h 1053821"/>
                <a:gd name="connsiteX352" fmla="*/ 824720 w 1605100"/>
                <a:gd name="connsiteY352" fmla="*/ 593758 h 1053821"/>
                <a:gd name="connsiteX353" fmla="*/ 803966 w 1605100"/>
                <a:gd name="connsiteY353" fmla="*/ 560190 h 1053821"/>
                <a:gd name="connsiteX354" fmla="*/ 862800 w 1605100"/>
                <a:gd name="connsiteY354" fmla="*/ 508936 h 1053821"/>
                <a:gd name="connsiteX355" fmla="*/ 896910 w 1605100"/>
                <a:gd name="connsiteY355" fmla="*/ 510921 h 1053821"/>
                <a:gd name="connsiteX356" fmla="*/ 934448 w 1605100"/>
                <a:gd name="connsiteY356" fmla="*/ 515613 h 1053821"/>
                <a:gd name="connsiteX357" fmla="*/ 1024324 w 1605100"/>
                <a:gd name="connsiteY357" fmla="*/ 515433 h 1053821"/>
                <a:gd name="connsiteX358" fmla="*/ 1046883 w 1605100"/>
                <a:gd name="connsiteY358" fmla="*/ 507673 h 1053821"/>
                <a:gd name="connsiteX359" fmla="*/ 1064570 w 1605100"/>
                <a:gd name="connsiteY359" fmla="*/ 500634 h 1053821"/>
                <a:gd name="connsiteX360" fmla="*/ 1137120 w 1605100"/>
                <a:gd name="connsiteY360" fmla="*/ 551528 h 1053821"/>
                <a:gd name="connsiteX361" fmla="*/ 1132608 w 1605100"/>
                <a:gd name="connsiteY361" fmla="*/ 583832 h 1053821"/>
                <a:gd name="connsiteX362" fmla="*/ 1136398 w 1605100"/>
                <a:gd name="connsiteY362" fmla="*/ 606392 h 1053821"/>
                <a:gd name="connsiteX363" fmla="*/ 1167079 w 1605100"/>
                <a:gd name="connsiteY363" fmla="*/ 654217 h 1053821"/>
                <a:gd name="connsiteX364" fmla="*/ 1171771 w 1605100"/>
                <a:gd name="connsiteY364" fmla="*/ 671001 h 1053821"/>
                <a:gd name="connsiteX365" fmla="*/ 1176463 w 1605100"/>
                <a:gd name="connsiteY365" fmla="*/ 678762 h 1053821"/>
                <a:gd name="connsiteX366" fmla="*/ 1176644 w 1605100"/>
                <a:gd name="connsiteY366" fmla="*/ 679123 h 1053821"/>
                <a:gd name="connsiteX367" fmla="*/ 1182600 w 1605100"/>
                <a:gd name="connsiteY367" fmla="*/ 685259 h 1053821"/>
                <a:gd name="connsiteX368" fmla="*/ 1183141 w 1605100"/>
                <a:gd name="connsiteY368" fmla="*/ 685620 h 1053821"/>
                <a:gd name="connsiteX369" fmla="*/ 1186209 w 1605100"/>
                <a:gd name="connsiteY369" fmla="*/ 687966 h 1053821"/>
                <a:gd name="connsiteX370" fmla="*/ 1186750 w 1605100"/>
                <a:gd name="connsiteY370" fmla="*/ 688327 h 1053821"/>
                <a:gd name="connsiteX371" fmla="*/ 1190540 w 1605100"/>
                <a:gd name="connsiteY371" fmla="*/ 690673 h 1053821"/>
                <a:gd name="connsiteX372" fmla="*/ 1191262 w 1605100"/>
                <a:gd name="connsiteY372" fmla="*/ 691034 h 1053821"/>
                <a:gd name="connsiteX373" fmla="*/ 1194691 w 1605100"/>
                <a:gd name="connsiteY373" fmla="*/ 692658 h 1053821"/>
                <a:gd name="connsiteX374" fmla="*/ 1195774 w 1605100"/>
                <a:gd name="connsiteY374" fmla="*/ 693199 h 1053821"/>
                <a:gd name="connsiteX375" fmla="*/ 1200106 w 1605100"/>
                <a:gd name="connsiteY375" fmla="*/ 695004 h 1053821"/>
                <a:gd name="connsiteX376" fmla="*/ 1207685 w 1605100"/>
                <a:gd name="connsiteY376" fmla="*/ 717924 h 1053821"/>
                <a:gd name="connsiteX377" fmla="*/ 1206242 w 1605100"/>
                <a:gd name="connsiteY377" fmla="*/ 740484 h 1053821"/>
                <a:gd name="connsiteX378" fmla="*/ 1190180 w 1605100"/>
                <a:gd name="connsiteY378" fmla="*/ 811229 h 1053821"/>
                <a:gd name="connsiteX379" fmla="*/ 1160943 w 1605100"/>
                <a:gd name="connsiteY379" fmla="*/ 818087 h 10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605100" h="1053821">
                  <a:moveTo>
                    <a:pt x="1203895" y="817005"/>
                  </a:moveTo>
                  <a:cubicBezTo>
                    <a:pt x="1209671" y="805093"/>
                    <a:pt x="1216529" y="793362"/>
                    <a:pt x="1221401" y="781090"/>
                  </a:cubicBezTo>
                  <a:cubicBezTo>
                    <a:pt x="1225191" y="771705"/>
                    <a:pt x="1230245" y="773691"/>
                    <a:pt x="1239810" y="774954"/>
                  </a:cubicBezTo>
                  <a:cubicBezTo>
                    <a:pt x="1308570" y="773330"/>
                    <a:pt x="1343763" y="768637"/>
                    <a:pt x="1390325" y="740845"/>
                  </a:cubicBezTo>
                  <a:cubicBezTo>
                    <a:pt x="1394295" y="738498"/>
                    <a:pt x="1398446" y="733445"/>
                    <a:pt x="1405304" y="739040"/>
                  </a:cubicBezTo>
                  <a:cubicBezTo>
                    <a:pt x="1394837" y="810688"/>
                    <a:pt x="1376970" y="881253"/>
                    <a:pt x="1360908" y="952179"/>
                  </a:cubicBezTo>
                  <a:cubicBezTo>
                    <a:pt x="1356215" y="972934"/>
                    <a:pt x="1352967" y="988274"/>
                    <a:pt x="1351162" y="1009570"/>
                  </a:cubicBezTo>
                  <a:cubicBezTo>
                    <a:pt x="1349357" y="1030505"/>
                    <a:pt x="1365780" y="1045665"/>
                    <a:pt x="1408192" y="1044943"/>
                  </a:cubicBezTo>
                  <a:cubicBezTo>
                    <a:pt x="1426239" y="1044401"/>
                    <a:pt x="1438511" y="1029061"/>
                    <a:pt x="1443745" y="1012999"/>
                  </a:cubicBezTo>
                  <a:cubicBezTo>
                    <a:pt x="1452408" y="986830"/>
                    <a:pt x="1458183" y="959940"/>
                    <a:pt x="1463778" y="932869"/>
                  </a:cubicBezTo>
                  <a:cubicBezTo>
                    <a:pt x="1470636" y="899842"/>
                    <a:pt x="1475147" y="866274"/>
                    <a:pt x="1484893" y="833788"/>
                  </a:cubicBezTo>
                  <a:cubicBezTo>
                    <a:pt x="1487961" y="823502"/>
                    <a:pt x="1489946" y="810507"/>
                    <a:pt x="1503843" y="812312"/>
                  </a:cubicBezTo>
                  <a:cubicBezTo>
                    <a:pt x="1518822" y="814297"/>
                    <a:pt x="1515213" y="828555"/>
                    <a:pt x="1515213" y="838300"/>
                  </a:cubicBezTo>
                  <a:cubicBezTo>
                    <a:pt x="1515393" y="861401"/>
                    <a:pt x="1495721" y="975280"/>
                    <a:pt x="1495180" y="1010111"/>
                  </a:cubicBezTo>
                  <a:cubicBezTo>
                    <a:pt x="1494819" y="1031407"/>
                    <a:pt x="1500053" y="1043138"/>
                    <a:pt x="1534343" y="1047289"/>
                  </a:cubicBezTo>
                  <a:cubicBezTo>
                    <a:pt x="1563038" y="1048191"/>
                    <a:pt x="1572242" y="1038265"/>
                    <a:pt x="1574949" y="1030685"/>
                  </a:cubicBezTo>
                  <a:cubicBezTo>
                    <a:pt x="1597689" y="966256"/>
                    <a:pt x="1604908" y="841188"/>
                    <a:pt x="1605088" y="794084"/>
                  </a:cubicBezTo>
                  <a:cubicBezTo>
                    <a:pt x="1605450" y="737777"/>
                    <a:pt x="1597509" y="682010"/>
                    <a:pt x="1582710" y="627688"/>
                  </a:cubicBezTo>
                  <a:cubicBezTo>
                    <a:pt x="1570979" y="584374"/>
                    <a:pt x="1554375" y="541421"/>
                    <a:pt x="1513408" y="512184"/>
                  </a:cubicBezTo>
                  <a:cubicBezTo>
                    <a:pt x="1545532" y="491069"/>
                    <a:pt x="1554375" y="460930"/>
                    <a:pt x="1553293" y="424655"/>
                  </a:cubicBezTo>
                  <a:cubicBezTo>
                    <a:pt x="1552210" y="386936"/>
                    <a:pt x="1527304" y="330808"/>
                    <a:pt x="1471177" y="319078"/>
                  </a:cubicBezTo>
                  <a:cubicBezTo>
                    <a:pt x="1409455" y="307347"/>
                    <a:pt x="1346289" y="341095"/>
                    <a:pt x="1334017" y="384229"/>
                  </a:cubicBezTo>
                  <a:cubicBezTo>
                    <a:pt x="1320662" y="431874"/>
                    <a:pt x="1328061" y="515072"/>
                    <a:pt x="1410718" y="527525"/>
                  </a:cubicBezTo>
                  <a:cubicBezTo>
                    <a:pt x="1424254" y="532037"/>
                    <a:pt x="1425156" y="530593"/>
                    <a:pt x="1418840" y="543406"/>
                  </a:cubicBezTo>
                  <a:cubicBezTo>
                    <a:pt x="1399890" y="582028"/>
                    <a:pt x="1369751" y="608016"/>
                    <a:pt x="1330047" y="623537"/>
                  </a:cubicBezTo>
                  <a:cubicBezTo>
                    <a:pt x="1314345" y="629673"/>
                    <a:pt x="1299907" y="630936"/>
                    <a:pt x="1284206" y="622454"/>
                  </a:cubicBezTo>
                  <a:cubicBezTo>
                    <a:pt x="1263091" y="611265"/>
                    <a:pt x="1241254" y="601158"/>
                    <a:pt x="1218875" y="592676"/>
                  </a:cubicBezTo>
                  <a:cubicBezTo>
                    <a:pt x="1199925" y="585457"/>
                    <a:pt x="1179532" y="573545"/>
                    <a:pt x="1160943" y="595202"/>
                  </a:cubicBezTo>
                  <a:cubicBezTo>
                    <a:pt x="1158777" y="597548"/>
                    <a:pt x="1154626" y="599353"/>
                    <a:pt x="1151378" y="596285"/>
                  </a:cubicBezTo>
                  <a:cubicBezTo>
                    <a:pt x="1146685" y="591954"/>
                    <a:pt x="1150295" y="587442"/>
                    <a:pt x="1153363" y="585096"/>
                  </a:cubicBezTo>
                  <a:cubicBezTo>
                    <a:pt x="1165996" y="575892"/>
                    <a:pt x="1161123" y="567048"/>
                    <a:pt x="1156070" y="555318"/>
                  </a:cubicBezTo>
                  <a:cubicBezTo>
                    <a:pt x="1139466" y="517238"/>
                    <a:pt x="1104815" y="502800"/>
                    <a:pt x="1071428" y="486377"/>
                  </a:cubicBezTo>
                  <a:cubicBezTo>
                    <a:pt x="1059517" y="480602"/>
                    <a:pt x="1049230" y="479699"/>
                    <a:pt x="1041650" y="492693"/>
                  </a:cubicBezTo>
                  <a:cubicBezTo>
                    <a:pt x="1036957" y="500634"/>
                    <a:pt x="1030460" y="504424"/>
                    <a:pt x="1021617" y="501536"/>
                  </a:cubicBezTo>
                  <a:cubicBezTo>
                    <a:pt x="996170" y="493054"/>
                    <a:pt x="970363" y="501356"/>
                    <a:pt x="944916" y="499190"/>
                  </a:cubicBezTo>
                  <a:cubicBezTo>
                    <a:pt x="937336" y="498468"/>
                    <a:pt x="929395" y="504424"/>
                    <a:pt x="919830" y="497205"/>
                  </a:cubicBezTo>
                  <a:cubicBezTo>
                    <a:pt x="936253" y="472480"/>
                    <a:pt x="938238" y="442882"/>
                    <a:pt x="945096" y="414548"/>
                  </a:cubicBezTo>
                  <a:cubicBezTo>
                    <a:pt x="947803" y="403359"/>
                    <a:pt x="948706" y="391628"/>
                    <a:pt x="951954" y="380619"/>
                  </a:cubicBezTo>
                  <a:cubicBezTo>
                    <a:pt x="959715" y="353728"/>
                    <a:pt x="956286" y="343261"/>
                    <a:pt x="929214" y="333335"/>
                  </a:cubicBezTo>
                  <a:cubicBezTo>
                    <a:pt x="915499" y="328282"/>
                    <a:pt x="911528" y="320160"/>
                    <a:pt x="910265" y="308069"/>
                  </a:cubicBezTo>
                  <a:cubicBezTo>
                    <a:pt x="907016" y="278832"/>
                    <a:pt x="904129" y="249776"/>
                    <a:pt x="900700" y="220539"/>
                  </a:cubicBezTo>
                  <a:cubicBezTo>
                    <a:pt x="899978" y="214583"/>
                    <a:pt x="900519" y="209711"/>
                    <a:pt x="906114" y="207003"/>
                  </a:cubicBezTo>
                  <a:cubicBezTo>
                    <a:pt x="929575" y="195634"/>
                    <a:pt x="928493" y="176142"/>
                    <a:pt x="916581" y="153583"/>
                  </a:cubicBezTo>
                  <a:cubicBezTo>
                    <a:pt x="908641" y="138604"/>
                    <a:pt x="861717" y="81574"/>
                    <a:pt x="837353" y="60278"/>
                  </a:cubicBezTo>
                  <a:cubicBezTo>
                    <a:pt x="819486" y="53240"/>
                    <a:pt x="800176" y="62625"/>
                    <a:pt x="786640" y="74536"/>
                  </a:cubicBezTo>
                  <a:cubicBezTo>
                    <a:pt x="778158" y="82116"/>
                    <a:pt x="772563" y="81755"/>
                    <a:pt x="764081" y="75619"/>
                  </a:cubicBezTo>
                  <a:cubicBezTo>
                    <a:pt x="728167" y="49991"/>
                    <a:pt x="686297" y="43494"/>
                    <a:pt x="643886" y="38982"/>
                  </a:cubicBezTo>
                  <a:cubicBezTo>
                    <a:pt x="640998" y="35012"/>
                    <a:pt x="642261" y="30500"/>
                    <a:pt x="641900" y="26169"/>
                  </a:cubicBezTo>
                  <a:cubicBezTo>
                    <a:pt x="640096" y="8302"/>
                    <a:pt x="636667" y="0"/>
                    <a:pt x="618439" y="0"/>
                  </a:cubicBezTo>
                  <a:cubicBezTo>
                    <a:pt x="613927" y="0"/>
                    <a:pt x="609415" y="1805"/>
                    <a:pt x="605084" y="2527"/>
                  </a:cubicBezTo>
                  <a:cubicBezTo>
                    <a:pt x="567545" y="9746"/>
                    <a:pt x="529826" y="23462"/>
                    <a:pt x="492649" y="31944"/>
                  </a:cubicBezTo>
                  <a:cubicBezTo>
                    <a:pt x="456734" y="40065"/>
                    <a:pt x="455291" y="39524"/>
                    <a:pt x="465758" y="74897"/>
                  </a:cubicBezTo>
                  <a:cubicBezTo>
                    <a:pt x="468646" y="84462"/>
                    <a:pt x="469368" y="92944"/>
                    <a:pt x="461246" y="99080"/>
                  </a:cubicBezTo>
                  <a:cubicBezTo>
                    <a:pt x="445184" y="110991"/>
                    <a:pt x="433273" y="126332"/>
                    <a:pt x="420820" y="141311"/>
                  </a:cubicBezTo>
                  <a:cubicBezTo>
                    <a:pt x="415947" y="147266"/>
                    <a:pt x="410353" y="150696"/>
                    <a:pt x="402412" y="146003"/>
                  </a:cubicBezTo>
                  <a:cubicBezTo>
                    <a:pt x="397900" y="143296"/>
                    <a:pt x="392666" y="141672"/>
                    <a:pt x="387433" y="140409"/>
                  </a:cubicBezTo>
                  <a:cubicBezTo>
                    <a:pt x="352962" y="131205"/>
                    <a:pt x="336539" y="140048"/>
                    <a:pt x="323184" y="172894"/>
                  </a:cubicBezTo>
                  <a:cubicBezTo>
                    <a:pt x="311814" y="200867"/>
                    <a:pt x="298820" y="227938"/>
                    <a:pt x="290338" y="256634"/>
                  </a:cubicBezTo>
                  <a:cubicBezTo>
                    <a:pt x="282216" y="259160"/>
                    <a:pt x="275719" y="254829"/>
                    <a:pt x="268861" y="254107"/>
                  </a:cubicBezTo>
                  <a:cubicBezTo>
                    <a:pt x="247204" y="251580"/>
                    <a:pt x="228255" y="256273"/>
                    <a:pt x="212554" y="271974"/>
                  </a:cubicBezTo>
                  <a:cubicBezTo>
                    <a:pt x="206237" y="278291"/>
                    <a:pt x="199379" y="284246"/>
                    <a:pt x="194326" y="291285"/>
                  </a:cubicBezTo>
                  <a:cubicBezTo>
                    <a:pt x="187107" y="301571"/>
                    <a:pt x="179346" y="303196"/>
                    <a:pt x="166894" y="300850"/>
                  </a:cubicBezTo>
                  <a:cubicBezTo>
                    <a:pt x="118527" y="291465"/>
                    <a:pt x="68716" y="317453"/>
                    <a:pt x="50488" y="353187"/>
                  </a:cubicBezTo>
                  <a:cubicBezTo>
                    <a:pt x="25222" y="402817"/>
                    <a:pt x="32802" y="465983"/>
                    <a:pt x="87846" y="502980"/>
                  </a:cubicBezTo>
                  <a:cubicBezTo>
                    <a:pt x="91997" y="505687"/>
                    <a:pt x="98133" y="506951"/>
                    <a:pt x="97592" y="515613"/>
                  </a:cubicBezTo>
                  <a:cubicBezTo>
                    <a:pt x="78642" y="528427"/>
                    <a:pt x="65828" y="547738"/>
                    <a:pt x="57527" y="569395"/>
                  </a:cubicBezTo>
                  <a:cubicBezTo>
                    <a:pt x="39479" y="616137"/>
                    <a:pt x="28109" y="664685"/>
                    <a:pt x="22334" y="714315"/>
                  </a:cubicBezTo>
                  <a:cubicBezTo>
                    <a:pt x="14393" y="781451"/>
                    <a:pt x="8257" y="848768"/>
                    <a:pt x="2663" y="916084"/>
                  </a:cubicBezTo>
                  <a:cubicBezTo>
                    <a:pt x="-44" y="948750"/>
                    <a:pt x="-1488" y="981777"/>
                    <a:pt x="2302" y="1014623"/>
                  </a:cubicBezTo>
                  <a:cubicBezTo>
                    <a:pt x="4828" y="1036821"/>
                    <a:pt x="16920" y="1055771"/>
                    <a:pt x="59692" y="1052884"/>
                  </a:cubicBezTo>
                  <a:cubicBezTo>
                    <a:pt x="79003" y="1050537"/>
                    <a:pt x="94163" y="1037543"/>
                    <a:pt x="96148" y="1018233"/>
                  </a:cubicBezTo>
                  <a:cubicBezTo>
                    <a:pt x="98675" y="993508"/>
                    <a:pt x="103006" y="968963"/>
                    <a:pt x="103728" y="943877"/>
                  </a:cubicBezTo>
                  <a:cubicBezTo>
                    <a:pt x="104630" y="900383"/>
                    <a:pt x="106435" y="856709"/>
                    <a:pt x="117985" y="814297"/>
                  </a:cubicBezTo>
                  <a:cubicBezTo>
                    <a:pt x="121234" y="802386"/>
                    <a:pt x="125565" y="795528"/>
                    <a:pt x="139281" y="796069"/>
                  </a:cubicBezTo>
                  <a:cubicBezTo>
                    <a:pt x="154080" y="796430"/>
                    <a:pt x="155885" y="805635"/>
                    <a:pt x="157870" y="817005"/>
                  </a:cubicBezTo>
                  <a:cubicBezTo>
                    <a:pt x="163465" y="850573"/>
                    <a:pt x="161299" y="884502"/>
                    <a:pt x="161660" y="918250"/>
                  </a:cubicBezTo>
                  <a:cubicBezTo>
                    <a:pt x="162021" y="952901"/>
                    <a:pt x="160216" y="987733"/>
                    <a:pt x="167074" y="1021842"/>
                  </a:cubicBezTo>
                  <a:cubicBezTo>
                    <a:pt x="172127" y="1047108"/>
                    <a:pt x="184761" y="1057756"/>
                    <a:pt x="227713" y="1052523"/>
                  </a:cubicBezTo>
                  <a:cubicBezTo>
                    <a:pt x="245761" y="1050718"/>
                    <a:pt x="256770" y="1026715"/>
                    <a:pt x="257852" y="1013179"/>
                  </a:cubicBezTo>
                  <a:cubicBezTo>
                    <a:pt x="263086" y="947306"/>
                    <a:pt x="258213" y="885223"/>
                    <a:pt x="258213" y="821336"/>
                  </a:cubicBezTo>
                  <a:cubicBezTo>
                    <a:pt x="258394" y="759975"/>
                    <a:pt x="258755" y="698614"/>
                    <a:pt x="263267" y="637253"/>
                  </a:cubicBezTo>
                  <a:cubicBezTo>
                    <a:pt x="264169" y="624439"/>
                    <a:pt x="269764" y="616137"/>
                    <a:pt x="277344" y="606933"/>
                  </a:cubicBezTo>
                  <a:cubicBezTo>
                    <a:pt x="303873" y="575711"/>
                    <a:pt x="341412" y="559108"/>
                    <a:pt x="372092" y="533841"/>
                  </a:cubicBezTo>
                  <a:cubicBezTo>
                    <a:pt x="379311" y="527886"/>
                    <a:pt x="383462" y="533300"/>
                    <a:pt x="387433" y="537631"/>
                  </a:cubicBezTo>
                  <a:cubicBezTo>
                    <a:pt x="406563" y="557844"/>
                    <a:pt x="430024" y="572282"/>
                    <a:pt x="452944" y="587622"/>
                  </a:cubicBezTo>
                  <a:cubicBezTo>
                    <a:pt x="465578" y="596105"/>
                    <a:pt x="475865" y="596285"/>
                    <a:pt x="485791" y="585096"/>
                  </a:cubicBezTo>
                  <a:cubicBezTo>
                    <a:pt x="494273" y="575170"/>
                    <a:pt x="503297" y="576072"/>
                    <a:pt x="514306" y="580764"/>
                  </a:cubicBezTo>
                  <a:cubicBezTo>
                    <a:pt x="545527" y="594120"/>
                    <a:pt x="578013" y="603324"/>
                    <a:pt x="612122" y="605128"/>
                  </a:cubicBezTo>
                  <a:cubicBezTo>
                    <a:pt x="622229" y="605670"/>
                    <a:pt x="626741" y="609640"/>
                    <a:pt x="626199" y="619747"/>
                  </a:cubicBezTo>
                  <a:cubicBezTo>
                    <a:pt x="626019" y="624259"/>
                    <a:pt x="626019" y="628590"/>
                    <a:pt x="626380" y="633102"/>
                  </a:cubicBezTo>
                  <a:cubicBezTo>
                    <a:pt x="628004" y="654578"/>
                    <a:pt x="642081" y="666128"/>
                    <a:pt x="662294" y="659631"/>
                  </a:cubicBezTo>
                  <a:cubicBezTo>
                    <a:pt x="675108" y="655481"/>
                    <a:pt x="688282" y="654217"/>
                    <a:pt x="701096" y="650969"/>
                  </a:cubicBezTo>
                  <a:cubicBezTo>
                    <a:pt x="726904" y="644291"/>
                    <a:pt x="752170" y="636350"/>
                    <a:pt x="775270" y="622093"/>
                  </a:cubicBezTo>
                  <a:cubicBezTo>
                    <a:pt x="787543" y="614513"/>
                    <a:pt x="790430" y="605670"/>
                    <a:pt x="784836" y="593217"/>
                  </a:cubicBezTo>
                  <a:cubicBezTo>
                    <a:pt x="783392" y="589969"/>
                    <a:pt x="782128" y="586720"/>
                    <a:pt x="780504" y="583472"/>
                  </a:cubicBezTo>
                  <a:cubicBezTo>
                    <a:pt x="778519" y="579862"/>
                    <a:pt x="779241" y="576433"/>
                    <a:pt x="782128" y="573906"/>
                  </a:cubicBezTo>
                  <a:cubicBezTo>
                    <a:pt x="784836" y="571560"/>
                    <a:pt x="788445" y="570838"/>
                    <a:pt x="792054" y="572102"/>
                  </a:cubicBezTo>
                  <a:cubicBezTo>
                    <a:pt x="807395" y="577696"/>
                    <a:pt x="811546" y="590510"/>
                    <a:pt x="802161" y="604767"/>
                  </a:cubicBezTo>
                  <a:cubicBezTo>
                    <a:pt x="787543" y="627146"/>
                    <a:pt x="772563" y="649164"/>
                    <a:pt x="767510" y="676235"/>
                  </a:cubicBezTo>
                  <a:cubicBezTo>
                    <a:pt x="765525" y="686883"/>
                    <a:pt x="758125" y="692658"/>
                    <a:pt x="747838" y="695546"/>
                  </a:cubicBezTo>
                  <a:cubicBezTo>
                    <a:pt x="737912" y="698253"/>
                    <a:pt x="733401" y="703487"/>
                    <a:pt x="736108" y="715037"/>
                  </a:cubicBezTo>
                  <a:cubicBezTo>
                    <a:pt x="745312" y="754922"/>
                    <a:pt x="758125" y="793543"/>
                    <a:pt x="777617" y="829818"/>
                  </a:cubicBezTo>
                  <a:cubicBezTo>
                    <a:pt x="782128" y="838300"/>
                    <a:pt x="788084" y="842090"/>
                    <a:pt x="796927" y="836135"/>
                  </a:cubicBezTo>
                  <a:cubicBezTo>
                    <a:pt x="808839" y="828194"/>
                    <a:pt x="814975" y="833428"/>
                    <a:pt x="822194" y="843895"/>
                  </a:cubicBezTo>
                  <a:cubicBezTo>
                    <a:pt x="838978" y="867718"/>
                    <a:pt x="861356" y="885765"/>
                    <a:pt x="890232" y="892262"/>
                  </a:cubicBezTo>
                  <a:cubicBezTo>
                    <a:pt x="902504" y="894969"/>
                    <a:pt x="905211" y="899661"/>
                    <a:pt x="905572" y="911573"/>
                  </a:cubicBezTo>
                  <a:cubicBezTo>
                    <a:pt x="906294" y="935395"/>
                    <a:pt x="909543" y="936298"/>
                    <a:pt x="933185" y="942795"/>
                  </a:cubicBezTo>
                  <a:cubicBezTo>
                    <a:pt x="968377" y="952540"/>
                    <a:pt x="1001765" y="950014"/>
                    <a:pt x="1035694" y="941892"/>
                  </a:cubicBezTo>
                  <a:cubicBezTo>
                    <a:pt x="1047786" y="939005"/>
                    <a:pt x="1054644" y="926913"/>
                    <a:pt x="1054463" y="914460"/>
                  </a:cubicBezTo>
                  <a:cubicBezTo>
                    <a:pt x="1054283" y="906339"/>
                    <a:pt x="1056990" y="900022"/>
                    <a:pt x="1065292" y="898398"/>
                  </a:cubicBezTo>
                  <a:cubicBezTo>
                    <a:pt x="1097957" y="892082"/>
                    <a:pt x="1119795" y="869342"/>
                    <a:pt x="1141993" y="847685"/>
                  </a:cubicBezTo>
                  <a:cubicBezTo>
                    <a:pt x="1151558" y="838481"/>
                    <a:pt x="1161123" y="831442"/>
                    <a:pt x="1174839" y="833788"/>
                  </a:cubicBezTo>
                  <a:cubicBezTo>
                    <a:pt x="1189458" y="836857"/>
                    <a:pt x="1197940" y="829277"/>
                    <a:pt x="1203895" y="817005"/>
                  </a:cubicBezTo>
                  <a:close/>
                  <a:moveTo>
                    <a:pt x="1221040" y="689951"/>
                  </a:moveTo>
                  <a:cubicBezTo>
                    <a:pt x="1217251" y="682371"/>
                    <a:pt x="1203354" y="682732"/>
                    <a:pt x="1195413" y="669557"/>
                  </a:cubicBezTo>
                  <a:cubicBezTo>
                    <a:pt x="1218514" y="676054"/>
                    <a:pt x="1246487" y="687244"/>
                    <a:pt x="1270129" y="694463"/>
                  </a:cubicBezTo>
                  <a:cubicBezTo>
                    <a:pt x="1254428" y="700779"/>
                    <a:pt x="1230967" y="709623"/>
                    <a:pt x="1221040" y="689951"/>
                  </a:cubicBezTo>
                  <a:close/>
                  <a:moveTo>
                    <a:pt x="1393754" y="505507"/>
                  </a:moveTo>
                  <a:cubicBezTo>
                    <a:pt x="1354410" y="487099"/>
                    <a:pt x="1339431" y="449379"/>
                    <a:pt x="1346831" y="404261"/>
                  </a:cubicBezTo>
                  <a:cubicBezTo>
                    <a:pt x="1353147" y="366001"/>
                    <a:pt x="1391769" y="335861"/>
                    <a:pt x="1432556" y="333335"/>
                  </a:cubicBezTo>
                  <a:cubicBezTo>
                    <a:pt x="1486337" y="327560"/>
                    <a:pt x="1531997" y="366181"/>
                    <a:pt x="1537050" y="427723"/>
                  </a:cubicBezTo>
                  <a:cubicBezTo>
                    <a:pt x="1540118" y="454072"/>
                    <a:pt x="1525500" y="481684"/>
                    <a:pt x="1506189" y="499371"/>
                  </a:cubicBezTo>
                  <a:cubicBezTo>
                    <a:pt x="1495902" y="508395"/>
                    <a:pt x="1446091" y="535466"/>
                    <a:pt x="1393754" y="505507"/>
                  </a:cubicBezTo>
                  <a:close/>
                  <a:moveTo>
                    <a:pt x="1406387" y="592676"/>
                  </a:moveTo>
                  <a:cubicBezTo>
                    <a:pt x="1414147" y="577516"/>
                    <a:pt x="1424615" y="564341"/>
                    <a:pt x="1432375" y="549362"/>
                  </a:cubicBezTo>
                  <a:cubicBezTo>
                    <a:pt x="1439053" y="536368"/>
                    <a:pt x="1449701" y="530412"/>
                    <a:pt x="1464499" y="528968"/>
                  </a:cubicBezTo>
                  <a:cubicBezTo>
                    <a:pt x="1509798" y="524457"/>
                    <a:pt x="1529651" y="537090"/>
                    <a:pt x="1549683" y="580223"/>
                  </a:cubicBezTo>
                  <a:cubicBezTo>
                    <a:pt x="1567189" y="617942"/>
                    <a:pt x="1574047" y="645374"/>
                    <a:pt x="1582168" y="685439"/>
                  </a:cubicBezTo>
                  <a:cubicBezTo>
                    <a:pt x="1586500" y="707457"/>
                    <a:pt x="1591192" y="742108"/>
                    <a:pt x="1590831" y="764487"/>
                  </a:cubicBezTo>
                  <a:cubicBezTo>
                    <a:pt x="1592997" y="849309"/>
                    <a:pt x="1578378" y="972573"/>
                    <a:pt x="1567189" y="1004697"/>
                  </a:cubicBezTo>
                  <a:cubicBezTo>
                    <a:pt x="1561594" y="1020940"/>
                    <a:pt x="1560872" y="1036099"/>
                    <a:pt x="1528568" y="1030866"/>
                  </a:cubicBezTo>
                  <a:cubicBezTo>
                    <a:pt x="1510881" y="1031768"/>
                    <a:pt x="1510701" y="1008126"/>
                    <a:pt x="1511603" y="1000907"/>
                  </a:cubicBezTo>
                  <a:cubicBezTo>
                    <a:pt x="1514852" y="975460"/>
                    <a:pt x="1530372" y="859235"/>
                    <a:pt x="1530192" y="826389"/>
                  </a:cubicBezTo>
                  <a:cubicBezTo>
                    <a:pt x="1530192" y="807078"/>
                    <a:pt x="1520446" y="794806"/>
                    <a:pt x="1506189" y="793182"/>
                  </a:cubicBezTo>
                  <a:cubicBezTo>
                    <a:pt x="1491029" y="791558"/>
                    <a:pt x="1477494" y="802386"/>
                    <a:pt x="1472621" y="820072"/>
                  </a:cubicBezTo>
                  <a:cubicBezTo>
                    <a:pt x="1461973" y="857792"/>
                    <a:pt x="1439053" y="983762"/>
                    <a:pt x="1428405" y="1006502"/>
                  </a:cubicBezTo>
                  <a:cubicBezTo>
                    <a:pt x="1421727" y="1020579"/>
                    <a:pt x="1415230" y="1033573"/>
                    <a:pt x="1384008" y="1030685"/>
                  </a:cubicBezTo>
                  <a:cubicBezTo>
                    <a:pt x="1361629" y="1029963"/>
                    <a:pt x="1368307" y="986289"/>
                    <a:pt x="1370653" y="975280"/>
                  </a:cubicBezTo>
                  <a:cubicBezTo>
                    <a:pt x="1385272" y="906700"/>
                    <a:pt x="1397363" y="837578"/>
                    <a:pt x="1415230" y="769720"/>
                  </a:cubicBezTo>
                  <a:cubicBezTo>
                    <a:pt x="1418840" y="756004"/>
                    <a:pt x="1421186" y="741566"/>
                    <a:pt x="1421005" y="727670"/>
                  </a:cubicBezTo>
                  <a:cubicBezTo>
                    <a:pt x="1420644" y="709984"/>
                    <a:pt x="1428766" y="697350"/>
                    <a:pt x="1439414" y="684898"/>
                  </a:cubicBezTo>
                  <a:cubicBezTo>
                    <a:pt x="1450603" y="672265"/>
                    <a:pt x="1461973" y="659631"/>
                    <a:pt x="1470094" y="644652"/>
                  </a:cubicBezTo>
                  <a:cubicBezTo>
                    <a:pt x="1471899" y="641404"/>
                    <a:pt x="1473162" y="637614"/>
                    <a:pt x="1469733" y="634907"/>
                  </a:cubicBezTo>
                  <a:cubicBezTo>
                    <a:pt x="1465041" y="631297"/>
                    <a:pt x="1461431" y="634545"/>
                    <a:pt x="1459085" y="638516"/>
                  </a:cubicBezTo>
                  <a:cubicBezTo>
                    <a:pt x="1443204" y="666670"/>
                    <a:pt x="1421547" y="687244"/>
                    <a:pt x="1402958" y="713232"/>
                  </a:cubicBezTo>
                  <a:cubicBezTo>
                    <a:pt x="1395198" y="724061"/>
                    <a:pt x="1380579" y="732362"/>
                    <a:pt x="1367946" y="736874"/>
                  </a:cubicBezTo>
                  <a:cubicBezTo>
                    <a:pt x="1332754" y="749507"/>
                    <a:pt x="1296840" y="759614"/>
                    <a:pt x="1258940" y="760336"/>
                  </a:cubicBezTo>
                  <a:cubicBezTo>
                    <a:pt x="1252804" y="760516"/>
                    <a:pt x="1246126" y="762321"/>
                    <a:pt x="1240532" y="760155"/>
                  </a:cubicBezTo>
                  <a:cubicBezTo>
                    <a:pt x="1230064" y="756004"/>
                    <a:pt x="1222845" y="745537"/>
                    <a:pt x="1221762" y="734347"/>
                  </a:cubicBezTo>
                  <a:cubicBezTo>
                    <a:pt x="1220680" y="722617"/>
                    <a:pt x="1231869" y="717022"/>
                    <a:pt x="1239810" y="714495"/>
                  </a:cubicBezTo>
                  <a:cubicBezTo>
                    <a:pt x="1256594" y="709262"/>
                    <a:pt x="1273739" y="708179"/>
                    <a:pt x="1291064" y="704569"/>
                  </a:cubicBezTo>
                  <a:cubicBezTo>
                    <a:pt x="1319579" y="698433"/>
                    <a:pt x="1345206" y="683815"/>
                    <a:pt x="1364698" y="660534"/>
                  </a:cubicBezTo>
                  <a:cubicBezTo>
                    <a:pt x="1382023" y="640140"/>
                    <a:pt x="1394295" y="616318"/>
                    <a:pt x="1406387" y="592676"/>
                  </a:cubicBezTo>
                  <a:close/>
                  <a:moveTo>
                    <a:pt x="1182239" y="597368"/>
                  </a:moveTo>
                  <a:cubicBezTo>
                    <a:pt x="1194511" y="598812"/>
                    <a:pt x="1206783" y="600617"/>
                    <a:pt x="1218153" y="606211"/>
                  </a:cubicBezTo>
                  <a:cubicBezTo>
                    <a:pt x="1239810" y="616859"/>
                    <a:pt x="1262008" y="625883"/>
                    <a:pt x="1283123" y="637433"/>
                  </a:cubicBezTo>
                  <a:cubicBezTo>
                    <a:pt x="1299547" y="646457"/>
                    <a:pt x="1314526" y="646998"/>
                    <a:pt x="1330949" y="638696"/>
                  </a:cubicBezTo>
                  <a:cubicBezTo>
                    <a:pt x="1342680" y="632741"/>
                    <a:pt x="1354952" y="627688"/>
                    <a:pt x="1367044" y="622273"/>
                  </a:cubicBezTo>
                  <a:cubicBezTo>
                    <a:pt x="1355313" y="658909"/>
                    <a:pt x="1328061" y="676415"/>
                    <a:pt x="1294674" y="686702"/>
                  </a:cubicBezTo>
                  <a:cubicBezTo>
                    <a:pt x="1289981" y="688146"/>
                    <a:pt x="1285830" y="686883"/>
                    <a:pt x="1281680" y="685259"/>
                  </a:cubicBezTo>
                  <a:cubicBezTo>
                    <a:pt x="1253526" y="674430"/>
                    <a:pt x="1225552" y="662880"/>
                    <a:pt x="1197218" y="652954"/>
                  </a:cubicBezTo>
                  <a:cubicBezTo>
                    <a:pt x="1177366" y="645915"/>
                    <a:pt x="1172854" y="628048"/>
                    <a:pt x="1166898" y="611806"/>
                  </a:cubicBezTo>
                  <a:cubicBezTo>
                    <a:pt x="1163469" y="602241"/>
                    <a:pt x="1170688" y="596105"/>
                    <a:pt x="1182239" y="597368"/>
                  </a:cubicBezTo>
                  <a:close/>
                  <a:moveTo>
                    <a:pt x="302971" y="316551"/>
                  </a:moveTo>
                  <a:cubicBezTo>
                    <a:pt x="316145" y="321063"/>
                    <a:pt x="325169" y="327018"/>
                    <a:pt x="325350" y="341998"/>
                  </a:cubicBezTo>
                  <a:cubicBezTo>
                    <a:pt x="325350" y="344705"/>
                    <a:pt x="333832" y="376468"/>
                    <a:pt x="335095" y="378634"/>
                  </a:cubicBezTo>
                  <a:cubicBezTo>
                    <a:pt x="335095" y="378634"/>
                    <a:pt x="328598" y="396862"/>
                    <a:pt x="318672" y="419060"/>
                  </a:cubicBezTo>
                  <a:cubicBezTo>
                    <a:pt x="316506" y="423933"/>
                    <a:pt x="313258" y="428445"/>
                    <a:pt x="311995" y="433498"/>
                  </a:cubicBezTo>
                  <a:cubicBezTo>
                    <a:pt x="301888" y="474646"/>
                    <a:pt x="264710" y="480421"/>
                    <a:pt x="234030" y="495400"/>
                  </a:cubicBezTo>
                  <a:cubicBezTo>
                    <a:pt x="245219" y="474826"/>
                    <a:pt x="258935" y="456598"/>
                    <a:pt x="261281" y="432776"/>
                  </a:cubicBezTo>
                  <a:cubicBezTo>
                    <a:pt x="263447" y="411480"/>
                    <a:pt x="266154" y="390184"/>
                    <a:pt x="257311" y="369971"/>
                  </a:cubicBezTo>
                  <a:cubicBezTo>
                    <a:pt x="251897" y="357518"/>
                    <a:pt x="254423" y="348134"/>
                    <a:pt x="263447" y="339110"/>
                  </a:cubicBezTo>
                  <a:cubicBezTo>
                    <a:pt x="267237" y="335320"/>
                    <a:pt x="271027" y="331530"/>
                    <a:pt x="273915" y="327199"/>
                  </a:cubicBezTo>
                  <a:cubicBezTo>
                    <a:pt x="281314" y="316190"/>
                    <a:pt x="289435" y="311859"/>
                    <a:pt x="302971" y="316551"/>
                  </a:cubicBezTo>
                  <a:close/>
                  <a:moveTo>
                    <a:pt x="203891" y="303557"/>
                  </a:moveTo>
                  <a:cubicBezTo>
                    <a:pt x="213997" y="284246"/>
                    <a:pt x="244678" y="262950"/>
                    <a:pt x="264169" y="266921"/>
                  </a:cubicBezTo>
                  <a:cubicBezTo>
                    <a:pt x="283299" y="270711"/>
                    <a:pt x="289074" y="281539"/>
                    <a:pt x="278607" y="297421"/>
                  </a:cubicBezTo>
                  <a:cubicBezTo>
                    <a:pt x="268500" y="312581"/>
                    <a:pt x="256228" y="326477"/>
                    <a:pt x="245039" y="340734"/>
                  </a:cubicBezTo>
                  <a:cubicBezTo>
                    <a:pt x="229518" y="334057"/>
                    <a:pt x="219231" y="322687"/>
                    <a:pt x="206778" y="314566"/>
                  </a:cubicBezTo>
                  <a:cubicBezTo>
                    <a:pt x="202627" y="312219"/>
                    <a:pt x="201184" y="308610"/>
                    <a:pt x="203891" y="303557"/>
                  </a:cubicBezTo>
                  <a:close/>
                  <a:moveTo>
                    <a:pt x="56985" y="441800"/>
                  </a:moveTo>
                  <a:cubicBezTo>
                    <a:pt x="37314" y="389462"/>
                    <a:pt x="70882" y="309512"/>
                    <a:pt x="156607" y="315107"/>
                  </a:cubicBezTo>
                  <a:cubicBezTo>
                    <a:pt x="183497" y="316912"/>
                    <a:pt x="245039" y="331350"/>
                    <a:pt x="248829" y="408232"/>
                  </a:cubicBezTo>
                  <a:cubicBezTo>
                    <a:pt x="251897" y="468510"/>
                    <a:pt x="196852" y="525720"/>
                    <a:pt x="122858" y="501897"/>
                  </a:cubicBezTo>
                  <a:cubicBezTo>
                    <a:pt x="93080" y="490528"/>
                    <a:pt x="69257" y="474465"/>
                    <a:pt x="56985" y="441800"/>
                  </a:cubicBezTo>
                  <a:close/>
                  <a:moveTo>
                    <a:pt x="360903" y="516155"/>
                  </a:moveTo>
                  <a:cubicBezTo>
                    <a:pt x="356211" y="524818"/>
                    <a:pt x="348631" y="531134"/>
                    <a:pt x="339787" y="536007"/>
                  </a:cubicBezTo>
                  <a:cubicBezTo>
                    <a:pt x="311453" y="551528"/>
                    <a:pt x="287991" y="573365"/>
                    <a:pt x="263808" y="594120"/>
                  </a:cubicBezTo>
                  <a:cubicBezTo>
                    <a:pt x="252619" y="603685"/>
                    <a:pt x="247024" y="616498"/>
                    <a:pt x="245761" y="631477"/>
                  </a:cubicBezTo>
                  <a:cubicBezTo>
                    <a:pt x="240346" y="697170"/>
                    <a:pt x="241610" y="762862"/>
                    <a:pt x="239625" y="828555"/>
                  </a:cubicBezTo>
                  <a:cubicBezTo>
                    <a:pt x="238000" y="878366"/>
                    <a:pt x="258935" y="1038265"/>
                    <a:pt x="220314" y="1037904"/>
                  </a:cubicBezTo>
                  <a:cubicBezTo>
                    <a:pt x="197033" y="1037543"/>
                    <a:pt x="186385" y="1035919"/>
                    <a:pt x="181332" y="998741"/>
                  </a:cubicBezTo>
                  <a:cubicBezTo>
                    <a:pt x="176459" y="963369"/>
                    <a:pt x="178444" y="850031"/>
                    <a:pt x="174474" y="824404"/>
                  </a:cubicBezTo>
                  <a:cubicBezTo>
                    <a:pt x="173752" y="820072"/>
                    <a:pt x="173391" y="815561"/>
                    <a:pt x="172488" y="811229"/>
                  </a:cubicBezTo>
                  <a:cubicBezTo>
                    <a:pt x="167796" y="789392"/>
                    <a:pt x="159133" y="776578"/>
                    <a:pt x="135672" y="776217"/>
                  </a:cubicBezTo>
                  <a:cubicBezTo>
                    <a:pt x="121234" y="775856"/>
                    <a:pt x="106615" y="785422"/>
                    <a:pt x="101562" y="810146"/>
                  </a:cubicBezTo>
                  <a:cubicBezTo>
                    <a:pt x="92358" y="855626"/>
                    <a:pt x="82432" y="991883"/>
                    <a:pt x="79364" y="1013901"/>
                  </a:cubicBezTo>
                  <a:cubicBezTo>
                    <a:pt x="77018" y="1029963"/>
                    <a:pt x="67814" y="1037182"/>
                    <a:pt x="52293" y="1038265"/>
                  </a:cubicBezTo>
                  <a:cubicBezTo>
                    <a:pt x="34246" y="1039348"/>
                    <a:pt x="23417" y="1030144"/>
                    <a:pt x="19266" y="1012818"/>
                  </a:cubicBezTo>
                  <a:cubicBezTo>
                    <a:pt x="11506" y="979431"/>
                    <a:pt x="16018" y="949111"/>
                    <a:pt x="18725" y="915543"/>
                  </a:cubicBezTo>
                  <a:cubicBezTo>
                    <a:pt x="24139" y="850031"/>
                    <a:pt x="30997" y="784700"/>
                    <a:pt x="38216" y="719188"/>
                  </a:cubicBezTo>
                  <a:cubicBezTo>
                    <a:pt x="43450" y="671362"/>
                    <a:pt x="55000" y="624619"/>
                    <a:pt x="69618" y="578960"/>
                  </a:cubicBezTo>
                  <a:cubicBezTo>
                    <a:pt x="74852" y="562717"/>
                    <a:pt x="84778" y="548820"/>
                    <a:pt x="96328" y="536368"/>
                  </a:cubicBezTo>
                  <a:cubicBezTo>
                    <a:pt x="107157" y="524637"/>
                    <a:pt x="119068" y="521569"/>
                    <a:pt x="136394" y="522291"/>
                  </a:cubicBezTo>
                  <a:cubicBezTo>
                    <a:pt x="190897" y="524998"/>
                    <a:pt x="244317" y="517418"/>
                    <a:pt x="292503" y="488542"/>
                  </a:cubicBezTo>
                  <a:cubicBezTo>
                    <a:pt x="311092" y="477353"/>
                    <a:pt x="320657" y="459667"/>
                    <a:pt x="328237" y="440356"/>
                  </a:cubicBezTo>
                  <a:cubicBezTo>
                    <a:pt x="334734" y="423933"/>
                    <a:pt x="341953" y="407690"/>
                    <a:pt x="349353" y="391447"/>
                  </a:cubicBezTo>
                  <a:cubicBezTo>
                    <a:pt x="352962" y="383326"/>
                    <a:pt x="357654" y="375566"/>
                    <a:pt x="364332" y="369610"/>
                  </a:cubicBezTo>
                  <a:cubicBezTo>
                    <a:pt x="375882" y="359143"/>
                    <a:pt x="394110" y="362030"/>
                    <a:pt x="402773" y="374844"/>
                  </a:cubicBezTo>
                  <a:cubicBezTo>
                    <a:pt x="411075" y="386936"/>
                    <a:pt x="407826" y="398125"/>
                    <a:pt x="404036" y="413285"/>
                  </a:cubicBezTo>
                  <a:cubicBezTo>
                    <a:pt x="394832" y="449741"/>
                    <a:pt x="379131" y="483489"/>
                    <a:pt x="360903" y="516155"/>
                  </a:cubicBezTo>
                  <a:close/>
                  <a:moveTo>
                    <a:pt x="762096" y="565965"/>
                  </a:moveTo>
                  <a:cubicBezTo>
                    <a:pt x="753253" y="571560"/>
                    <a:pt x="751267" y="576072"/>
                    <a:pt x="757945" y="584735"/>
                  </a:cubicBezTo>
                  <a:cubicBezTo>
                    <a:pt x="772383" y="603504"/>
                    <a:pt x="768954" y="609640"/>
                    <a:pt x="745673" y="619386"/>
                  </a:cubicBezTo>
                  <a:cubicBezTo>
                    <a:pt x="720226" y="630034"/>
                    <a:pt x="693335" y="636350"/>
                    <a:pt x="666084" y="640682"/>
                  </a:cubicBezTo>
                  <a:cubicBezTo>
                    <a:pt x="647134" y="643569"/>
                    <a:pt x="642081" y="638877"/>
                    <a:pt x="642622" y="619747"/>
                  </a:cubicBezTo>
                  <a:cubicBezTo>
                    <a:pt x="642803" y="615235"/>
                    <a:pt x="643344" y="610903"/>
                    <a:pt x="643886" y="606392"/>
                  </a:cubicBezTo>
                  <a:cubicBezTo>
                    <a:pt x="645690" y="594300"/>
                    <a:pt x="641539" y="591593"/>
                    <a:pt x="628184" y="591773"/>
                  </a:cubicBezTo>
                  <a:cubicBezTo>
                    <a:pt x="587397" y="592134"/>
                    <a:pt x="549137" y="577696"/>
                    <a:pt x="512862" y="559830"/>
                  </a:cubicBezTo>
                  <a:cubicBezTo>
                    <a:pt x="500589" y="553693"/>
                    <a:pt x="490844" y="554054"/>
                    <a:pt x="482362" y="565063"/>
                  </a:cubicBezTo>
                  <a:cubicBezTo>
                    <a:pt x="472255" y="578418"/>
                    <a:pt x="461788" y="575711"/>
                    <a:pt x="450237" y="567048"/>
                  </a:cubicBezTo>
                  <a:cubicBezTo>
                    <a:pt x="437424" y="557483"/>
                    <a:pt x="424249" y="548460"/>
                    <a:pt x="411616" y="538714"/>
                  </a:cubicBezTo>
                  <a:cubicBezTo>
                    <a:pt x="389418" y="521569"/>
                    <a:pt x="385808" y="507311"/>
                    <a:pt x="397359" y="482406"/>
                  </a:cubicBezTo>
                  <a:cubicBezTo>
                    <a:pt x="398441" y="479880"/>
                    <a:pt x="399705" y="477353"/>
                    <a:pt x="400788" y="474826"/>
                  </a:cubicBezTo>
                  <a:cubicBezTo>
                    <a:pt x="401870" y="472300"/>
                    <a:pt x="402953" y="469773"/>
                    <a:pt x="404036" y="467246"/>
                  </a:cubicBezTo>
                  <a:cubicBezTo>
                    <a:pt x="411075" y="450282"/>
                    <a:pt x="416669" y="432776"/>
                    <a:pt x="420640" y="414729"/>
                  </a:cubicBezTo>
                  <a:cubicBezTo>
                    <a:pt x="425512" y="392711"/>
                    <a:pt x="428400" y="376107"/>
                    <a:pt x="413421" y="360225"/>
                  </a:cubicBezTo>
                  <a:cubicBezTo>
                    <a:pt x="398080" y="343983"/>
                    <a:pt x="378048" y="340554"/>
                    <a:pt x="357293" y="350660"/>
                  </a:cubicBezTo>
                  <a:cubicBezTo>
                    <a:pt x="353323" y="352646"/>
                    <a:pt x="349533" y="355172"/>
                    <a:pt x="344660" y="354450"/>
                  </a:cubicBezTo>
                  <a:cubicBezTo>
                    <a:pt x="340870" y="348134"/>
                    <a:pt x="341051" y="340915"/>
                    <a:pt x="340509" y="334057"/>
                  </a:cubicBezTo>
                  <a:cubicBezTo>
                    <a:pt x="339426" y="317453"/>
                    <a:pt x="335817" y="304279"/>
                    <a:pt x="315063" y="303737"/>
                  </a:cubicBezTo>
                  <a:cubicBezTo>
                    <a:pt x="304956" y="303557"/>
                    <a:pt x="302068" y="295255"/>
                    <a:pt x="302790" y="286592"/>
                  </a:cubicBezTo>
                  <a:cubicBezTo>
                    <a:pt x="303873" y="271613"/>
                    <a:pt x="303693" y="256453"/>
                    <a:pt x="310009" y="242196"/>
                  </a:cubicBezTo>
                  <a:cubicBezTo>
                    <a:pt x="319213" y="221080"/>
                    <a:pt x="327515" y="199604"/>
                    <a:pt x="336539" y="178489"/>
                  </a:cubicBezTo>
                  <a:cubicBezTo>
                    <a:pt x="346285" y="155749"/>
                    <a:pt x="356752" y="150696"/>
                    <a:pt x="380033" y="156832"/>
                  </a:cubicBezTo>
                  <a:cubicBezTo>
                    <a:pt x="385086" y="158095"/>
                    <a:pt x="389959" y="160441"/>
                    <a:pt x="395012" y="162246"/>
                  </a:cubicBezTo>
                  <a:cubicBezTo>
                    <a:pt x="415767" y="169284"/>
                    <a:pt x="421362" y="168382"/>
                    <a:pt x="433273" y="150515"/>
                  </a:cubicBezTo>
                  <a:cubicBezTo>
                    <a:pt x="444282" y="133912"/>
                    <a:pt x="457095" y="119654"/>
                    <a:pt x="474060" y="109006"/>
                  </a:cubicBezTo>
                  <a:cubicBezTo>
                    <a:pt x="486332" y="101246"/>
                    <a:pt x="489039" y="92222"/>
                    <a:pt x="482723" y="77604"/>
                  </a:cubicBezTo>
                  <a:cubicBezTo>
                    <a:pt x="472977" y="55225"/>
                    <a:pt x="478030" y="52879"/>
                    <a:pt x="502575" y="46743"/>
                  </a:cubicBezTo>
                  <a:cubicBezTo>
                    <a:pt x="535421" y="38441"/>
                    <a:pt x="569169" y="28876"/>
                    <a:pt x="601835" y="19491"/>
                  </a:cubicBezTo>
                  <a:cubicBezTo>
                    <a:pt x="619341" y="14438"/>
                    <a:pt x="623312" y="22198"/>
                    <a:pt x="624034" y="40787"/>
                  </a:cubicBezTo>
                  <a:cubicBezTo>
                    <a:pt x="624755" y="58654"/>
                    <a:pt x="624936" y="57571"/>
                    <a:pt x="643525" y="58834"/>
                  </a:cubicBezTo>
                  <a:cubicBezTo>
                    <a:pt x="686297" y="61722"/>
                    <a:pt x="728889" y="66234"/>
                    <a:pt x="761915" y="98358"/>
                  </a:cubicBezTo>
                  <a:cubicBezTo>
                    <a:pt x="770578" y="106841"/>
                    <a:pt x="778158" y="101968"/>
                    <a:pt x="785377" y="96373"/>
                  </a:cubicBezTo>
                  <a:cubicBezTo>
                    <a:pt x="811726" y="75979"/>
                    <a:pt x="823277" y="70746"/>
                    <a:pt x="841865" y="86808"/>
                  </a:cubicBezTo>
                  <a:cubicBezTo>
                    <a:pt x="842407" y="87530"/>
                    <a:pt x="842948" y="88071"/>
                    <a:pt x="843670" y="88793"/>
                  </a:cubicBezTo>
                  <a:cubicBezTo>
                    <a:pt x="851791" y="97636"/>
                    <a:pt x="859191" y="105758"/>
                    <a:pt x="866049" y="113338"/>
                  </a:cubicBezTo>
                  <a:cubicBezTo>
                    <a:pt x="866229" y="113518"/>
                    <a:pt x="866590" y="113879"/>
                    <a:pt x="866771" y="114060"/>
                  </a:cubicBezTo>
                  <a:cubicBezTo>
                    <a:pt x="867853" y="115323"/>
                    <a:pt x="868936" y="116586"/>
                    <a:pt x="870019" y="117849"/>
                  </a:cubicBezTo>
                  <a:cubicBezTo>
                    <a:pt x="870380" y="118391"/>
                    <a:pt x="870741" y="118752"/>
                    <a:pt x="871282" y="119293"/>
                  </a:cubicBezTo>
                  <a:cubicBezTo>
                    <a:pt x="872185" y="120376"/>
                    <a:pt x="873087" y="121459"/>
                    <a:pt x="873990" y="122542"/>
                  </a:cubicBezTo>
                  <a:cubicBezTo>
                    <a:pt x="874531" y="123083"/>
                    <a:pt x="874892" y="123624"/>
                    <a:pt x="875433" y="124166"/>
                  </a:cubicBezTo>
                  <a:cubicBezTo>
                    <a:pt x="876336" y="125068"/>
                    <a:pt x="877058" y="126151"/>
                    <a:pt x="877960" y="127054"/>
                  </a:cubicBezTo>
                  <a:cubicBezTo>
                    <a:pt x="878501" y="127775"/>
                    <a:pt x="879043" y="128317"/>
                    <a:pt x="879584" y="129039"/>
                  </a:cubicBezTo>
                  <a:cubicBezTo>
                    <a:pt x="880306" y="129941"/>
                    <a:pt x="881028" y="130843"/>
                    <a:pt x="881750" y="131746"/>
                  </a:cubicBezTo>
                  <a:cubicBezTo>
                    <a:pt x="882291" y="132468"/>
                    <a:pt x="882833" y="133190"/>
                    <a:pt x="883374" y="133731"/>
                  </a:cubicBezTo>
                  <a:cubicBezTo>
                    <a:pt x="884096" y="134633"/>
                    <a:pt x="884818" y="135536"/>
                    <a:pt x="885359" y="136438"/>
                  </a:cubicBezTo>
                  <a:cubicBezTo>
                    <a:pt x="885901" y="137160"/>
                    <a:pt x="886442" y="137882"/>
                    <a:pt x="886984" y="138604"/>
                  </a:cubicBezTo>
                  <a:cubicBezTo>
                    <a:pt x="887706" y="139506"/>
                    <a:pt x="888247" y="140409"/>
                    <a:pt x="888788" y="141311"/>
                  </a:cubicBezTo>
                  <a:cubicBezTo>
                    <a:pt x="889330" y="142033"/>
                    <a:pt x="889871" y="142755"/>
                    <a:pt x="890413" y="143477"/>
                  </a:cubicBezTo>
                  <a:cubicBezTo>
                    <a:pt x="890954" y="144379"/>
                    <a:pt x="891676" y="145281"/>
                    <a:pt x="892217" y="146184"/>
                  </a:cubicBezTo>
                  <a:cubicBezTo>
                    <a:pt x="892759" y="146906"/>
                    <a:pt x="893300" y="147628"/>
                    <a:pt x="893661" y="148530"/>
                  </a:cubicBezTo>
                  <a:cubicBezTo>
                    <a:pt x="894203" y="149432"/>
                    <a:pt x="894744" y="150335"/>
                    <a:pt x="895285" y="151237"/>
                  </a:cubicBezTo>
                  <a:cubicBezTo>
                    <a:pt x="895827" y="151959"/>
                    <a:pt x="896188" y="152681"/>
                    <a:pt x="896729" y="153583"/>
                  </a:cubicBezTo>
                  <a:cubicBezTo>
                    <a:pt x="897271" y="154666"/>
                    <a:pt x="897812" y="155568"/>
                    <a:pt x="898354" y="156651"/>
                  </a:cubicBezTo>
                  <a:cubicBezTo>
                    <a:pt x="898714" y="157373"/>
                    <a:pt x="899256" y="158095"/>
                    <a:pt x="899617" y="158817"/>
                  </a:cubicBezTo>
                  <a:cubicBezTo>
                    <a:pt x="900158" y="159900"/>
                    <a:pt x="900880" y="161163"/>
                    <a:pt x="901422" y="162426"/>
                  </a:cubicBezTo>
                  <a:cubicBezTo>
                    <a:pt x="901783" y="163148"/>
                    <a:pt x="902143" y="163690"/>
                    <a:pt x="902324" y="164411"/>
                  </a:cubicBezTo>
                  <a:cubicBezTo>
                    <a:pt x="903226" y="166216"/>
                    <a:pt x="904129" y="168202"/>
                    <a:pt x="904851" y="170006"/>
                  </a:cubicBezTo>
                  <a:cubicBezTo>
                    <a:pt x="910445" y="183000"/>
                    <a:pt x="901422" y="196175"/>
                    <a:pt x="886803" y="196175"/>
                  </a:cubicBezTo>
                  <a:cubicBezTo>
                    <a:pt x="886081" y="196175"/>
                    <a:pt x="885359" y="196175"/>
                    <a:pt x="884818" y="196175"/>
                  </a:cubicBezTo>
                  <a:cubicBezTo>
                    <a:pt x="884457" y="196175"/>
                    <a:pt x="884277" y="196175"/>
                    <a:pt x="884096" y="196175"/>
                  </a:cubicBezTo>
                  <a:cubicBezTo>
                    <a:pt x="883735" y="196175"/>
                    <a:pt x="883555" y="196175"/>
                    <a:pt x="883194" y="196175"/>
                  </a:cubicBezTo>
                  <a:cubicBezTo>
                    <a:pt x="882833" y="196175"/>
                    <a:pt x="882652" y="196175"/>
                    <a:pt x="882291" y="196355"/>
                  </a:cubicBezTo>
                  <a:cubicBezTo>
                    <a:pt x="882111" y="196355"/>
                    <a:pt x="881930" y="196355"/>
                    <a:pt x="881750" y="196355"/>
                  </a:cubicBezTo>
                  <a:cubicBezTo>
                    <a:pt x="881389" y="196355"/>
                    <a:pt x="881209" y="196536"/>
                    <a:pt x="880848" y="196536"/>
                  </a:cubicBezTo>
                  <a:cubicBezTo>
                    <a:pt x="880667" y="196536"/>
                    <a:pt x="880667" y="196536"/>
                    <a:pt x="880487" y="196536"/>
                  </a:cubicBezTo>
                  <a:cubicBezTo>
                    <a:pt x="880126" y="196536"/>
                    <a:pt x="879945" y="196716"/>
                    <a:pt x="879584" y="196897"/>
                  </a:cubicBezTo>
                  <a:cubicBezTo>
                    <a:pt x="879584" y="196897"/>
                    <a:pt x="879404" y="196897"/>
                    <a:pt x="879404" y="196897"/>
                  </a:cubicBezTo>
                  <a:cubicBezTo>
                    <a:pt x="879223" y="197077"/>
                    <a:pt x="878862" y="197077"/>
                    <a:pt x="878682" y="197258"/>
                  </a:cubicBezTo>
                  <a:cubicBezTo>
                    <a:pt x="878682" y="197258"/>
                    <a:pt x="878682" y="197258"/>
                    <a:pt x="878682" y="197258"/>
                  </a:cubicBezTo>
                  <a:cubicBezTo>
                    <a:pt x="878501" y="197438"/>
                    <a:pt x="878321" y="197619"/>
                    <a:pt x="878140" y="197799"/>
                  </a:cubicBezTo>
                  <a:cubicBezTo>
                    <a:pt x="878140" y="197799"/>
                    <a:pt x="878140" y="197799"/>
                    <a:pt x="878140" y="197799"/>
                  </a:cubicBezTo>
                  <a:cubicBezTo>
                    <a:pt x="877960" y="197980"/>
                    <a:pt x="877779" y="198160"/>
                    <a:pt x="877599" y="198341"/>
                  </a:cubicBezTo>
                  <a:cubicBezTo>
                    <a:pt x="876336" y="200145"/>
                    <a:pt x="877238" y="203033"/>
                    <a:pt x="878321" y="207003"/>
                  </a:cubicBezTo>
                  <a:cubicBezTo>
                    <a:pt x="879223" y="210252"/>
                    <a:pt x="880126" y="213500"/>
                    <a:pt x="880848" y="216930"/>
                  </a:cubicBezTo>
                  <a:cubicBezTo>
                    <a:pt x="880848" y="216930"/>
                    <a:pt x="880848" y="216930"/>
                    <a:pt x="880848" y="216930"/>
                  </a:cubicBezTo>
                  <a:cubicBezTo>
                    <a:pt x="881389" y="219276"/>
                    <a:pt x="882111" y="221802"/>
                    <a:pt x="882652" y="224148"/>
                  </a:cubicBezTo>
                  <a:cubicBezTo>
                    <a:pt x="882652" y="224148"/>
                    <a:pt x="882652" y="224329"/>
                    <a:pt x="882652" y="224329"/>
                  </a:cubicBezTo>
                  <a:cubicBezTo>
                    <a:pt x="883194" y="226675"/>
                    <a:pt x="883735" y="229021"/>
                    <a:pt x="884277" y="231367"/>
                  </a:cubicBezTo>
                  <a:cubicBezTo>
                    <a:pt x="884277" y="231548"/>
                    <a:pt x="884277" y="231548"/>
                    <a:pt x="884277" y="231728"/>
                  </a:cubicBezTo>
                  <a:cubicBezTo>
                    <a:pt x="884818" y="234075"/>
                    <a:pt x="885179" y="236421"/>
                    <a:pt x="885720" y="238586"/>
                  </a:cubicBezTo>
                  <a:cubicBezTo>
                    <a:pt x="885720" y="238767"/>
                    <a:pt x="885720" y="238947"/>
                    <a:pt x="885901" y="239128"/>
                  </a:cubicBezTo>
                  <a:cubicBezTo>
                    <a:pt x="886262" y="241293"/>
                    <a:pt x="886803" y="243639"/>
                    <a:pt x="887164" y="245805"/>
                  </a:cubicBezTo>
                  <a:cubicBezTo>
                    <a:pt x="887164" y="246166"/>
                    <a:pt x="887345" y="246347"/>
                    <a:pt x="887345" y="246708"/>
                  </a:cubicBezTo>
                  <a:cubicBezTo>
                    <a:pt x="887706" y="248873"/>
                    <a:pt x="888066" y="251039"/>
                    <a:pt x="888427" y="253205"/>
                  </a:cubicBezTo>
                  <a:cubicBezTo>
                    <a:pt x="888427" y="253566"/>
                    <a:pt x="888608" y="253927"/>
                    <a:pt x="888608" y="254287"/>
                  </a:cubicBezTo>
                  <a:cubicBezTo>
                    <a:pt x="888969" y="256273"/>
                    <a:pt x="889149" y="258438"/>
                    <a:pt x="889510" y="260604"/>
                  </a:cubicBezTo>
                  <a:cubicBezTo>
                    <a:pt x="889510" y="261146"/>
                    <a:pt x="889691" y="261506"/>
                    <a:pt x="889691" y="262048"/>
                  </a:cubicBezTo>
                  <a:cubicBezTo>
                    <a:pt x="889871" y="264033"/>
                    <a:pt x="890232" y="266018"/>
                    <a:pt x="890413" y="268003"/>
                  </a:cubicBezTo>
                  <a:cubicBezTo>
                    <a:pt x="890413" y="268545"/>
                    <a:pt x="890593" y="269086"/>
                    <a:pt x="890593" y="269808"/>
                  </a:cubicBezTo>
                  <a:cubicBezTo>
                    <a:pt x="890774" y="271613"/>
                    <a:pt x="890954" y="273598"/>
                    <a:pt x="891135" y="275403"/>
                  </a:cubicBezTo>
                  <a:cubicBezTo>
                    <a:pt x="891135" y="276125"/>
                    <a:pt x="891315" y="276847"/>
                    <a:pt x="891315" y="277388"/>
                  </a:cubicBezTo>
                  <a:cubicBezTo>
                    <a:pt x="891496" y="279193"/>
                    <a:pt x="891676" y="280998"/>
                    <a:pt x="891676" y="282802"/>
                  </a:cubicBezTo>
                  <a:cubicBezTo>
                    <a:pt x="891676" y="283524"/>
                    <a:pt x="891676" y="284426"/>
                    <a:pt x="891857" y="285148"/>
                  </a:cubicBezTo>
                  <a:cubicBezTo>
                    <a:pt x="891857" y="286773"/>
                    <a:pt x="892037" y="288577"/>
                    <a:pt x="892037" y="290202"/>
                  </a:cubicBezTo>
                  <a:cubicBezTo>
                    <a:pt x="892037" y="291104"/>
                    <a:pt x="892037" y="292007"/>
                    <a:pt x="892037" y="293089"/>
                  </a:cubicBezTo>
                  <a:cubicBezTo>
                    <a:pt x="892037" y="294714"/>
                    <a:pt x="892037" y="296157"/>
                    <a:pt x="892217" y="297782"/>
                  </a:cubicBezTo>
                  <a:cubicBezTo>
                    <a:pt x="892217" y="298864"/>
                    <a:pt x="892217" y="299947"/>
                    <a:pt x="892217" y="301030"/>
                  </a:cubicBezTo>
                  <a:cubicBezTo>
                    <a:pt x="892217" y="302474"/>
                    <a:pt x="892217" y="303918"/>
                    <a:pt x="892217" y="305362"/>
                  </a:cubicBezTo>
                  <a:cubicBezTo>
                    <a:pt x="892217" y="306625"/>
                    <a:pt x="892217" y="307888"/>
                    <a:pt x="892037" y="309152"/>
                  </a:cubicBezTo>
                  <a:cubicBezTo>
                    <a:pt x="892037" y="310415"/>
                    <a:pt x="892037" y="311678"/>
                    <a:pt x="891857" y="312941"/>
                  </a:cubicBezTo>
                  <a:cubicBezTo>
                    <a:pt x="891857" y="314566"/>
                    <a:pt x="891676" y="316009"/>
                    <a:pt x="891676" y="317634"/>
                  </a:cubicBezTo>
                  <a:cubicBezTo>
                    <a:pt x="891676" y="318536"/>
                    <a:pt x="891496" y="319619"/>
                    <a:pt x="891496" y="320521"/>
                  </a:cubicBezTo>
                  <a:cubicBezTo>
                    <a:pt x="891315" y="323048"/>
                    <a:pt x="891135" y="325575"/>
                    <a:pt x="890774" y="328101"/>
                  </a:cubicBezTo>
                  <a:cubicBezTo>
                    <a:pt x="889871" y="337486"/>
                    <a:pt x="894383" y="343442"/>
                    <a:pt x="904490" y="343983"/>
                  </a:cubicBezTo>
                  <a:cubicBezTo>
                    <a:pt x="906294" y="343983"/>
                    <a:pt x="908099" y="344163"/>
                    <a:pt x="909723" y="344524"/>
                  </a:cubicBezTo>
                  <a:cubicBezTo>
                    <a:pt x="936614" y="351924"/>
                    <a:pt x="942750" y="356075"/>
                    <a:pt x="938058" y="383507"/>
                  </a:cubicBezTo>
                  <a:cubicBezTo>
                    <a:pt x="934448" y="403539"/>
                    <a:pt x="918928" y="464539"/>
                    <a:pt x="913513" y="473924"/>
                  </a:cubicBezTo>
                  <a:cubicBezTo>
                    <a:pt x="902865" y="492874"/>
                    <a:pt x="898354" y="494137"/>
                    <a:pt x="880848" y="479880"/>
                  </a:cubicBezTo>
                  <a:cubicBezTo>
                    <a:pt x="873629" y="474105"/>
                    <a:pt x="869658" y="477714"/>
                    <a:pt x="865146" y="482226"/>
                  </a:cubicBezTo>
                  <a:cubicBezTo>
                    <a:pt x="853596" y="493235"/>
                    <a:pt x="842407" y="504604"/>
                    <a:pt x="830676" y="515433"/>
                  </a:cubicBezTo>
                  <a:cubicBezTo>
                    <a:pt x="809741" y="534744"/>
                    <a:pt x="786099" y="550806"/>
                    <a:pt x="762096" y="565965"/>
                  </a:cubicBezTo>
                  <a:close/>
                  <a:moveTo>
                    <a:pt x="1160943" y="818087"/>
                  </a:moveTo>
                  <a:cubicBezTo>
                    <a:pt x="1148671" y="816283"/>
                    <a:pt x="1142895" y="820253"/>
                    <a:pt x="1135676" y="830901"/>
                  </a:cubicBezTo>
                  <a:cubicBezTo>
                    <a:pt x="1116185" y="859235"/>
                    <a:pt x="1091641" y="882697"/>
                    <a:pt x="1054644" y="885043"/>
                  </a:cubicBezTo>
                  <a:cubicBezTo>
                    <a:pt x="1043815" y="885765"/>
                    <a:pt x="1040386" y="889555"/>
                    <a:pt x="1041289" y="899481"/>
                  </a:cubicBezTo>
                  <a:cubicBezTo>
                    <a:pt x="1042913" y="916265"/>
                    <a:pt x="1038943" y="927454"/>
                    <a:pt x="1023783" y="929981"/>
                  </a:cubicBezTo>
                  <a:cubicBezTo>
                    <a:pt x="997614" y="934132"/>
                    <a:pt x="966392" y="937200"/>
                    <a:pt x="939321" y="930161"/>
                  </a:cubicBezTo>
                  <a:cubicBezTo>
                    <a:pt x="925244" y="926552"/>
                    <a:pt x="918747" y="920235"/>
                    <a:pt x="921093" y="906339"/>
                  </a:cubicBezTo>
                  <a:cubicBezTo>
                    <a:pt x="923620" y="891179"/>
                    <a:pt x="916942" y="887570"/>
                    <a:pt x="903046" y="883780"/>
                  </a:cubicBezTo>
                  <a:cubicBezTo>
                    <a:pt x="865327" y="873493"/>
                    <a:pt x="837353" y="849670"/>
                    <a:pt x="819847" y="812132"/>
                  </a:cubicBezTo>
                  <a:cubicBezTo>
                    <a:pt x="812087" y="815380"/>
                    <a:pt x="807395" y="817726"/>
                    <a:pt x="802341" y="819351"/>
                  </a:cubicBezTo>
                  <a:cubicBezTo>
                    <a:pt x="794762" y="821877"/>
                    <a:pt x="788265" y="820253"/>
                    <a:pt x="784475" y="812493"/>
                  </a:cubicBezTo>
                  <a:cubicBezTo>
                    <a:pt x="783572" y="810507"/>
                    <a:pt x="782489" y="808522"/>
                    <a:pt x="781587" y="806537"/>
                  </a:cubicBezTo>
                  <a:cubicBezTo>
                    <a:pt x="781226" y="805995"/>
                    <a:pt x="781046" y="805274"/>
                    <a:pt x="780685" y="804732"/>
                  </a:cubicBezTo>
                  <a:cubicBezTo>
                    <a:pt x="779963" y="803288"/>
                    <a:pt x="779421" y="801845"/>
                    <a:pt x="778699" y="800401"/>
                  </a:cubicBezTo>
                  <a:cubicBezTo>
                    <a:pt x="778339" y="799679"/>
                    <a:pt x="778158" y="799138"/>
                    <a:pt x="777797" y="798416"/>
                  </a:cubicBezTo>
                  <a:cubicBezTo>
                    <a:pt x="777075" y="796791"/>
                    <a:pt x="776534" y="795167"/>
                    <a:pt x="775812" y="793723"/>
                  </a:cubicBezTo>
                  <a:cubicBezTo>
                    <a:pt x="775631" y="793362"/>
                    <a:pt x="775451" y="792821"/>
                    <a:pt x="775270" y="792460"/>
                  </a:cubicBezTo>
                  <a:cubicBezTo>
                    <a:pt x="774368" y="790294"/>
                    <a:pt x="773646" y="788309"/>
                    <a:pt x="772744" y="786143"/>
                  </a:cubicBezTo>
                  <a:cubicBezTo>
                    <a:pt x="772744" y="785963"/>
                    <a:pt x="772744" y="785963"/>
                    <a:pt x="772563" y="785782"/>
                  </a:cubicBezTo>
                  <a:cubicBezTo>
                    <a:pt x="771842" y="783797"/>
                    <a:pt x="771120" y="781812"/>
                    <a:pt x="770398" y="779827"/>
                  </a:cubicBezTo>
                  <a:cubicBezTo>
                    <a:pt x="770217" y="779466"/>
                    <a:pt x="770037" y="778924"/>
                    <a:pt x="769856" y="778564"/>
                  </a:cubicBezTo>
                  <a:cubicBezTo>
                    <a:pt x="769315" y="776759"/>
                    <a:pt x="768593" y="775135"/>
                    <a:pt x="768052" y="773330"/>
                  </a:cubicBezTo>
                  <a:cubicBezTo>
                    <a:pt x="767871" y="772969"/>
                    <a:pt x="767871" y="772608"/>
                    <a:pt x="767691" y="772247"/>
                  </a:cubicBezTo>
                  <a:cubicBezTo>
                    <a:pt x="766247" y="767916"/>
                    <a:pt x="764803" y="763404"/>
                    <a:pt x="763540" y="759072"/>
                  </a:cubicBezTo>
                  <a:lnTo>
                    <a:pt x="763540" y="759072"/>
                  </a:lnTo>
                  <a:cubicBezTo>
                    <a:pt x="760291" y="748605"/>
                    <a:pt x="757584" y="737957"/>
                    <a:pt x="754877" y="727309"/>
                  </a:cubicBezTo>
                  <a:cubicBezTo>
                    <a:pt x="752170" y="715939"/>
                    <a:pt x="757584" y="708720"/>
                    <a:pt x="768954" y="705652"/>
                  </a:cubicBezTo>
                  <a:cubicBezTo>
                    <a:pt x="779602" y="702765"/>
                    <a:pt x="784475" y="697711"/>
                    <a:pt x="783211" y="684537"/>
                  </a:cubicBezTo>
                  <a:cubicBezTo>
                    <a:pt x="781407" y="663060"/>
                    <a:pt x="812629" y="605128"/>
                    <a:pt x="824720" y="593758"/>
                  </a:cubicBezTo>
                  <a:cubicBezTo>
                    <a:pt x="829593" y="587803"/>
                    <a:pt x="811365" y="572824"/>
                    <a:pt x="803966" y="560190"/>
                  </a:cubicBezTo>
                  <a:cubicBezTo>
                    <a:pt x="824179" y="542685"/>
                    <a:pt x="845114" y="527705"/>
                    <a:pt x="862800" y="508936"/>
                  </a:cubicBezTo>
                  <a:cubicBezTo>
                    <a:pt x="874531" y="496483"/>
                    <a:pt x="887886" y="505507"/>
                    <a:pt x="896910" y="510921"/>
                  </a:cubicBezTo>
                  <a:cubicBezTo>
                    <a:pt x="909904" y="518501"/>
                    <a:pt x="920732" y="517599"/>
                    <a:pt x="934448" y="515613"/>
                  </a:cubicBezTo>
                  <a:cubicBezTo>
                    <a:pt x="964226" y="511462"/>
                    <a:pt x="994546" y="508214"/>
                    <a:pt x="1024324" y="515433"/>
                  </a:cubicBezTo>
                  <a:cubicBezTo>
                    <a:pt x="1034431" y="517959"/>
                    <a:pt x="1041650" y="517238"/>
                    <a:pt x="1046883" y="507673"/>
                  </a:cubicBezTo>
                  <a:cubicBezTo>
                    <a:pt x="1050854" y="500454"/>
                    <a:pt x="1056629" y="497566"/>
                    <a:pt x="1064570" y="500634"/>
                  </a:cubicBezTo>
                  <a:cubicBezTo>
                    <a:pt x="1092904" y="511643"/>
                    <a:pt x="1119975" y="524096"/>
                    <a:pt x="1137120" y="551528"/>
                  </a:cubicBezTo>
                  <a:cubicBezTo>
                    <a:pt x="1145422" y="564702"/>
                    <a:pt x="1143798" y="573906"/>
                    <a:pt x="1132608" y="583832"/>
                  </a:cubicBezTo>
                  <a:cubicBezTo>
                    <a:pt x="1123043" y="592315"/>
                    <a:pt x="1124487" y="599534"/>
                    <a:pt x="1136398" y="606392"/>
                  </a:cubicBezTo>
                  <a:cubicBezTo>
                    <a:pt x="1154446" y="616859"/>
                    <a:pt x="1164372" y="634365"/>
                    <a:pt x="1167079" y="654217"/>
                  </a:cubicBezTo>
                  <a:cubicBezTo>
                    <a:pt x="1167981" y="660534"/>
                    <a:pt x="1169425" y="666128"/>
                    <a:pt x="1171771" y="671001"/>
                  </a:cubicBezTo>
                  <a:cubicBezTo>
                    <a:pt x="1173035" y="673708"/>
                    <a:pt x="1174659" y="676415"/>
                    <a:pt x="1176463" y="678762"/>
                  </a:cubicBezTo>
                  <a:cubicBezTo>
                    <a:pt x="1176463" y="678942"/>
                    <a:pt x="1176644" y="678942"/>
                    <a:pt x="1176644" y="679123"/>
                  </a:cubicBezTo>
                  <a:cubicBezTo>
                    <a:pt x="1178449" y="681469"/>
                    <a:pt x="1180434" y="683454"/>
                    <a:pt x="1182600" y="685259"/>
                  </a:cubicBezTo>
                  <a:cubicBezTo>
                    <a:pt x="1182780" y="685439"/>
                    <a:pt x="1182961" y="685620"/>
                    <a:pt x="1183141" y="685620"/>
                  </a:cubicBezTo>
                  <a:cubicBezTo>
                    <a:pt x="1184043" y="686342"/>
                    <a:pt x="1185126" y="687244"/>
                    <a:pt x="1186209" y="687966"/>
                  </a:cubicBezTo>
                  <a:cubicBezTo>
                    <a:pt x="1186390" y="688146"/>
                    <a:pt x="1186570" y="688146"/>
                    <a:pt x="1186750" y="688327"/>
                  </a:cubicBezTo>
                  <a:cubicBezTo>
                    <a:pt x="1188014" y="689229"/>
                    <a:pt x="1189277" y="689951"/>
                    <a:pt x="1190540" y="690673"/>
                  </a:cubicBezTo>
                  <a:cubicBezTo>
                    <a:pt x="1190721" y="690853"/>
                    <a:pt x="1191082" y="690853"/>
                    <a:pt x="1191262" y="691034"/>
                  </a:cubicBezTo>
                  <a:cubicBezTo>
                    <a:pt x="1192345" y="691575"/>
                    <a:pt x="1193428" y="692117"/>
                    <a:pt x="1194691" y="692658"/>
                  </a:cubicBezTo>
                  <a:cubicBezTo>
                    <a:pt x="1195052" y="692839"/>
                    <a:pt x="1195413" y="693019"/>
                    <a:pt x="1195774" y="693199"/>
                  </a:cubicBezTo>
                  <a:cubicBezTo>
                    <a:pt x="1197218" y="693741"/>
                    <a:pt x="1198662" y="694463"/>
                    <a:pt x="1200106" y="695004"/>
                  </a:cubicBezTo>
                  <a:cubicBezTo>
                    <a:pt x="1212197" y="699516"/>
                    <a:pt x="1219055" y="705111"/>
                    <a:pt x="1207685" y="717924"/>
                  </a:cubicBezTo>
                  <a:cubicBezTo>
                    <a:pt x="1201910" y="724421"/>
                    <a:pt x="1201910" y="732723"/>
                    <a:pt x="1206242" y="740484"/>
                  </a:cubicBezTo>
                  <a:cubicBezTo>
                    <a:pt x="1222304" y="768818"/>
                    <a:pt x="1202271" y="789572"/>
                    <a:pt x="1190180" y="811229"/>
                  </a:cubicBezTo>
                  <a:cubicBezTo>
                    <a:pt x="1184224" y="822419"/>
                    <a:pt x="1171230" y="819712"/>
                    <a:pt x="1160943" y="818087"/>
                  </a:cubicBezTo>
                  <a:close/>
                </a:path>
              </a:pathLst>
            </a:custGeom>
            <a:solidFill>
              <a:srgbClr val="000000"/>
            </a:solidFill>
            <a:ln w="1804"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46FAF608-E2D5-484C-A167-FF81F8F79231}"/>
                </a:ext>
              </a:extLst>
            </p:cNvPr>
            <p:cNvSpPr/>
            <p:nvPr/>
          </p:nvSpPr>
          <p:spPr>
            <a:xfrm>
              <a:off x="4021271" y="2369994"/>
              <a:ext cx="60528" cy="136758"/>
            </a:xfrm>
            <a:custGeom>
              <a:avLst/>
              <a:gdLst>
                <a:gd name="connsiteX0" fmla="*/ 41331 w 60528"/>
                <a:gd name="connsiteY0" fmla="*/ 127761 h 136758"/>
                <a:gd name="connsiteX1" fmla="*/ 44580 w 60528"/>
                <a:gd name="connsiteY1" fmla="*/ 136424 h 136758"/>
                <a:gd name="connsiteX2" fmla="*/ 46926 w 60528"/>
                <a:gd name="connsiteY2" fmla="*/ 136604 h 136758"/>
                <a:gd name="connsiteX3" fmla="*/ 57213 w 60528"/>
                <a:gd name="connsiteY3" fmla="*/ 73258 h 136758"/>
                <a:gd name="connsiteX4" fmla="*/ 12636 w 60528"/>
                <a:gd name="connsiteY4" fmla="*/ 1790 h 136758"/>
                <a:gd name="connsiteX5" fmla="*/ 3 w 60528"/>
                <a:gd name="connsiteY5" fmla="*/ 9370 h 136758"/>
                <a:gd name="connsiteX6" fmla="*/ 10831 w 60528"/>
                <a:gd name="connsiteY6" fmla="*/ 29944 h 136758"/>
                <a:gd name="connsiteX7" fmla="*/ 41331 w 60528"/>
                <a:gd name="connsiteY7" fmla="*/ 127761 h 13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528" h="136758">
                  <a:moveTo>
                    <a:pt x="41331" y="127761"/>
                  </a:moveTo>
                  <a:cubicBezTo>
                    <a:pt x="40610" y="131010"/>
                    <a:pt x="40248" y="134800"/>
                    <a:pt x="44580" y="136424"/>
                  </a:cubicBezTo>
                  <a:cubicBezTo>
                    <a:pt x="45482" y="136604"/>
                    <a:pt x="46746" y="136965"/>
                    <a:pt x="46926" y="136604"/>
                  </a:cubicBezTo>
                  <a:cubicBezTo>
                    <a:pt x="59740" y="117113"/>
                    <a:pt x="64252" y="95456"/>
                    <a:pt x="57213" y="73258"/>
                  </a:cubicBezTo>
                  <a:cubicBezTo>
                    <a:pt x="48550" y="46006"/>
                    <a:pt x="32849" y="22184"/>
                    <a:pt x="12636" y="1790"/>
                  </a:cubicBezTo>
                  <a:cubicBezTo>
                    <a:pt x="7944" y="-2902"/>
                    <a:pt x="-177" y="2332"/>
                    <a:pt x="3" y="9370"/>
                  </a:cubicBezTo>
                  <a:cubicBezTo>
                    <a:pt x="183" y="18033"/>
                    <a:pt x="5598" y="23989"/>
                    <a:pt x="10831" y="29944"/>
                  </a:cubicBezTo>
                  <a:cubicBezTo>
                    <a:pt x="35195" y="58279"/>
                    <a:pt x="49633" y="89501"/>
                    <a:pt x="41331" y="127761"/>
                  </a:cubicBezTo>
                  <a:close/>
                </a:path>
              </a:pathLst>
            </a:custGeom>
            <a:solidFill>
              <a:srgbClr val="000000"/>
            </a:solidFill>
            <a:ln w="1804"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0D28EBFE-1EAC-8B4C-948D-A20D9A89ECF4}"/>
                </a:ext>
              </a:extLst>
            </p:cNvPr>
            <p:cNvSpPr/>
            <p:nvPr/>
          </p:nvSpPr>
          <p:spPr>
            <a:xfrm>
              <a:off x="2690895" y="2895215"/>
              <a:ext cx="138530" cy="23827"/>
            </a:xfrm>
            <a:custGeom>
              <a:avLst/>
              <a:gdLst>
                <a:gd name="connsiteX0" fmla="*/ 10394 w 138530"/>
                <a:gd name="connsiteY0" fmla="*/ 20878 h 23827"/>
                <a:gd name="connsiteX1" fmla="*/ 113986 w 138530"/>
                <a:gd name="connsiteY1" fmla="*/ 23224 h 23827"/>
                <a:gd name="connsiteX2" fmla="*/ 138530 w 138530"/>
                <a:gd name="connsiteY2" fmla="*/ 14200 h 23827"/>
                <a:gd name="connsiteX3" fmla="*/ 99728 w 138530"/>
                <a:gd name="connsiteY3" fmla="*/ 8606 h 23827"/>
                <a:gd name="connsiteX4" fmla="*/ 12379 w 138530"/>
                <a:gd name="connsiteY4" fmla="*/ 124 h 23827"/>
                <a:gd name="connsiteX5" fmla="*/ 107 w 138530"/>
                <a:gd name="connsiteY5" fmla="*/ 9689 h 23827"/>
                <a:gd name="connsiteX6" fmla="*/ 10394 w 138530"/>
                <a:gd name="connsiteY6" fmla="*/ 20878 h 2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30" h="23827">
                  <a:moveTo>
                    <a:pt x="10394" y="20878"/>
                  </a:moveTo>
                  <a:cubicBezTo>
                    <a:pt x="45045" y="19434"/>
                    <a:pt x="79335" y="25751"/>
                    <a:pt x="113986" y="23224"/>
                  </a:cubicBezTo>
                  <a:cubicBezTo>
                    <a:pt x="121746" y="22683"/>
                    <a:pt x="130228" y="25209"/>
                    <a:pt x="138530" y="14200"/>
                  </a:cubicBezTo>
                  <a:cubicBezTo>
                    <a:pt x="123731" y="13659"/>
                    <a:pt x="111820" y="10050"/>
                    <a:pt x="99728" y="8606"/>
                  </a:cubicBezTo>
                  <a:cubicBezTo>
                    <a:pt x="70672" y="4996"/>
                    <a:pt x="41435" y="3192"/>
                    <a:pt x="12379" y="124"/>
                  </a:cubicBezTo>
                  <a:cubicBezTo>
                    <a:pt x="4438" y="-598"/>
                    <a:pt x="829" y="1748"/>
                    <a:pt x="107" y="9689"/>
                  </a:cubicBezTo>
                  <a:cubicBezTo>
                    <a:pt x="-615" y="17629"/>
                    <a:pt x="2272" y="21239"/>
                    <a:pt x="10394" y="20878"/>
                  </a:cubicBezTo>
                  <a:close/>
                </a:path>
              </a:pathLst>
            </a:custGeom>
            <a:solidFill>
              <a:srgbClr val="000000"/>
            </a:solidFill>
            <a:ln w="1804"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A246257D-3A1A-414F-B94A-AD48B7251DD7}"/>
                </a:ext>
              </a:extLst>
            </p:cNvPr>
            <p:cNvSpPr/>
            <p:nvPr/>
          </p:nvSpPr>
          <p:spPr>
            <a:xfrm>
              <a:off x="2368866" y="2244787"/>
              <a:ext cx="42416" cy="151722"/>
            </a:xfrm>
            <a:custGeom>
              <a:avLst/>
              <a:gdLst>
                <a:gd name="connsiteX0" fmla="*/ 19120 w 42416"/>
                <a:gd name="connsiteY0" fmla="*/ 51379 h 151722"/>
                <a:gd name="connsiteX1" fmla="*/ 32115 w 42416"/>
                <a:gd name="connsiteY1" fmla="*/ 13841 h 151722"/>
                <a:gd name="connsiteX2" fmla="*/ 31573 w 42416"/>
                <a:gd name="connsiteY2" fmla="*/ 847 h 151722"/>
                <a:gd name="connsiteX3" fmla="*/ 18579 w 42416"/>
                <a:gd name="connsiteY3" fmla="*/ 7163 h 151722"/>
                <a:gd name="connsiteX4" fmla="*/ 1434 w 42416"/>
                <a:gd name="connsiteY4" fmla="*/ 57335 h 151722"/>
                <a:gd name="connsiteX5" fmla="*/ 42402 w 42416"/>
                <a:gd name="connsiteY5" fmla="*/ 151723 h 151722"/>
                <a:gd name="connsiteX6" fmla="*/ 32115 w 42416"/>
                <a:gd name="connsiteY6" fmla="*/ 125012 h 151722"/>
                <a:gd name="connsiteX7" fmla="*/ 19120 w 42416"/>
                <a:gd name="connsiteY7" fmla="*/ 51379 h 15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16" h="151722">
                  <a:moveTo>
                    <a:pt x="19120" y="51379"/>
                  </a:moveTo>
                  <a:cubicBezTo>
                    <a:pt x="22008" y="38565"/>
                    <a:pt x="24715" y="25391"/>
                    <a:pt x="32115" y="13841"/>
                  </a:cubicBezTo>
                  <a:cubicBezTo>
                    <a:pt x="34822" y="9690"/>
                    <a:pt x="39153" y="4095"/>
                    <a:pt x="31573" y="847"/>
                  </a:cubicBezTo>
                  <a:cubicBezTo>
                    <a:pt x="25798" y="-1680"/>
                    <a:pt x="21286" y="1749"/>
                    <a:pt x="18579" y="7163"/>
                  </a:cubicBezTo>
                  <a:cubicBezTo>
                    <a:pt x="10458" y="23045"/>
                    <a:pt x="4502" y="39648"/>
                    <a:pt x="1434" y="57335"/>
                  </a:cubicBezTo>
                  <a:cubicBezTo>
                    <a:pt x="-5244" y="95776"/>
                    <a:pt x="11901" y="123569"/>
                    <a:pt x="42402" y="151723"/>
                  </a:cubicBezTo>
                  <a:cubicBezTo>
                    <a:pt x="42763" y="136563"/>
                    <a:pt x="36446" y="130607"/>
                    <a:pt x="32115" y="125012"/>
                  </a:cubicBezTo>
                  <a:cubicBezTo>
                    <a:pt x="14609" y="102453"/>
                    <a:pt x="13345" y="77367"/>
                    <a:pt x="19120" y="51379"/>
                  </a:cubicBezTo>
                  <a:close/>
                </a:path>
              </a:pathLst>
            </a:custGeom>
            <a:solidFill>
              <a:srgbClr val="000000"/>
            </a:solidFill>
            <a:ln w="1804"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CE1DE99F-5637-5C4A-BD1C-CFF834C7636C}"/>
                </a:ext>
              </a:extLst>
            </p:cNvPr>
            <p:cNvSpPr/>
            <p:nvPr/>
          </p:nvSpPr>
          <p:spPr>
            <a:xfrm>
              <a:off x="3618242" y="2887170"/>
              <a:ext cx="149646" cy="19244"/>
            </a:xfrm>
            <a:custGeom>
              <a:avLst/>
              <a:gdLst>
                <a:gd name="connsiteX0" fmla="*/ 149646 w 149646"/>
                <a:gd name="connsiteY0" fmla="*/ 13222 h 19244"/>
                <a:gd name="connsiteX1" fmla="*/ 118424 w 149646"/>
                <a:gd name="connsiteY1" fmla="*/ 6364 h 19244"/>
                <a:gd name="connsiteX2" fmla="*/ 12486 w 149646"/>
                <a:gd name="connsiteY2" fmla="*/ 228 h 19244"/>
                <a:gd name="connsiteX3" fmla="*/ 33 w 149646"/>
                <a:gd name="connsiteY3" fmla="*/ 10154 h 19244"/>
                <a:gd name="connsiteX4" fmla="*/ 12306 w 149646"/>
                <a:gd name="connsiteY4" fmla="*/ 17012 h 19244"/>
                <a:gd name="connsiteX5" fmla="*/ 149646 w 149646"/>
                <a:gd name="connsiteY5" fmla="*/ 13222 h 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646" h="19244">
                  <a:moveTo>
                    <a:pt x="149646" y="13222"/>
                  </a:moveTo>
                  <a:cubicBezTo>
                    <a:pt x="138096" y="5823"/>
                    <a:pt x="127989" y="7447"/>
                    <a:pt x="118424" y="6364"/>
                  </a:cubicBezTo>
                  <a:cubicBezTo>
                    <a:pt x="83232" y="2033"/>
                    <a:pt x="48039" y="-854"/>
                    <a:pt x="12486" y="228"/>
                  </a:cubicBezTo>
                  <a:cubicBezTo>
                    <a:pt x="5628" y="409"/>
                    <a:pt x="-508" y="1853"/>
                    <a:pt x="33" y="10154"/>
                  </a:cubicBezTo>
                  <a:cubicBezTo>
                    <a:pt x="575" y="17193"/>
                    <a:pt x="7072" y="17193"/>
                    <a:pt x="12306" y="17012"/>
                  </a:cubicBezTo>
                  <a:cubicBezTo>
                    <a:pt x="57244" y="14847"/>
                    <a:pt x="102181" y="25495"/>
                    <a:pt x="149646" y="13222"/>
                  </a:cubicBezTo>
                  <a:close/>
                </a:path>
              </a:pathLst>
            </a:custGeom>
            <a:solidFill>
              <a:srgbClr val="000000"/>
            </a:solidFill>
            <a:ln w="1804"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4789ADC-7EE7-0F4C-BAAA-8F284D71AA5B}"/>
                </a:ext>
              </a:extLst>
            </p:cNvPr>
            <p:cNvSpPr/>
            <p:nvPr/>
          </p:nvSpPr>
          <p:spPr>
            <a:xfrm>
              <a:off x="2276633" y="2895698"/>
              <a:ext cx="134454" cy="20045"/>
            </a:xfrm>
            <a:custGeom>
              <a:avLst/>
              <a:gdLst>
                <a:gd name="connsiteX0" fmla="*/ 7582 w 134454"/>
                <a:gd name="connsiteY0" fmla="*/ 182 h 20045"/>
                <a:gd name="connsiteX1" fmla="*/ 182 w 134454"/>
                <a:gd name="connsiteY1" fmla="*/ 6138 h 20045"/>
                <a:gd name="connsiteX2" fmla="*/ 4153 w 134454"/>
                <a:gd name="connsiteY2" fmla="*/ 14981 h 20045"/>
                <a:gd name="connsiteX3" fmla="*/ 16605 w 134454"/>
                <a:gd name="connsiteY3" fmla="*/ 18951 h 20045"/>
                <a:gd name="connsiteX4" fmla="*/ 134455 w 134454"/>
                <a:gd name="connsiteY4" fmla="*/ 14439 h 20045"/>
                <a:gd name="connsiteX5" fmla="*/ 94570 w 134454"/>
                <a:gd name="connsiteY5" fmla="*/ 1445 h 20045"/>
                <a:gd name="connsiteX6" fmla="*/ 7582 w 134454"/>
                <a:gd name="connsiteY6" fmla="*/ 182 h 2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54" h="20045">
                  <a:moveTo>
                    <a:pt x="7582" y="182"/>
                  </a:moveTo>
                  <a:cubicBezTo>
                    <a:pt x="4153" y="-720"/>
                    <a:pt x="904" y="1806"/>
                    <a:pt x="182" y="6138"/>
                  </a:cubicBezTo>
                  <a:cubicBezTo>
                    <a:pt x="-540" y="10108"/>
                    <a:pt x="904" y="13357"/>
                    <a:pt x="4153" y="14981"/>
                  </a:cubicBezTo>
                  <a:cubicBezTo>
                    <a:pt x="8123" y="16786"/>
                    <a:pt x="12274" y="18410"/>
                    <a:pt x="16605" y="18951"/>
                  </a:cubicBezTo>
                  <a:cubicBezTo>
                    <a:pt x="55949" y="23102"/>
                    <a:pt x="94931" y="14079"/>
                    <a:pt x="134455" y="14439"/>
                  </a:cubicBezTo>
                  <a:cubicBezTo>
                    <a:pt x="122182" y="4513"/>
                    <a:pt x="108286" y="2709"/>
                    <a:pt x="94570" y="1445"/>
                  </a:cubicBezTo>
                  <a:cubicBezTo>
                    <a:pt x="65694" y="-1442"/>
                    <a:pt x="36638" y="7401"/>
                    <a:pt x="7582" y="182"/>
                  </a:cubicBezTo>
                  <a:close/>
                </a:path>
              </a:pathLst>
            </a:custGeom>
            <a:solidFill>
              <a:srgbClr val="000000"/>
            </a:solidFill>
            <a:ln w="1804"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CC74640-E97B-AA41-8A07-4581877D47B7}"/>
                </a:ext>
              </a:extLst>
            </p:cNvPr>
            <p:cNvSpPr/>
            <p:nvPr/>
          </p:nvSpPr>
          <p:spPr>
            <a:xfrm>
              <a:off x="3488849" y="2276323"/>
              <a:ext cx="100114" cy="59908"/>
            </a:xfrm>
            <a:custGeom>
              <a:avLst/>
              <a:gdLst>
                <a:gd name="connsiteX0" fmla="*/ 8148 w 100114"/>
                <a:gd name="connsiteY0" fmla="*/ 171 h 59908"/>
                <a:gd name="connsiteX1" fmla="*/ 207 w 100114"/>
                <a:gd name="connsiteY1" fmla="*/ 5766 h 59908"/>
                <a:gd name="connsiteX2" fmla="*/ 4358 w 100114"/>
                <a:gd name="connsiteY2" fmla="*/ 14790 h 59908"/>
                <a:gd name="connsiteX3" fmla="*/ 13743 w 100114"/>
                <a:gd name="connsiteY3" fmla="*/ 19482 h 59908"/>
                <a:gd name="connsiteX4" fmla="*/ 96400 w 100114"/>
                <a:gd name="connsiteY4" fmla="*/ 59908 h 59908"/>
                <a:gd name="connsiteX5" fmla="*/ 98746 w 100114"/>
                <a:gd name="connsiteY5" fmla="*/ 47455 h 59908"/>
                <a:gd name="connsiteX6" fmla="*/ 8148 w 100114"/>
                <a:gd name="connsiteY6" fmla="*/ 171 h 5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14" h="59908">
                  <a:moveTo>
                    <a:pt x="8148" y="171"/>
                  </a:moveTo>
                  <a:cubicBezTo>
                    <a:pt x="4899" y="532"/>
                    <a:pt x="1110" y="1435"/>
                    <a:pt x="207" y="5766"/>
                  </a:cubicBezTo>
                  <a:cubicBezTo>
                    <a:pt x="-695" y="9917"/>
                    <a:pt x="1471" y="12624"/>
                    <a:pt x="4358" y="14790"/>
                  </a:cubicBezTo>
                  <a:cubicBezTo>
                    <a:pt x="7246" y="16775"/>
                    <a:pt x="10494" y="18580"/>
                    <a:pt x="13743" y="19482"/>
                  </a:cubicBezTo>
                  <a:cubicBezTo>
                    <a:pt x="43882" y="27242"/>
                    <a:pt x="71314" y="40778"/>
                    <a:pt x="96400" y="59908"/>
                  </a:cubicBezTo>
                  <a:cubicBezTo>
                    <a:pt x="101272" y="54133"/>
                    <a:pt x="100551" y="50704"/>
                    <a:pt x="98746" y="47455"/>
                  </a:cubicBezTo>
                  <a:cubicBezTo>
                    <a:pt x="88098" y="27423"/>
                    <a:pt x="30707" y="-2536"/>
                    <a:pt x="8148" y="171"/>
                  </a:cubicBezTo>
                  <a:close/>
                </a:path>
              </a:pathLst>
            </a:custGeom>
            <a:solidFill>
              <a:srgbClr val="000000"/>
            </a:solidFill>
            <a:ln w="1804"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FBBA32A0-9128-CC48-9D23-F5764DC0BD80}"/>
                </a:ext>
              </a:extLst>
            </p:cNvPr>
            <p:cNvSpPr/>
            <p:nvPr/>
          </p:nvSpPr>
          <p:spPr>
            <a:xfrm>
              <a:off x="4012972" y="2892414"/>
              <a:ext cx="75437" cy="17110"/>
            </a:xfrm>
            <a:custGeom>
              <a:avLst/>
              <a:gdLst>
                <a:gd name="connsiteX0" fmla="*/ 8121 w 75437"/>
                <a:gd name="connsiteY0" fmla="*/ 1120 h 17110"/>
                <a:gd name="connsiteX1" fmla="*/ 0 w 75437"/>
                <a:gd name="connsiteY1" fmla="*/ 9783 h 17110"/>
                <a:gd name="connsiteX2" fmla="*/ 9204 w 75437"/>
                <a:gd name="connsiteY2" fmla="*/ 16641 h 17110"/>
                <a:gd name="connsiteX3" fmla="*/ 75438 w 75437"/>
                <a:gd name="connsiteY3" fmla="*/ 7617 h 17110"/>
                <a:gd name="connsiteX4" fmla="*/ 8121 w 75437"/>
                <a:gd name="connsiteY4" fmla="*/ 1120 h 1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37" h="17110">
                  <a:moveTo>
                    <a:pt x="8121" y="1120"/>
                  </a:moveTo>
                  <a:cubicBezTo>
                    <a:pt x="3429" y="1301"/>
                    <a:pt x="0" y="4910"/>
                    <a:pt x="0" y="9783"/>
                  </a:cubicBezTo>
                  <a:cubicBezTo>
                    <a:pt x="0" y="15558"/>
                    <a:pt x="4873" y="16641"/>
                    <a:pt x="9204" y="16641"/>
                  </a:cubicBezTo>
                  <a:cubicBezTo>
                    <a:pt x="30500" y="16821"/>
                    <a:pt x="52337" y="19889"/>
                    <a:pt x="75438" y="7617"/>
                  </a:cubicBezTo>
                  <a:cubicBezTo>
                    <a:pt x="51435" y="-2850"/>
                    <a:pt x="29598" y="218"/>
                    <a:pt x="8121" y="1120"/>
                  </a:cubicBezTo>
                  <a:close/>
                </a:path>
              </a:pathLst>
            </a:custGeom>
            <a:solidFill>
              <a:srgbClr val="000000"/>
            </a:solidFill>
            <a:ln w="1804"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46BE973A-87D6-4148-9FFC-9EE954E19B84}"/>
                </a:ext>
              </a:extLst>
            </p:cNvPr>
            <p:cNvSpPr/>
            <p:nvPr/>
          </p:nvSpPr>
          <p:spPr>
            <a:xfrm>
              <a:off x="2958464" y="2087920"/>
              <a:ext cx="193105" cy="177636"/>
            </a:xfrm>
            <a:custGeom>
              <a:avLst/>
              <a:gdLst>
                <a:gd name="connsiteX0" fmla="*/ 163509 w 193105"/>
                <a:gd name="connsiteY0" fmla="*/ 148509 h 177636"/>
                <a:gd name="connsiteX1" fmla="*/ 191122 w 193105"/>
                <a:gd name="connsiteY1" fmla="*/ 110068 h 177636"/>
                <a:gd name="connsiteX2" fmla="*/ 129941 w 193105"/>
                <a:gd name="connsiteY2" fmla="*/ 4672 h 177636"/>
                <a:gd name="connsiteX3" fmla="*/ 0 w 193105"/>
                <a:gd name="connsiteY3" fmla="*/ 93465 h 177636"/>
                <a:gd name="connsiteX4" fmla="*/ 3970 w 193105"/>
                <a:gd name="connsiteY4" fmla="*/ 121077 h 177636"/>
                <a:gd name="connsiteX5" fmla="*/ 163509 w 193105"/>
                <a:gd name="connsiteY5" fmla="*/ 148509 h 177636"/>
                <a:gd name="connsiteX6" fmla="*/ 22018 w 193105"/>
                <a:gd name="connsiteY6" fmla="*/ 71808 h 177636"/>
                <a:gd name="connsiteX7" fmla="*/ 112616 w 193105"/>
                <a:gd name="connsiteY7" fmla="*/ 16403 h 177636"/>
                <a:gd name="connsiteX8" fmla="*/ 176684 w 193105"/>
                <a:gd name="connsiteY8" fmla="*/ 97616 h 177636"/>
                <a:gd name="connsiteX9" fmla="*/ 137521 w 193105"/>
                <a:gd name="connsiteY9" fmla="*/ 148509 h 177636"/>
                <a:gd name="connsiteX10" fmla="*/ 23101 w 193105"/>
                <a:gd name="connsiteY10" fmla="*/ 118009 h 177636"/>
                <a:gd name="connsiteX11" fmla="*/ 22018 w 193105"/>
                <a:gd name="connsiteY11" fmla="*/ 71808 h 17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105" h="177636">
                  <a:moveTo>
                    <a:pt x="163509" y="148509"/>
                  </a:moveTo>
                  <a:cubicBezTo>
                    <a:pt x="174699" y="137500"/>
                    <a:pt x="187512" y="126852"/>
                    <a:pt x="191122" y="110068"/>
                  </a:cubicBezTo>
                  <a:cubicBezTo>
                    <a:pt x="200867" y="65672"/>
                    <a:pt x="173796" y="18749"/>
                    <a:pt x="129941" y="4672"/>
                  </a:cubicBezTo>
                  <a:cubicBezTo>
                    <a:pt x="68219" y="-15180"/>
                    <a:pt x="180" y="30840"/>
                    <a:pt x="0" y="93465"/>
                  </a:cubicBezTo>
                  <a:cubicBezTo>
                    <a:pt x="541" y="102128"/>
                    <a:pt x="-902" y="111873"/>
                    <a:pt x="3970" y="121077"/>
                  </a:cubicBezTo>
                  <a:cubicBezTo>
                    <a:pt x="33568" y="178829"/>
                    <a:pt x="111172" y="199764"/>
                    <a:pt x="163509" y="148509"/>
                  </a:cubicBezTo>
                  <a:close/>
                  <a:moveTo>
                    <a:pt x="22018" y="71808"/>
                  </a:moveTo>
                  <a:cubicBezTo>
                    <a:pt x="31763" y="38781"/>
                    <a:pt x="78506" y="10988"/>
                    <a:pt x="112616" y="16403"/>
                  </a:cubicBezTo>
                  <a:cubicBezTo>
                    <a:pt x="158997" y="23802"/>
                    <a:pt x="174699" y="55385"/>
                    <a:pt x="176684" y="97616"/>
                  </a:cubicBezTo>
                  <a:cubicBezTo>
                    <a:pt x="175962" y="117287"/>
                    <a:pt x="159358" y="135876"/>
                    <a:pt x="137521" y="148509"/>
                  </a:cubicBezTo>
                  <a:cubicBezTo>
                    <a:pt x="92403" y="174678"/>
                    <a:pt x="43675" y="149412"/>
                    <a:pt x="23101" y="118009"/>
                  </a:cubicBezTo>
                  <a:cubicBezTo>
                    <a:pt x="13536" y="103391"/>
                    <a:pt x="17506" y="87148"/>
                    <a:pt x="22018" y="71808"/>
                  </a:cubicBezTo>
                  <a:close/>
                </a:path>
              </a:pathLst>
            </a:custGeom>
            <a:solidFill>
              <a:srgbClr val="000000"/>
            </a:solidFill>
            <a:ln w="1804"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03B1C784-BCBF-9944-99F2-E55C215C8658}"/>
                </a:ext>
              </a:extLst>
            </p:cNvPr>
            <p:cNvSpPr/>
            <p:nvPr/>
          </p:nvSpPr>
          <p:spPr>
            <a:xfrm>
              <a:off x="3365054" y="2522245"/>
              <a:ext cx="98393" cy="91320"/>
            </a:xfrm>
            <a:custGeom>
              <a:avLst/>
              <a:gdLst>
                <a:gd name="connsiteX0" fmla="*/ 45136 w 98393"/>
                <a:gd name="connsiteY0" fmla="*/ 91193 h 91320"/>
                <a:gd name="connsiteX1" fmla="*/ 98195 w 98393"/>
                <a:gd name="connsiteY1" fmla="*/ 46075 h 91320"/>
                <a:gd name="connsiteX2" fmla="*/ 48204 w 98393"/>
                <a:gd name="connsiteY2" fmla="*/ 54 h 91320"/>
                <a:gd name="connsiteX3" fmla="*/ 18 w 98393"/>
                <a:gd name="connsiteY3" fmla="*/ 47339 h 91320"/>
                <a:gd name="connsiteX4" fmla="*/ 45136 w 98393"/>
                <a:gd name="connsiteY4" fmla="*/ 91193 h 91320"/>
                <a:gd name="connsiteX5" fmla="*/ 44234 w 98393"/>
                <a:gd name="connsiteY5" fmla="*/ 13409 h 91320"/>
                <a:gd name="connsiteX6" fmla="*/ 84118 w 98393"/>
                <a:gd name="connsiteY6" fmla="*/ 40480 h 91320"/>
                <a:gd name="connsiteX7" fmla="*/ 50911 w 98393"/>
                <a:gd name="connsiteY7" fmla="*/ 78741 h 91320"/>
                <a:gd name="connsiteX8" fmla="*/ 16080 w 98393"/>
                <a:gd name="connsiteY8" fmla="*/ 51128 h 91320"/>
                <a:gd name="connsiteX9" fmla="*/ 44234 w 98393"/>
                <a:gd name="connsiteY9" fmla="*/ 13409 h 9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393" h="91320">
                  <a:moveTo>
                    <a:pt x="45136" y="91193"/>
                  </a:moveTo>
                  <a:cubicBezTo>
                    <a:pt x="70944" y="93179"/>
                    <a:pt x="96210" y="71702"/>
                    <a:pt x="98195" y="46075"/>
                  </a:cubicBezTo>
                  <a:cubicBezTo>
                    <a:pt x="100181" y="19546"/>
                    <a:pt x="87547" y="2401"/>
                    <a:pt x="48204" y="54"/>
                  </a:cubicBezTo>
                  <a:cubicBezTo>
                    <a:pt x="25284" y="-1209"/>
                    <a:pt x="740" y="19726"/>
                    <a:pt x="18" y="47339"/>
                  </a:cubicBezTo>
                  <a:cubicBezTo>
                    <a:pt x="-704" y="68454"/>
                    <a:pt x="20772" y="89208"/>
                    <a:pt x="45136" y="91193"/>
                  </a:cubicBezTo>
                  <a:close/>
                  <a:moveTo>
                    <a:pt x="44234" y="13409"/>
                  </a:moveTo>
                  <a:cubicBezTo>
                    <a:pt x="74192" y="13229"/>
                    <a:pt x="83036" y="25321"/>
                    <a:pt x="84118" y="40480"/>
                  </a:cubicBezTo>
                  <a:cubicBezTo>
                    <a:pt x="85382" y="58889"/>
                    <a:pt x="68778" y="78019"/>
                    <a:pt x="50911" y="78741"/>
                  </a:cubicBezTo>
                  <a:cubicBezTo>
                    <a:pt x="33586" y="79463"/>
                    <a:pt x="16982" y="65386"/>
                    <a:pt x="16080" y="51128"/>
                  </a:cubicBezTo>
                  <a:cubicBezTo>
                    <a:pt x="15178" y="32901"/>
                    <a:pt x="29435" y="14673"/>
                    <a:pt x="44234" y="13409"/>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126218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53</a:t>
            </a:fld>
            <a:endParaRPr lang="en-US" dirty="0">
              <a:latin typeface="Calibri" panose="020F0502020204030204" pitchFamily="34" charset="0"/>
            </a:endParaRP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41457" y="1617373"/>
            <a:ext cx="5861073"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latin typeface="Calibri" panose="020F0502020204030204" pitchFamily="34" charset="0"/>
              </a:rPr>
              <a:t>Vous trouverez ci-dessous, à titre d'exemple, un vaste recueil de ressources dans différents domaines. Il </a:t>
            </a:r>
            <a:r>
              <a:rPr lang="en-US" dirty="0" err="1">
                <a:latin typeface="Calibri" panose="020F0502020204030204" pitchFamily="34" charset="0"/>
              </a:rPr>
              <a:t>s’agit</a:t>
            </a:r>
            <a:r>
              <a:rPr lang="en-US" dirty="0">
                <a:latin typeface="Calibri" panose="020F0502020204030204" pitchFamily="34" charset="0"/>
              </a:rPr>
              <a:t> </a:t>
            </a:r>
            <a:r>
              <a:rPr lang="en-US" dirty="0" err="1">
                <a:latin typeface="Calibri" panose="020F0502020204030204" pitchFamily="34" charset="0"/>
              </a:rPr>
              <a:t>ici</a:t>
            </a:r>
            <a:r>
              <a:rPr lang="en-US" dirty="0">
                <a:latin typeface="Calibri" panose="020F0502020204030204" pitchFamily="34" charset="0"/>
              </a:rPr>
              <a:t> </a:t>
            </a:r>
            <a:r>
              <a:rPr lang="en-US" dirty="0" err="1">
                <a:latin typeface="Calibri" panose="020F0502020204030204" pitchFamily="34" charset="0"/>
              </a:rPr>
              <a:t>d’initiatives</a:t>
            </a:r>
            <a:r>
              <a:rPr lang="en-US" dirty="0">
                <a:latin typeface="Calibri" panose="020F0502020204030204" pitchFamily="34" charset="0"/>
              </a:rPr>
              <a:t> </a:t>
            </a:r>
            <a:r>
              <a:rPr lang="en-US" dirty="0" err="1">
                <a:latin typeface="Calibri" panose="020F0502020204030204" pitchFamily="34" charset="0"/>
              </a:rPr>
              <a:t>d'Irlande</a:t>
            </a:r>
            <a:r>
              <a:rPr lang="en-US" dirty="0">
                <a:latin typeface="Calibri" panose="020F0502020204030204" pitchFamily="34" charset="0"/>
              </a:rPr>
              <a:t> du Nord</a:t>
            </a:r>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3684" cy="74204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Utiliser les ressources de la communauté locale pour le bien-être</a:t>
            </a:r>
            <a:endParaRPr lang="en-US" b="0" dirty="0">
              <a:solidFill>
                <a:schemeClr val="bg1"/>
              </a:solidFill>
              <a:latin typeface="Calibri" panose="020F0502020204030204" pitchFamily="34" charset="0"/>
            </a:endParaRPr>
          </a:p>
        </p:txBody>
      </p:sp>
      <p:sp>
        <p:nvSpPr>
          <p:cNvPr id="14" name="Text Placeholder 36">
            <a:extLst>
              <a:ext uri="{FF2B5EF4-FFF2-40B4-BE49-F238E27FC236}">
                <a16:creationId xmlns:a16="http://schemas.microsoft.com/office/drawing/2014/main" id="{E9D47211-C8CC-6E43-90E1-9D39A3F46D0F}"/>
              </a:ext>
            </a:extLst>
          </p:cNvPr>
          <p:cNvSpPr txBox="1">
            <a:spLocks/>
          </p:cNvSpPr>
          <p:nvPr/>
        </p:nvSpPr>
        <p:spPr>
          <a:xfrm>
            <a:off x="0" y="2350973"/>
            <a:ext cx="266298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ART / MUSIQUE / THÉÂTRE</a:t>
            </a:r>
          </a:p>
        </p:txBody>
      </p:sp>
      <p:sp>
        <p:nvSpPr>
          <p:cNvPr id="15" name="Text Placeholder 23">
            <a:extLst>
              <a:ext uri="{FF2B5EF4-FFF2-40B4-BE49-F238E27FC236}">
                <a16:creationId xmlns:a16="http://schemas.microsoft.com/office/drawing/2014/main" id="{3A17985F-81BE-5645-B5E0-EABB64F10C5C}"/>
              </a:ext>
            </a:extLst>
          </p:cNvPr>
          <p:cNvSpPr txBox="1">
            <a:spLocks/>
          </p:cNvSpPr>
          <p:nvPr/>
        </p:nvSpPr>
        <p:spPr>
          <a:xfrm>
            <a:off x="430878" y="2695712"/>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https://www.theduncairn.com/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https://themaclive.com/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https://www.nmni.com/our-museums/ulster-museum/Ulster-Museum-Were-Ready-For-You/Ulster-Museum-Were-Ready-For-You.aspx</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https://www.newlodgearts.com/</a:t>
            </a: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https://www.facebook.com/belfastcircus/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https://www.facebook.com/ArtceteraStudio/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https://www.facebook.com/BCGCBelfast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https://playresource.org/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
        <p:nvSpPr>
          <p:cNvPr id="19" name="Text Placeholder 36">
            <a:extLst>
              <a:ext uri="{FF2B5EF4-FFF2-40B4-BE49-F238E27FC236}">
                <a16:creationId xmlns:a16="http://schemas.microsoft.com/office/drawing/2014/main" id="{7EA3DD98-E571-AB44-BEDC-2F17733B1792}"/>
              </a:ext>
            </a:extLst>
          </p:cNvPr>
          <p:cNvSpPr txBox="1">
            <a:spLocks/>
          </p:cNvSpPr>
          <p:nvPr/>
        </p:nvSpPr>
        <p:spPr>
          <a:xfrm>
            <a:off x="0" y="4159000"/>
            <a:ext cx="4235116" cy="41376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PARTENARIAT DE CONSEIL DU NORD DE BELFAST</a:t>
            </a:r>
            <a:endParaRPr lang="en-GB" sz="1400" dirty="0">
              <a:solidFill>
                <a:schemeClr val="bg1"/>
              </a:solidFill>
              <a:latin typeface="Calibri" panose="020F0502020204030204" pitchFamily="34" charset="0"/>
            </a:endParaRPr>
          </a:p>
        </p:txBody>
      </p:sp>
      <p:sp>
        <p:nvSpPr>
          <p:cNvPr id="21" name="Text Placeholder 23">
            <a:extLst>
              <a:ext uri="{FF2B5EF4-FFF2-40B4-BE49-F238E27FC236}">
                <a16:creationId xmlns:a16="http://schemas.microsoft.com/office/drawing/2014/main" id="{FA329B1E-C73A-5B4B-951A-F8780D92E646}"/>
              </a:ext>
            </a:extLst>
          </p:cNvPr>
          <p:cNvSpPr txBox="1">
            <a:spLocks/>
          </p:cNvSpPr>
          <p:nvPr/>
        </p:nvSpPr>
        <p:spPr>
          <a:xfrm>
            <a:off x="430878" y="4822513"/>
            <a:ext cx="6697918" cy="123161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https://twitter.com/NBAPAdvice?ref_src=twsrc%5Egoogle%7Ctwcamp%5Eserp%7Ctwgr%5Eauthor</a:t>
            </a: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p:txBody>
      </p:sp>
      <p:sp>
        <p:nvSpPr>
          <p:cNvPr id="25" name="Text Placeholder 36">
            <a:extLst>
              <a:ext uri="{FF2B5EF4-FFF2-40B4-BE49-F238E27FC236}">
                <a16:creationId xmlns:a16="http://schemas.microsoft.com/office/drawing/2014/main" id="{04B4AB59-8BEF-D04C-A1B9-8D2FD8E61CFA}"/>
              </a:ext>
            </a:extLst>
          </p:cNvPr>
          <p:cNvSpPr txBox="1">
            <a:spLocks/>
          </p:cNvSpPr>
          <p:nvPr/>
        </p:nvSpPr>
        <p:spPr>
          <a:xfrm>
            <a:off x="0" y="5467950"/>
            <a:ext cx="317633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hlinkClick r:id="rId11">
                  <a:extLst>
                    <a:ext uri="{A12FA001-AC4F-418D-AE19-62706E023703}">
                      <ahyp:hlinkClr xmlns:ahyp="http://schemas.microsoft.com/office/drawing/2018/hyperlinkcolor" val="tx"/>
                    </a:ext>
                  </a:extLst>
                </a:hlinkClick>
              </a:rPr>
              <a:t>ANIMAUX/ENFANTS/OISEAUX/</a:t>
            </a:r>
            <a:endParaRPr lang="en-GB" sz="1400" dirty="0">
              <a:solidFill>
                <a:schemeClr val="bg1"/>
              </a:solidFill>
              <a:latin typeface="Calibri" panose="020F0502020204030204" pitchFamily="34" charset="0"/>
            </a:endParaRPr>
          </a:p>
        </p:txBody>
      </p:sp>
      <p:sp>
        <p:nvSpPr>
          <p:cNvPr id="26" name="Text Placeholder 23">
            <a:extLst>
              <a:ext uri="{FF2B5EF4-FFF2-40B4-BE49-F238E27FC236}">
                <a16:creationId xmlns:a16="http://schemas.microsoft.com/office/drawing/2014/main" id="{1D47979E-4103-F249-AA15-653D5DA3F0B9}"/>
              </a:ext>
            </a:extLst>
          </p:cNvPr>
          <p:cNvSpPr txBox="1">
            <a:spLocks/>
          </p:cNvSpPr>
          <p:nvPr/>
        </p:nvSpPr>
        <p:spPr>
          <a:xfrm>
            <a:off x="430879" y="5812689"/>
            <a:ext cx="6697918" cy="59483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http://www.belfastzoo.co.uk/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https://www.belfastcity.gov.uk/playgrounds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https://www.rspb.org.uk/reserves-and-events/reserves-a-z/belfasts-window-on-wildlife/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rPr>
              <a:t>  </a:t>
            </a:r>
          </a:p>
        </p:txBody>
      </p:sp>
      <p:sp>
        <p:nvSpPr>
          <p:cNvPr id="27" name="Text Placeholder 36">
            <a:extLst>
              <a:ext uri="{FF2B5EF4-FFF2-40B4-BE49-F238E27FC236}">
                <a16:creationId xmlns:a16="http://schemas.microsoft.com/office/drawing/2014/main" id="{545BF597-0A59-2E42-BD91-1C78EECECF28}"/>
              </a:ext>
            </a:extLst>
          </p:cNvPr>
          <p:cNvSpPr txBox="1">
            <a:spLocks/>
          </p:cNvSpPr>
          <p:nvPr/>
        </p:nvSpPr>
        <p:spPr>
          <a:xfrm>
            <a:off x="-56148" y="6741768"/>
            <a:ext cx="214964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BÉNÉVOLAT</a:t>
            </a:r>
          </a:p>
        </p:txBody>
      </p:sp>
      <p:sp>
        <p:nvSpPr>
          <p:cNvPr id="28" name="Text Placeholder 23">
            <a:extLst>
              <a:ext uri="{FF2B5EF4-FFF2-40B4-BE49-F238E27FC236}">
                <a16:creationId xmlns:a16="http://schemas.microsoft.com/office/drawing/2014/main" id="{85F5799B-6A2C-3A48-B407-05B25940715E}"/>
              </a:ext>
            </a:extLst>
          </p:cNvPr>
          <p:cNvSpPr txBox="1">
            <a:spLocks/>
          </p:cNvSpPr>
          <p:nvPr/>
        </p:nvSpPr>
        <p:spPr>
          <a:xfrm>
            <a:off x="374730" y="7086507"/>
            <a:ext cx="6697918" cy="26740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https://www.volunteernow.co.uk/ </a:t>
            </a: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https://www.facebook.com/northbelfastshed/</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
        <p:nvSpPr>
          <p:cNvPr id="29" name="Text Placeholder 36">
            <a:extLst>
              <a:ext uri="{FF2B5EF4-FFF2-40B4-BE49-F238E27FC236}">
                <a16:creationId xmlns:a16="http://schemas.microsoft.com/office/drawing/2014/main" id="{44CB571F-CF66-AD40-AF29-D0979F54953B}"/>
              </a:ext>
            </a:extLst>
          </p:cNvPr>
          <p:cNvSpPr txBox="1">
            <a:spLocks/>
          </p:cNvSpPr>
          <p:nvPr/>
        </p:nvSpPr>
        <p:spPr>
          <a:xfrm>
            <a:off x="10579" y="7835846"/>
            <a:ext cx="505872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JARDINAGE / PROTECTION / ENVIRONNEMENT</a:t>
            </a:r>
          </a:p>
        </p:txBody>
      </p:sp>
      <p:sp>
        <p:nvSpPr>
          <p:cNvPr id="30" name="Text Placeholder 23">
            <a:extLst>
              <a:ext uri="{FF2B5EF4-FFF2-40B4-BE49-F238E27FC236}">
                <a16:creationId xmlns:a16="http://schemas.microsoft.com/office/drawing/2014/main" id="{514791F0-4E44-A644-B12F-AC172CBBD745}"/>
              </a:ext>
            </a:extLst>
          </p:cNvPr>
          <p:cNvSpPr txBox="1">
            <a:spLocks/>
          </p:cNvSpPr>
          <p:nvPr/>
        </p:nvSpPr>
        <p:spPr>
          <a:xfrm>
            <a:off x="441458" y="8292879"/>
            <a:ext cx="6697918" cy="105186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http://www.grow-ni.org/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https://www.facebook.com/LigonielCommunityPartnership/videos/wolfhill-environment-and-heritage-site-this-morning/1716551435051680/ </a:t>
            </a: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https://www.facebook.com/BelfastHillsPartnership/videos/were-having-an-insect-extravaganca-event-on-sat-18th-july-at-ligoniel-dams-if-yo/1157973277905434/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https://www.farmgarden.org.uk/your-area/northern-ireland </a:t>
            </a:r>
          </a:p>
        </p:txBody>
      </p:sp>
      <p:grpSp>
        <p:nvGrpSpPr>
          <p:cNvPr id="16" name="Group 15">
            <a:extLst>
              <a:ext uri="{FF2B5EF4-FFF2-40B4-BE49-F238E27FC236}">
                <a16:creationId xmlns:a16="http://schemas.microsoft.com/office/drawing/2014/main" id="{57D9BBAF-2684-412F-B88B-F3ADB30D3129}"/>
              </a:ext>
            </a:extLst>
          </p:cNvPr>
          <p:cNvGrpSpPr>
            <a:grpSpLocks noChangeAspect="1"/>
          </p:cNvGrpSpPr>
          <p:nvPr/>
        </p:nvGrpSpPr>
        <p:grpSpPr>
          <a:xfrm>
            <a:off x="6432891" y="685700"/>
            <a:ext cx="391535" cy="375323"/>
            <a:chOff x="417428" y="8809544"/>
            <a:chExt cx="828103" cy="793813"/>
          </a:xfrm>
        </p:grpSpPr>
        <p:sp>
          <p:nvSpPr>
            <p:cNvPr id="20" name="Oval 19">
              <a:extLst>
                <a:ext uri="{FF2B5EF4-FFF2-40B4-BE49-F238E27FC236}">
                  <a16:creationId xmlns:a16="http://schemas.microsoft.com/office/drawing/2014/main" id="{B2416A28-D561-4488-BE53-EC0A0D659A24}"/>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60483752-4A22-4616-8668-EA98B27BF0C1}"/>
                </a:ext>
              </a:extLst>
            </p:cNvPr>
            <p:cNvGrpSpPr/>
            <p:nvPr/>
          </p:nvGrpSpPr>
          <p:grpSpPr>
            <a:xfrm>
              <a:off x="417428" y="8809544"/>
              <a:ext cx="828103" cy="793813"/>
              <a:chOff x="8003381" y="1447895"/>
              <a:chExt cx="828103" cy="793813"/>
            </a:xfrm>
          </p:grpSpPr>
          <p:sp>
            <p:nvSpPr>
              <p:cNvPr id="23" name="Freeform 96">
                <a:extLst>
                  <a:ext uri="{FF2B5EF4-FFF2-40B4-BE49-F238E27FC236}">
                    <a16:creationId xmlns:a16="http://schemas.microsoft.com/office/drawing/2014/main" id="{719E0E23-7056-4CB0-88A1-D34C214C2DA0}"/>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24" name="Freeform 98">
                <a:extLst>
                  <a:ext uri="{FF2B5EF4-FFF2-40B4-BE49-F238E27FC236}">
                    <a16:creationId xmlns:a16="http://schemas.microsoft.com/office/drawing/2014/main" id="{B0BB6D82-AEEE-42DC-866E-2079F7545F36}"/>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31" name="Freeform 99">
                <a:extLst>
                  <a:ext uri="{FF2B5EF4-FFF2-40B4-BE49-F238E27FC236}">
                    <a16:creationId xmlns:a16="http://schemas.microsoft.com/office/drawing/2014/main" id="{1A200615-6A19-43B7-931A-C25BCC145B8C}"/>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32" name="Freeform 100">
                <a:extLst>
                  <a:ext uri="{FF2B5EF4-FFF2-40B4-BE49-F238E27FC236}">
                    <a16:creationId xmlns:a16="http://schemas.microsoft.com/office/drawing/2014/main" id="{9D98CE5D-7111-4FB1-94F8-841572A65D18}"/>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33" name="Freeform 101">
                <a:extLst>
                  <a:ext uri="{FF2B5EF4-FFF2-40B4-BE49-F238E27FC236}">
                    <a16:creationId xmlns:a16="http://schemas.microsoft.com/office/drawing/2014/main" id="{D402B829-1D7A-46B3-8A61-F4D6B0168820}"/>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34" name="Freeform 102">
                <a:extLst>
                  <a:ext uri="{FF2B5EF4-FFF2-40B4-BE49-F238E27FC236}">
                    <a16:creationId xmlns:a16="http://schemas.microsoft.com/office/drawing/2014/main" id="{1CECEAC3-F5ED-40B8-ACB7-01F837301D85}"/>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35" name="Freeform 103">
                <a:extLst>
                  <a:ext uri="{FF2B5EF4-FFF2-40B4-BE49-F238E27FC236}">
                    <a16:creationId xmlns:a16="http://schemas.microsoft.com/office/drawing/2014/main" id="{00C0268D-66D5-4032-9D50-106AC4B6831F}"/>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36" name="Freeform 104">
                <a:extLst>
                  <a:ext uri="{FF2B5EF4-FFF2-40B4-BE49-F238E27FC236}">
                    <a16:creationId xmlns:a16="http://schemas.microsoft.com/office/drawing/2014/main" id="{C7F31F0D-AB1C-445D-88E9-B315D2D1CD3B}"/>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37" name="Freeform 105">
                <a:extLst>
                  <a:ext uri="{FF2B5EF4-FFF2-40B4-BE49-F238E27FC236}">
                    <a16:creationId xmlns:a16="http://schemas.microsoft.com/office/drawing/2014/main" id="{F3AB49FB-B0D6-4BB7-84A1-50554165C030}"/>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38" name="Freeform 106">
                <a:extLst>
                  <a:ext uri="{FF2B5EF4-FFF2-40B4-BE49-F238E27FC236}">
                    <a16:creationId xmlns:a16="http://schemas.microsoft.com/office/drawing/2014/main" id="{6837B983-0975-4D2B-B4AB-D715E2020039}"/>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39" name="Freeform 107">
                <a:extLst>
                  <a:ext uri="{FF2B5EF4-FFF2-40B4-BE49-F238E27FC236}">
                    <a16:creationId xmlns:a16="http://schemas.microsoft.com/office/drawing/2014/main" id="{9612B849-ED5E-43C3-B4F0-46D2B66C0D67}"/>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40" name="Freeform 109">
                <a:extLst>
                  <a:ext uri="{FF2B5EF4-FFF2-40B4-BE49-F238E27FC236}">
                    <a16:creationId xmlns:a16="http://schemas.microsoft.com/office/drawing/2014/main" id="{F8985284-F962-42E0-9931-44193F3F3DF0}"/>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41" name="Freeform 110">
                <a:extLst>
                  <a:ext uri="{FF2B5EF4-FFF2-40B4-BE49-F238E27FC236}">
                    <a16:creationId xmlns:a16="http://schemas.microsoft.com/office/drawing/2014/main" id="{642D0F30-EB74-43B8-A775-2705271C884D}"/>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42" name="Freeform 128">
                <a:extLst>
                  <a:ext uri="{FF2B5EF4-FFF2-40B4-BE49-F238E27FC236}">
                    <a16:creationId xmlns:a16="http://schemas.microsoft.com/office/drawing/2014/main" id="{71B5C115-1110-4EF2-95B6-AAAA60484B61}"/>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43" name="Freeform 129">
                <a:extLst>
                  <a:ext uri="{FF2B5EF4-FFF2-40B4-BE49-F238E27FC236}">
                    <a16:creationId xmlns:a16="http://schemas.microsoft.com/office/drawing/2014/main" id="{78393C9C-3803-4D17-A7D0-BD2DB7DB20AC}"/>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44" name="Freeform 130">
                <a:extLst>
                  <a:ext uri="{FF2B5EF4-FFF2-40B4-BE49-F238E27FC236}">
                    <a16:creationId xmlns:a16="http://schemas.microsoft.com/office/drawing/2014/main" id="{81B87460-C8D5-47A1-A4A3-A443E56798C7}"/>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45" name="Freeform 131">
                <a:extLst>
                  <a:ext uri="{FF2B5EF4-FFF2-40B4-BE49-F238E27FC236}">
                    <a16:creationId xmlns:a16="http://schemas.microsoft.com/office/drawing/2014/main" id="{0D2C4EAD-AA1D-48EA-9291-9804764FFE9B}"/>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grpSp>
      </p:grpSp>
      <p:grpSp>
        <p:nvGrpSpPr>
          <p:cNvPr id="46" name="Graphic 3">
            <a:extLst>
              <a:ext uri="{FF2B5EF4-FFF2-40B4-BE49-F238E27FC236}">
                <a16:creationId xmlns:a16="http://schemas.microsoft.com/office/drawing/2014/main" id="{8C1F3AF4-B08B-46F9-90F0-35F44A87059C}"/>
              </a:ext>
            </a:extLst>
          </p:cNvPr>
          <p:cNvGrpSpPr/>
          <p:nvPr/>
        </p:nvGrpSpPr>
        <p:grpSpPr>
          <a:xfrm>
            <a:off x="6405566" y="634199"/>
            <a:ext cx="542438" cy="1364767"/>
            <a:chOff x="4086011" y="4714841"/>
            <a:chExt cx="586962" cy="1476789"/>
          </a:xfrm>
        </p:grpSpPr>
        <p:grpSp>
          <p:nvGrpSpPr>
            <p:cNvPr id="47" name="Graphic 3">
              <a:extLst>
                <a:ext uri="{FF2B5EF4-FFF2-40B4-BE49-F238E27FC236}">
                  <a16:creationId xmlns:a16="http://schemas.microsoft.com/office/drawing/2014/main" id="{89FED827-B004-4C08-8DA4-A185D9B469D7}"/>
                </a:ext>
              </a:extLst>
            </p:cNvPr>
            <p:cNvGrpSpPr/>
            <p:nvPr/>
          </p:nvGrpSpPr>
          <p:grpSpPr>
            <a:xfrm>
              <a:off x="4211090" y="5409353"/>
              <a:ext cx="461883" cy="782277"/>
              <a:chOff x="4211090" y="5409353"/>
              <a:chExt cx="461883" cy="782277"/>
            </a:xfrm>
          </p:grpSpPr>
          <p:sp>
            <p:nvSpPr>
              <p:cNvPr id="56" name="Freeform 143">
                <a:extLst>
                  <a:ext uri="{FF2B5EF4-FFF2-40B4-BE49-F238E27FC236}">
                    <a16:creationId xmlns:a16="http://schemas.microsoft.com/office/drawing/2014/main" id="{D33A342B-6811-42F6-B4AE-F1366D3E770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57" name="Freeform 144">
                <a:extLst>
                  <a:ext uri="{FF2B5EF4-FFF2-40B4-BE49-F238E27FC236}">
                    <a16:creationId xmlns:a16="http://schemas.microsoft.com/office/drawing/2014/main" id="{E624415A-2915-4922-A5FB-8AA75C587699}"/>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58" name="Freeform 145">
                <a:extLst>
                  <a:ext uri="{FF2B5EF4-FFF2-40B4-BE49-F238E27FC236}">
                    <a16:creationId xmlns:a16="http://schemas.microsoft.com/office/drawing/2014/main" id="{3A1686A2-78A5-49A1-8965-5F27F72D832F}"/>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59" name="Freeform 146">
                <a:extLst>
                  <a:ext uri="{FF2B5EF4-FFF2-40B4-BE49-F238E27FC236}">
                    <a16:creationId xmlns:a16="http://schemas.microsoft.com/office/drawing/2014/main" id="{FB56E85F-74FA-4B15-AF58-22370B09B3DE}"/>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0" name="Freeform 147">
                <a:extLst>
                  <a:ext uri="{FF2B5EF4-FFF2-40B4-BE49-F238E27FC236}">
                    <a16:creationId xmlns:a16="http://schemas.microsoft.com/office/drawing/2014/main" id="{51919CC4-BB54-4AC3-B66F-497E39F61BA4}"/>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1" name="Freeform 148">
                <a:extLst>
                  <a:ext uri="{FF2B5EF4-FFF2-40B4-BE49-F238E27FC236}">
                    <a16:creationId xmlns:a16="http://schemas.microsoft.com/office/drawing/2014/main" id="{9E758DAA-67D7-490A-B9DE-13B0891A8654}"/>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2" name="Freeform 149">
                <a:extLst>
                  <a:ext uri="{FF2B5EF4-FFF2-40B4-BE49-F238E27FC236}">
                    <a16:creationId xmlns:a16="http://schemas.microsoft.com/office/drawing/2014/main" id="{35B7620F-A3A7-4852-87E2-CB449832955C}"/>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48" name="Freeform 135">
              <a:extLst>
                <a:ext uri="{FF2B5EF4-FFF2-40B4-BE49-F238E27FC236}">
                  <a16:creationId xmlns:a16="http://schemas.microsoft.com/office/drawing/2014/main" id="{3FD3BE4C-0797-4A11-9AB0-EF248612B6F0}"/>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B2B9D033-0220-4197-8135-BE86095EF713}"/>
                </a:ext>
              </a:extLst>
            </p:cNvPr>
            <p:cNvGrpSpPr/>
            <p:nvPr/>
          </p:nvGrpSpPr>
          <p:grpSpPr>
            <a:xfrm>
              <a:off x="4086011" y="4714841"/>
              <a:ext cx="450714" cy="467232"/>
              <a:chOff x="4086011" y="4714841"/>
              <a:chExt cx="450714" cy="467232"/>
            </a:xfrm>
          </p:grpSpPr>
          <p:sp>
            <p:nvSpPr>
              <p:cNvPr id="50" name="Freeform 137">
                <a:extLst>
                  <a:ext uri="{FF2B5EF4-FFF2-40B4-BE49-F238E27FC236}">
                    <a16:creationId xmlns:a16="http://schemas.microsoft.com/office/drawing/2014/main" id="{B0A74804-282E-4576-86B6-3A158A8031A3}"/>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1" name="Freeform 138">
                <a:extLst>
                  <a:ext uri="{FF2B5EF4-FFF2-40B4-BE49-F238E27FC236}">
                    <a16:creationId xmlns:a16="http://schemas.microsoft.com/office/drawing/2014/main" id="{5616B32C-2202-458E-9F5F-F17006E51A5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2" name="Freeform 139">
                <a:extLst>
                  <a:ext uri="{FF2B5EF4-FFF2-40B4-BE49-F238E27FC236}">
                    <a16:creationId xmlns:a16="http://schemas.microsoft.com/office/drawing/2014/main" id="{83F826AA-F485-4BC7-B859-C16475381F54}"/>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53" name="Freeform 140">
                <a:extLst>
                  <a:ext uri="{FF2B5EF4-FFF2-40B4-BE49-F238E27FC236}">
                    <a16:creationId xmlns:a16="http://schemas.microsoft.com/office/drawing/2014/main" id="{E5565905-C07C-4FAB-B12D-E46EB651C0A5}"/>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54" name="Freeform 141">
                <a:extLst>
                  <a:ext uri="{FF2B5EF4-FFF2-40B4-BE49-F238E27FC236}">
                    <a16:creationId xmlns:a16="http://schemas.microsoft.com/office/drawing/2014/main" id="{D45D6240-4137-49B9-8478-61FE0AA9702D}"/>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55" name="Freeform 142">
                <a:extLst>
                  <a:ext uri="{FF2B5EF4-FFF2-40B4-BE49-F238E27FC236}">
                    <a16:creationId xmlns:a16="http://schemas.microsoft.com/office/drawing/2014/main" id="{A291CBE0-633B-46A3-ABAF-0CB6B5B3515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28276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54</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247048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SERVICES DE SOUTIEN</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https://i-hla.org </a:t>
            </a:r>
            <a:r>
              <a:rPr lang="en-GB" sz="1100" b="0" dirty="0">
                <a:solidFill>
                  <a:srgbClr val="FFC652"/>
                </a:solidFill>
                <a:latin typeface="Calibri" panose="020F0502020204030204" pitchFamily="34" charset="0"/>
              </a:rPr>
              <a:t>International Health Literacy Association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https://www.facebook.com/DementiaFriendlyNorthBelfast/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http://www.cypsp.hscni.net/locality-planning-groups/north-belfast-locality-planning-group/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https://www.familysupportni.gov.uk/Service/5256/family-support/family-support-hub-upper-north-belfast--belfast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https://www.carersuk.org/northernireland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https://belfasttrust.hscni.net/about/facilities/specialist-centres/old-see-house/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https://www.disabilityaction.org/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https://www.nicva.org/organisation/sense-ni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http://www.maemurrayfoundation.org/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http://www.174trust.org/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https://lighthousecharity.com/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https://aware-ni.org/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https://www.amh.org.uk/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https://thebridgeofhope.org/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https://www.lifelinehelpline.info/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https://www.cancerlifeline.info/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https://en-gb.facebook.com/CCCHUB/</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https://www.facebook.com/NewingtonDayCentre/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https://belfasttrust.hscni.net/about/facilities/day-centres/everton-day-centre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https://belfasttrust.hscni.net/about/facilities/day-centres/carlisle-day-centre/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https://www.iccbelfast.org/</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(Centre communautaire indien)</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https://www.belfastinterfaceproject.org/community-group/north-belfast-womens-initiative-and-support-project</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4">
                  <a:extLst>
                    <a:ext uri="{A12FA001-AC4F-418D-AE19-62706E023703}">
                      <ahyp:hlinkClr xmlns:ahyp="http://schemas.microsoft.com/office/drawing/2018/hyperlinkcolor" val="tx"/>
                    </a:ext>
                  </a:extLst>
                </a:hlinkClick>
              </a:rPr>
              <a:t>http://wavetraumacentre.org.uk/who-we-are/about-wave/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5">
                  <a:extLst>
                    <a:ext uri="{A12FA001-AC4F-418D-AE19-62706E023703}">
                      <ahyp:hlinkClr xmlns:ahyp="http://schemas.microsoft.com/office/drawing/2018/hyperlinkcolor" val="tx"/>
                    </a:ext>
                  </a:extLst>
                </a:hlinkClick>
              </a:rPr>
              <a:t>https://www.belfastinterfaceproject.org/community-group/mid-skegoneill-community-group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6">
                  <a:extLst>
                    <a:ext uri="{A12FA001-AC4F-418D-AE19-62706E023703}">
                      <ahyp:hlinkClr xmlns:ahyp="http://schemas.microsoft.com/office/drawing/2018/hyperlinkcolor" val="tx"/>
                    </a:ext>
                  </a:extLst>
                </a:hlinkClick>
              </a:rPr>
              <a:t>https://www.facebook.com/LoughviewCAP/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7">
                  <a:extLst>
                    <a:ext uri="{A12FA001-AC4F-418D-AE19-62706E023703}">
                      <ahyp:hlinkClr xmlns:ahyp="http://schemas.microsoft.com/office/drawing/2018/hyperlinkcolor" val="tx"/>
                    </a:ext>
                  </a:extLst>
                </a:hlinkClick>
              </a:rPr>
              <a:t>http://clare-cic.org/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8">
                  <a:extLst>
                    <a:ext uri="{A12FA001-AC4F-418D-AE19-62706E023703}">
                      <ahyp:hlinkClr xmlns:ahyp="http://schemas.microsoft.com/office/drawing/2018/hyperlinkcolor" val="tx"/>
                    </a:ext>
                  </a:extLst>
                </a:hlinkClick>
              </a:rPr>
              <a:t>http://yeha.biz/</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9">
                  <a:extLst>
                    <a:ext uri="{A12FA001-AC4F-418D-AE19-62706E023703}">
                      <ahyp:hlinkClr xmlns:ahyp="http://schemas.microsoft.com/office/drawing/2018/hyperlinkcolor" val="tx"/>
                    </a:ext>
                  </a:extLst>
                </a:hlinkClick>
              </a:rPr>
              <a:t>https://twitter.com/urbanvillagesni?lang=en </a:t>
            </a:r>
          </a:p>
          <a:p>
            <a:pPr marL="171450" indent="-171450" algn="l">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https://www.communityni.org/help/pathways-project-programme-15-16-risk-offending- et être exclu de l'enseignement ordinaire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1">
                  <a:extLst>
                    <a:ext uri="{A12FA001-AC4F-418D-AE19-62706E023703}">
                      <ahyp:hlinkClr xmlns:ahyp="http://schemas.microsoft.com/office/drawing/2018/hyperlinkcolor" val="tx"/>
                    </a:ext>
                  </a:extLst>
                </a:hlinkClick>
              </a:rPr>
              <a:t>https://www.northernslant.com/community-voice-this-is-a-time-for-doing-not-talking/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2">
                  <a:extLst>
                    <a:ext uri="{A12FA001-AC4F-418D-AE19-62706E023703}">
                      <ahyp:hlinkClr xmlns:ahyp="http://schemas.microsoft.com/office/drawing/2018/hyperlinkcolor" val="tx"/>
                    </a:ext>
                  </a:extLst>
                </a:hlinkClick>
              </a:rPr>
              <a:t>https://www.facebook.com/belfastislamiccentre/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3">
                  <a:extLst>
                    <a:ext uri="{A12FA001-AC4F-418D-AE19-62706E023703}">
                      <ahyp:hlinkClr xmlns:ahyp="http://schemas.microsoft.com/office/drawing/2018/hyperlinkcolor" val="tx"/>
                    </a:ext>
                  </a:extLst>
                </a:hlinkClick>
              </a:rPr>
              <a:t>https://www.trusselltrust.org/get-help/find-a-foodbank/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4">
                  <a:extLst>
                    <a:ext uri="{A12FA001-AC4F-418D-AE19-62706E023703}">
                      <ahyp:hlinkClr xmlns:ahyp="http://schemas.microsoft.com/office/drawing/2018/hyperlinkcolor" val="tx"/>
                    </a:ext>
                  </a:extLst>
                </a:hlinkClick>
              </a:rPr>
              <a:t>https://www.svp.ie/northern-ireland-homepage.aspx/news-media/news/the-society-of-st-vincent-de-paul-</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5">
                  <a:extLst>
                    <a:ext uri="{A12FA001-AC4F-418D-AE19-62706E023703}">
                      <ahyp:hlinkClr xmlns:ahyp="http://schemas.microsoft.com/office/drawing/2018/hyperlinkcolor" val="tx"/>
                    </a:ext>
                  </a:extLst>
                </a:hlinkClick>
              </a:rPr>
              <a:t>https://ie.depaulcharity.org/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6">
                  <a:extLst>
                    <a:ext uri="{A12FA001-AC4F-418D-AE19-62706E023703}">
                      <ahyp:hlinkClr xmlns:ahyp="http://schemas.microsoft.com/office/drawing/2018/hyperlinkcolor" val="tx"/>
                    </a:ext>
                  </a:extLst>
                </a:hlinkClick>
              </a:rPr>
              <a:t>https://www.simoncommunity.org/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7">
                  <a:extLst>
                    <a:ext uri="{A12FA001-AC4F-418D-AE19-62706E023703}">
                      <ahyp:hlinkClr xmlns:ahyp="http://schemas.microsoft.com/office/drawing/2018/hyperlinkcolor" val="tx"/>
                    </a:ext>
                  </a:extLst>
                </a:hlinkClick>
              </a:rPr>
              <a:t>https://www.clanmil.org/about-us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8">
                  <a:extLst>
                    <a:ext uri="{A12FA001-AC4F-418D-AE19-62706E023703}">
                      <ahyp:hlinkClr xmlns:ahyp="http://schemas.microsoft.com/office/drawing/2018/hyperlinkcolor" val="tx"/>
                    </a:ext>
                  </a:extLst>
                </a:hlinkClick>
              </a:rPr>
              <a:t>http://newingtonha.co.uk/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9">
                  <a:extLst>
                    <a:ext uri="{A12FA001-AC4F-418D-AE19-62706E023703}">
                      <ahyp:hlinkClr xmlns:ahyp="http://schemas.microsoft.com/office/drawing/2018/hyperlinkcolor" val="tx"/>
                    </a:ext>
                  </a:extLst>
                </a:hlinkClick>
              </a:rPr>
              <a:t>https://www.nihe.gov.uk/</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Tree>
    <p:extLst>
      <p:ext uri="{BB962C8B-B14F-4D97-AF65-F5344CB8AC3E}">
        <p14:creationId xmlns:p14="http://schemas.microsoft.com/office/powerpoint/2010/main" val="581402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33984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INFORMATION NUTRITIONNELLE</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2"/>
            <a:ext cx="6697918" cy="474996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227"/>
              </a:spcBef>
              <a:buClr>
                <a:srgbClr val="221F1F"/>
              </a:buClr>
            </a:pPr>
            <a:r>
              <a:rPr lang="es-ES" sz="1100" b="0" dirty="0">
                <a:solidFill>
                  <a:srgbClr val="221F1F"/>
                </a:solidFill>
                <a:latin typeface="Calibri" panose="020F0502020204030204" pitchFamily="34" charset="0"/>
              </a:rPr>
              <a:t>Qu'est-ce qu'une alimentation saine ? </a:t>
            </a:r>
          </a:p>
          <a:p>
            <a:pPr algn="just">
              <a:spcBef>
                <a:spcPts val="227"/>
              </a:spcBef>
              <a:buClr>
                <a:srgbClr val="221F1F"/>
              </a:buCl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https://www.safefood.net/healthy-eating</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endParaRPr lang="en-GB" sz="8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Vidéos et activités du Guide du bien manger </a:t>
            </a:r>
          </a:p>
          <a:p>
            <a:pPr algn="just">
              <a:spcBef>
                <a:spcPts val="227"/>
              </a:spcBef>
              <a:buClr>
                <a:srgbClr val="221F1F"/>
              </a:buCl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http://archive.foodafactoflife.org.uk/VideoActivity.aspx?siteId=19&amp;sectionId=131&amp;contentId=830</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err="1">
                <a:solidFill>
                  <a:srgbClr val="221F1F"/>
                </a:solidFill>
                <a:latin typeface="Calibri" panose="020F0502020204030204" pitchFamily="34" charset="0"/>
              </a:rPr>
              <a:t>Sécurité </a:t>
            </a:r>
            <a:r>
              <a:rPr lang="en-GB" sz="1100" b="0" dirty="0">
                <a:solidFill>
                  <a:srgbClr val="221F1F"/>
                </a:solidFill>
                <a:latin typeface="Calibri" panose="020F0502020204030204" pitchFamily="34" charset="0"/>
              </a:rPr>
              <a:t>alimentaire et cuisine </a:t>
            </a:r>
          </a:p>
          <a:p>
            <a:pPr algn="just">
              <a:spcBef>
                <a:spcPts val="227"/>
              </a:spcBef>
              <a:buClr>
                <a:srgbClr val="221F1F"/>
              </a:buCl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https://www.safefood.net/food-safety/cooking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Améliorez vos compétences culinaires </a:t>
            </a:r>
          </a:p>
          <a:p>
            <a:pPr algn="just">
              <a:spcBef>
                <a:spcPts val="227"/>
              </a:spcBef>
              <a:buClr>
                <a:srgbClr val="221F1F"/>
              </a:buCl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https://www.safefood.net/how-to/kitchen-skills</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just">
              <a:spcBef>
                <a:spcPts val="227"/>
              </a:spcBef>
              <a:buClr>
                <a:srgbClr val="221F1F"/>
              </a:buClr>
            </a:pPr>
            <a:r>
              <a:rPr lang="es-ES" sz="1100" b="0" dirty="0">
                <a:solidFill>
                  <a:srgbClr val="221F1F"/>
                </a:solidFill>
                <a:latin typeface="Calibri" panose="020F0502020204030204" pitchFamily="34" charset="0"/>
              </a:rPr>
              <a:t>Plan de repas de 7 jours de la British Nutrition Foundation</a:t>
            </a:r>
          </a:p>
          <a:p>
            <a:pPr algn="just">
              <a:spcBef>
                <a:spcPts val="227"/>
              </a:spcBef>
              <a:buClr>
                <a:srgbClr val="221F1F"/>
              </a:buCl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https://www.nutrition.org.uk/healthyliving/helpingyoueatwell/7-day-meal-plan.html?__cf_chl_jschl_tk__=a210e39fc5a14d7614d939ccaaa26e30fb6386d3-1601399883-0-AXZ7pmKOwAsKXdU63w</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Comment faire ses courses pour une alimentation saine </a:t>
            </a:r>
          </a:p>
          <a:p>
            <a:pPr algn="just">
              <a:spcBef>
                <a:spcPts val="227"/>
              </a:spcBef>
              <a:buClr>
                <a:srgbClr val="221F1F"/>
              </a:buCl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https://www.safefood.net/how-to/healthy-shopping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Les faits derrière les gros titres</a:t>
            </a:r>
          </a:p>
          <a:p>
            <a:pPr algn="just">
              <a:spcBef>
                <a:spcPts val="227"/>
              </a:spcBef>
              <a:buClr>
                <a:srgbClr val="221F1F"/>
              </a:buCl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https://www.nutrition.org.uk/nutritioninthenews/headlines.htm</a:t>
            </a:r>
            <a:endParaRPr lang="en-GB" sz="1100" b="0" dirty="0">
              <a:solidFill>
                <a:srgbClr val="FFC652"/>
              </a:solidFill>
              <a:latin typeface="Calibri" panose="020F0502020204030204" pitchFamily="34" charset="0"/>
            </a:endParaRPr>
          </a:p>
          <a:p>
            <a:pPr algn="just">
              <a:spcBef>
                <a:spcPts val="227"/>
              </a:spcBef>
              <a:buClr>
                <a:srgbClr val="221F1F"/>
              </a:buClr>
            </a:pPr>
            <a:r>
              <a:rPr lang="es-ES" sz="1100" b="0" dirty="0" err="1">
                <a:solidFill>
                  <a:srgbClr val="221F1F"/>
                </a:solidFill>
                <a:latin typeface="Calibri" panose="020F0502020204030204" pitchFamily="34" charset="0"/>
              </a:rPr>
              <a:t>Comment</a:t>
            </a:r>
            <a:r>
              <a:rPr lang="es-ES" sz="1100" b="0" dirty="0">
                <a:solidFill>
                  <a:srgbClr val="221F1F"/>
                </a:solidFill>
                <a:latin typeface="Calibri" panose="020F0502020204030204" pitchFamily="34" charset="0"/>
              </a:rPr>
              <a:t> bien manger avec un budget limité </a:t>
            </a:r>
          </a:p>
          <a:p>
            <a:pPr algn="just">
              <a:spcBef>
                <a:spcPts val="227"/>
              </a:spcBef>
              <a:buClr>
                <a:srgbClr val="221F1F"/>
              </a:buCl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https://www.safefood.net/how-to/eat-well-budget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Conseils pour cuire la viande en toute sécurité </a:t>
            </a:r>
          </a:p>
          <a:p>
            <a:pPr algn="just">
              <a:spcBef>
                <a:spcPts val="227"/>
              </a:spcBef>
              <a:buClr>
                <a:srgbClr val="221F1F"/>
              </a:buCl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https://www.safefood.net/food-safety/cooking-meat</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l">
              <a:spcBef>
                <a:spcPts val="227"/>
              </a:spcBef>
              <a:buClr>
                <a:srgbClr val="221F1F"/>
              </a:buClr>
            </a:pPr>
            <a:r>
              <a:rPr lang="es-ES" sz="1100" b="0" dirty="0">
                <a:solidFill>
                  <a:srgbClr val="221F1F"/>
                </a:solidFill>
                <a:latin typeface="Calibri" panose="020F0502020204030204" pitchFamily="34" charset="0"/>
              </a:rPr>
              <a:t>Fondation britannique pour la nutrition - Manger sainement en dehors de chez soi</a:t>
            </a:r>
          </a:p>
          <a:p>
            <a:pPr algn="l">
              <a:spcBef>
                <a:spcPts val="227"/>
              </a:spcBef>
              <a:buClr>
                <a:srgbClr val="221F1F"/>
              </a:buCl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https://www.nutrition.org.uk/healthyliving/outofhome.htm</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Comment éviter le gaspillage alimentaire </a:t>
            </a:r>
          </a:p>
          <a:p>
            <a:pPr algn="just">
              <a:spcBef>
                <a:spcPts val="227"/>
              </a:spcBef>
              <a:buClr>
                <a:srgbClr val="221F1F"/>
              </a:buCl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https://www.safefood.net/how-to/avoid-food-waste</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FFC652"/>
                </a:solidFill>
                <a:latin typeface="Calibri" panose="020F0502020204030204" pitchFamily="34" charset="0"/>
              </a:rPr>
              <a:t> </a:t>
            </a:r>
          </a:p>
          <a:p>
            <a:pPr algn="just">
              <a:spcBef>
                <a:spcPts val="227"/>
              </a:spcBef>
              <a:buClr>
                <a:srgbClr val="221F1F"/>
              </a:buClr>
            </a:pPr>
            <a:r>
              <a:rPr lang="en-GB" sz="1100" b="0" dirty="0" err="1">
                <a:solidFill>
                  <a:srgbClr val="221F1F"/>
                </a:solidFill>
                <a:latin typeface="Calibri" panose="020F0502020204030204" pitchFamily="34" charset="0"/>
              </a:rPr>
              <a:t>Régime végétarien équilibré </a:t>
            </a:r>
          </a:p>
          <a:p>
            <a:pPr algn="just">
              <a:spcBef>
                <a:spcPts val="227"/>
              </a:spcBef>
              <a:buClr>
                <a:srgbClr val="221F1F"/>
              </a:buCl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https://www.safefood.net/how-to/vegetarian-diet</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err="1">
                <a:solidFill>
                  <a:srgbClr val="221F1F"/>
                </a:solidFill>
                <a:latin typeface="Calibri" panose="020F0502020204030204" pitchFamily="34" charset="0"/>
              </a:rPr>
              <a:t>Devrions-nous tous </a:t>
            </a:r>
            <a:r>
              <a:rPr lang="en-GB" sz="1100" b="0" dirty="0">
                <a:solidFill>
                  <a:srgbClr val="221F1F"/>
                </a:solidFill>
                <a:latin typeface="Calibri" panose="020F0502020204030204" pitchFamily="34" charset="0"/>
              </a:rPr>
              <a:t>être </a:t>
            </a:r>
            <a:r>
              <a:rPr lang="en-GB" sz="1100" b="0" dirty="0" err="1">
                <a:solidFill>
                  <a:srgbClr val="221F1F"/>
                </a:solidFill>
                <a:latin typeface="Calibri" panose="020F0502020204030204" pitchFamily="34" charset="0"/>
              </a:rPr>
              <a:t>végétariens </a:t>
            </a:r>
            <a:r>
              <a:rPr lang="en-GB" sz="1100" b="0" dirty="0">
                <a:solidFill>
                  <a:srgbClr val="221F1F"/>
                </a:solidFill>
                <a:latin typeface="Calibri" panose="020F0502020204030204" pitchFamily="34" charset="0"/>
              </a:rPr>
              <a:t>? </a:t>
            </a:r>
          </a:p>
          <a:p>
            <a:pPr algn="just">
              <a:spcBef>
                <a:spcPts val="227"/>
              </a:spcBef>
              <a:buClr>
                <a:srgbClr val="221F1F"/>
              </a:buCl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https://www.nutrition.org.uk/bnf-blogs/meatfree.html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Conseils pour cuire les légumes en toute sécurité </a:t>
            </a:r>
          </a:p>
          <a:p>
            <a:pPr algn="just">
              <a:spcBef>
                <a:spcPts val="227"/>
              </a:spcBef>
              <a:buClr>
                <a:srgbClr val="221F1F"/>
              </a:buCl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https://www.safefood.net/food-safety/cooking-vegetables </a:t>
            </a:r>
          </a:p>
        </p:txBody>
      </p:sp>
      <p:sp>
        <p:nvSpPr>
          <p:cNvPr id="5" name="Text Placeholder 36">
            <a:extLst>
              <a:ext uri="{FF2B5EF4-FFF2-40B4-BE49-F238E27FC236}">
                <a16:creationId xmlns:a16="http://schemas.microsoft.com/office/drawing/2014/main" id="{77B7AB01-9321-8A42-A9E8-FF0E98F4E4AF}"/>
              </a:ext>
            </a:extLst>
          </p:cNvPr>
          <p:cNvSpPr txBox="1">
            <a:spLocks/>
          </p:cNvSpPr>
          <p:nvPr/>
        </p:nvSpPr>
        <p:spPr>
          <a:xfrm>
            <a:off x="57600" y="6179820"/>
            <a:ext cx="7164000" cy="49363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NATATION / MARCHE / COURSE / VÉLO / DANSE / FITNESS / SPORTS </a:t>
            </a:r>
            <a:endParaRPr lang="en-GB" sz="1400" dirty="0">
              <a:solidFill>
                <a:schemeClr val="bg1"/>
              </a:solidFill>
              <a:latin typeface="Calibri" panose="020F0502020204030204" pitchFamily="34" charset="0"/>
            </a:endParaRPr>
          </a:p>
        </p:txBody>
      </p:sp>
      <p:sp>
        <p:nvSpPr>
          <p:cNvPr id="6" name="Text Placeholder 23">
            <a:extLst>
              <a:ext uri="{FF2B5EF4-FFF2-40B4-BE49-F238E27FC236}">
                <a16:creationId xmlns:a16="http://schemas.microsoft.com/office/drawing/2014/main" id="{E110C3FD-FE1D-BD4B-9A10-0A2C0A36115E}"/>
              </a:ext>
            </a:extLst>
          </p:cNvPr>
          <p:cNvSpPr txBox="1">
            <a:spLocks/>
          </p:cNvSpPr>
          <p:nvPr/>
        </p:nvSpPr>
        <p:spPr>
          <a:xfrm>
            <a:off x="430878" y="6863083"/>
            <a:ext cx="6697918" cy="102091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https://www.facebook.com/Wispani/</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https://www.parkrun.org.uk/waterworks/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https://www.better.org.uk/leisure-centre/belfast/girdwood</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https://www.better.org.uk/leisure-centre/belfast/grove-wellbeing-centre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https://www.belfastactivitycentre.com/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Tree>
    <p:extLst>
      <p:ext uri="{BB962C8B-B14F-4D97-AF65-F5344CB8AC3E}">
        <p14:creationId xmlns:p14="http://schemas.microsoft.com/office/powerpoint/2010/main" val="29883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56</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275886"/>
            <a:ext cx="3795905" cy="1023089"/>
          </a:xfrm>
          <a:prstGeom prst="rect">
            <a:avLst/>
          </a:prstGeom>
        </p:spPr>
        <p:txBody>
          <a:bodyPr anchor="b"/>
          <a:lstStyle/>
          <a:p>
            <a:r>
              <a:rPr lang="es-ES" b="1" dirty="0"/>
              <a:t>Rester en bonne santé. Créer son propre bien-être</a:t>
            </a:r>
            <a:endParaRPr lang="en-US"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874799"/>
            <a:ext cx="4383734" cy="1986446"/>
          </a:xfrm>
          <a:prstGeom prst="rect">
            <a:avLst/>
          </a:prstGeom>
        </p:spPr>
        <p:txBody>
          <a:bodyPr/>
          <a:lstStyle/>
          <a:p>
            <a:pPr>
              <a:lnSpc>
                <a:spcPct val="100000"/>
              </a:lnSpc>
              <a:tabLst>
                <a:tab pos="3949700" algn="l"/>
              </a:tabLst>
            </a:pPr>
            <a:r>
              <a:rPr lang="en-US" sz="1400" dirty="0">
                <a:solidFill>
                  <a:srgbClr val="221F1F"/>
                </a:solidFill>
              </a:rPr>
              <a:t>INFORMATIONS GÉNÉRALES............................................ </a:t>
            </a:r>
            <a:r>
              <a:rPr lang="en-US" sz="1400" u="sng" dirty="0">
                <a:solidFill>
                  <a:srgbClr val="221F1F"/>
                </a:solidFill>
              </a:rPr>
              <a:t>57</a:t>
            </a: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QUE DOIS-JE CRÉER ? </a:t>
            </a:r>
          </a:p>
          <a:p>
            <a:pPr>
              <a:lnSpc>
                <a:spcPct val="100000"/>
              </a:lnSpc>
              <a:tabLst>
                <a:tab pos="3949700" algn="l"/>
              </a:tabLst>
            </a:pPr>
            <a:r>
              <a:rPr lang="es-ES" sz="1400" dirty="0">
                <a:solidFill>
                  <a:srgbClr val="221F1F"/>
                </a:solidFill>
              </a:rPr>
              <a:t>MON PROPRE BIEN-ÊTRE ? </a:t>
            </a:r>
            <a:r>
              <a:rPr lang="en-US" sz="1400" dirty="0">
                <a:solidFill>
                  <a:srgbClr val="221F1F"/>
                </a:solidFill>
              </a:rPr>
              <a:t>............................................. </a:t>
            </a:r>
            <a:r>
              <a:rPr lang="en-US" sz="1400" u="sng" dirty="0">
                <a:solidFill>
                  <a:srgbClr val="221F1F"/>
                </a:solidFill>
              </a:rPr>
              <a:t>57</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PRECONISATIONS............................................................. </a:t>
            </a:r>
            <a:r>
              <a:rPr lang="en-US" sz="1400" u="sng" dirty="0">
                <a:solidFill>
                  <a:srgbClr val="221F1F"/>
                </a:solidFill>
              </a:rPr>
              <a:t>58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MYTHES ET FAUSSES CROYANCES...................................................................... </a:t>
            </a:r>
            <a:r>
              <a:rPr lang="en-US" sz="1400" u="sng" dirty="0">
                <a:solidFill>
                  <a:srgbClr val="221F1F"/>
                </a:solidFill>
              </a:rPr>
              <a:t>58</a:t>
            </a: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LIENS ET RESSOURCES</a:t>
            </a:r>
            <a:r>
              <a:rPr lang="en-US" sz="1400" dirty="0">
                <a:solidFill>
                  <a:srgbClr val="221F1F"/>
                </a:solidFill>
              </a:rPr>
              <a:t>..................................................... </a:t>
            </a:r>
            <a:r>
              <a:rPr lang="en-US" sz="1400" u="sng" dirty="0">
                <a:solidFill>
                  <a:srgbClr val="221F1F"/>
                </a:solidFill>
              </a:rPr>
              <a:t>58</a:t>
            </a:r>
          </a:p>
          <a:p>
            <a:pPr>
              <a:lnSpc>
                <a:spcPct val="100000"/>
              </a:lnSpc>
              <a:tabLst>
                <a:tab pos="3949700" algn="l"/>
              </a:tabLst>
            </a:pPr>
            <a:endParaRPr lang="en-GB" sz="1400" dirty="0">
              <a:solidFill>
                <a:srgbClr val="221F1F"/>
              </a:solidFill>
            </a:endParaRPr>
          </a:p>
          <a:p>
            <a:pPr>
              <a:lnSpc>
                <a:spcPct val="100000"/>
              </a:lnSpc>
              <a:tabLst>
                <a:tab pos="3949700" algn="l"/>
              </a:tabLst>
            </a:pPr>
            <a:r>
              <a:rPr lang="en-IE" sz="1400" dirty="0">
                <a:solidFill>
                  <a:srgbClr val="221F1F"/>
                </a:solidFill>
              </a:rPr>
              <a:t>REMARQUES FINALES...................................................... </a:t>
            </a:r>
            <a:r>
              <a:rPr lang="en-US" sz="1400" u="sng" dirty="0">
                <a:solidFill>
                  <a:srgbClr val="221F1F"/>
                </a:solidFill>
              </a:rPr>
              <a:t>59</a:t>
            </a: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fr-FR" dirty="0"/>
              <a:t>11</a:t>
            </a:r>
            <a:endParaRPr dirty="0"/>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1223417"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53" name="Graphic 4">
            <a:extLst>
              <a:ext uri="{FF2B5EF4-FFF2-40B4-BE49-F238E27FC236}">
                <a16:creationId xmlns:a16="http://schemas.microsoft.com/office/drawing/2014/main" id="{310949E1-F86D-B947-873B-61A8B08B6AE5}"/>
              </a:ext>
            </a:extLst>
          </p:cNvPr>
          <p:cNvGrpSpPr/>
          <p:nvPr/>
        </p:nvGrpSpPr>
        <p:grpSpPr>
          <a:xfrm>
            <a:off x="684233" y="7816131"/>
            <a:ext cx="3818109" cy="2272858"/>
            <a:chOff x="7451356" y="3368393"/>
            <a:chExt cx="2245761" cy="1336865"/>
          </a:xfrm>
        </p:grpSpPr>
        <p:sp>
          <p:nvSpPr>
            <p:cNvPr id="154" name="Freeform 153">
              <a:extLst>
                <a:ext uri="{FF2B5EF4-FFF2-40B4-BE49-F238E27FC236}">
                  <a16:creationId xmlns:a16="http://schemas.microsoft.com/office/drawing/2014/main" id="{5E6B5148-1D1F-A941-84C4-2A1DD63881A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30CEA8B-4BBC-CF40-AAE8-AD98E1DED049}"/>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868E51E3-21D0-3D43-80A1-8AE28759CB49}"/>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DDE22BB-C0B4-3444-88BE-0329B136B4C6}"/>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20987F3-DA20-3440-A905-C9EB14B947B6}"/>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E8D78-5DFD-CD46-88E3-3B299F89D84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7CD5C3F1-ABCE-2043-80C1-CCE3301D83D3}"/>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385CC5C6-FE4E-4F45-8DB6-BDF4A8C1144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6D58B4E-5F17-544A-8072-FD20638D9CFD}"/>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BE707290-874F-7B43-B9B6-AB8AC1FB9B11}"/>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9DB0ECFD-C16B-8541-89D1-984162D1CBF6}"/>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B8F46E03-D634-5D47-B7E5-77504CC9F5DF}"/>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49FF7D66-6066-194B-A650-BDC22C59A2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731B4ACF-841B-7642-A6EB-72CD8A9CE1D7}"/>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3A830F4-99D7-9949-A2D4-E044BCA26017}"/>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9E70336-5D5E-C04B-9E94-5A8C9C589470}"/>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9E1ACDF2-0B51-DE47-948E-83E0D07CE323}"/>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2F11907-F3A4-F34A-9534-439302DE2DA9}"/>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816D1F3-7332-A844-B4BC-290B5EE29EDC}"/>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72848C4-F813-A542-8EEB-66A22AF6C91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F9FB0EE-820A-9343-A120-3E3FA6EABDCE}"/>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6E12F7F-377F-1448-9EEB-7E919F34A11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CD3A0135-114C-7D4E-A809-39CE802FE830}"/>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C26AAA7-BDC9-E245-B43E-3A83675A85F7}"/>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25D50A8B-D09A-6645-9F9B-9E0C50713FD3}"/>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CFE0224-7A31-9742-9AD3-3EAD23E599F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1A1D3A4-E5AA-A34C-83C0-9E49CA63D35A}"/>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D63B4FE-DD12-0948-AC46-402658936EC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0DBEBD0-1F76-8D48-A0EF-A50226D43230}"/>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23EA7AB-8F74-5041-ADA8-522F9AF503E7}"/>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614B321D-2AF6-2140-808D-EDB9BAF832D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96DD8A1-6E76-8648-B24D-F05871CD06E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2129631-7734-EA4A-8165-4B26BC62F99B}"/>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AF0A756-90E7-E647-A880-BB011597A73D}"/>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1D2CBC4-A691-A549-97D2-6EB102B5831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7B7275-050E-A84B-A910-9403531847C8}"/>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8C03DFE-C9FB-644B-A371-41F5043AF017}"/>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D6C6F6B-8F71-B54E-AD12-E6C2C64E3BFD}"/>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CBBC443D-4EF3-9C4D-BA1A-70455DA6D338}"/>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E209859B-CDDB-AA41-BF0A-4F4441C684CF}"/>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BE59673-C1C9-444D-BB4E-CAC7F8C83524}"/>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6C53FC8F-4B9B-8F4C-9F85-8EDFF611CBC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57C127D-B113-A84F-A6F3-F0DCF1466599}"/>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2EAD747-A58E-5349-837A-9590B3FBDAB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F3006797-C79C-CD42-8DC5-63FED793214A}"/>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978744A-DB5E-504F-A51E-EA5254891041}"/>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C652"/>
            </a:solidFill>
            <a:ln w="1804"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83FCBA4-59F2-9745-BCE2-9E89DAAAE63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BD87626-6791-0D43-8BEF-D68C6B82A018}"/>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C26D9638-1591-BB4E-A9C1-B7E160D9AEBA}"/>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000000"/>
            </a:solidFill>
            <a:ln w="1804"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1FECDB1-94CD-7943-B3C2-F4E4C3FBC9EF}"/>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8DEB0959-16B7-DB43-BCD9-B9E91E8D0D97}"/>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AA040ACE-82BF-9142-B1BA-BEDB7E06C15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236065C-80A5-1647-A341-466E5A0B4D8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49EEA8-EB61-8643-89E1-B1B579558265}"/>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F78C7F1-52FC-8445-9117-8E59163C1D9D}"/>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A5AB54BF-7F12-0644-B40E-7B94B1C8BAC5}"/>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9DB985F-34FE-8743-8816-2EB9138B7E2A}"/>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3B4669E3-D493-F14F-AA78-0E17FCA8EE75}"/>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073185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57</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2305868"/>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Depuis 2017, un groupe de travail composé de membres volontaires du </a:t>
            </a:r>
            <a:r>
              <a:rPr lang="es-ES" sz="1100" b="0" dirty="0" err="1">
                <a:solidFill>
                  <a:srgbClr val="221F1F"/>
                </a:solidFill>
                <a:latin typeface="Calibri" panose="020F0502020204030204" pitchFamily="34" charset="0"/>
              </a:rPr>
              <a:t>Pôle </a:t>
            </a:r>
            <a:r>
              <a:rPr lang="es-ES" sz="1100" b="0" dirty="0">
                <a:solidFill>
                  <a:srgbClr val="221F1F"/>
                </a:solidFill>
                <a:latin typeface="Calibri" panose="020F0502020204030204" pitchFamily="34" charset="0"/>
              </a:rPr>
              <a:t>Culture et </a:t>
            </a:r>
            <a:r>
              <a:rPr lang="es-ES" sz="1100" b="0" dirty="0" err="1">
                <a:solidFill>
                  <a:srgbClr val="221F1F"/>
                </a:solidFill>
                <a:latin typeface="Calibri" panose="020F0502020204030204" pitchFamily="34" charset="0"/>
              </a:rPr>
              <a:t>Santé </a:t>
            </a:r>
            <a:r>
              <a:rPr lang="es-ES" sz="1100" b="0" dirty="0">
                <a:solidFill>
                  <a:srgbClr val="221F1F"/>
                </a:solidFill>
                <a:latin typeface="Calibri" panose="020F0502020204030204" pitchFamily="34" charset="0"/>
              </a:rPr>
              <a:t>en </a:t>
            </a:r>
            <a:r>
              <a:rPr lang="es-ES" sz="1100" b="0" dirty="0" err="1">
                <a:solidFill>
                  <a:srgbClr val="221F1F"/>
                </a:solidFill>
                <a:latin typeface="Calibri" panose="020F0502020204030204" pitchFamily="34" charset="0"/>
              </a:rPr>
              <a:t>Nouvelle-Aquitaine a </a:t>
            </a:r>
            <a:r>
              <a:rPr lang="es-ES" sz="1100" b="0" dirty="0">
                <a:solidFill>
                  <a:srgbClr val="221F1F"/>
                </a:solidFill>
                <a:latin typeface="Calibri" panose="020F0502020204030204" pitchFamily="34" charset="0"/>
              </a:rPr>
              <a:t>engagé une réflexion sur les droits culturels des personnes et leur mise en œuvre au sein de projets de coopération entre culture et santé. Ce groupe a également participé à l'initiative "Volontaires pour les droits culturels" lancée par la Région </a:t>
            </a:r>
            <a:r>
              <a:rPr lang="es-ES" sz="1100" b="0" dirty="0" err="1">
                <a:solidFill>
                  <a:srgbClr val="221F1F"/>
                </a:solidFill>
                <a:latin typeface="Calibri" panose="020F0502020204030204" pitchFamily="34" charset="0"/>
              </a:rPr>
              <a:t>Nouvelle-Aquitaine</a:t>
            </a:r>
            <a:r>
              <a:rPr lang="es-ES" sz="1100" b="0" dirty="0">
                <a:solidFill>
                  <a:srgbClr val="221F1F"/>
                </a:solidFill>
                <a:latin typeface="Calibri" panose="020F0502020204030204" pitchFamily="34" charset="0"/>
              </a:rPr>
              <a:t>. Pendant plusieurs mois, ce groupe de travail a réuni des directeurs, des artistes, des administrateurs de structures culturelles, des médecins, des animateurs, des responsables pédagogiques, etc.</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a:solidFill>
                  <a:srgbClr val="221F1F"/>
                </a:solidFill>
                <a:latin typeface="Calibri" panose="020F0502020204030204" pitchFamily="34" charset="0"/>
              </a:rPr>
              <a:t>Ces personnes, si différentes dans leurs origines, leurs visions et </a:t>
            </a:r>
            <a:r>
              <a:rPr lang="es-ES" sz="1100" b="0" dirty="0" err="1">
                <a:solidFill>
                  <a:srgbClr val="221F1F"/>
                </a:solidFill>
                <a:latin typeface="Calibri" panose="020F0502020204030204" pitchFamily="34" charset="0"/>
              </a:rPr>
              <a:t>leurs</a:t>
            </a:r>
            <a:r>
              <a:rPr lang="es-ES" sz="1100" b="0" dirty="0">
                <a:solidFill>
                  <a:srgbClr val="221F1F"/>
                </a:solidFill>
                <a:latin typeface="Calibri" panose="020F0502020204030204" pitchFamily="34" charset="0"/>
              </a:rPr>
              <a:t> </a:t>
            </a:r>
            <a:r>
              <a:rPr lang="es-ES" sz="1100" b="0" dirty="0" err="1">
                <a:solidFill>
                  <a:srgbClr val="221F1F"/>
                </a:solidFill>
                <a:latin typeface="Calibri" panose="020F0502020204030204" pitchFamily="34" charset="0"/>
              </a:rPr>
              <a:t>objectifs</a:t>
            </a:r>
            <a:r>
              <a:rPr lang="es-ES" sz="1100" b="0" dirty="0">
                <a:solidFill>
                  <a:srgbClr val="221F1F"/>
                </a:solidFill>
                <a:latin typeface="Calibri" panose="020F0502020204030204" pitchFamily="34" charset="0"/>
              </a:rPr>
              <a:t> </a:t>
            </a:r>
            <a:r>
              <a:rPr lang="es-ES" sz="1100" b="0" dirty="0" err="1">
                <a:solidFill>
                  <a:srgbClr val="221F1F"/>
                </a:solidFill>
                <a:latin typeface="Calibri" panose="020F0502020204030204" pitchFamily="34" charset="0"/>
              </a:rPr>
              <a:t>soient</a:t>
            </a:r>
            <a:r>
              <a:rPr lang="es-ES" sz="1100" b="0" dirty="0">
                <a:solidFill>
                  <a:srgbClr val="221F1F"/>
                </a:solidFill>
                <a:latin typeface="Calibri" panose="020F0502020204030204" pitchFamily="34" charset="0"/>
              </a:rPr>
              <a:t>-elles, ont cherché à s'unir autour de valeurs communes et ont toutes revêtu les "lunettes" des droits culturels.</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err="1">
                <a:solidFill>
                  <a:srgbClr val="221F1F"/>
                </a:solidFill>
                <a:latin typeface="Calibri" panose="020F0502020204030204" pitchFamily="34" charset="0"/>
              </a:rPr>
              <a:t>Il</a:t>
            </a:r>
            <a:r>
              <a:rPr lang="es-ES" sz="1100" b="0" dirty="0">
                <a:solidFill>
                  <a:srgbClr val="221F1F"/>
                </a:solidFill>
                <a:latin typeface="Calibri" panose="020F0502020204030204" pitchFamily="34" charset="0"/>
              </a:rPr>
              <a:t> </a:t>
            </a:r>
            <a:r>
              <a:rPr lang="es-ES" sz="1100" b="0" dirty="0" err="1">
                <a:solidFill>
                  <a:srgbClr val="221F1F"/>
                </a:solidFill>
                <a:latin typeface="Calibri" panose="020F0502020204030204" pitchFamily="34" charset="0"/>
              </a:rPr>
              <a:t>s’opère</a:t>
            </a:r>
            <a:r>
              <a:rPr lang="es-ES" sz="1100" b="0" dirty="0">
                <a:solidFill>
                  <a:srgbClr val="221F1F"/>
                </a:solidFill>
                <a:latin typeface="Calibri" panose="020F0502020204030204" pitchFamily="34" charset="0"/>
              </a:rPr>
              <a:t> une véritable transformation dans la manière dont </a:t>
            </a:r>
            <a:r>
              <a:rPr lang="es-ES" sz="1100" b="0" dirty="0" err="1">
                <a:solidFill>
                  <a:srgbClr val="221F1F"/>
                </a:solidFill>
                <a:latin typeface="Calibri" panose="020F0502020204030204" pitchFamily="34" charset="0"/>
              </a:rPr>
              <a:t>nous</a:t>
            </a:r>
            <a:r>
              <a:rPr lang="es-ES" sz="1100" b="0" dirty="0">
                <a:solidFill>
                  <a:srgbClr val="221F1F"/>
                </a:solidFill>
                <a:latin typeface="Calibri" panose="020F0502020204030204" pitchFamily="34" charset="0"/>
              </a:rPr>
              <a:t> </a:t>
            </a:r>
            <a:r>
              <a:rPr lang="es-ES" sz="1100" b="0" dirty="0" err="1">
                <a:solidFill>
                  <a:srgbClr val="221F1F"/>
                </a:solidFill>
                <a:latin typeface="Calibri" panose="020F0502020204030204" pitchFamily="34" charset="0"/>
              </a:rPr>
              <a:t>pouvons</a:t>
            </a:r>
            <a:r>
              <a:rPr lang="es-ES" sz="1100" b="0" dirty="0">
                <a:solidFill>
                  <a:srgbClr val="221F1F"/>
                </a:solidFill>
                <a:latin typeface="Calibri" panose="020F0502020204030204" pitchFamily="34" charset="0"/>
              </a:rPr>
              <a:t> concevoir les projets de coopération entre les arts et le secteur de la santé. </a:t>
            </a:r>
            <a:r>
              <a:rPr lang="es-ES" sz="1100" b="0" dirty="0" err="1">
                <a:solidFill>
                  <a:srgbClr val="221F1F"/>
                </a:solidFill>
                <a:latin typeface="Calibri" panose="020F0502020204030204" pitchFamily="34" charset="0"/>
              </a:rPr>
              <a:t>Avec</a:t>
            </a:r>
            <a:r>
              <a:rPr lang="es-ES" sz="1100" b="0" dirty="0">
                <a:solidFill>
                  <a:srgbClr val="221F1F"/>
                </a:solidFill>
                <a:latin typeface="Calibri" panose="020F0502020204030204" pitchFamily="34" charset="0"/>
              </a:rPr>
              <a:t> les </a:t>
            </a:r>
            <a:r>
              <a:rPr lang="es-ES" sz="1100" b="0" dirty="0" err="1">
                <a:solidFill>
                  <a:srgbClr val="221F1F"/>
                </a:solidFill>
                <a:latin typeface="Calibri" panose="020F0502020204030204" pitchFamily="34" charset="0"/>
              </a:rPr>
              <a:t>droits</a:t>
            </a:r>
            <a:r>
              <a:rPr lang="es-ES" sz="1100" b="0" dirty="0">
                <a:solidFill>
                  <a:srgbClr val="221F1F"/>
                </a:solidFill>
                <a:latin typeface="Calibri" panose="020F0502020204030204" pitchFamily="34" charset="0"/>
              </a:rPr>
              <a:t> culturels, nous ne pouvons plus considérer le patient comme une pathologie, la carrière comme une technique, l'artiste comme un animateur, mais comme des personnes ayant une culture, comme des ressources culturelles pour elles-mêmes et pour les autres. Du </a:t>
            </a:r>
            <a:r>
              <a:rPr lang="es-ES" sz="1100" b="0" dirty="0" err="1">
                <a:solidFill>
                  <a:srgbClr val="221F1F"/>
                </a:solidFill>
                <a:latin typeface="Calibri" panose="020F0502020204030204" pitchFamily="34" charset="0"/>
              </a:rPr>
              <a:t>point</a:t>
            </a:r>
            <a:r>
              <a:rPr lang="es-ES" sz="1100" b="0" dirty="0">
                <a:solidFill>
                  <a:srgbClr val="221F1F"/>
                </a:solidFill>
                <a:latin typeface="Calibri" panose="020F0502020204030204" pitchFamily="34" charset="0"/>
              </a:rPr>
              <a:t> de </a:t>
            </a:r>
            <a:r>
              <a:rPr lang="es-ES" sz="1100" b="0" dirty="0" err="1">
                <a:solidFill>
                  <a:srgbClr val="221F1F"/>
                </a:solidFill>
                <a:latin typeface="Calibri" panose="020F0502020204030204" pitchFamily="34" charset="0"/>
              </a:rPr>
              <a:t>vue</a:t>
            </a:r>
            <a:r>
              <a:rPr lang="es-ES" sz="1100" b="0" dirty="0">
                <a:solidFill>
                  <a:srgbClr val="221F1F"/>
                </a:solidFill>
                <a:latin typeface="Calibri" panose="020F0502020204030204" pitchFamily="34" charset="0"/>
              </a:rPr>
              <a:t> des droits culturels, il nous a semblé fondamental de remettre au centre la relation d'humanité, le chemin des personnes vers plus de dignité, de liberté et de capacités.</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a:solidFill>
                  <a:srgbClr val="221F1F"/>
                </a:solidFill>
                <a:latin typeface="Calibri" panose="020F0502020204030204" pitchFamily="34" charset="0"/>
              </a:rPr>
              <a:t>Mais ne vous y trompez pas : ces </a:t>
            </a:r>
            <a:r>
              <a:rPr lang="es-ES" sz="1100" b="0" dirty="0" err="1">
                <a:solidFill>
                  <a:srgbClr val="221F1F"/>
                </a:solidFill>
                <a:latin typeface="Calibri" panose="020F0502020204030204" pitchFamily="34" charset="0"/>
              </a:rPr>
              <a:t>verres</a:t>
            </a:r>
            <a:r>
              <a:rPr lang="es-ES" sz="1100" b="0" dirty="0">
                <a:solidFill>
                  <a:srgbClr val="221F1F"/>
                </a:solidFill>
                <a:latin typeface="Calibri" panose="020F0502020204030204" pitchFamily="34" charset="0"/>
              </a:rPr>
              <a:t> ne sont pas des baguettes magiques, ni des recettes toutes faites. Ils nous invitent plutôt à adopter une position éthique dans chaque situation que nous rencontrons et nous encouragent à viser un idéal. C'est une responsabilité que nous assumons chaque jour, pour trouver les réponses les plus appropriées, les plus pratiques et les plus acceptables, même si elles sont toujours imparfaites ! Parce que parfois les lunettes ne sont pas bien ajustées ou se cassent, nous devons parfois sortir les jumelles ou le télescope. Et souvent, il est important de descendre de son propre piédestal : c'est ce que nous avons voulu faire ici, non pas pour garder pour nous cette passionnante aventure collective, mais pour la mettre à l'épreuve du regard artistique d'un auteur et partager cette histoire avec vous.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 </a:t>
            </a:r>
          </a:p>
          <a:p>
            <a:pPr algn="just">
              <a:spcBef>
                <a:spcPts val="0"/>
              </a:spcBef>
            </a:pPr>
            <a:r>
              <a:rPr lang="en-US" sz="1100" b="0" dirty="0">
                <a:solidFill>
                  <a:srgbClr val="221F1F"/>
                </a:solidFill>
                <a:latin typeface="Calibri" panose="020F0502020204030204" pitchFamily="34" charset="0"/>
              </a:rPr>
              <a:t> </a:t>
            </a:r>
          </a:p>
        </p:txBody>
      </p:sp>
      <p:sp>
        <p:nvSpPr>
          <p:cNvPr id="7" name="Text Placeholder 36">
            <a:extLst>
              <a:ext uri="{FF2B5EF4-FFF2-40B4-BE49-F238E27FC236}">
                <a16:creationId xmlns:a16="http://schemas.microsoft.com/office/drawing/2014/main" id="{A96E7928-0C16-834A-A3EB-1A77CE55FEAC}"/>
              </a:ext>
            </a:extLst>
          </p:cNvPr>
          <p:cNvSpPr txBox="1">
            <a:spLocks/>
          </p:cNvSpPr>
          <p:nvPr/>
        </p:nvSpPr>
        <p:spPr>
          <a:xfrm>
            <a:off x="0" y="1510296"/>
            <a:ext cx="5234400" cy="53450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LA BANDE DESSINÉE : UN REGARD DIFFÉRENT, LA COOPÉRATION ENTRE "CULTURE ET SANTÉ".</a:t>
            </a:r>
            <a:endParaRPr lang="en-GB" sz="1400" dirty="0">
              <a:solidFill>
                <a:schemeClr val="bg1"/>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0" y="652146"/>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INFORMATIONS GÉNÉRALES</a:t>
            </a:r>
          </a:p>
        </p:txBody>
      </p:sp>
      <p:sp>
        <p:nvSpPr>
          <p:cNvPr id="11" name="Text Placeholder 35">
            <a:extLst>
              <a:ext uri="{FF2B5EF4-FFF2-40B4-BE49-F238E27FC236}">
                <a16:creationId xmlns:a16="http://schemas.microsoft.com/office/drawing/2014/main" id="{6DF89A34-F6B9-314D-90EC-6AB4EBF28686}"/>
              </a:ext>
            </a:extLst>
          </p:cNvPr>
          <p:cNvSpPr txBox="1">
            <a:spLocks/>
          </p:cNvSpPr>
          <p:nvPr/>
        </p:nvSpPr>
        <p:spPr>
          <a:xfrm>
            <a:off x="0" y="7322194"/>
            <a:ext cx="5126401" cy="66116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DE QUOI AI-JE BESOIN POUR GÉNÉRER MON PROPRE BIEN-ÊTRE ?</a:t>
            </a:r>
            <a:endParaRPr lang="en-US" b="0" dirty="0">
              <a:solidFill>
                <a:schemeClr val="bg1"/>
              </a:solidFill>
              <a:latin typeface="Calibri" panose="020F0502020204030204" pitchFamily="34" charset="0"/>
            </a:endParaRPr>
          </a:p>
        </p:txBody>
      </p:sp>
      <p:sp>
        <p:nvSpPr>
          <p:cNvPr id="12" name="Text Placeholder 23">
            <a:extLst>
              <a:ext uri="{FF2B5EF4-FFF2-40B4-BE49-F238E27FC236}">
                <a16:creationId xmlns:a16="http://schemas.microsoft.com/office/drawing/2014/main" id="{F2746DBB-5C2F-2D4C-B906-7C515254D832}"/>
              </a:ext>
            </a:extLst>
          </p:cNvPr>
          <p:cNvSpPr txBox="1">
            <a:spLocks/>
          </p:cNvSpPr>
          <p:nvPr/>
        </p:nvSpPr>
        <p:spPr>
          <a:xfrm>
            <a:off x="430879" y="8263787"/>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Comprendre le concept de droits culturels.</a:t>
            </a: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Réfléchir à une autre façon de considérer ses ressources culturelles.</a:t>
            </a: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Comprendre la place de la culture de chacun dans mon parcours professionnel.</a:t>
            </a:r>
          </a:p>
        </p:txBody>
      </p:sp>
    </p:spTree>
    <p:extLst>
      <p:ext uri="{BB962C8B-B14F-4D97-AF65-F5344CB8AC3E}">
        <p14:creationId xmlns:p14="http://schemas.microsoft.com/office/powerpoint/2010/main" val="137172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58</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1323394"/>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Pour plus d'informations sur le sujet, nous vous recommandons la présentation de la démarche initiée par la Région Nouvelle-Aquitaine : </a:t>
            </a:r>
          </a:p>
          <a:p>
            <a:pPr algn="just">
              <a:spcBef>
                <a:spcPts val="0"/>
              </a:spcBef>
            </a:pPr>
            <a:r>
              <a:rPr lang="es-ES" sz="1100" b="0" dirty="0">
                <a:solidFill>
                  <a:srgbClr val="221F1F"/>
                </a:solidFill>
                <a:latin typeface="Calibri" panose="020F0502020204030204" pitchFamily="34" charset="0"/>
              </a:rPr>
              <a:t>Cette BD donne un accès vulgarisé à la notion de droits culturels appliquée aux projets Culture et Santé. Il s'agit d'une passerelle pour examiner les situations liées au soutien à travers le prisme des droits culturels.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hlinkClick r:id="rId2"/>
              </a:rPr>
              <a:t>https://fr.calameo.com/read/0050546423b9320c40b03 </a:t>
            </a:r>
            <a:r>
              <a:rPr lang="en-US" sz="1100" b="0" baseline="30000" dirty="0">
                <a:solidFill>
                  <a:srgbClr val="221F1F"/>
                </a:solidFill>
                <a:latin typeface="Calibri" panose="020F0502020204030204" pitchFamily="34" charset="0"/>
              </a:rPr>
              <a:t>39</a:t>
            </a:r>
          </a:p>
          <a:p>
            <a:pPr algn="just">
              <a:spcBef>
                <a:spcPts val="0"/>
              </a:spcBef>
            </a:pPr>
            <a:endParaRPr lang="en-US" sz="1100" b="0" dirty="0">
              <a:solidFill>
                <a:srgbClr val="221F1F"/>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1" y="652146"/>
            <a:ext cx="39528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RECOMMANDATIONS</a:t>
            </a:r>
          </a:p>
        </p:txBody>
      </p:sp>
      <p:sp>
        <p:nvSpPr>
          <p:cNvPr id="8" name="Text Placeholder 23">
            <a:extLst>
              <a:ext uri="{FF2B5EF4-FFF2-40B4-BE49-F238E27FC236}">
                <a16:creationId xmlns:a16="http://schemas.microsoft.com/office/drawing/2014/main" id="{F7A9F915-6E82-8946-B40A-B083D81DC071}"/>
              </a:ext>
            </a:extLst>
          </p:cNvPr>
          <p:cNvSpPr txBox="1">
            <a:spLocks/>
          </p:cNvSpPr>
          <p:nvPr/>
        </p:nvSpPr>
        <p:spPr>
          <a:xfrm>
            <a:off x="430878" y="4156072"/>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Croire que les gens n'ont pas de culture.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Croire que la culture est uniquement réservée aux espaces culturels ou aux artistes.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Croire qu'il existe des formes de culture supérieures aux autres.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Croire que les gens sont privés de culture.</a:t>
            </a:r>
          </a:p>
        </p:txBody>
      </p:sp>
      <p:sp>
        <p:nvSpPr>
          <p:cNvPr id="9" name="Text Placeholder 35">
            <a:extLst>
              <a:ext uri="{FF2B5EF4-FFF2-40B4-BE49-F238E27FC236}">
                <a16:creationId xmlns:a16="http://schemas.microsoft.com/office/drawing/2014/main" id="{EDEFE367-E57A-5645-8740-78341CF08D11}"/>
              </a:ext>
            </a:extLst>
          </p:cNvPr>
          <p:cNvSpPr txBox="1">
            <a:spLocks/>
          </p:cNvSpPr>
          <p:nvPr/>
        </p:nvSpPr>
        <p:spPr>
          <a:xfrm>
            <a:off x="0" y="3484824"/>
            <a:ext cx="5220002"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MYTHES ET FAUSSES CROYANCES</a:t>
            </a:r>
          </a:p>
        </p:txBody>
      </p:sp>
      <p:sp>
        <p:nvSpPr>
          <p:cNvPr id="13" name="Text Placeholder 23">
            <a:extLst>
              <a:ext uri="{FF2B5EF4-FFF2-40B4-BE49-F238E27FC236}">
                <a16:creationId xmlns:a16="http://schemas.microsoft.com/office/drawing/2014/main" id="{BA58E591-C167-8641-8E2B-4232F7D28708}"/>
              </a:ext>
            </a:extLst>
          </p:cNvPr>
          <p:cNvSpPr txBox="1">
            <a:spLocks/>
          </p:cNvSpPr>
          <p:nvPr/>
        </p:nvSpPr>
        <p:spPr>
          <a:xfrm>
            <a:off x="430876" y="6246308"/>
            <a:ext cx="3521925"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buClr>
                <a:srgbClr val="FFC652"/>
              </a:buClr>
            </a:pPr>
            <a:r>
              <a:rPr lang="es-ES" sz="1100" b="0" dirty="0">
                <a:solidFill>
                  <a:srgbClr val="221F1F"/>
                </a:solidFill>
                <a:latin typeface="Calibri" panose="020F0502020204030204" pitchFamily="34" charset="0"/>
              </a:rPr>
              <a:t>Lien vers notre publication de la bande dessinée : </a:t>
            </a:r>
          </a:p>
          <a:p>
            <a:pPr algn="l">
              <a:spcBef>
                <a:spcPts val="0"/>
              </a:spcBef>
              <a:buClr>
                <a:srgbClr val="FFC652"/>
              </a:buClr>
            </a:pPr>
            <a:r>
              <a:rPr lang="en-US" sz="1100" b="0" dirty="0">
                <a:solidFill>
                  <a:srgbClr val="221F1F"/>
                </a:solidFill>
                <a:latin typeface="Calibri" panose="020F0502020204030204" pitchFamily="34" charset="0"/>
                <a:hlinkClick r:id="rId3"/>
              </a:rPr>
              <a:t>https://culture-sante-aquitaine.com/regarder-autrement-les-cooperations-entre-culture-et-sante/</a:t>
            </a:r>
            <a:endParaRPr lang="en-US" sz="1100" b="0" dirty="0">
              <a:solidFill>
                <a:srgbClr val="221F1F"/>
              </a:solidFill>
              <a:latin typeface="Calibri" panose="020F0502020204030204" pitchFamily="34" charset="0"/>
            </a:endParaRP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Lien vers la bande dessinée </a:t>
            </a:r>
            <a:r>
              <a:rPr lang="en-US" sz="1100" b="0" dirty="0">
                <a:solidFill>
                  <a:srgbClr val="221F1F"/>
                </a:solidFill>
                <a:latin typeface="Calibri" panose="020F0502020204030204" pitchFamily="34" charset="0"/>
                <a:hlinkClick r:id="rId4"/>
              </a:rPr>
              <a:t>: </a:t>
            </a:r>
            <a:r>
              <a:rPr lang="en-US" sz="1100" b="0" dirty="0">
                <a:solidFill>
                  <a:srgbClr val="221F1F"/>
                </a:solidFill>
                <a:latin typeface="Calibri" panose="020F0502020204030204" pitchFamily="34" charset="0"/>
              </a:rPr>
              <a:t>https://fr.calameo.com/read/005054642b201029b446e?authid=tRnGOueOYcgr&amp;page=1 </a:t>
            </a:r>
            <a:r>
              <a:rPr lang="en-US" sz="1100" b="0" baseline="30000" dirty="0">
                <a:solidFill>
                  <a:srgbClr val="221F1F"/>
                </a:solidFill>
                <a:latin typeface="Calibri" panose="020F0502020204030204" pitchFamily="34" charset="0"/>
              </a:rPr>
              <a:t>40</a:t>
            </a:r>
            <a:endParaRPr lang="en-US" sz="1100" b="0" dirty="0">
              <a:solidFill>
                <a:srgbClr val="221F1F"/>
              </a:solidFill>
              <a:latin typeface="Calibri" panose="020F0502020204030204" pitchFamily="34" charset="0"/>
            </a:endParaRPr>
          </a:p>
          <a:p>
            <a:pPr algn="l">
              <a:spcBef>
                <a:spcPts val="0"/>
              </a:spcBef>
              <a:buClr>
                <a:srgbClr val="FFC652"/>
              </a:buClr>
            </a:pPr>
            <a:endParaRPr lang="en-US" sz="1100" b="0" dirty="0">
              <a:solidFill>
                <a:srgbClr val="221F1F"/>
              </a:solidFill>
              <a:latin typeface="Calibri" panose="020F0502020204030204" pitchFamily="34" charset="0"/>
            </a:endParaRPr>
          </a:p>
        </p:txBody>
      </p:sp>
      <p:sp>
        <p:nvSpPr>
          <p:cNvPr id="14" name="Text Placeholder 35">
            <a:extLst>
              <a:ext uri="{FF2B5EF4-FFF2-40B4-BE49-F238E27FC236}">
                <a16:creationId xmlns:a16="http://schemas.microsoft.com/office/drawing/2014/main" id="{61E759A1-B295-8341-909D-0745801679A8}"/>
              </a:ext>
            </a:extLst>
          </p:cNvPr>
          <p:cNvSpPr txBox="1">
            <a:spLocks/>
          </p:cNvSpPr>
          <p:nvPr/>
        </p:nvSpPr>
        <p:spPr>
          <a:xfrm>
            <a:off x="-2" y="5575060"/>
            <a:ext cx="41472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LIEN ET RESSOURCES </a:t>
            </a:r>
          </a:p>
        </p:txBody>
      </p:sp>
      <p:sp>
        <p:nvSpPr>
          <p:cNvPr id="15" name="Text Placeholder 23">
            <a:extLst>
              <a:ext uri="{FF2B5EF4-FFF2-40B4-BE49-F238E27FC236}">
                <a16:creationId xmlns:a16="http://schemas.microsoft.com/office/drawing/2014/main" id="{83177D70-5E05-5D48-B3A5-1F0CAC8ECD4C}"/>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Corrcia</a:t>
            </a:r>
            <a:r>
              <a:rPr lang="en-US" sz="800" dirty="0">
                <a:solidFill>
                  <a:srgbClr val="221F1F"/>
                </a:solidFill>
                <a:latin typeface="Calibri" panose="020F0502020204030204" pitchFamily="34" charset="0"/>
              </a:rPr>
              <a:t>, E., Lucas, J.M. et </a:t>
            </a:r>
            <a:r>
              <a:rPr lang="en-US" sz="800" dirty="0" err="1">
                <a:solidFill>
                  <a:srgbClr val="221F1F"/>
                </a:solidFill>
                <a:latin typeface="Calibri" panose="020F0502020204030204" pitchFamily="34" charset="0"/>
              </a:rPr>
              <a:t>Rossard</a:t>
            </a:r>
            <a:r>
              <a:rPr lang="en-US" sz="800" dirty="0">
                <a:solidFill>
                  <a:srgbClr val="221F1F"/>
                </a:solidFill>
                <a:latin typeface="Calibri" panose="020F0502020204030204" pitchFamily="34" charset="0"/>
              </a:rPr>
              <a:t>, A. </a:t>
            </a:r>
            <a:r>
              <a:rPr lang="en-US" sz="800" dirty="0" err="1">
                <a:solidFill>
                  <a:srgbClr val="221F1F"/>
                </a:solidFill>
                <a:latin typeface="Calibri" panose="020F0502020204030204" pitchFamily="34" charset="0"/>
              </a:rPr>
              <a:t>Volontaires </a:t>
            </a:r>
            <a:r>
              <a:rPr lang="en-US" sz="800" dirty="0">
                <a:solidFill>
                  <a:srgbClr val="221F1F"/>
                </a:solidFill>
                <a:latin typeface="Calibri" panose="020F0502020204030204" pitchFamily="34" charset="0"/>
              </a:rPr>
              <a:t>pour les droits </a:t>
            </a:r>
            <a:r>
              <a:rPr lang="en-US" sz="800" dirty="0" err="1">
                <a:solidFill>
                  <a:srgbClr val="221F1F"/>
                </a:solidFill>
                <a:latin typeface="Calibri" panose="020F0502020204030204" pitchFamily="34" charset="0"/>
              </a:rPr>
              <a:t>culturels</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Camí </a:t>
            </a:r>
            <a:r>
              <a:rPr lang="en-US" sz="800" dirty="0">
                <a:solidFill>
                  <a:srgbClr val="221F1F"/>
                </a:solidFill>
                <a:latin typeface="Calibri" panose="020F0502020204030204" pitchFamily="34" charset="0"/>
              </a:rPr>
              <a:t>(2020). </a:t>
            </a:r>
            <a:r>
              <a:rPr lang="en-US" sz="800" dirty="0" err="1">
                <a:solidFill>
                  <a:srgbClr val="221F1F"/>
                </a:solidFill>
                <a:latin typeface="Calibri" panose="020F0502020204030204" pitchFamily="34" charset="0"/>
              </a:rPr>
              <a:t>Regarder autrement </a:t>
            </a:r>
            <a:r>
              <a:rPr lang="en-US" sz="800" dirty="0">
                <a:solidFill>
                  <a:srgbClr val="221F1F"/>
                </a:solidFill>
                <a:latin typeface="Calibri" panose="020F0502020204030204" pitchFamily="34" charset="0"/>
              </a:rPr>
              <a:t>les </a:t>
            </a:r>
            <a:r>
              <a:rPr lang="en-US" sz="800" dirty="0" err="1">
                <a:solidFill>
                  <a:srgbClr val="221F1F"/>
                </a:solidFill>
                <a:latin typeface="Calibri" panose="020F0502020204030204" pitchFamily="34" charset="0"/>
              </a:rPr>
              <a:t>coopératíons </a:t>
            </a:r>
            <a:r>
              <a:rPr lang="en-US" sz="800" dirty="0">
                <a:solidFill>
                  <a:srgbClr val="221F1F"/>
                </a:solidFill>
                <a:latin typeface="Calibri" panose="020F0502020204030204" pitchFamily="34" charset="0"/>
              </a:rPr>
              <a:t>entre "culture et </a:t>
            </a:r>
            <a:r>
              <a:rPr lang="en-US" sz="800" dirty="0" err="1">
                <a:solidFill>
                  <a:srgbClr val="221F1F"/>
                </a:solidFill>
                <a:latin typeface="Calibri" panose="020F0502020204030204" pitchFamily="34" charset="0"/>
              </a:rPr>
              <a:t>santé</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 </a:t>
            </a:r>
          </a:p>
        </p:txBody>
      </p:sp>
      <p:grpSp>
        <p:nvGrpSpPr>
          <p:cNvPr id="354" name="Group 353">
            <a:extLst>
              <a:ext uri="{FF2B5EF4-FFF2-40B4-BE49-F238E27FC236}">
                <a16:creationId xmlns:a16="http://schemas.microsoft.com/office/drawing/2014/main" id="{39F0123A-2278-4444-8905-6C16BE236C3E}"/>
              </a:ext>
            </a:extLst>
          </p:cNvPr>
          <p:cNvGrpSpPr/>
          <p:nvPr/>
        </p:nvGrpSpPr>
        <p:grpSpPr>
          <a:xfrm flipH="1">
            <a:off x="4147198" y="6196171"/>
            <a:ext cx="2718886" cy="2528206"/>
            <a:chOff x="2494539" y="6005330"/>
            <a:chExt cx="4033920" cy="3751015"/>
          </a:xfrm>
        </p:grpSpPr>
        <p:sp>
          <p:nvSpPr>
            <p:cNvPr id="355" name="Freeform 354">
              <a:extLst>
                <a:ext uri="{FF2B5EF4-FFF2-40B4-BE49-F238E27FC236}">
                  <a16:creationId xmlns:a16="http://schemas.microsoft.com/office/drawing/2014/main" id="{5B4451B3-6D6A-A24E-90CE-0879B63483AD}"/>
                </a:ext>
              </a:extLst>
            </p:cNvPr>
            <p:cNvSpPr/>
            <p:nvPr/>
          </p:nvSpPr>
          <p:spPr>
            <a:xfrm>
              <a:off x="2938455" y="6185345"/>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dpi="0" rotWithShape="0">
              <a:blip r:embed="rId5" cstate="print">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1708B46F-F2C5-DC44-8AA6-B7E8BA853962}"/>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9627367-3763-6A40-A5A0-729EF1F1C748}"/>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048E1E00-965C-CB47-B74E-F39DE74A93AE}"/>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4BCB38F-0A32-FE45-AEBB-78AB3C3FDE13}"/>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415CC486-B25A-D943-B3A9-31BCCC97D193}"/>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1183FF1F-CD33-B341-9A5F-BE2049B5C9E3}"/>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B9152ECC-E28B-0D47-9D30-BB3E8FEE5169}"/>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71AC6922-57A7-4547-BC90-BDA277523D77}"/>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D562C83-5867-B544-B3F2-93E35BE7E4F3}"/>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DD79AFC5-A3F8-6449-8AAE-F460FB3F2202}"/>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A4CAAA7-9886-C84E-B00A-CE3CD5C2FFE1}"/>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7D74854D-A463-2042-B465-9A1EC19B5C29}"/>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951E59AC-2CCC-1248-9BBC-1E304CFF9967}"/>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5C8EB929-6ED0-9F4B-AA5D-76B6E2E27D4E}"/>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7485BFA3-FC89-774E-854F-C045CEC80296}"/>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F5D5452C-6148-ED4A-A634-CD6AF066BE93}"/>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B491BBD1-19A5-A14B-86DB-B8FADDDE8E26}"/>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E8C3BF71-D7B1-F646-A94E-6D4649741C06}"/>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EAEF59BB-A585-E84B-9675-C9C4F3152D73}"/>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F814316A-137B-2047-991A-AD93B4185AF3}"/>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61D5B1D-06E2-3442-ADA2-387771885582}"/>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FB2E1E0-10ED-FA47-A388-CAF75E231CBC}"/>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A7F7BC38-2807-C149-863E-9317141F0184}"/>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0DAE093E-C320-1B4E-AB0E-2AFD522AC1F2}"/>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A5C68B5-A74C-BD43-B221-F089119D319C}"/>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57A4767E-7C49-1141-8B0E-8F27212CE1DC}"/>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5359B475-5E33-3C4C-8C3A-CB046DB24593}"/>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43B029BE-38E0-6040-91AC-A36AE5626AD8}"/>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9016D56F-CC53-2343-857D-264CA0174211}"/>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F9E90993-06A7-5540-B1A9-03F4F687CC06}"/>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E38BB7F7-22FD-6C4F-B70C-FDDDEC8B568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59BBB565-2CC5-6844-B7C5-9A54CD6F0B7D}"/>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2EE0F8E2-6D19-7B49-92E1-2EC84D612257}"/>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7AAA320-71C1-6B40-BFD1-65B708C4A6A8}"/>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E72256DC-F718-A149-A05C-E0AC89A0C3CD}"/>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4BE421A5-C9D8-BB49-B4B4-B0BD5D21A713}"/>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E5F80D74-BD62-A849-801A-FF9760B7AB8B}"/>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CF090AFD-1DBD-2248-BC08-22A0E5DF9B15}"/>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53C806FC-40D2-C747-9733-5C42100BEFB0}"/>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CE68E882-69C0-DB40-B1B9-9A1D70F9B174}"/>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6F2BFB0-2177-A949-80AD-9BF01B7E315A}"/>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48B89CE5-3361-E144-BD8A-97F18530B18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5E743B36-4053-9D4F-A8E2-C3D676EF11BD}"/>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0E7B6CF3-C682-6042-9572-5704A7FA6823}"/>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53D07510-5181-F845-B256-A43DF269B51D}"/>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86594013-3053-1E43-8225-ED3F16CCEFD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29ED688-1022-C84A-AF4A-57AE9D9CDE47}"/>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AA7C3812-39D0-1641-A62A-F2A4102F1382}"/>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014EE85A-EFF1-8A4D-A03B-DEEAB95418A4}"/>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0F94CF9F-C165-0E41-9025-599FC8EC2C83}"/>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7902307A-CEEA-724C-8FD0-B2FACA4DE089}"/>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45340A42-814B-894B-93DF-0D2B0E9D1727}"/>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B491A5A3-2C5C-034A-8114-B1E18B60528D}"/>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3FC0039C-FF8D-8C49-9FF6-3F70471E463E}"/>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0091EE54-6CA4-D94C-9829-57D484E91E32}"/>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6A8026B4-4F4A-8948-B27B-E2088401667A}"/>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4CB648FA-0E78-FD4F-B6C8-CE026EF827C9}"/>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BF20B9F9-0780-A84F-B0E4-187C809016D8}"/>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C7D6606D-A048-0240-B8CB-4095D3DBC76B}"/>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9F6E6F34-A8D0-DC4F-9DCD-8AA96F04C94F}"/>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555AE370-9F1B-DE4A-986E-636B4D4EE3F2}"/>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71666117-2556-1A47-AAAC-06726409B8F9}"/>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78B0996E-1EDF-C74A-AF7C-E74F6D71232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2B9448F2-EDED-D547-B674-BFFFA7EA2F77}"/>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4BD7BAD3-AEC3-1C44-94FF-7AFA31F85B49}"/>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2B8315BB-FF3E-4C41-B565-741C19493FA7}"/>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7743642F-380D-6E4C-A527-975DFC7E9B5A}"/>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AF3C080E-6A14-5645-9516-EEA7E44A0D64}"/>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3507BBB1-10F2-8B43-83EF-7928DECA8D48}"/>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B9BEFFF4-F9A0-EE46-BD73-1087509ED0CE}"/>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52C9266C-A953-124F-B7E3-68DA6C1D84F0}"/>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8BF89341-54E2-C94B-8D12-643AE50F8AB2}"/>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BD620E9E-144D-8944-A55E-42801D8217FD}"/>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661FD628-9171-7C4E-AECF-13AE6C4CEC2D}"/>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982B880-C932-C84E-BD83-184D34F3D7D4}"/>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068FE6F-D436-204A-B82C-670A6C5D8E26}"/>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73AA0E5E-550A-2146-81BD-B9B9260C73BF}"/>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B6BB22DB-3668-7343-A2C9-1B064438D06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B75BC586-8815-6841-9F2B-8BDFF550D67D}"/>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D34DB4AB-0D6B-C845-907E-9391FEC42C9D}"/>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34C4C83D-95C3-F142-9D75-9A6B4D0A3F74}"/>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59EDF470-551A-1843-96CE-28735C3CA953}"/>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0A683FE1-1DBC-824C-B2FC-86C7256FEF0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AC5B8205-6AD4-B24C-BBEF-3BBFCF826646}"/>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6B005750-B69A-444D-9EF8-B2A3D41460A4}"/>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485ECE9F-032C-2E4B-903D-43F7F250056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3DFF14C2-106D-F74A-805F-A32FE1AAC1F7}"/>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2EC57AF3-B912-814A-B764-8B5E35A14CAD}"/>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20B7DF59-825B-2E48-9968-CCD8208AEF38}"/>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6D223012-E139-6C4F-8AF1-95F8652481CD}"/>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17AD1737-B76E-AE48-BEB6-D86BAB3EE3F6}"/>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66AC3DAD-D591-EF4F-A2D8-832368977AC6}"/>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392B4064-98CF-3449-9F80-ADA4EACB3454}"/>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7A7D5320-DA66-B347-8D73-E47B58C5B6CF}"/>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BDA246D4-D689-A747-8FC3-24A41057FA10}"/>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50DF5AA0-5994-EA4F-8BB3-A6DC0EB55427}"/>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89DA3E04-9492-674C-BB98-04DB51039C6C}"/>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E3BFBAB8-82F4-5440-A06E-FBB0CDC3A6B4}"/>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A395B593-1A9B-354F-BFBD-0B4B0FD25A3E}"/>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BF9E73EC-BB6F-A847-B821-8FFA0B0A5F09}"/>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F974DAFB-ED35-2649-AA82-B13D7A4CCEAE}"/>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D090C7EF-5136-C54D-88F5-E86E9B5BBE76}"/>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A1D5DC16-CE70-D644-865F-ABFB901DC857}"/>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3695249-D653-6D43-A0E6-281821611214}"/>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F5FC5EB9-AC01-F945-BDE4-88639379699B}"/>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954FC719-EEEC-C643-AC85-DE7528CCA9B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2A00080C-0342-9446-8CCF-55BB567BA3A2}"/>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3B7C7F6D-F334-F147-B2C4-D0BBB2B533C2}"/>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46AA6146-582C-114A-884E-FEE89A72015A}"/>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F6AA51BF-BD0B-F746-8E62-2DDF1BA78C2C}"/>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71D100AC-D0F5-B446-9AF4-06566F61B91F}"/>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F1CBE971-7D1C-CC49-B7CB-97F27048776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0720BD61-8693-244C-A992-1787938078A6}"/>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9AEAA97D-147B-934E-80C6-B2D609762010}"/>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273BC7D9-7CEF-4342-9406-CD292123E147}"/>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7BE4F266-3949-BE4C-B1D8-73574DF8B605}"/>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5B67E0E9-207E-024E-8F07-6DF063B3D8D5}"/>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618CF476-ADF4-4B4A-9DD1-82329851A606}"/>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175838C-97E4-5C42-AD26-6944E32F8F5A}"/>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D1259AC3-032C-1748-B84D-C1DF3E7D42FF}"/>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54B962E2-0CA0-1649-933F-0A4FA79D4C91}"/>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A23B5F5B-5CC6-D24B-B642-EC3B1A1F83C1}"/>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1C9E1EA8-C979-DB4B-B953-26163BCB5ED7}"/>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DED4521B-643E-C14B-8BD2-9076E4211E7D}"/>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865368B6-050F-1641-A8B0-855F02302CB4}"/>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4455113F-95D4-5845-BDAA-BC60AE12C3E7}"/>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C66F73AC-66CD-BD42-8920-C3D7342D65CE}"/>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C4E183C1-D037-0048-AD48-BECE4BBDEB26}"/>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46DDAC00-E1ED-F642-915E-911226DE2F24}"/>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E6A5952A-9ACA-354F-A2ED-F37256CA2E35}"/>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1FB5271C-340B-6345-A405-00291D2751D0}"/>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6D67727B-6D4C-6747-A310-456B3242E6A9}"/>
                </a:ext>
              </a:extLst>
            </p:cNvPr>
            <p:cNvSpPr/>
            <p:nvPr/>
          </p:nvSpPr>
          <p:spPr>
            <a:xfrm>
              <a:off x="2684797" y="6250466"/>
              <a:ext cx="546552"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B0C938F-48F0-4D4A-A1B1-88109BA5C0E6}"/>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3CE64A84-A1C9-8E42-B145-CE5048A1C91F}"/>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92F7E103-540E-AB43-8655-3F325226945A}"/>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30DBF65E-1FC7-3147-93E4-51C9F742BF9A}"/>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18B0CFDC-6245-4549-B740-BB700DAF5010}"/>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B9492B00-BEE7-6D44-906F-1BE7AFF7FFCF}"/>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C3524E86-2EAC-3041-A89F-3A0BD31EDFF1}"/>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ADB9EF8B-188F-4A47-9EEC-92B2E41B73FE}"/>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54022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D12BC-7D77-4A7D-B2BC-C05B95729288}"/>
              </a:ext>
            </a:extLst>
          </p:cNvPr>
          <p:cNvSpPr>
            <a:spLocks noGrp="1"/>
          </p:cNvSpPr>
          <p:nvPr>
            <p:ph type="body" sz="quarter" idx="47"/>
          </p:nvPr>
        </p:nvSpPr>
        <p:spPr>
          <a:xfrm>
            <a:off x="2884485" y="1174981"/>
            <a:ext cx="4284149" cy="844355"/>
          </a:xfrm>
        </p:spPr>
        <p:txBody>
          <a:bodyPr/>
          <a:lstStyle/>
          <a:p>
            <a:pPr algn="just">
              <a:lnSpc>
                <a:spcPct val="100000"/>
              </a:lnSpc>
            </a:pPr>
            <a:r>
              <a:rPr lang="es-ES" sz="1600" b="0" dirty="0">
                <a:solidFill>
                  <a:srgbClr val="221F1F"/>
                </a:solidFill>
                <a:latin typeface="Calibri" panose="020F0502020204030204" pitchFamily="34" charset="0"/>
              </a:rPr>
              <a:t>Ce guide a été créé par un consortium dans le cadre du projet Erasmus+. Il fournit un large éventail de ressources sur la prescription sociale dans différents pays d'Europe, chaque pays ayant des niveaux différents d'adaptation de ces ressources communautaires, de sorte que le contenu final soit adaptable à différents contextes et lieux. Dans cette optique, les lecteurs doivent lire chaque chapitre de manière sélective, en tenant compte des services qui peuvent leur être utiles ou intéressants.</a:t>
            </a:r>
          </a:p>
          <a:p>
            <a:pPr algn="just">
              <a:lnSpc>
                <a:spcPct val="100000"/>
              </a:lnSpc>
            </a:pPr>
            <a:endParaRPr lang="en-US" dirty="0">
              <a:solidFill>
                <a:srgbClr val="221F1F"/>
              </a:solidFill>
            </a:endParaRPr>
          </a:p>
          <a:p>
            <a:pPr algn="just">
              <a:lnSpc>
                <a:spcPct val="100000"/>
              </a:lnSpc>
            </a:pPr>
            <a:r>
              <a:rPr lang="es-ES" sz="1600" b="0" dirty="0">
                <a:solidFill>
                  <a:srgbClr val="221F1F"/>
                </a:solidFill>
                <a:latin typeface="Calibri" panose="020F0502020204030204" pitchFamily="34" charset="0"/>
              </a:rPr>
              <a:t>Ce guide est disponible et localisé pour être utilisé en Irlande du Nord/Royaume-Uni, en République d'Irlande, en Espagne, en France et en Grèce. </a:t>
            </a:r>
            <a:endParaRPr lang="en-US" dirty="0">
              <a:solidFill>
                <a:srgbClr val="221F1F"/>
              </a:solidFill>
            </a:endParaRPr>
          </a:p>
          <a:p>
            <a:pPr algn="just">
              <a:lnSpc>
                <a:spcPct val="100000"/>
              </a:lnSpc>
            </a:pPr>
            <a:endParaRPr lang="en-US" dirty="0">
              <a:solidFill>
                <a:srgbClr val="221F1F"/>
              </a:solidFill>
            </a:endParaRPr>
          </a:p>
          <a:p>
            <a:pPr algn="just">
              <a:lnSpc>
                <a:spcPct val="100000"/>
              </a:lnSpc>
            </a:pPr>
            <a:r>
              <a:rPr lang="es-ES" dirty="0">
                <a:solidFill>
                  <a:srgbClr val="221F1F"/>
                </a:solidFill>
              </a:rPr>
              <a:t>Pour plus d'informations sur le </a:t>
            </a:r>
            <a:r>
              <a:rPr lang="es-ES" dirty="0" err="1">
                <a:solidFill>
                  <a:srgbClr val="221F1F"/>
                </a:solidFill>
              </a:rPr>
              <a:t>projet</a:t>
            </a:r>
            <a:r>
              <a:rPr lang="es-ES" dirty="0">
                <a:solidFill>
                  <a:srgbClr val="221F1F"/>
                </a:solidFill>
              </a:rPr>
              <a:t> ACTIVATE, veuillez consulter le site : </a:t>
            </a:r>
            <a:endParaRPr lang="en-IE" dirty="0"/>
          </a:p>
        </p:txBody>
      </p:sp>
      <p:sp>
        <p:nvSpPr>
          <p:cNvPr id="5" name="Rectangle 4">
            <a:extLst>
              <a:ext uri="{FF2B5EF4-FFF2-40B4-BE49-F238E27FC236}">
                <a16:creationId xmlns:a16="http://schemas.microsoft.com/office/drawing/2014/main" id="{AF80F7AA-FA06-4DA5-BB81-E2E20FBCE9EE}"/>
              </a:ext>
            </a:extLst>
          </p:cNvPr>
          <p:cNvSpPr/>
          <p:nvPr/>
        </p:nvSpPr>
        <p:spPr>
          <a:xfrm>
            <a:off x="-13539" y="7870018"/>
            <a:ext cx="7586748" cy="323165"/>
          </a:xfrm>
          <a:prstGeom prst="rect">
            <a:avLst/>
          </a:prstGeom>
          <a:noFill/>
        </p:spPr>
        <p:txBody>
          <a:bodyPr wrap="square" anchor="ctr">
            <a:spAutoFit/>
          </a:bodyPr>
          <a:lstStyle/>
          <a:p>
            <a:pPr algn="ctr"/>
            <a:r>
              <a:rPr lang="es-ES" sz="1500" dirty="0">
                <a:solidFill>
                  <a:srgbClr val="221F1F"/>
                </a:solidFill>
                <a:latin typeface="Calibri" panose="020F0502020204030204" pitchFamily="34" charset="0"/>
              </a:rPr>
              <a:t>     RENFORCER LA LITTÉRATIE EN MATIÈRE DE SANTÉ POUR LES ADULTES</a:t>
            </a:r>
            <a:endParaRPr lang="en-US" sz="1500" dirty="0">
              <a:solidFill>
                <a:srgbClr val="221F1F"/>
              </a:solidFill>
              <a:latin typeface="Calibri" panose="020F0502020204030204" pitchFamily="34" charset="0"/>
            </a:endParaRPr>
          </a:p>
        </p:txBody>
      </p:sp>
      <p:pic>
        <p:nvPicPr>
          <p:cNvPr id="6" name="Picture 5" descr="Text, logo&#10;&#10;Description automatically generated">
            <a:extLst>
              <a:ext uri="{FF2B5EF4-FFF2-40B4-BE49-F238E27FC236}">
                <a16:creationId xmlns:a16="http://schemas.microsoft.com/office/drawing/2014/main" id="{D7994ECF-9323-44C0-80C5-D65FFE8BF5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48226" y="8193183"/>
            <a:ext cx="2863221" cy="1759762"/>
          </a:xfrm>
          <a:prstGeom prst="rect">
            <a:avLst/>
          </a:prstGeom>
        </p:spPr>
      </p:pic>
      <p:grpSp>
        <p:nvGrpSpPr>
          <p:cNvPr id="7" name="Group 6">
            <a:extLst>
              <a:ext uri="{FF2B5EF4-FFF2-40B4-BE49-F238E27FC236}">
                <a16:creationId xmlns:a16="http://schemas.microsoft.com/office/drawing/2014/main" id="{E25E4F71-799C-4859-B577-43155ED3AD4B}"/>
              </a:ext>
            </a:extLst>
          </p:cNvPr>
          <p:cNvGrpSpPr/>
          <p:nvPr/>
        </p:nvGrpSpPr>
        <p:grpSpPr>
          <a:xfrm>
            <a:off x="3060953" y="10044634"/>
            <a:ext cx="1437765" cy="456750"/>
            <a:chOff x="5423331" y="9058898"/>
            <a:chExt cx="2158773" cy="685800"/>
          </a:xfrm>
        </p:grpSpPr>
        <p:sp>
          <p:nvSpPr>
            <p:cNvPr id="8" name="Rectangle 7">
              <a:extLst>
                <a:ext uri="{FF2B5EF4-FFF2-40B4-BE49-F238E27FC236}">
                  <a16:creationId xmlns:a16="http://schemas.microsoft.com/office/drawing/2014/main" id="{9EB8DBD2-B812-4DCF-A7BD-D4122DFA03B6}"/>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9AA3C4E-8D60-443C-AA76-4CD07256DC75}"/>
                </a:ext>
              </a:extLst>
            </p:cNvPr>
            <p:cNvPicPr/>
            <p:nvPr userDrawn="1"/>
          </p:nvPicPr>
          <p:blipFill rotWithShape="1">
            <a:blip r:embed="rId3"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C81F02CA-FF4D-456B-9EEF-499A5C368DE4}"/>
              </a:ext>
            </a:extLst>
          </p:cNvPr>
          <p:cNvSpPr/>
          <p:nvPr/>
        </p:nvSpPr>
        <p:spPr>
          <a:xfrm>
            <a:off x="1615858" y="5998750"/>
            <a:ext cx="5943817" cy="523220"/>
          </a:xfrm>
          <a:prstGeom prst="rect">
            <a:avLst/>
          </a:prstGeom>
          <a:solidFill>
            <a:schemeClr val="tx1"/>
          </a:solidFill>
        </p:spPr>
        <p:txBody>
          <a:bodyPr wrap="square" anchor="ctr">
            <a:spAutoFit/>
          </a:bodyPr>
          <a:lstStyle/>
          <a:p>
            <a:pPr algn="ctr"/>
            <a:r>
              <a:rPr lang="en-US" sz="2800" b="1">
                <a:solidFill>
                  <a:schemeClr val="bg1"/>
                </a:solidFill>
                <a:latin typeface="Calibri" panose="020F0502020204030204" pitchFamily="34" charset="0"/>
              </a:rPr>
              <a:t>www.socialprescribers.eu </a:t>
            </a:r>
          </a:p>
        </p:txBody>
      </p:sp>
    </p:spTree>
    <p:extLst>
      <p:ext uri="{BB962C8B-B14F-4D97-AF65-F5344CB8AC3E}">
        <p14:creationId xmlns:p14="http://schemas.microsoft.com/office/powerpoint/2010/main" val="137427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148AEF9F-E013-1249-94FE-A75C0DE1908E}"/>
              </a:ext>
            </a:extLst>
          </p:cNvPr>
          <p:cNvSpPr>
            <a:spLocks noGrp="1"/>
          </p:cNvSpPr>
          <p:nvPr>
            <p:ph type="body" sz="quarter" idx="4294967295"/>
          </p:nvPr>
        </p:nvSpPr>
        <p:spPr>
          <a:xfrm>
            <a:off x="0" y="2142514"/>
            <a:ext cx="427990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INFORMATIONS GÉNÉRALES</a:t>
            </a:r>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0142" y="3247256"/>
            <a:ext cx="6687338" cy="1113491"/>
          </a:xfrm>
          <a:prstGeom prst="rect">
            <a:avLst/>
          </a:prstGeom>
        </p:spPr>
        <p:txBody>
          <a:bodyPr/>
          <a:lstStyle/>
          <a:p>
            <a:pPr marL="0" indent="0" algn="just">
              <a:buNone/>
            </a:pPr>
            <a:r>
              <a:rPr lang="es-ES" sz="1200" dirty="0">
                <a:latin typeface="Calibri" panose="020F0502020204030204" pitchFamily="34" charset="0"/>
              </a:rPr>
              <a:t>Votre santé est la chose la plus précieuse que vous posséderez jamais. Notre santé, tant physique que mentale, peut être affectée par des facteurs sociaux, psychologiques et biologiques. Il </a:t>
            </a:r>
            <a:r>
              <a:rPr lang="es-ES" sz="1200" dirty="0" err="1">
                <a:latin typeface="Calibri" panose="020F0502020204030204" pitchFamily="34" charset="0"/>
              </a:rPr>
              <a:t>est</a:t>
            </a:r>
            <a:r>
              <a:rPr lang="es-ES" sz="1200" dirty="0">
                <a:latin typeface="Calibri" panose="020F0502020204030204" pitchFamily="34" charset="0"/>
              </a:rPr>
              <a:t> </a:t>
            </a:r>
            <a:r>
              <a:rPr lang="es-ES" sz="1200" dirty="0" err="1">
                <a:latin typeface="Calibri" panose="020F0502020204030204" pitchFamily="34" charset="0"/>
              </a:rPr>
              <a:t>avéré</a:t>
            </a:r>
            <a:r>
              <a:rPr lang="es-ES" sz="1200" dirty="0">
                <a:latin typeface="Calibri" panose="020F0502020204030204" pitchFamily="34" charset="0"/>
              </a:rPr>
              <a:t> que les changements dans l'environnement socio-économique, tels que le décès, le divorce (séparation émotionnelle), les accidents, les difficultés professionnelles majeures, le diagnostic d'une maladie grave, les changements dans les conditions de travail et les difficultés économiques peuvent affecter une personne à n'importe quel stade de sa vie.</a:t>
            </a:r>
          </a:p>
          <a:p>
            <a:pPr marL="0" indent="0" algn="just">
              <a:buNone/>
            </a:pPr>
            <a:r>
              <a:rPr lang="es-ES" sz="1200" dirty="0">
                <a:latin typeface="Calibri" panose="020F0502020204030204" pitchFamily="34" charset="0"/>
              </a:rPr>
              <a:t> Mais comment maintenir notre santé et notre bien-être ?</a:t>
            </a:r>
          </a:p>
          <a:p>
            <a:pPr marL="0" indent="0" algn="just">
              <a:buNone/>
            </a:pPr>
            <a:r>
              <a:rPr lang="es-ES" sz="1200" dirty="0">
                <a:latin typeface="Calibri" panose="020F0502020204030204" pitchFamily="34" charset="0"/>
              </a:rPr>
              <a:t> Tout d'abord, nous devons définir tous ces termes !</a:t>
            </a:r>
            <a:endParaRPr lang="en-US" sz="1200" dirty="0">
              <a:latin typeface="Calibri" panose="020F0502020204030204" pitchFamily="34" charset="0"/>
            </a:endParaRPr>
          </a:p>
        </p:txBody>
      </p:sp>
      <p:sp>
        <p:nvSpPr>
          <p:cNvPr id="27" name="Freeform 26">
            <a:extLst>
              <a:ext uri="{FF2B5EF4-FFF2-40B4-BE49-F238E27FC236}">
                <a16:creationId xmlns:a16="http://schemas.microsoft.com/office/drawing/2014/main" id="{FA2E008C-6922-5843-A249-7FC719706E8F}"/>
              </a:ext>
            </a:extLst>
          </p:cNvPr>
          <p:cNvSpPr>
            <a:spLocks/>
          </p:cNvSpPr>
          <p:nvPr/>
        </p:nvSpPr>
        <p:spPr bwMode="auto">
          <a:xfrm>
            <a:off x="1566042" y="4979194"/>
            <a:ext cx="4248235" cy="5106616"/>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Text Placeholder 36">
            <a:extLst>
              <a:ext uri="{FF2B5EF4-FFF2-40B4-BE49-F238E27FC236}">
                <a16:creationId xmlns:a16="http://schemas.microsoft.com/office/drawing/2014/main" id="{09BD0BBF-930E-2B44-88BE-45B3CF958C42}"/>
              </a:ext>
            </a:extLst>
          </p:cNvPr>
          <p:cNvSpPr txBox="1">
            <a:spLocks/>
          </p:cNvSpPr>
          <p:nvPr/>
        </p:nvSpPr>
        <p:spPr>
          <a:xfrm>
            <a:off x="2382365" y="6491490"/>
            <a:ext cx="2728216" cy="14980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s-ES" sz="1400" dirty="0">
                <a:latin typeface="Calibri" panose="020F0502020204030204" pitchFamily="34" charset="0"/>
              </a:rPr>
              <a:t>La santé est un </a:t>
            </a:r>
            <a:r>
              <a:rPr lang="es-ES" sz="1400" dirty="0">
                <a:solidFill>
                  <a:srgbClr val="169EE3"/>
                </a:solidFill>
                <a:latin typeface="Calibri" panose="020F0502020204030204" pitchFamily="34" charset="0"/>
              </a:rPr>
              <a:t>état de complet bien-être physique, mental et social </a:t>
            </a:r>
            <a:r>
              <a:rPr lang="es-ES" sz="1400" dirty="0">
                <a:latin typeface="Calibri" panose="020F0502020204030204" pitchFamily="34" charset="0"/>
              </a:rPr>
              <a:t>et ne consiste pas seulement en une absence de maladie ou d'infirmité. La jouissance du meilleur état de santé possible est l'un des droits fondamentaux de tout être humain, sans distinction de race, de religion, de conviction politique, de statut économique ou social (OMS, 2016). </a:t>
            </a:r>
            <a:endParaRPr lang="en-US" sz="1400" dirty="0">
              <a:solidFill>
                <a:srgbClr val="51A9BA"/>
              </a:solidFill>
              <a:latin typeface="Calibri" panose="020F0502020204030204" pitchFamily="34" charset="0"/>
            </a:endParaRPr>
          </a:p>
        </p:txBody>
      </p:sp>
      <p:sp>
        <p:nvSpPr>
          <p:cNvPr id="29" name="Text Placeholder 36">
            <a:extLst>
              <a:ext uri="{FF2B5EF4-FFF2-40B4-BE49-F238E27FC236}">
                <a16:creationId xmlns:a16="http://schemas.microsoft.com/office/drawing/2014/main" id="{1424EF51-9DFB-C54B-9DB9-075792715BE8}"/>
              </a:ext>
            </a:extLst>
          </p:cNvPr>
          <p:cNvSpPr txBox="1">
            <a:spLocks/>
          </p:cNvSpPr>
          <p:nvPr/>
        </p:nvSpPr>
        <p:spPr>
          <a:xfrm>
            <a:off x="84307" y="5637248"/>
            <a:ext cx="2728216" cy="267407"/>
          </a:xfrm>
          <a:prstGeom prst="rect">
            <a:avLst/>
          </a:prstGeom>
          <a:solidFill>
            <a:srgbClr val="221F1F"/>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30188" algn="l"/>
            <a:r>
              <a:rPr lang="en-GB" sz="1400" dirty="0">
                <a:solidFill>
                  <a:schemeClr val="bg1"/>
                </a:solidFill>
                <a:latin typeface="Calibri" panose="020F0502020204030204" pitchFamily="34" charset="0"/>
              </a:rPr>
              <a:t>QU'EST-CE QUE LA SANTÉ ? </a:t>
            </a:r>
            <a:endParaRPr lang="en-US" sz="1400" dirty="0">
              <a:solidFill>
                <a:schemeClr val="bg1"/>
              </a:solidFill>
              <a:latin typeface="Calibri" panose="020F0502020204030204" pitchFamily="34" charset="0"/>
            </a:endParaRPr>
          </a:p>
        </p:txBody>
      </p:sp>
      <p:grpSp>
        <p:nvGrpSpPr>
          <p:cNvPr id="2" name="Group 1">
            <a:extLst>
              <a:ext uri="{FF2B5EF4-FFF2-40B4-BE49-F238E27FC236}">
                <a16:creationId xmlns:a16="http://schemas.microsoft.com/office/drawing/2014/main" id="{5D9D0BAB-44CF-AF4E-87F8-2EF29DB6638B}"/>
              </a:ext>
            </a:extLst>
          </p:cNvPr>
          <p:cNvGrpSpPr/>
          <p:nvPr/>
        </p:nvGrpSpPr>
        <p:grpSpPr>
          <a:xfrm>
            <a:off x="4825718" y="1002592"/>
            <a:ext cx="2049716" cy="1696667"/>
            <a:chOff x="4825718" y="1002592"/>
            <a:chExt cx="2049716" cy="1696667"/>
          </a:xfrm>
        </p:grpSpPr>
        <p:grpSp>
          <p:nvGrpSpPr>
            <p:cNvPr id="30" name="Graphic 2">
              <a:extLst>
                <a:ext uri="{FF2B5EF4-FFF2-40B4-BE49-F238E27FC236}">
                  <a16:creationId xmlns:a16="http://schemas.microsoft.com/office/drawing/2014/main" id="{5A599B0D-9BE1-5E46-8443-507B1DF57B5C}"/>
                </a:ext>
              </a:extLst>
            </p:cNvPr>
            <p:cNvGrpSpPr/>
            <p:nvPr/>
          </p:nvGrpSpPr>
          <p:grpSpPr>
            <a:xfrm>
              <a:off x="4825718" y="1585769"/>
              <a:ext cx="1703157" cy="1113490"/>
              <a:chOff x="7926985" y="304544"/>
              <a:chExt cx="1246491" cy="814931"/>
            </a:xfrm>
          </p:grpSpPr>
          <p:sp>
            <p:nvSpPr>
              <p:cNvPr id="31" name="Freeform 30">
                <a:extLst>
                  <a:ext uri="{FF2B5EF4-FFF2-40B4-BE49-F238E27FC236}">
                    <a16:creationId xmlns:a16="http://schemas.microsoft.com/office/drawing/2014/main" id="{9E2952C2-E620-574A-B962-CDFA5DB39B47}"/>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EF464F7-7B34-364A-BE76-E978B47DE4FF}"/>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006732-2B1C-C74F-AD99-12852E14E3BE}"/>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BEB922-D6C2-1648-A83A-FB814D2443A4}"/>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870D6E0-A66A-6743-8060-A195360580F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4B7163-3E93-7648-A9E5-123E10FFBB6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0DBE2D4-9077-BA42-97EE-C8261330CA43}"/>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D3ABE67-7F23-6048-B0F5-0E3B34F090FE}"/>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5DCA6E3-8DFF-C544-80AA-B67196CD79A2}"/>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6D196E-2E99-2C4B-A2A1-67BD97BD3AA5}"/>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774B5C3-1959-CD4A-8473-78E630CC89EF}"/>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53742F4-3B97-AC46-BC07-370EE41009C8}"/>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825BD7A-B057-F344-BABD-8B676529896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5BA454-E5B3-0F47-9144-EB2EF010E9D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09004F4-0FD0-6C49-A158-BA4420ED9909}"/>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6497916-37F8-4848-A29D-BC56B49CF330}"/>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64BABE6-D482-5540-A861-47BF936F2753}"/>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1E2C5E-A438-C949-B55C-70A4A43B1316}"/>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85C48D-8FE9-854E-929B-0C77278AF51D}"/>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1E4768A-6776-7B47-BA77-145BB7517A74}"/>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51C4FBC-5247-C243-8141-221E493075F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2B717FD-1BC6-184A-BE97-9E3647E3840C}"/>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FB6A0A4-8E3C-3B4E-BCEF-B71719E1B9D4}"/>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0280FB5-3AB8-8948-AA52-2D865B751CA9}"/>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FD2A227-1477-884F-9D11-A684AEBC3EFA}"/>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5A66DA8-402F-7B40-8CEE-A5B233F962AF}"/>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B0B0341-4923-6C41-B0EF-49E49A25065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A5EF366-03CA-DC47-9257-6126907A1110}"/>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6C98A87-63A0-B446-9CC1-9F68584CB9C2}"/>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919C7CC-AE0D-1B42-A8F0-D5D078A0E470}"/>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19D597A-455B-C04B-AD0E-9F2C0A19F9F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9427E1B-9EB7-5047-BA09-332612EDA704}"/>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4482858-B6B6-4D4B-A368-709DBAE6A60E}"/>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B1E7A94-E9F6-834D-9314-2F8BB6072A7B}"/>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27A6274-454B-1A4E-81A0-D5A076B670F1}"/>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A44EBC0-EB8D-664E-A470-975E3ED53982}"/>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08EEF4-B5EA-9145-95D9-3ACEF515774A}"/>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5399FB69-DDA2-434B-A324-CB668AC11AEC}"/>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D88D4B5-85AE-D743-9718-39113A9576C5}"/>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735827C-BE99-504B-8049-9F2CD9B8EE9A}"/>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EF823E-1249-824E-8F88-FE4577ECE131}"/>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9D50DD-ABFD-3940-9416-3B83E94AFA5D}"/>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1BA1378-0F4B-6B43-83A2-350EEF509EBA}"/>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3DEE694-C2CC-2C42-8744-33B8F2ED03D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5215ED0-F408-C244-8937-51499EAE00CD}"/>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E30923B-20C1-F64B-B272-8EF12AF85963}"/>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A37FB18-0010-5640-8523-8E1276D597E2}"/>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4CE83ED0-A8EC-224A-BE04-1B443AAB5220}"/>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2CF6E53-64CE-564F-9898-16175F092F3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94F5118-A389-934E-AD1D-D9F984CA382F}"/>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28575A8-09C3-C548-80E7-6A00F073DBD6}"/>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BD69BFD-1E94-C14E-B992-2A44E8B1B570}"/>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37BEF95-5EC3-8E49-82B4-41207D74B7BD}"/>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1444B71-EDDC-B447-88AB-EC04BB11007A}"/>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14373EA-3F00-EC4D-A647-A11748BE6DBD}"/>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007B535-DE60-C744-ABF1-86344F0245FB}"/>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BA9FCCA-FA96-6647-972D-52986270DCA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768CB20-2602-D346-B759-25952F17DBB8}"/>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7D0B935-274D-0846-955F-579EB12A597F}"/>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50B25DA3-D7F9-CF45-8458-37F5B089B981}"/>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B1DDFFBE-6B5C-EA4D-810D-32E46C34A537}"/>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99E2524-EF18-9446-8C8D-00A4BBACB3A0}"/>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6FD4AD5-A3D0-3849-B081-F767E332636A}"/>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8AA721C-EFBD-6244-BE10-98E93B04AC3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1C5644A-FCD8-E348-B4B6-942EB18B6E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5BBD1AF-0F13-994C-AB76-7B9C6DC635B3}"/>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368CFD41-FB6C-C046-818F-8C7597BB33AB}"/>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5FD9177-CC9C-0240-8FF6-B6C17512CFBA}"/>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FF87DF7-7414-FC43-8D96-B1B45168CD0E}"/>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FC3DE7F-BF03-7D4A-9359-2D87210BCD1F}"/>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CAAD2105-0C84-7549-9C32-118B3DB5DE5D}"/>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484FE0FF-FE76-B94D-BC9F-8DB0E32A9C8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8056908-88A4-E643-8560-3E976444827A}"/>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B62DA36-126E-7247-86D1-6BD027C3F2A5}"/>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525420B-29F0-3D4E-ACD4-20366CEED656}"/>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A222092-FABE-754E-931A-735E9484DB12}"/>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320AE9D-B77F-D647-8A7B-FCDF4A23F570}"/>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9D0DF85-3B14-D648-8F82-99CA7E102EEE}"/>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9A5479D-35E0-0A4A-917C-870F3A25DFE0}"/>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A9B63E6-FB8F-8148-8511-C2E9DA491939}"/>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0A561BA-5AD3-BF4B-ADF5-60F85E2160DA}"/>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0426492C-6414-0246-BA8B-EB3181BEAE19}"/>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8DA98F2-2367-CF40-8373-6278ED97A7DC}"/>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6334DF7C-5260-DE46-9305-99D3EBEC3B20}"/>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37DE2A4-5976-444B-9F27-56A6F52395A8}"/>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B19A91F-A241-F348-9703-0A9E742A3767}"/>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8E0B103-17F5-1E49-AE67-B24125DDD3CD}"/>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D781BA87-2853-DE4D-B338-4C004BDB32D4}"/>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1684936-7868-2E4F-B331-F8EAEDF88D6F}"/>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0BD7078-13FE-2442-B2E1-E615F64C4AE5}"/>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0B6A7C6E-7E86-6143-820C-F0B06D1CF060}"/>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2807671-043A-6749-8003-4EA60594697D}"/>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89EA755-935B-574A-9DDA-F1D2ADE23D58}"/>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94451B-7209-D04D-AFB8-7F34966EC039}"/>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DD2F1F14-83E6-2442-A645-45CB9FE8A21C}"/>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8C4004A-7C97-214D-8EAE-1E3B01688060}"/>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73D82191-3A0F-6046-BDDC-76A5E9BFCA57}"/>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85358B2C-22C3-BE4E-ADD9-E52E3CE9C6D0}"/>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F07F320-6F5F-CA4D-BB45-96B88BA9AF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97CF127-BA9E-2E4F-AEB2-ABA3B985A37E}"/>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953F6737-0406-1D40-8AA3-32234C4AE247}"/>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0E1EAC0-468F-E443-8306-DE1156A980BA}"/>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6400A1C0-CE15-2246-897D-A9557D395516}"/>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4703294F-6577-3F4F-8E66-BCBD161CC08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D7E6522-B71A-6742-BD76-0140ECE2694E}"/>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67F51F24-0CD8-864B-8CF7-E48BABCCF8C6}"/>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1CDE9731-6AB0-C74E-A46C-8EA1E8E1D19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EA01A62D-5E59-1F44-9CB0-0A68FE15706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85" name="Graphic 4">
              <a:extLst>
                <a:ext uri="{FF2B5EF4-FFF2-40B4-BE49-F238E27FC236}">
                  <a16:creationId xmlns:a16="http://schemas.microsoft.com/office/drawing/2014/main" id="{27012B69-7EA7-BB4B-9980-990A3A481D39}"/>
                </a:ext>
              </a:extLst>
            </p:cNvPr>
            <p:cNvGrpSpPr/>
            <p:nvPr/>
          </p:nvGrpSpPr>
          <p:grpSpPr>
            <a:xfrm rot="424267">
              <a:off x="6231034" y="1002592"/>
              <a:ext cx="644400" cy="1391296"/>
              <a:chOff x="5950654" y="602932"/>
              <a:chExt cx="861626" cy="1860298"/>
            </a:xfrm>
          </p:grpSpPr>
          <p:sp>
            <p:nvSpPr>
              <p:cNvPr id="186" name="Freeform 185">
                <a:extLst>
                  <a:ext uri="{FF2B5EF4-FFF2-40B4-BE49-F238E27FC236}">
                    <a16:creationId xmlns:a16="http://schemas.microsoft.com/office/drawing/2014/main" id="{D923E621-C882-AD4C-BAF3-0CB0A17EB048}"/>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F0A03E9-0B95-9F46-8E69-6D5BA149CC46}"/>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8D9E7CB5-E8D0-D345-B35C-8DABD6705ED9}"/>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93EB96AF-9550-2543-BC41-FB53A8AE875D}"/>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1FA02C1B-BB70-9049-A5F2-40152725187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2663C260-0A0D-2B4A-A204-76A3B1898BCD}"/>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C62FF01-B14E-E64F-81C6-2D31EE5AD47A}"/>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036FD4CD-E274-1141-96EE-7305572EDD20}"/>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FD6B87-CA9C-4F40-A963-806457543A6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FC969A2F-A4C7-C04D-85E7-D2991E892C29}"/>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00FFB83-435D-C241-A51D-47473BB7971D}"/>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DD591222-150A-4B48-94D5-5CD61CD6DC18}"/>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5EBD93F-2A9C-D04D-BD3F-FC7BB1CA3AFC}"/>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0316FBA-C84B-D841-80B7-2728755FFCF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2ED1044-C00B-EF49-9A07-A491CB834C4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21D87659-1076-5E47-94C2-44BDE4ECC113}"/>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6AB54B22-C895-BE4A-82C9-8778931A2108}"/>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51DC958-992D-4941-B25D-9D6E2956C06E}"/>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7E268D-F9B5-154F-8B10-C2F5913AAD31}"/>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4A2ACB67-DE52-5549-9E38-5F814FE005A8}"/>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ADC60CE2-0EEC-744C-A1F1-4A2BF41A3F96}"/>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D74CC6AB-6856-8D43-B126-35F5CAC4C081}"/>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840F0BC-6692-414F-9714-65DBB054BD8D}"/>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9ABF38A9-218A-6843-9B84-3228A6368BA1}"/>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AE4B6A9-8C64-DB4C-AE64-60CE2B7D33D4}"/>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78F4097-ED28-5A44-81B1-BFC501BC55FD}"/>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D3CE892-26BE-D04E-B13B-69D577B0E83F}"/>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3CB1F1F5-ADFE-6A46-A0D4-94A0CDB7AC9C}"/>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62509EE3-6FD6-5741-BAB3-99EDFB94B95F}"/>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grpSp>
        <p:nvGrpSpPr>
          <p:cNvPr id="324" name="Group 323">
            <a:extLst>
              <a:ext uri="{FF2B5EF4-FFF2-40B4-BE49-F238E27FC236}">
                <a16:creationId xmlns:a16="http://schemas.microsoft.com/office/drawing/2014/main" id="{693D6E2B-57FD-F843-9C2D-580E184DD2C8}"/>
              </a:ext>
            </a:extLst>
          </p:cNvPr>
          <p:cNvGrpSpPr/>
          <p:nvPr/>
        </p:nvGrpSpPr>
        <p:grpSpPr>
          <a:xfrm rot="2523615" flipH="1">
            <a:off x="2802189" y="5802334"/>
            <a:ext cx="1120776" cy="400050"/>
            <a:chOff x="3876675" y="1346200"/>
            <a:chExt cx="1120776" cy="400050"/>
          </a:xfrm>
        </p:grpSpPr>
        <p:sp>
          <p:nvSpPr>
            <p:cNvPr id="325" name="Freeform 324">
              <a:extLst>
                <a:ext uri="{FF2B5EF4-FFF2-40B4-BE49-F238E27FC236}">
                  <a16:creationId xmlns:a16="http://schemas.microsoft.com/office/drawing/2014/main" id="{D526CE04-C6C1-3D41-92DF-0F11CD621F50}"/>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6" name="Freeform 325">
              <a:extLst>
                <a:ext uri="{FF2B5EF4-FFF2-40B4-BE49-F238E27FC236}">
                  <a16:creationId xmlns:a16="http://schemas.microsoft.com/office/drawing/2014/main" id="{6DA7742A-84DF-0943-8321-D8ADF279C111}"/>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27" name="Slide Number Placeholder 5">
            <a:extLst>
              <a:ext uri="{FF2B5EF4-FFF2-40B4-BE49-F238E27FC236}">
                <a16:creationId xmlns:a16="http://schemas.microsoft.com/office/drawing/2014/main" id="{9181ADE7-F0B8-7340-B68A-30C060E0755F}"/>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6</a:t>
            </a:fld>
            <a:endParaRPr lang="en-US" dirty="0">
              <a:latin typeface="Calibri" panose="020F0502020204030204" pitchFamily="34" charset="0"/>
            </a:endParaRPr>
          </a:p>
        </p:txBody>
      </p:sp>
    </p:spTree>
    <p:extLst>
      <p:ext uri="{BB962C8B-B14F-4D97-AF65-F5344CB8AC3E}">
        <p14:creationId xmlns:p14="http://schemas.microsoft.com/office/powerpoint/2010/main" val="38700993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67000">
                                          <p:cBhvr additive="base">
                                            <p:cTn id="7"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xmlns:a16="http://schemas.microsoft.com/office/drawing/2014/main" xmlns:a14="http://schemas.microsoft.com/office/drawing/2010/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20142" y="642052"/>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solidFill>
                  <a:srgbClr val="221F1F"/>
                </a:solidFill>
                <a:latin typeface="Calibri" panose="020F0502020204030204" pitchFamily="34" charset="0"/>
              </a:rPr>
              <a:t> </a:t>
            </a:r>
          </a:p>
          <a:p>
            <a:endParaRPr lang="en-GB" sz="1200" dirty="0">
              <a:solidFill>
                <a:srgbClr val="221F1F"/>
              </a:solidFill>
              <a:latin typeface="Calibri" panose="020F0502020204030204" pitchFamily="34" charset="0"/>
            </a:endParaRPr>
          </a:p>
          <a:p>
            <a:endParaRPr lang="en-IE"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De </a:t>
            </a:r>
            <a:r>
              <a:rPr lang="es-ES" sz="1200" dirty="0" err="1">
                <a:solidFill>
                  <a:srgbClr val="221F1F"/>
                </a:solidFill>
                <a:latin typeface="Calibri" panose="020F0502020204030204" pitchFamily="34" charset="0"/>
              </a:rPr>
              <a:t>façon</a:t>
            </a:r>
            <a:r>
              <a:rPr lang="es-ES" sz="1200" dirty="0">
                <a:solidFill>
                  <a:srgbClr val="221F1F"/>
                </a:solidFill>
                <a:latin typeface="Calibri" panose="020F0502020204030204" pitchFamily="34" charset="0"/>
              </a:rPr>
              <a:t> </a:t>
            </a:r>
            <a:r>
              <a:rPr lang="es-ES" sz="1200" dirty="0" err="1">
                <a:solidFill>
                  <a:srgbClr val="221F1F"/>
                </a:solidFill>
                <a:latin typeface="Calibri" panose="020F0502020204030204" pitchFamily="34" charset="0"/>
              </a:rPr>
              <a:t>très</a:t>
            </a:r>
            <a:r>
              <a:rPr lang="es-ES" sz="1200" dirty="0">
                <a:solidFill>
                  <a:srgbClr val="221F1F"/>
                </a:solidFill>
                <a:latin typeface="Calibri" panose="020F0502020204030204" pitchFamily="34" charset="0"/>
              </a:rPr>
              <a:t> simple, l'activité physique signifie tout mouvement du corps qui utilise les muscles et dépense de l'énergie. </a:t>
            </a:r>
          </a:p>
          <a:p>
            <a:endParaRPr lang="es-ES"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L'un des meilleurs aspects de l'activité physique est que les possibilités sont infinies et qu'il y a des activités pour tout le monde. </a:t>
            </a:r>
          </a:p>
          <a:p>
            <a:endParaRPr lang="es-ES"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UNE FAÇON SIMPLE DE CONSIDÉRER LES TYPES D'ACTIVITÉ PHYSIQUE EST DE LES DIVISER EN QUATRE CATÉGORIES :</a:t>
            </a:r>
            <a:endParaRPr lang="en-US" sz="1200" b="1" dirty="0">
              <a:solidFill>
                <a:srgbClr val="221F1F"/>
              </a:solidFill>
              <a:latin typeface="Calibri" panose="020F0502020204030204" pitchFamily="34" charset="0"/>
            </a:endParaRPr>
          </a:p>
        </p:txBody>
      </p:sp>
      <p:grpSp>
        <p:nvGrpSpPr>
          <p:cNvPr id="34" name="Group 33">
            <a:extLst>
              <a:ext uri="{FF2B5EF4-FFF2-40B4-BE49-F238E27FC236}">
                <a16:creationId xmlns:a16="http://schemas.microsoft.com/office/drawing/2014/main" id="{98F48A10-9684-B64D-8FD4-819B2FB4D3D6}"/>
              </a:ext>
            </a:extLst>
          </p:cNvPr>
          <p:cNvGrpSpPr/>
          <p:nvPr/>
        </p:nvGrpSpPr>
        <p:grpSpPr>
          <a:xfrm>
            <a:off x="377985" y="3080117"/>
            <a:ext cx="667672" cy="717635"/>
            <a:chOff x="414033" y="5765459"/>
            <a:chExt cx="867196" cy="932088"/>
          </a:xfrm>
        </p:grpSpPr>
        <p:sp>
          <p:nvSpPr>
            <p:cNvPr id="35" name="Freeform 30">
              <a:extLst>
                <a:ext uri="{FF2B5EF4-FFF2-40B4-BE49-F238E27FC236}">
                  <a16:creationId xmlns:a16="http://schemas.microsoft.com/office/drawing/2014/main" id="{C8E59445-B465-1546-97A0-2514491F3EF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9" name="Freeform 31">
              <a:extLst>
                <a:ext uri="{FF2B5EF4-FFF2-40B4-BE49-F238E27FC236}">
                  <a16:creationId xmlns:a16="http://schemas.microsoft.com/office/drawing/2014/main" id="{7D669535-48DC-4F4F-8588-19A3591AA7A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Text Placeholder 23">
              <a:extLst>
                <a:ext uri="{FF2B5EF4-FFF2-40B4-BE49-F238E27FC236}">
                  <a16:creationId xmlns:a16="http://schemas.microsoft.com/office/drawing/2014/main" id="{37C10CB0-98D1-024D-880B-62B4F193B204}"/>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41" name="Text Placeholder 23">
            <a:extLst>
              <a:ext uri="{FF2B5EF4-FFF2-40B4-BE49-F238E27FC236}">
                <a16:creationId xmlns:a16="http://schemas.microsoft.com/office/drawing/2014/main" id="{45C5111B-3B95-414E-9095-7430F74F4538}"/>
              </a:ext>
            </a:extLst>
          </p:cNvPr>
          <p:cNvSpPr txBox="1">
            <a:spLocks/>
          </p:cNvSpPr>
          <p:nvPr/>
        </p:nvSpPr>
        <p:spPr>
          <a:xfrm>
            <a:off x="1159702" y="3091755"/>
            <a:ext cx="5947778" cy="513030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400" b="1" dirty="0">
                <a:solidFill>
                  <a:srgbClr val="221F1F"/>
                </a:solidFill>
                <a:latin typeface="Calibri" panose="020F0502020204030204" pitchFamily="34" charset="0"/>
              </a:rPr>
              <a:t>L'ACTIVITÉ PHYSIQUE QUOTIDIENNE :</a:t>
            </a:r>
          </a:p>
          <a:p>
            <a:pPr>
              <a:spcBef>
                <a:spcPts val="0"/>
              </a:spcBef>
            </a:pPr>
            <a:r>
              <a:rPr lang="es-ES" sz="1200" dirty="0">
                <a:solidFill>
                  <a:srgbClr val="221F1F"/>
                </a:solidFill>
                <a:latin typeface="Calibri" panose="020F0502020204030204" pitchFamily="34" charset="0"/>
              </a:rPr>
              <a:t>Il peut s'agir d'une activité physique récréative ou de loisirs, d'un moyen de transport (par exemple, la marche ou le vélo), d'une activité professionnelle (par exemple, le travail), de tâches ménagères, de jeux, de sports ou d'un exercice planifié dans le cadre d'activités quotidiennes, familiales et communautaires. Les gestes quotidiens comme marcher jusqu'à l'arrêt de bus, porter des sacs ou monter des escaliers comptent et peuvent s'ajouter aux 150 minutes d'exercice par semaine recommandées pour un adulte moyen.</a:t>
            </a: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EXERCICE : </a:t>
            </a:r>
          </a:p>
          <a:p>
            <a:pPr>
              <a:spcBef>
                <a:spcPts val="0"/>
              </a:spcBef>
            </a:pPr>
            <a:r>
              <a:rPr lang="es-ES" sz="1200" dirty="0">
                <a:solidFill>
                  <a:srgbClr val="221F1F"/>
                </a:solidFill>
                <a:latin typeface="Calibri" panose="020F0502020204030204" pitchFamily="34" charset="0"/>
              </a:rPr>
              <a:t>Activité entreprise dans le but d'améliorer la santé ou la condition physique, comme la course à pied ou le cyclisme, </a:t>
            </a:r>
            <a:r>
              <a:rPr lang="es-ES" sz="1200" dirty="0" err="1">
                <a:solidFill>
                  <a:srgbClr val="221F1F"/>
                </a:solidFill>
                <a:latin typeface="Calibri" panose="020F0502020204030204" pitchFamily="34" charset="0"/>
              </a:rPr>
              <a:t>ou</a:t>
            </a:r>
            <a:r>
              <a:rPr lang="es-ES" sz="1200" dirty="0">
                <a:solidFill>
                  <a:srgbClr val="221F1F"/>
                </a:solidFill>
                <a:latin typeface="Calibri" panose="020F0502020204030204" pitchFamily="34" charset="0"/>
              </a:rPr>
              <a:t> </a:t>
            </a:r>
            <a:r>
              <a:rPr lang="es-ES" sz="1200" dirty="0" err="1">
                <a:solidFill>
                  <a:srgbClr val="221F1F"/>
                </a:solidFill>
                <a:latin typeface="Calibri" panose="020F0502020204030204" pitchFamily="34" charset="0"/>
              </a:rPr>
              <a:t>l’haltérophilie</a:t>
            </a:r>
            <a:r>
              <a:rPr lang="es-ES" sz="1200" dirty="0">
                <a:solidFill>
                  <a:srgbClr val="221F1F"/>
                </a:solidFill>
                <a:latin typeface="Calibri" panose="020F0502020204030204" pitchFamily="34" charset="0"/>
              </a:rPr>
              <a:t> </a:t>
            </a:r>
            <a:r>
              <a:rPr lang="es-ES" sz="1200" dirty="0" err="1">
                <a:solidFill>
                  <a:srgbClr val="221F1F"/>
                </a:solidFill>
                <a:latin typeface="Calibri" panose="020F0502020204030204" pitchFamily="34" charset="0"/>
              </a:rPr>
              <a:t>pour</a:t>
            </a:r>
            <a:r>
              <a:rPr lang="es-ES" sz="1200" dirty="0">
                <a:solidFill>
                  <a:srgbClr val="221F1F"/>
                </a:solidFill>
                <a:latin typeface="Calibri" panose="020F0502020204030204" pitchFamily="34" charset="0"/>
              </a:rPr>
              <a:t> augmenter la force.</a:t>
            </a: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JEU : </a:t>
            </a:r>
          </a:p>
          <a:p>
            <a:pPr>
              <a:spcBef>
                <a:spcPts val="0"/>
              </a:spcBef>
            </a:pPr>
            <a:r>
              <a:rPr lang="en-US" sz="1200" dirty="0" err="1">
                <a:solidFill>
                  <a:srgbClr val="221F1F"/>
                </a:solidFill>
                <a:latin typeface="Calibri" panose="020F0502020204030204" pitchFamily="34" charset="0"/>
              </a:rPr>
              <a:t>Une activité non structurée entreprise </a:t>
            </a:r>
            <a:r>
              <a:rPr lang="en-US" sz="1200" dirty="0">
                <a:solidFill>
                  <a:srgbClr val="221F1F"/>
                </a:solidFill>
                <a:latin typeface="Calibri" panose="020F0502020204030204" pitchFamily="34" charset="0"/>
              </a:rPr>
              <a:t>pour le </a:t>
            </a:r>
            <a:r>
              <a:rPr lang="en-US" sz="1200" dirty="0" err="1">
                <a:solidFill>
                  <a:srgbClr val="221F1F"/>
                </a:solidFill>
                <a:latin typeface="Calibri" panose="020F0502020204030204" pitchFamily="34" charset="0"/>
              </a:rPr>
              <a:t>plaisir </a:t>
            </a:r>
            <a:r>
              <a:rPr lang="en-US" sz="1200" dirty="0">
                <a:solidFill>
                  <a:srgbClr val="221F1F"/>
                </a:solidFill>
                <a:latin typeface="Calibri" panose="020F0502020204030204" pitchFamily="34" charset="0"/>
              </a:rPr>
              <a:t>ou </a:t>
            </a:r>
            <a:r>
              <a:rPr lang="en-US" sz="1200" dirty="0" err="1">
                <a:solidFill>
                  <a:srgbClr val="221F1F"/>
                </a:solidFill>
                <a:latin typeface="Calibri" panose="020F0502020204030204" pitchFamily="34" charset="0"/>
              </a:rPr>
              <a:t>l'amusement</a:t>
            </a:r>
            <a:r>
              <a:rPr lang="en-US" sz="1200" dirty="0">
                <a:solidFill>
                  <a:srgbClr val="221F1F"/>
                </a:solidFill>
                <a:latin typeface="Calibri" panose="020F0502020204030204" pitchFamily="34" charset="0"/>
              </a:rPr>
              <a:t>. </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LE SPORT : </a:t>
            </a:r>
          </a:p>
          <a:p>
            <a:pPr>
              <a:spcBef>
                <a:spcPts val="0"/>
              </a:spcBef>
            </a:pPr>
            <a:r>
              <a:rPr lang="es-ES" sz="1200" dirty="0">
                <a:latin typeface="Calibri" panose="020F0502020204030204" pitchFamily="34" charset="0"/>
              </a:rPr>
              <a:t>Activités structurées et compétitives allant du football au squash en passant par le cricket. On peut jouer en équipe ou individuellement. Il peut s'agir d'une manière amusante et interactive de faire de l'exercice sans avoir l'impression de le faire. Ces activités peuvent varier en intensité et peuvent être de forte intensité, comme le tennis, l'athlétisme, la natation et les cours de fitness, ou de moindre intensité, comme le billard ou les fléchettes. </a:t>
            </a:r>
            <a:endParaRPr lang="en-US" sz="1200" dirty="0">
              <a:latin typeface="Calibri" panose="020F0502020204030204" pitchFamily="34" charset="0"/>
            </a:endParaRPr>
          </a:p>
        </p:txBody>
      </p:sp>
      <p:grpSp>
        <p:nvGrpSpPr>
          <p:cNvPr id="57" name="Group 56">
            <a:extLst>
              <a:ext uri="{FF2B5EF4-FFF2-40B4-BE49-F238E27FC236}">
                <a16:creationId xmlns:a16="http://schemas.microsoft.com/office/drawing/2014/main" id="{737C41D5-3C70-AA45-B943-959E420C26F5}"/>
              </a:ext>
            </a:extLst>
          </p:cNvPr>
          <p:cNvGrpSpPr/>
          <p:nvPr/>
        </p:nvGrpSpPr>
        <p:grpSpPr>
          <a:xfrm>
            <a:off x="424181" y="4371544"/>
            <a:ext cx="667672" cy="717635"/>
            <a:chOff x="414033" y="5765459"/>
            <a:chExt cx="867196" cy="932088"/>
          </a:xfrm>
        </p:grpSpPr>
        <p:sp>
          <p:nvSpPr>
            <p:cNvPr id="58" name="Freeform 30">
              <a:extLst>
                <a:ext uri="{FF2B5EF4-FFF2-40B4-BE49-F238E27FC236}">
                  <a16:creationId xmlns:a16="http://schemas.microsoft.com/office/drawing/2014/main" id="{F3F32181-BBDC-2449-94E6-2F9BC8D09CD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9" name="Freeform 31">
              <a:extLst>
                <a:ext uri="{FF2B5EF4-FFF2-40B4-BE49-F238E27FC236}">
                  <a16:creationId xmlns:a16="http://schemas.microsoft.com/office/drawing/2014/main" id="{415907D0-56C9-494B-9114-CEFC995A0528}"/>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Text Placeholder 23">
              <a:extLst>
                <a:ext uri="{FF2B5EF4-FFF2-40B4-BE49-F238E27FC236}">
                  <a16:creationId xmlns:a16="http://schemas.microsoft.com/office/drawing/2014/main" id="{BB21A85A-08B3-D041-948A-47AE9C304F4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62" name="Group 61">
            <a:extLst>
              <a:ext uri="{FF2B5EF4-FFF2-40B4-BE49-F238E27FC236}">
                <a16:creationId xmlns:a16="http://schemas.microsoft.com/office/drawing/2014/main" id="{DE7A0CC3-8EA7-E54B-AA86-76CBC7142CAA}"/>
              </a:ext>
            </a:extLst>
          </p:cNvPr>
          <p:cNvGrpSpPr/>
          <p:nvPr/>
        </p:nvGrpSpPr>
        <p:grpSpPr>
          <a:xfrm>
            <a:off x="416066" y="5261059"/>
            <a:ext cx="667672" cy="717635"/>
            <a:chOff x="414033" y="5765459"/>
            <a:chExt cx="867196" cy="932088"/>
          </a:xfrm>
        </p:grpSpPr>
        <p:sp>
          <p:nvSpPr>
            <p:cNvPr id="63" name="Freeform 30">
              <a:extLst>
                <a:ext uri="{FF2B5EF4-FFF2-40B4-BE49-F238E27FC236}">
                  <a16:creationId xmlns:a16="http://schemas.microsoft.com/office/drawing/2014/main" id="{DBDF927F-6073-B948-8B93-1BCAB5EE474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4" name="Freeform 31">
              <a:extLst>
                <a:ext uri="{FF2B5EF4-FFF2-40B4-BE49-F238E27FC236}">
                  <a16:creationId xmlns:a16="http://schemas.microsoft.com/office/drawing/2014/main" id="{5CA2C989-2902-7343-9FC3-5A16AB6DC91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Text Placeholder 23">
              <a:extLst>
                <a:ext uri="{FF2B5EF4-FFF2-40B4-BE49-F238E27FC236}">
                  <a16:creationId xmlns:a16="http://schemas.microsoft.com/office/drawing/2014/main" id="{18E91AEB-EFBE-6247-B178-1199A0AD172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grpSp>
        <p:nvGrpSpPr>
          <p:cNvPr id="79" name="Group 78">
            <a:extLst>
              <a:ext uri="{FF2B5EF4-FFF2-40B4-BE49-F238E27FC236}">
                <a16:creationId xmlns:a16="http://schemas.microsoft.com/office/drawing/2014/main" id="{58A6E173-265A-9F47-A182-20A764265A04}"/>
              </a:ext>
            </a:extLst>
          </p:cNvPr>
          <p:cNvGrpSpPr/>
          <p:nvPr/>
        </p:nvGrpSpPr>
        <p:grpSpPr>
          <a:xfrm>
            <a:off x="399005" y="6137250"/>
            <a:ext cx="667672" cy="717635"/>
            <a:chOff x="414033" y="5765459"/>
            <a:chExt cx="867196" cy="932088"/>
          </a:xfrm>
        </p:grpSpPr>
        <p:sp>
          <p:nvSpPr>
            <p:cNvPr id="80" name="Freeform 30">
              <a:extLst>
                <a:ext uri="{FF2B5EF4-FFF2-40B4-BE49-F238E27FC236}">
                  <a16:creationId xmlns:a16="http://schemas.microsoft.com/office/drawing/2014/main" id="{B2D56E46-250B-0B43-B8F4-960AECDB2C1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4468AB61-1AEB-1044-8C98-49B8E9FB82A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391BD511-3532-1C4C-AE7A-3AFE3B9763B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a:p>
          </p:txBody>
        </p:sp>
      </p:grpSp>
      <p:sp>
        <p:nvSpPr>
          <p:cNvPr id="83" name="Graphic 54">
            <a:extLst>
              <a:ext uri="{FF2B5EF4-FFF2-40B4-BE49-F238E27FC236}">
                <a16:creationId xmlns:a16="http://schemas.microsoft.com/office/drawing/2014/main" id="{BEA455A0-E386-BF48-B382-768F8331DB05}"/>
              </a:ext>
            </a:extLst>
          </p:cNvPr>
          <p:cNvSpPr/>
          <p:nvPr/>
        </p:nvSpPr>
        <p:spPr>
          <a:xfrm>
            <a:off x="612272" y="969533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84" name="Text Placeholder 36">
            <a:extLst>
              <a:ext uri="{FF2B5EF4-FFF2-40B4-BE49-F238E27FC236}">
                <a16:creationId xmlns:a16="http://schemas.microsoft.com/office/drawing/2014/main" id="{62EAE2FA-0F14-9A43-AF3B-C389999EBCA2}"/>
              </a:ext>
            </a:extLst>
          </p:cNvPr>
          <p:cNvSpPr txBox="1">
            <a:spLocks/>
          </p:cNvSpPr>
          <p:nvPr/>
        </p:nvSpPr>
        <p:spPr>
          <a:xfrm>
            <a:off x="1" y="804721"/>
            <a:ext cx="357582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QU'EST-CE QUE L'ACTIVITÉ PHYSIQUE ?</a:t>
            </a:r>
          </a:p>
        </p:txBody>
      </p:sp>
      <p:grpSp>
        <p:nvGrpSpPr>
          <p:cNvPr id="85" name="Graphic 2">
            <a:extLst>
              <a:ext uri="{FF2B5EF4-FFF2-40B4-BE49-F238E27FC236}">
                <a16:creationId xmlns:a16="http://schemas.microsoft.com/office/drawing/2014/main" id="{A101CA99-AA63-BE46-A00E-01EC5DB1AEBB}"/>
              </a:ext>
            </a:extLst>
          </p:cNvPr>
          <p:cNvGrpSpPr/>
          <p:nvPr/>
        </p:nvGrpSpPr>
        <p:grpSpPr>
          <a:xfrm>
            <a:off x="4277666" y="8457340"/>
            <a:ext cx="1960285" cy="1292790"/>
            <a:chOff x="3675120" y="3125838"/>
            <a:chExt cx="1156224" cy="762519"/>
          </a:xfrm>
        </p:grpSpPr>
        <p:sp>
          <p:nvSpPr>
            <p:cNvPr id="86" name="Freeform 85">
              <a:extLst>
                <a:ext uri="{FF2B5EF4-FFF2-40B4-BE49-F238E27FC236}">
                  <a16:creationId xmlns:a16="http://schemas.microsoft.com/office/drawing/2014/main" id="{6CF5F54F-F94A-CB40-A61A-42A34D22D8B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E882D0-BC2B-8B45-97B7-0919CE71729F}"/>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96576F-C4B9-6341-981A-A68792DA8EC5}"/>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7615155-DC3F-0045-910E-90128C504518}"/>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6654A91-5F47-734B-8A16-EFDC181015A2}"/>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84C5D24-D98F-9645-9A2A-BFBF9939BF49}"/>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5E4D671-A1CF-FE42-83BC-A38D6F9B07DF}"/>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C97279A-43B6-9D44-9A24-71855C4F16AE}"/>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7C6299B-46D6-A645-8121-D716DFCD3B96}"/>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3310A3C-705F-A543-94BE-F461C8623041}"/>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E47AD6C-3A2A-2B43-A74D-A3B2B554FFAC}"/>
                </a:ext>
              </a:extLst>
            </p:cNvPr>
            <p:cNvSpPr/>
            <p:nvPr/>
          </p:nvSpPr>
          <p:spPr>
            <a:xfrm>
              <a:off x="4046959" y="3258814"/>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FFC652"/>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BE1FC8E-164C-F64E-8747-040B8EDDAE23}"/>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BF0830-D1D6-3342-980F-30531FA44E9A}"/>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15DBBCF1-4D5C-C745-ADB8-6219208303B7}"/>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CA122DC-CD23-9640-95A3-84AE0A2F05F6}"/>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6DDD7684-85C2-B547-BA40-061A308B4DD5}"/>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4FE953B-895B-1940-A727-091697F8F65A}"/>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A27E9BCF-F5D8-7546-892B-F533A7B72748}"/>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208551F-AADA-1E4B-AB6F-CAB628D9049C}"/>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7BD27A5-C8A5-AF45-BBA7-9D562B3AD433}"/>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28B3297-AB90-7841-AA57-7727F6CD57D3}"/>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0C253A5-94BE-6C4A-8ABC-7250493D0CD4}"/>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3B80D40-C153-F040-91E5-958FF4C1ABBA}"/>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5628998-C622-374C-AEB4-5FE7377BBCAB}"/>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A1D2229-A684-A744-BD14-C95865E298F8}"/>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D46E9A8-F607-794E-82B9-F2EA45738B69}"/>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FC05A9E-0168-BC47-9E6D-763997AD47F1}"/>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2E65689-95BB-B741-8593-B2909F4DE0D5}"/>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C8FE5DA-81D7-DD4B-B263-B6D54F3475AF}"/>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254A730B-E88D-0E4C-AE0A-194850A09D5A}"/>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684874A-54C0-B94A-9D6A-565029FFA0D2}"/>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
        <p:nvSpPr>
          <p:cNvPr id="257" name="Slide Number Placeholder 5">
            <a:extLst>
              <a:ext uri="{FF2B5EF4-FFF2-40B4-BE49-F238E27FC236}">
                <a16:creationId xmlns:a16="http://schemas.microsoft.com/office/drawing/2014/main" id="{ABCDA5E2-922F-BC40-9D10-71266EDFBE9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7</a:t>
            </a:fld>
            <a:endParaRPr lang="en-US" dirty="0">
              <a:latin typeface="Calibri" panose="020F0502020204030204" pitchFamily="34" charset="0"/>
            </a:endParaRPr>
          </a:p>
        </p:txBody>
      </p:sp>
    </p:spTree>
    <p:extLst>
      <p:ext uri="{BB962C8B-B14F-4D97-AF65-F5344CB8AC3E}">
        <p14:creationId xmlns:p14="http://schemas.microsoft.com/office/powerpoint/2010/main" val="205445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33136" y="1406136"/>
            <a:ext cx="6674343" cy="12728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err="1">
                <a:latin typeface="Calibri" panose="020F0502020204030204" pitchFamily="34" charset="0"/>
              </a:rPr>
              <a:t>L'Organisation</a:t>
            </a:r>
            <a:r>
              <a:rPr lang="es-ES" sz="1200" dirty="0">
                <a:latin typeface="Calibri" panose="020F0502020204030204" pitchFamily="34" charset="0"/>
              </a:rPr>
              <a:t> </a:t>
            </a:r>
            <a:r>
              <a:rPr lang="es-ES" sz="1200" dirty="0" err="1">
                <a:latin typeface="Calibri" panose="020F0502020204030204" pitchFamily="34" charset="0"/>
              </a:rPr>
              <a:t>Mondiale</a:t>
            </a:r>
            <a:r>
              <a:rPr lang="es-ES" sz="1200" dirty="0">
                <a:latin typeface="Calibri" panose="020F0502020204030204" pitchFamily="34" charset="0"/>
              </a:rPr>
              <a:t> de la </a:t>
            </a:r>
            <a:r>
              <a:rPr lang="es-ES" sz="1200" dirty="0" err="1">
                <a:latin typeface="Calibri" panose="020F0502020204030204" pitchFamily="34" charset="0"/>
              </a:rPr>
              <a:t>Santé</a:t>
            </a:r>
            <a:r>
              <a:rPr lang="es-ES" sz="1200" dirty="0">
                <a:latin typeface="Calibri" panose="020F0502020204030204" pitchFamily="34" charset="0"/>
              </a:rPr>
              <a:t> (1946, 2005) définit le bien-être comme un état de complet bien-être physique, mental et social, et pas seulement l'absence de maladie ou d'infirmité, et en harmonie avec l'environnement. La jouissance du meilleur état de santé possible est considérée comme l'un des droits fondamentaux de tout être humain, sans distinction de race, de religion, de conviction politique, de condition économique ou sociale. </a:t>
            </a:r>
          </a:p>
          <a:p>
            <a:endParaRPr lang="en-GB" sz="1100" dirty="0">
              <a:latin typeface="Calibri" panose="020F0502020204030204" pitchFamily="34" charset="0"/>
            </a:endParaRPr>
          </a:p>
          <a:p>
            <a:pPr algn="l"/>
            <a:r>
              <a:rPr lang="es-ES" sz="1400" b="1" dirty="0">
                <a:latin typeface="Calibri" panose="020F0502020204030204" pitchFamily="34" charset="0"/>
              </a:rPr>
              <a:t>Le bien-être n'a pas de définition universelle unique, mais il englobe des facteurs tels que :</a:t>
            </a:r>
          </a:p>
          <a:p>
            <a:pPr marL="171450" indent="-171450" algn="l">
              <a:buFont typeface="Arial" panose="020B0604020202020204" pitchFamily="34" charset="0"/>
              <a:buChar char="•"/>
            </a:pPr>
            <a:r>
              <a:rPr lang="es-ES" sz="1200" dirty="0">
                <a:latin typeface="Calibri" panose="020F0502020204030204" pitchFamily="34" charset="0"/>
              </a:rPr>
              <a:t>Le sentiment d'être bien dans sa peau et d'être capable de bien fonctionner individuellement ou dans </a:t>
            </a:r>
            <a:r>
              <a:rPr lang="es-ES" sz="1200" dirty="0" err="1">
                <a:latin typeface="Calibri" panose="020F0502020204030204" pitchFamily="34" charset="0"/>
              </a:rPr>
              <a:t>ses</a:t>
            </a:r>
            <a:r>
              <a:rPr lang="es-ES" sz="1200" dirty="0">
                <a:latin typeface="Calibri" panose="020F0502020204030204" pitchFamily="34" charset="0"/>
              </a:rPr>
              <a:t> </a:t>
            </a:r>
            <a:r>
              <a:rPr lang="es-ES" sz="1200" dirty="0" err="1">
                <a:latin typeface="Calibri" panose="020F0502020204030204" pitchFamily="34" charset="0"/>
              </a:rPr>
              <a:t>relations</a:t>
            </a:r>
            <a:r>
              <a:rPr lang="es-ES" sz="1200" dirty="0">
                <a:latin typeface="Calibri" panose="020F0502020204030204" pitchFamily="34" charset="0"/>
              </a:rPr>
              <a:t> ;</a:t>
            </a:r>
          </a:p>
          <a:p>
            <a:pPr marL="171450" indent="-171450" algn="l">
              <a:buFont typeface="Arial" panose="020B0604020202020204" pitchFamily="34" charset="0"/>
              <a:buChar char="•"/>
            </a:pPr>
            <a:r>
              <a:rPr lang="es-ES" sz="1200" dirty="0">
                <a:latin typeface="Calibri" panose="020F0502020204030204" pitchFamily="34" charset="0"/>
              </a:rPr>
              <a:t>La capacité à gérer les hauts et les bas de la vie, à relever les défis et à tirer le meilleur parti des </a:t>
            </a:r>
            <a:r>
              <a:rPr lang="es-ES" sz="1200" dirty="0" err="1">
                <a:latin typeface="Calibri" panose="020F0502020204030204" pitchFamily="34" charset="0"/>
              </a:rPr>
              <a:t>opportunités</a:t>
            </a:r>
            <a:r>
              <a:rPr lang="es-ES" sz="1200" dirty="0">
                <a:latin typeface="Calibri" panose="020F0502020204030204" pitchFamily="34" charset="0"/>
              </a:rPr>
              <a:t> ;</a:t>
            </a:r>
          </a:p>
          <a:p>
            <a:pPr marL="171450" indent="-171450" algn="l">
              <a:buFont typeface="Arial" panose="020B0604020202020204" pitchFamily="34" charset="0"/>
              <a:buChar char="•"/>
            </a:pPr>
            <a:r>
              <a:rPr lang="es-ES" sz="1200" dirty="0">
                <a:latin typeface="Calibri" panose="020F0502020204030204" pitchFamily="34" charset="0"/>
              </a:rPr>
              <a:t>Le sentiment d'appartenance à notre communauté et à </a:t>
            </a:r>
            <a:r>
              <a:rPr lang="es-ES" sz="1200" dirty="0" err="1">
                <a:latin typeface="Calibri" panose="020F0502020204030204" pitchFamily="34" charset="0"/>
              </a:rPr>
              <a:t>notre</a:t>
            </a:r>
            <a:r>
              <a:rPr lang="es-ES" sz="1200" dirty="0">
                <a:latin typeface="Calibri" panose="020F0502020204030204" pitchFamily="34" charset="0"/>
              </a:rPr>
              <a:t> </a:t>
            </a:r>
            <a:r>
              <a:rPr lang="es-ES" sz="1200" dirty="0" err="1">
                <a:latin typeface="Calibri" panose="020F0502020204030204" pitchFamily="34" charset="0"/>
              </a:rPr>
              <a:t>environnement</a:t>
            </a:r>
            <a:r>
              <a:rPr lang="es-ES" sz="1200" dirty="0">
                <a:latin typeface="Calibri" panose="020F0502020204030204" pitchFamily="34" charset="0"/>
              </a:rPr>
              <a:t> ;</a:t>
            </a:r>
          </a:p>
          <a:p>
            <a:pPr marL="171450" indent="-171450" algn="l">
              <a:buFont typeface="Arial" panose="020B0604020202020204" pitchFamily="34" charset="0"/>
              <a:buChar char="•"/>
            </a:pPr>
            <a:r>
              <a:rPr lang="es-ES" sz="1200" dirty="0">
                <a:latin typeface="Calibri" panose="020F0502020204030204" pitchFamily="34" charset="0"/>
              </a:rPr>
              <a:t>La </a:t>
            </a:r>
            <a:r>
              <a:rPr lang="es-ES" sz="1200" dirty="0" err="1">
                <a:latin typeface="Calibri" panose="020F0502020204030204" pitchFamily="34" charset="0"/>
              </a:rPr>
              <a:t>possibilité</a:t>
            </a:r>
            <a:r>
              <a:rPr lang="es-ES" sz="1200" dirty="0">
                <a:latin typeface="Calibri" panose="020F0502020204030204" pitchFamily="34" charset="0"/>
              </a:rPr>
              <a:t> </a:t>
            </a:r>
            <a:r>
              <a:rPr lang="es-ES" sz="1200" dirty="0" err="1">
                <a:latin typeface="Calibri" panose="020F0502020204030204" pitchFamily="34" charset="0"/>
              </a:rPr>
              <a:t>d’avoir</a:t>
            </a:r>
            <a:r>
              <a:rPr lang="es-ES" sz="1200" dirty="0">
                <a:latin typeface="Calibri" panose="020F0502020204030204" pitchFamily="34" charset="0"/>
              </a:rPr>
              <a:t> la liberté et le contrôle sur nos </a:t>
            </a:r>
            <a:r>
              <a:rPr lang="es-ES" sz="1200" dirty="0" err="1">
                <a:latin typeface="Calibri" panose="020F0502020204030204" pitchFamily="34" charset="0"/>
              </a:rPr>
              <a:t>vies</a:t>
            </a:r>
            <a:r>
              <a:rPr lang="es-ES" sz="1200" dirty="0">
                <a:latin typeface="Calibri" panose="020F0502020204030204" pitchFamily="34" charset="0"/>
              </a:rPr>
              <a:t> ;</a:t>
            </a:r>
          </a:p>
          <a:p>
            <a:pPr marL="171450" indent="-171450" algn="l">
              <a:buFont typeface="Arial" panose="020B0604020202020204" pitchFamily="34" charset="0"/>
              <a:buChar char="•"/>
            </a:pPr>
            <a:r>
              <a:rPr lang="es-ES" sz="1200" dirty="0">
                <a:latin typeface="Calibri" panose="020F0502020204030204" pitchFamily="34" charset="0"/>
              </a:rPr>
              <a:t>La </a:t>
            </a:r>
            <a:r>
              <a:rPr lang="es-ES" sz="1200" dirty="0" err="1">
                <a:latin typeface="Calibri" panose="020F0502020204030204" pitchFamily="34" charset="0"/>
              </a:rPr>
              <a:t>possibilité</a:t>
            </a:r>
            <a:r>
              <a:rPr lang="es-ES" sz="1200" dirty="0">
                <a:latin typeface="Calibri" panose="020F0502020204030204" pitchFamily="34" charset="0"/>
              </a:rPr>
              <a:t> </a:t>
            </a:r>
            <a:r>
              <a:rPr lang="es-ES" sz="1200" dirty="0" err="1">
                <a:latin typeface="Calibri" panose="020F0502020204030204" pitchFamily="34" charset="0"/>
              </a:rPr>
              <a:t>d’avoir</a:t>
            </a:r>
            <a:r>
              <a:rPr lang="es-ES" sz="1200" dirty="0">
                <a:latin typeface="Calibri" panose="020F0502020204030204" pitchFamily="34" charset="0"/>
              </a:rPr>
              <a:t> un but et se sentir valorisé en tant que personne. Bien sûr, le bien-être ne signifie pas être heureux tout le temps, et cela ne veut pas dire que vous ne ressentirez pas d'émotions négatives ou douloureuses, comme le chagrin, la perte ou l'échec, qui font partie de la vie normale. Cependant, quel que soit votre âge, l'activité physique peut vous aider à mener une vie plus saine sur le plan mental et améliorer votre bien-être. </a:t>
            </a:r>
          </a:p>
        </p:txBody>
      </p:sp>
      <p:sp>
        <p:nvSpPr>
          <p:cNvPr id="31" name="Text Placeholder 36">
            <a:extLst>
              <a:ext uri="{FF2B5EF4-FFF2-40B4-BE49-F238E27FC236}">
                <a16:creationId xmlns:a16="http://schemas.microsoft.com/office/drawing/2014/main" id="{599F2A1C-FF49-824F-A931-8065BD65DA17}"/>
              </a:ext>
            </a:extLst>
          </p:cNvPr>
          <p:cNvSpPr txBox="1">
            <a:spLocks/>
          </p:cNvSpPr>
          <p:nvPr/>
        </p:nvSpPr>
        <p:spPr>
          <a:xfrm>
            <a:off x="1" y="804721"/>
            <a:ext cx="336766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r>
              <a:rPr lang="en-GB" sz="1400" dirty="0">
                <a:solidFill>
                  <a:schemeClr val="bg1"/>
                </a:solidFill>
                <a:latin typeface="Calibri" panose="020F0502020204030204" pitchFamily="34" charset="0"/>
              </a:rPr>
              <a:t>QU'EST-CE QUE L'AIDE SOCIALE ? </a:t>
            </a:r>
            <a:endParaRPr lang="en-IE" sz="1400" dirty="0">
              <a:solidFill>
                <a:schemeClr val="bg1"/>
              </a:solidFill>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5275058"/>
            <a:ext cx="63498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QUEL EST L'IMPACT D'UNE VIE SAINE SUR LE BIEN-ÊTRE ? </a:t>
            </a:r>
            <a:endParaRPr lang="en-GB" sz="1400" dirty="0">
              <a:solidFill>
                <a:schemeClr val="bg1"/>
              </a:solidFill>
              <a:latin typeface="Calibri" panose="020F0502020204030204" pitchFamily="34" charset="0"/>
            </a:endParaRP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5790854"/>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La santé est l'un des principaux problèmes que les gens signalent comme affectant leur bien-être. La relation entre la santé et le bien-être n'est pas unidirectionnelle. Il existe un certain nombre de corrélations entre le bien-être et les effets sur la santé physique, l'amélioration de la réponse du système immunitaire, l'augmentation de la tolérance à la douleur, l'augmentation de la longévité, la santé cardiovasculaire, le ralentissement de la progression des maladies et la santé reproductive.</a:t>
            </a:r>
          </a:p>
          <a:p>
            <a:endParaRPr lang="es-ES" sz="1200" dirty="0">
              <a:latin typeface="Calibri" panose="020F0502020204030204" pitchFamily="34" charset="0"/>
            </a:endParaRPr>
          </a:p>
          <a:p>
            <a:r>
              <a:rPr lang="es-ES" sz="1200" dirty="0">
                <a:latin typeface="Calibri" panose="020F0502020204030204" pitchFamily="34" charset="0"/>
              </a:rPr>
              <a:t>L'effet du bien-être sur la santé est important (mais variable) et comparable à d'autres facteurs de risque plus traditionnellement mis en avant par la santé publique, comme une alimentation saine. Le bien-être et la maladie mentale sont en corrélation avec la dépression et l'anxiété, qui sont associées à de faibles niveaux de bien-être. La maladie mentale et le bien-être sont des </a:t>
            </a:r>
            <a:r>
              <a:rPr lang="es-ES" sz="1200" dirty="0" err="1">
                <a:latin typeface="Calibri" panose="020F0502020204030204" pitchFamily="34" charset="0"/>
              </a:rPr>
              <a:t>indépendants</a:t>
            </a:r>
            <a:r>
              <a:rPr lang="es-ES" sz="1200" dirty="0">
                <a:latin typeface="Calibri" panose="020F0502020204030204" pitchFamily="34" charset="0"/>
              </a:rPr>
              <a:t> ; la santé mentale n'est pas simplement le contraire de la maladie mentale. Il est possible pour une personne de souffrir de troubles mentaux et d'être très bien dans sa peau. </a:t>
            </a:r>
          </a:p>
          <a:p>
            <a:endParaRPr lang="es-ES" sz="1200" dirty="0">
              <a:latin typeface="Calibri" panose="020F0502020204030204" pitchFamily="34" charset="0"/>
            </a:endParaRPr>
          </a:p>
          <a:p>
            <a:r>
              <a:rPr lang="es-ES" sz="1200" dirty="0">
                <a:latin typeface="Calibri" panose="020F0502020204030204" pitchFamily="34" charset="0"/>
              </a:rPr>
              <a:t>Il est également possible d'avoir un faible niveau de bien-être sans être atteint de troubles mentaux. La plupart de ces associations ne sont que modérément modifiées par l'ajustement de la sévérité du trouble mental. Enfin, une bonne santé est également liée à une plus grande satisfaction dans la vie.</a:t>
            </a:r>
          </a:p>
        </p:txBody>
      </p:sp>
      <p:sp>
        <p:nvSpPr>
          <p:cNvPr id="44" name="Slide Number Placeholder 5">
            <a:extLst>
              <a:ext uri="{FF2B5EF4-FFF2-40B4-BE49-F238E27FC236}">
                <a16:creationId xmlns:a16="http://schemas.microsoft.com/office/drawing/2014/main" id="{6E7E8C89-6C3A-5646-8A62-5FF2A6D0487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8</a:t>
            </a:fld>
            <a:endParaRPr lang="en-US" dirty="0">
              <a:latin typeface="Calibri" panose="020F0502020204030204" pitchFamily="34" charset="0"/>
            </a:endParaRPr>
          </a:p>
        </p:txBody>
      </p:sp>
    </p:spTree>
    <p:extLst>
      <p:ext uri="{BB962C8B-B14F-4D97-AF65-F5344CB8AC3E}">
        <p14:creationId xmlns:p14="http://schemas.microsoft.com/office/powerpoint/2010/main" val="122852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t>9</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3950755"/>
            <a:ext cx="615249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QU'EST-CE QUE LA PROMOTION DE LA SANTÉ ET DE LA SANTÉ MENTALE </a:t>
            </a:r>
            <a:r>
              <a:rPr lang="en-GB" sz="1400" dirty="0">
                <a:solidFill>
                  <a:schemeClr val="bg1"/>
                </a:solidFill>
                <a:latin typeface="Calibri" panose="020F0502020204030204" pitchFamily="34" charset="0"/>
              </a:rPr>
              <a:t>?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4466551"/>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Le terme "promotion de la santé" englobe une série d'actions visant à renforcer : a) les éléments positifs de la personnalité et des compétences de l'individu, b) la sensibilisation de la société dans son ensemble aux questions liées à la santé ainsi que l'organisation et la mise en œuvre de programmes de soutien (politiques sanitaires et sociales). La promotion de la santé s'applique à la fois au niveau individuel et sociétal et a pour but, d'une part, d'accroître la résilience et l'adaptabilité des personnes et, d'autre part, de protéger la santé publique. L'amélioration de l'estime de soi (image de soi), du sentiment de contrôle (le sentiment que notre vie dépend principalement de nous, de nos efforts et de nos choix) et de l'auto-efficacité (la conviction que nous réalisons ce que nous réalisons principalement grâce à nos efforts et à nos choix) sont des priorités non seulement pour la santé mentale mais aussi pour la santé physique.</a:t>
            </a:r>
            <a:endParaRPr lang="en-GB" sz="1200" dirty="0">
              <a:latin typeface="Calibri" panose="020F0502020204030204" pitchFamily="34" charset="0"/>
            </a:endParaRPr>
          </a:p>
        </p:txBody>
      </p:sp>
      <p:sp>
        <p:nvSpPr>
          <p:cNvPr id="7" name="Text Placeholder 35">
            <a:extLst>
              <a:ext uri="{FF2B5EF4-FFF2-40B4-BE49-F238E27FC236}">
                <a16:creationId xmlns:a16="http://schemas.microsoft.com/office/drawing/2014/main" id="{D6753634-CB28-BC4B-9466-689C45B11574}"/>
              </a:ext>
            </a:extLst>
          </p:cNvPr>
          <p:cNvSpPr>
            <a:spLocks noGrp="1"/>
          </p:cNvSpPr>
          <p:nvPr>
            <p:ph type="body" sz="quarter" idx="4294967295"/>
          </p:nvPr>
        </p:nvSpPr>
        <p:spPr>
          <a:xfrm>
            <a:off x="0" y="1701617"/>
            <a:ext cx="4099035" cy="1077332"/>
          </a:xfrm>
          <a:prstGeom prst="rect">
            <a:avLst/>
          </a:prstGeom>
          <a:solidFill>
            <a:schemeClr val="tx1"/>
          </a:solidFill>
        </p:spPr>
        <p:txBody>
          <a:bodyPr anchor="t"/>
          <a:lstStyle/>
          <a:p>
            <a:pPr marL="0" indent="0" algn="ctr">
              <a:buNone/>
            </a:pPr>
            <a:r>
              <a:rPr lang="es-ES" sz="2400" dirty="0">
                <a:solidFill>
                  <a:schemeClr val="bg1"/>
                </a:solidFill>
                <a:latin typeface="Calibri" panose="020F0502020204030204" pitchFamily="34" charset="0"/>
              </a:rPr>
              <a:t>DE QUOI AI-JE BESOIN POUR AMÉLIORER MA SANTÉ ET MON BIEN-ÊTRE ?</a:t>
            </a:r>
            <a:endParaRPr lang="en-US" sz="2400" dirty="0">
              <a:solidFill>
                <a:schemeClr val="bg1"/>
              </a:solidFill>
              <a:latin typeface="Calibri" panose="020F0502020204030204" pitchFamily="34" charset="0"/>
            </a:endParaRPr>
          </a:p>
        </p:txBody>
      </p:sp>
      <p:sp>
        <p:nvSpPr>
          <p:cNvPr id="8" name="Text Placeholder 36">
            <a:extLst>
              <a:ext uri="{FF2B5EF4-FFF2-40B4-BE49-F238E27FC236}">
                <a16:creationId xmlns:a16="http://schemas.microsoft.com/office/drawing/2014/main" id="{F8B7130B-17E8-2747-93B8-707F3D4845D6}"/>
              </a:ext>
            </a:extLst>
          </p:cNvPr>
          <p:cNvSpPr txBox="1">
            <a:spLocks/>
          </p:cNvSpPr>
          <p:nvPr/>
        </p:nvSpPr>
        <p:spPr>
          <a:xfrm>
            <a:off x="0" y="6473652"/>
            <a:ext cx="3678621" cy="30698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SOYEZ ACTIFS ET MANGEZ SAINEMENT ! </a:t>
            </a:r>
            <a:endParaRPr lang="en-GB" sz="1400" dirty="0">
              <a:solidFill>
                <a:schemeClr val="bg1"/>
              </a:solidFill>
              <a:latin typeface="Calibri" panose="020F0502020204030204" pitchFamily="34" charset="0"/>
            </a:endParaRPr>
          </a:p>
        </p:txBody>
      </p:sp>
      <p:sp>
        <p:nvSpPr>
          <p:cNvPr id="9" name="Text Placeholder 36">
            <a:extLst>
              <a:ext uri="{FF2B5EF4-FFF2-40B4-BE49-F238E27FC236}">
                <a16:creationId xmlns:a16="http://schemas.microsoft.com/office/drawing/2014/main" id="{F34F09D3-EB1D-8546-98FD-B8FFC5E6A0F5}"/>
              </a:ext>
            </a:extLst>
          </p:cNvPr>
          <p:cNvSpPr txBox="1">
            <a:spLocks/>
          </p:cNvSpPr>
          <p:nvPr/>
        </p:nvSpPr>
        <p:spPr>
          <a:xfrm>
            <a:off x="420142" y="6989447"/>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Manger des aliments bons pour la santé et rester actif physiquement peut vous aider à atteindre et à maintenir un bien-être positif et à améliorer votre état de santé. Vous pouvez également constater que le fait de bouger davantage et de mieux manger peut vous aider à faire face aux exigences de votre vie trépidante et à être présent pour les personnes qui dépendent de vous.</a:t>
            </a:r>
            <a:endParaRPr lang="en-GB" sz="1200" dirty="0">
              <a:latin typeface="Calibri" panose="020F0502020204030204" pitchFamily="34" charset="0"/>
            </a:endParaRPr>
          </a:p>
        </p:txBody>
      </p:sp>
      <p:sp>
        <p:nvSpPr>
          <p:cNvPr id="10" name="Text Placeholder 36">
            <a:extLst>
              <a:ext uri="{FF2B5EF4-FFF2-40B4-BE49-F238E27FC236}">
                <a16:creationId xmlns:a16="http://schemas.microsoft.com/office/drawing/2014/main" id="{F8A5F630-8470-2F42-9606-7C133C698CCF}"/>
              </a:ext>
            </a:extLst>
          </p:cNvPr>
          <p:cNvSpPr txBox="1">
            <a:spLocks/>
          </p:cNvSpPr>
          <p:nvPr/>
        </p:nvSpPr>
        <p:spPr>
          <a:xfrm>
            <a:off x="0" y="8142515"/>
            <a:ext cx="506598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s-ES" sz="1400" dirty="0">
                <a:solidFill>
                  <a:schemeClr val="bg1"/>
                </a:solidFill>
                <a:latin typeface="Calibri" panose="020F0502020204030204" pitchFamily="34" charset="0"/>
              </a:rPr>
              <a:t>POURQUOI DEVRAIS-JE BOUGER PLUS ET MANGER MIEUX </a:t>
            </a:r>
            <a:r>
              <a:rPr lang="en-GB" sz="1400" dirty="0">
                <a:solidFill>
                  <a:schemeClr val="bg1"/>
                </a:solidFill>
                <a:latin typeface="Calibri" panose="020F0502020204030204" pitchFamily="34" charset="0"/>
              </a:rPr>
              <a:t>? </a:t>
            </a:r>
          </a:p>
        </p:txBody>
      </p:sp>
      <p:sp>
        <p:nvSpPr>
          <p:cNvPr id="11" name="Text Placeholder 36">
            <a:extLst>
              <a:ext uri="{FF2B5EF4-FFF2-40B4-BE49-F238E27FC236}">
                <a16:creationId xmlns:a16="http://schemas.microsoft.com/office/drawing/2014/main" id="{42735347-D5A9-AA48-BA78-DD094C321FEC}"/>
              </a:ext>
            </a:extLst>
          </p:cNvPr>
          <p:cNvSpPr txBox="1">
            <a:spLocks/>
          </p:cNvSpPr>
          <p:nvPr/>
        </p:nvSpPr>
        <p:spPr>
          <a:xfrm>
            <a:off x="420142" y="8658311"/>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En étant actif et en mangeant mieux, vous pouvez réduire vos risques de développer un diabète (hyperglycémie), une hypertension artérielle, une maladie rénale, une maladie cardiaque, une attaque, certains cancers, etc. Mais l'amélioration de votre santé n'est pas la seule raison de bouger plus et de manger mieux. Vous pouvez également avoir plus d'énergie pour le travail, les loisirs et la famille, vous sentir mieux dans votre peau, mieux gérer le stress et donner le bon exemple à vos enfants, vos amis et les autres membres de votre famille.</a:t>
            </a:r>
            <a:endParaRPr lang="en-GB" sz="1200" dirty="0">
              <a:latin typeface="Calibri" panose="020F0502020204030204" pitchFamily="34" charset="0"/>
            </a:endParaRPr>
          </a:p>
        </p:txBody>
      </p:sp>
      <p:grpSp>
        <p:nvGrpSpPr>
          <p:cNvPr id="12" name="Graphic 2">
            <a:extLst>
              <a:ext uri="{FF2B5EF4-FFF2-40B4-BE49-F238E27FC236}">
                <a16:creationId xmlns:a16="http://schemas.microsoft.com/office/drawing/2014/main" id="{6838DD21-FF55-0744-9C8A-E6D86AAFE605}"/>
              </a:ext>
            </a:extLst>
          </p:cNvPr>
          <p:cNvGrpSpPr/>
          <p:nvPr/>
        </p:nvGrpSpPr>
        <p:grpSpPr>
          <a:xfrm>
            <a:off x="4720373" y="1596552"/>
            <a:ext cx="1629499" cy="1409406"/>
            <a:chOff x="2473961" y="4308747"/>
            <a:chExt cx="1108575" cy="958842"/>
          </a:xfrm>
        </p:grpSpPr>
        <p:sp>
          <p:nvSpPr>
            <p:cNvPr id="13" name="Freeform 12">
              <a:extLst>
                <a:ext uri="{FF2B5EF4-FFF2-40B4-BE49-F238E27FC236}">
                  <a16:creationId xmlns:a16="http://schemas.microsoft.com/office/drawing/2014/main" id="{0D37717C-146A-1E4D-8DC9-A2D63DD1E9A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6984424-F039-584A-ABE1-C8D5E3C92ABE}"/>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49F386-DAB0-5540-BD4D-716C7ACBBEEF}"/>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A1A9CDB-CF9D-BA41-8985-5D2BE1FC4E43}"/>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6B2399-1264-0D40-BC9B-81F4E4F37B8A}"/>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AFACBB-66F0-D747-86A5-68D840B2FD5A}"/>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A745A0B-FEA1-9142-8452-DA0011A8250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120034-1E23-7341-9721-376F154D3D15}"/>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2763D0-B930-E948-A3D9-55B26948E816}"/>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EDD5C1E-FD43-A34A-B1D2-EFA4C4940B8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BA6F4E-078B-204B-A1C7-9E3E60F7A737}"/>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70B28B9-C731-344D-848E-AE144F80A628}"/>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16C2653-5ED6-AC40-808C-89C5EA9B6B0C}"/>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146A31F-A8E7-0F44-BDA9-19CA68932FCE}"/>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BDB053-56E9-F34C-B48C-47DE8E0BB4EE}"/>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3E363E7-0D4F-5240-B95F-3E493C5A6764}"/>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1959A0D-8143-CC44-8546-14C849821E72}"/>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A1565A0-CCCF-2646-A8EA-7E18E69E91AB}"/>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24975D-B055-D840-A413-0423D484F753}"/>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C45588-7838-B340-8BEC-AAABA534562E}"/>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75B5647-8190-F542-B9C7-4157D2881C01}"/>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7D55A4F-B420-9B4B-AE23-3EC7DDB680C6}"/>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E50310D-1AC3-AC45-A2FF-3A789086FBC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BC950B-FF24-AF4A-A6D7-CE3ABE9255D5}"/>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3C3EF6B-B2C3-2B4C-83FB-27B8FB79570D}"/>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AF39C0D-0F0D-1242-B80F-BEB4D7B5D974}"/>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FC652"/>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73118E-422E-EC41-891F-38203ACCF5A5}"/>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ECCD5A9-FA0B-F348-80F1-3EBE3774582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1A60C0-40D1-1345-BE83-2B77AAE081CB}"/>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6CE6EC5-0278-B544-A8EC-D8E800B232E9}"/>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BD7CA13-FCA0-EF46-9D6D-9BA97B7F4F80}"/>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4CB1595-D54B-FB43-9856-5ACA9567BAF5}"/>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3D67EF9-0185-5D4D-8779-7E24FFFEE89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5B0D6F-4995-8048-A758-9B293F888AC1}"/>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C34455A-CBA1-F547-8C06-18CCD3E36318}"/>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35424F6-CA5C-D24D-A66A-46FFE678B842}"/>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4F2E6E6-2872-044C-B3DE-52D9E98F710D}"/>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92572B-CDBB-A644-865D-37A30F1DBDE1}"/>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EB45612-6924-0D4C-86E7-00CAD2A8B498}"/>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E23FB8-D635-BB43-B927-33D71CB83185}"/>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58D01F-D244-C840-A70F-EC0FE6102215}"/>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F32FC58-2ED3-4C40-AE7F-5C5AF949378C}"/>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8E155E7-DB0C-654A-AA38-24021D14F3A0}"/>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A3369B6-C026-2043-95DB-FDA354879391}"/>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D0EB967-9E13-4748-9102-5FE2155C12E6}"/>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F46DCA4-F3E5-9147-B4D5-99484C89D400}"/>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6D2289D-9016-9E41-A380-C80E136A4D7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E396D7-8871-C440-BA17-3A64F12E300B}"/>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44C2012-B894-E044-9BB6-E7710AD0D502}"/>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3C612B-4D11-5E4C-B7AB-008F787AEA2B}"/>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C112373-AFCE-194B-9A7B-BDFD765461A0}"/>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64D8F41-CA44-A94C-B1D4-A8BD57073AE9}"/>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AB06D35-DE3E-F946-A97E-7A9345114C18}"/>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32FCB79B-6974-B54C-A9EC-623EF247585D}"/>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31185FA-490C-464F-8B25-FC745128CADB}"/>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9EC8837-0118-8846-BDB0-EA3533D12F79}"/>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686BCB1-87DF-4A4A-A1BC-E42FACF7EBC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52ADF29-E854-3541-A9B0-5B3BCD19EDCB}"/>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882D7E8-8CEC-6047-848E-06FAE060AB76}"/>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78E7ED5-C195-5045-97A0-580149BC4D09}"/>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6D9905-2012-C74E-94D4-AB46A5BFBF1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BCFE73-64AD-E045-9057-2563FDA7AD6F}"/>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928AA23-7035-714C-B52C-01D055DC962B}"/>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D6F00D5-8309-DF42-B36D-17634AAFDF17}"/>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E47EEC7-4D3E-3747-ACFF-223149E4BAF0}"/>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DD3F2B-6DEE-914B-89EC-9DE975F009CE}"/>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8D75AD3-CFEB-0E45-948D-95E9C256FB2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157B299-348A-274B-B8B5-FC1B83C79254}"/>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E8A6979-9180-CF46-A5AB-83A2153F07F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E27581-15D2-8240-875C-ACDBE10F00A2}"/>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F08C64E-B0C9-D244-883A-33778D8FE2A3}"/>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69639E2-F8F9-7042-A807-390B6ED4FA43}"/>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96D31DF-30A7-9A42-B713-F77DEAFB193E}"/>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AE76F7C-8FF9-9D47-8724-E1AAC7E26789}"/>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E228149-6286-D949-AD4A-E1A5E29B261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2F2F545-673D-5D49-9EA0-13F5BA3DC709}"/>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58E6B2A7-D992-4243-B4D3-F4366D9E6B7F}"/>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557A3C8-E8EC-EB49-AAE9-7409E43AF7C4}"/>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5DACEA2-AC74-8242-9737-97E4D2B6D077}"/>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C165189-7F28-184B-A38A-48B521591E2E}"/>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88926A-4BAF-CC46-AAE8-0ED1BA29B820}"/>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6E8570D-4342-0B43-87EF-816332C64542}"/>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F65388B-4EB0-CB4F-BD3E-71FCF65A6E9F}"/>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0DAC5E3-A82A-FE40-AF71-1B6A26061B58}"/>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C33E99E-EABB-5846-B113-DCE49899F1E2}"/>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D7553D0-93AA-5746-A534-D4712AE01124}"/>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659EE0B-4040-AC4F-B624-5F2974597E8C}"/>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0715E3C-4C71-B043-B07E-290D390D2221}"/>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D1064EF-7912-5746-85FB-B0A11B44F49D}"/>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032D745-252C-CE40-A5E3-27A28C55647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8DB4BEF-FE88-1E46-8B96-D0AE5F07601D}"/>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408538E-78AB-9C40-8EE3-473C3B88200F}"/>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204C773E-9E32-8A48-90B5-D03C8770D32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63C6CBB-7896-914B-9434-AAC1B4B0063F}"/>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0A224D6-B6A7-714A-B674-543D31261259}"/>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983474E-EA47-594B-91CF-5C826D89FE02}"/>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803A20B9-13C5-0948-8E45-54D781CBFF72}"/>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C309FEF-242D-4143-84C9-BC8AF804CD9E}"/>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513C046-B534-3F48-B485-5F967F1B5D57}"/>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D802860-DADD-D04A-AE76-F260D96F7053}"/>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7558918-F820-2040-A359-13F7574055CB}"/>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7263557-4478-354C-B77D-5EAE5E0B3BC4}"/>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F52A148-39CF-7349-877D-DF2218B03F0B}"/>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5D139B0-FAEB-E44A-B296-8611C5D2CEC9}"/>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06C8D1-1610-674E-AAF4-13EC680A2003}"/>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610711F-B377-E84E-AFC5-7B3F78DF465B}"/>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9B6AD5-8089-8645-B796-AF7CAB8D5B8C}"/>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5F3D540-7593-F341-B039-30423C9E3296}"/>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9084BF-F0C1-DB48-8F59-187C726FC965}"/>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C298B27-2C29-FE46-BE9E-28FE2A59AC3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43CF34-CE50-7443-ABD3-A2AA2A9C35BE}"/>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815DED8-D7A5-A84A-AE72-F03F0FC011AD}"/>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A4F35D-007E-C74A-9947-91C73E102E02}"/>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BCCF0A-6814-AA4F-98A3-98B554E46EF0}"/>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571E6A2-7772-6248-9468-2AE22BEF0AE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3C5DDC0B-A187-3F45-8C6B-39BB831E72F2}"/>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9B917C3-EDA4-1543-BFD8-CCA7F2A1D52D}"/>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82C5B26-7540-1442-90B4-E13E0CCE2B9C}"/>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312C133-B6FC-684F-9F18-6F254C045EB6}"/>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AAB8663-A30E-E74B-BFB0-9FC3BD37B7C2}"/>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3413D4-F4D5-2D4A-99EF-B02CCFE5AF8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8E70E9B-8357-0341-979F-C0A78A5B89CC}"/>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A6DE352-D081-7143-B3AC-4109F9EB75F3}"/>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1FA7355D-0449-4D45-87A2-B20E7E27AAE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DF80164-498E-DB4E-B375-2D9B5A6E3F1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26D915F2-FA8F-AC4C-85C7-BA778748C7E2}"/>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6F01C26-7068-054B-8187-7E09B99F292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7ACF9E2-B6C2-5044-ADA7-588A9D4A0643}"/>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9AC3AAC-BFDD-B148-8E04-A846A477CEB2}"/>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75C91799-0B84-B841-AD7C-D2E5D2DA237A}"/>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FF36F269-8329-5D44-A138-2DD6DC014ED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BFDDBDC-222E-554B-A4FE-1733FCE93F2A}"/>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F6B26E3D-A9DB-1745-8EB6-50695B265748}"/>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0F6672AB-859B-4144-AFA1-72CC519D2D70}"/>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45717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6861</TotalTime>
  <Words>18875</Words>
  <Application>Microsoft Macintosh PowerPoint</Application>
  <PresentationFormat>Personnalisé</PresentationFormat>
  <Paragraphs>1147</Paragraphs>
  <Slides>59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59</vt:i4>
      </vt:variant>
    </vt:vector>
  </HeadingPairs>
  <TitlesOfParts>
    <vt:vector size="64" baseType="lpstr">
      <vt:lpstr>Amatic SC</vt:lpstr>
      <vt:lpstr>Arial</vt:lpstr>
      <vt:lpstr>Calibri</vt:lpstr>
      <vt:lpstr>Josefin Sans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docId:FBFAE7F1DDAEC8C2DF158F3AD8037038</cp:keywords>
  <cp:lastModifiedBy>pauline.lherault@gmail.com</cp:lastModifiedBy>
  <cp:revision>233</cp:revision>
  <dcterms:created xsi:type="dcterms:W3CDTF">2021-12-23T09:52:50Z</dcterms:created>
  <dcterms:modified xsi:type="dcterms:W3CDTF">2022-12-14T10:28:01Z</dcterms:modified>
</cp:coreProperties>
</file>