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comments/comment3.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352" r:id="rId2"/>
    <p:sldId id="293" r:id="rId3"/>
    <p:sldId id="428" r:id="rId4"/>
    <p:sldId id="446" r:id="rId5"/>
    <p:sldId id="370" r:id="rId6"/>
    <p:sldId id="371" r:id="rId7"/>
    <p:sldId id="372" r:id="rId8"/>
    <p:sldId id="373" r:id="rId9"/>
    <p:sldId id="338" r:id="rId10"/>
    <p:sldId id="355" r:id="rId11"/>
    <p:sldId id="351" r:id="rId12"/>
    <p:sldId id="286" r:id="rId13"/>
    <p:sldId id="339" r:id="rId14"/>
    <p:sldId id="287" r:id="rId15"/>
    <p:sldId id="361" r:id="rId16"/>
    <p:sldId id="359" r:id="rId17"/>
    <p:sldId id="258" r:id="rId18"/>
    <p:sldId id="279" r:id="rId19"/>
    <p:sldId id="364" r:id="rId20"/>
    <p:sldId id="365" r:id="rId21"/>
    <p:sldId id="366" r:id="rId22"/>
    <p:sldId id="367" r:id="rId23"/>
    <p:sldId id="368" r:id="rId24"/>
    <p:sldId id="362" r:id="rId25"/>
    <p:sldId id="375" r:id="rId26"/>
    <p:sldId id="376" r:id="rId27"/>
    <p:sldId id="377" r:id="rId28"/>
    <p:sldId id="374" r:id="rId29"/>
    <p:sldId id="378" r:id="rId30"/>
    <p:sldId id="379" r:id="rId31"/>
    <p:sldId id="380" r:id="rId32"/>
    <p:sldId id="381" r:id="rId33"/>
    <p:sldId id="382" r:id="rId34"/>
    <p:sldId id="383" r:id="rId35"/>
    <p:sldId id="384" r:id="rId36"/>
    <p:sldId id="385" r:id="rId37"/>
    <p:sldId id="415" r:id="rId38"/>
    <p:sldId id="340" r:id="rId39"/>
    <p:sldId id="387" r:id="rId40"/>
    <p:sldId id="358" r:id="rId41"/>
    <p:sldId id="388" r:id="rId42"/>
    <p:sldId id="389" r:id="rId43"/>
    <p:sldId id="390" r:id="rId44"/>
    <p:sldId id="291" r:id="rId45"/>
    <p:sldId id="391" r:id="rId46"/>
    <p:sldId id="393" r:id="rId47"/>
    <p:sldId id="394" r:id="rId48"/>
    <p:sldId id="395" r:id="rId49"/>
    <p:sldId id="396" r:id="rId50"/>
    <p:sldId id="397" r:id="rId51"/>
    <p:sldId id="398" r:id="rId52"/>
    <p:sldId id="399" r:id="rId53"/>
    <p:sldId id="400" r:id="rId54"/>
    <p:sldId id="401" r:id="rId55"/>
    <p:sldId id="402" r:id="rId56"/>
    <p:sldId id="403" r:id="rId57"/>
    <p:sldId id="288" r:id="rId58"/>
    <p:sldId id="404" r:id="rId59"/>
    <p:sldId id="292" r:id="rId60"/>
    <p:sldId id="280" r:id="rId61"/>
    <p:sldId id="405" r:id="rId62"/>
    <p:sldId id="406" r:id="rId63"/>
    <p:sldId id="407" r:id="rId64"/>
    <p:sldId id="408" r:id="rId65"/>
    <p:sldId id="413" r:id="rId66"/>
    <p:sldId id="409" r:id="rId67"/>
    <p:sldId id="290" r:id="rId68"/>
    <p:sldId id="410" r:id="rId69"/>
    <p:sldId id="411" r:id="rId70"/>
    <p:sldId id="477" r:id="rId71"/>
    <p:sldId id="350" r:id="rId72"/>
    <p:sldId id="414" r:id="rId73"/>
    <p:sldId id="429" r:id="rId74"/>
    <p:sldId id="342" r:id="rId75"/>
    <p:sldId id="416" r:id="rId76"/>
    <p:sldId id="430" r:id="rId77"/>
    <p:sldId id="431" r:id="rId78"/>
    <p:sldId id="432" r:id="rId79"/>
    <p:sldId id="433" r:id="rId80"/>
    <p:sldId id="419" r:id="rId81"/>
    <p:sldId id="434" r:id="rId82"/>
    <p:sldId id="435" r:id="rId83"/>
    <p:sldId id="436" r:id="rId84"/>
    <p:sldId id="437" r:id="rId85"/>
    <p:sldId id="438" r:id="rId86"/>
    <p:sldId id="441" r:id="rId87"/>
    <p:sldId id="442" r:id="rId88"/>
    <p:sldId id="440" r:id="rId89"/>
    <p:sldId id="354" r:id="rId90"/>
    <p:sldId id="420" r:id="rId91"/>
    <p:sldId id="421" r:id="rId92"/>
    <p:sldId id="422" r:id="rId93"/>
    <p:sldId id="423" r:id="rId94"/>
    <p:sldId id="443" r:id="rId95"/>
    <p:sldId id="444" r:id="rId96"/>
    <p:sldId id="426" r:id="rId97"/>
    <p:sldId id="425" r:id="rId98"/>
    <p:sldId id="445" r:id="rId99"/>
    <p:sldId id="448" r:id="rId100"/>
    <p:sldId id="449" r:id="rId101"/>
    <p:sldId id="476" r:id="rId102"/>
    <p:sldId id="450" r:id="rId103"/>
    <p:sldId id="363" r:id="rId104"/>
    <p:sldId id="451" r:id="rId105"/>
    <p:sldId id="452" r:id="rId106"/>
    <p:sldId id="453" r:id="rId107"/>
    <p:sldId id="349" r:id="rId108"/>
    <p:sldId id="454" r:id="rId109"/>
    <p:sldId id="455" r:id="rId110"/>
    <p:sldId id="456" r:id="rId111"/>
    <p:sldId id="369" r:id="rId112"/>
    <p:sldId id="457" r:id="rId113"/>
    <p:sldId id="458" r:id="rId114"/>
    <p:sldId id="459" r:id="rId115"/>
    <p:sldId id="460" r:id="rId116"/>
    <p:sldId id="294" r:id="rId117"/>
    <p:sldId id="461" r:id="rId118"/>
    <p:sldId id="462" r:id="rId119"/>
    <p:sldId id="356" r:id="rId120"/>
    <p:sldId id="463" r:id="rId121"/>
    <p:sldId id="464" r:id="rId122"/>
    <p:sldId id="424" r:id="rId123"/>
    <p:sldId id="465" r:id="rId124"/>
    <p:sldId id="466" r:id="rId125"/>
    <p:sldId id="467" r:id="rId126"/>
    <p:sldId id="427" r:id="rId127"/>
    <p:sldId id="468" r:id="rId128"/>
    <p:sldId id="469" r:id="rId129"/>
    <p:sldId id="470" r:id="rId130"/>
    <p:sldId id="471" r:id="rId131"/>
    <p:sldId id="472" r:id="rId132"/>
    <p:sldId id="474" r:id="rId133"/>
    <p:sldId id="475" r:id="rId134"/>
    <p:sldId id="360" r:id="rId135"/>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Architects Daughter" pitchFamily="2" charset="0"/>
        <a:ea typeface="+mn-ea"/>
        <a:cs typeface="+mn-cs"/>
      </a:defRPr>
    </a:lvl1pPr>
    <a:lvl2pPr marL="457200" algn="l" rtl="0" eaLnBrk="0" fontAlgn="base" hangingPunct="0">
      <a:spcBef>
        <a:spcPct val="0"/>
      </a:spcBef>
      <a:spcAft>
        <a:spcPct val="0"/>
      </a:spcAft>
      <a:defRPr kern="1200">
        <a:solidFill>
          <a:schemeClr val="tx1"/>
        </a:solidFill>
        <a:latin typeface="Architects Daughter" pitchFamily="2" charset="0"/>
        <a:ea typeface="+mn-ea"/>
        <a:cs typeface="+mn-cs"/>
      </a:defRPr>
    </a:lvl2pPr>
    <a:lvl3pPr marL="914400" algn="l" rtl="0" eaLnBrk="0" fontAlgn="base" hangingPunct="0">
      <a:spcBef>
        <a:spcPct val="0"/>
      </a:spcBef>
      <a:spcAft>
        <a:spcPct val="0"/>
      </a:spcAft>
      <a:defRPr kern="1200">
        <a:solidFill>
          <a:schemeClr val="tx1"/>
        </a:solidFill>
        <a:latin typeface="Architects Daughter" pitchFamily="2" charset="0"/>
        <a:ea typeface="+mn-ea"/>
        <a:cs typeface="+mn-cs"/>
      </a:defRPr>
    </a:lvl3pPr>
    <a:lvl4pPr marL="1371600" algn="l" rtl="0" eaLnBrk="0" fontAlgn="base" hangingPunct="0">
      <a:spcBef>
        <a:spcPct val="0"/>
      </a:spcBef>
      <a:spcAft>
        <a:spcPct val="0"/>
      </a:spcAft>
      <a:defRPr kern="1200">
        <a:solidFill>
          <a:schemeClr val="tx1"/>
        </a:solidFill>
        <a:latin typeface="Architects Daughter" pitchFamily="2" charset="0"/>
        <a:ea typeface="+mn-ea"/>
        <a:cs typeface="+mn-cs"/>
      </a:defRPr>
    </a:lvl4pPr>
    <a:lvl5pPr marL="1828800" algn="l" rtl="0" eaLnBrk="0" fontAlgn="base" hangingPunct="0">
      <a:spcBef>
        <a:spcPct val="0"/>
      </a:spcBef>
      <a:spcAft>
        <a:spcPct val="0"/>
      </a:spcAft>
      <a:defRPr kern="1200">
        <a:solidFill>
          <a:schemeClr val="tx1"/>
        </a:solidFill>
        <a:latin typeface="Architects Daughter" pitchFamily="2" charset="0"/>
        <a:ea typeface="+mn-ea"/>
        <a:cs typeface="+mn-cs"/>
      </a:defRPr>
    </a:lvl5pPr>
    <a:lvl6pPr marL="2286000" algn="l" defTabSz="914400" rtl="0" eaLnBrk="1" latinLnBrk="0" hangingPunct="1">
      <a:defRPr kern="1200">
        <a:solidFill>
          <a:schemeClr val="tx1"/>
        </a:solidFill>
        <a:latin typeface="Architects Daughter" pitchFamily="2" charset="0"/>
        <a:ea typeface="+mn-ea"/>
        <a:cs typeface="+mn-cs"/>
      </a:defRPr>
    </a:lvl6pPr>
    <a:lvl7pPr marL="2743200" algn="l" defTabSz="914400" rtl="0" eaLnBrk="1" latinLnBrk="0" hangingPunct="1">
      <a:defRPr kern="1200">
        <a:solidFill>
          <a:schemeClr val="tx1"/>
        </a:solidFill>
        <a:latin typeface="Architects Daughter" pitchFamily="2" charset="0"/>
        <a:ea typeface="+mn-ea"/>
        <a:cs typeface="+mn-cs"/>
      </a:defRPr>
    </a:lvl7pPr>
    <a:lvl8pPr marL="3200400" algn="l" defTabSz="914400" rtl="0" eaLnBrk="1" latinLnBrk="0" hangingPunct="1">
      <a:defRPr kern="1200">
        <a:solidFill>
          <a:schemeClr val="tx1"/>
        </a:solidFill>
        <a:latin typeface="Architects Daughter" pitchFamily="2" charset="0"/>
        <a:ea typeface="+mn-ea"/>
        <a:cs typeface="+mn-cs"/>
      </a:defRPr>
    </a:lvl8pPr>
    <a:lvl9pPr marL="3657600" algn="l" defTabSz="914400" rtl="0" eaLnBrk="1" latinLnBrk="0" hangingPunct="1">
      <a:defRPr kern="1200">
        <a:solidFill>
          <a:schemeClr val="tx1"/>
        </a:solidFill>
        <a:latin typeface="Architects Daughter" pitchFamily="2"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obhan Loughran" initials="SL" lastIdx="2" clrIdx="0">
    <p:extLst>
      <p:ext uri="{19B8F6BF-5375-455C-9EA6-DF929625EA0E}">
        <p15:presenceInfo xmlns:p15="http://schemas.microsoft.com/office/powerpoint/2012/main" userId="8a928b5e2361b812" providerId="Windows Live"/>
      </p:ext>
    </p:extLst>
  </p:cmAuthor>
  <p:cmAuthor id="2" name="Manon HOUDAYER" initials="MH" lastIdx="14" clrIdx="1">
    <p:extLst>
      <p:ext uri="{19B8F6BF-5375-455C-9EA6-DF929625EA0E}">
        <p15:presenceInfo xmlns:p15="http://schemas.microsoft.com/office/powerpoint/2012/main" userId="S::manonhoudayer@lelaba.onmicrosoft.com::64374d38-cb3d-4097-a912-c56f7ca5e2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1F20"/>
    <a:srgbClr val="FFC652"/>
    <a:srgbClr val="F3BDB7"/>
    <a:srgbClr val="313031"/>
    <a:srgbClr val="51A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4D4F4C-DC45-44F1-9610-F0D5CA7D49BC}" v="1" dt="2022-06-22T09:35:26.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8" autoAdjust="0"/>
    <p:restoredTop sz="88455" autoAdjust="0"/>
  </p:normalViewPr>
  <p:slideViewPr>
    <p:cSldViewPr snapToGrid="0">
      <p:cViewPr>
        <p:scale>
          <a:sx n="53" d="100"/>
          <a:sy n="53" d="100"/>
        </p:scale>
        <p:origin x="2168" y="808"/>
      </p:cViewPr>
      <p:guideLst/>
    </p:cSldViewPr>
  </p:slideViewPr>
  <p:notesTextViewPr>
    <p:cViewPr>
      <p:scale>
        <a:sx n="1" d="1"/>
        <a:sy n="1" d="1"/>
      </p:scale>
      <p:origin x="0" y="0"/>
    </p:cViewPr>
  </p:notesTextViewPr>
  <p:sorterViewPr>
    <p:cViewPr varScale="1">
      <p:scale>
        <a:sx n="1" d="1"/>
        <a:sy n="1" d="1"/>
      </p:scale>
      <p:origin x="0" y="-444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12-06T16:54:36.485" idx="1">
    <p:pos x="3569" y="169"/>
    <p:text>Mettre le logo en fr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2-12-06T17:00:16.603" idx="2">
    <p:pos x="5001" y="1707"/>
    <p:text>Pas de lien dans le document original non plus :/`</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2-12-07T11:34:16.395" idx="9">
    <p:pos x="3006" y="1152"/>
    <p:text>Pas de lien dans le doc en vf ....</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2-12-07T12:16:23.172" idx="14">
    <p:pos x="5416" y="232"/>
    <p:text>Pr Walter : bon courage avec cette info graphie merdique ................................</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2-05-02T12:47:38.611" idx="1">
    <p:pos x="10" y="10"/>
    <p:text>Coproduction</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016DB-9C25-4036-A10C-DB7BB880907D}" type="doc">
      <dgm:prSet loTypeId="urn:microsoft.com/office/officeart/2005/8/layout/bProcess2" loCatId="process" qsTypeId="urn:microsoft.com/office/officeart/2005/8/quickstyle/simple1" qsCatId="simple" csTypeId="urn:microsoft.com/office/officeart/2005/8/colors/colorful2" csCatId="colorful" phldr="1"/>
      <dgm:spPr/>
      <dgm:t>
        <a:bodyPr/>
        <a:lstStyle/>
        <a:p>
          <a:endParaRPr lang="en-GB"/>
        </a:p>
      </dgm:t>
    </dgm:pt>
    <dgm:pt modelId="{9BE63C42-B82D-4B82-BA6F-81ED41F18E86}">
      <dgm:prSet phldrT="[Text]"/>
      <dgm:spPr/>
      <dgm:t>
        <a:bodyPr/>
        <a:lstStyle/>
        <a:p>
          <a:r>
            <a:rPr lang="en-GB" b="1" dirty="0" err="1"/>
            <a:t>Surveiller</a:t>
          </a:r>
          <a:endParaRPr lang="en-GB" b="1" dirty="0"/>
        </a:p>
      </dgm:t>
    </dgm:pt>
    <dgm:pt modelId="{44BB3696-93C2-40EA-973D-AEACB43F0917}" type="parTrans" cxnId="{8938232C-6E8F-46BC-878E-E54FFBF001D4}">
      <dgm:prSet/>
      <dgm:spPr/>
      <dgm:t>
        <a:bodyPr/>
        <a:lstStyle/>
        <a:p>
          <a:endParaRPr lang="en-GB"/>
        </a:p>
      </dgm:t>
    </dgm:pt>
    <dgm:pt modelId="{45AC0EBD-AA52-475B-AD6F-51A23AECF6B1}" type="sibTrans" cxnId="{8938232C-6E8F-46BC-878E-E54FFBF001D4}">
      <dgm:prSet/>
      <dgm:spPr/>
      <dgm:t>
        <a:bodyPr/>
        <a:lstStyle/>
        <a:p>
          <a:endParaRPr lang="en-GB"/>
        </a:p>
      </dgm:t>
    </dgm:pt>
    <dgm:pt modelId="{C472D2B9-2D26-4993-9206-B59C5F4D4611}">
      <dgm:prSet phldrT="[Text]" custT="1"/>
      <dgm:spPr/>
      <dgm:t>
        <a:bodyPr/>
        <a:lstStyle/>
        <a:p>
          <a:r>
            <a:rPr lang="en-GB" sz="1200" b="1" dirty="0"/>
            <a:t>Faire prevue </a:t>
          </a:r>
          <a:r>
            <a:rPr lang="en-GB" sz="1200" b="1" dirty="0" err="1"/>
            <a:t>d’empathie</a:t>
          </a:r>
          <a:endParaRPr lang="en-GB" sz="1200" b="1" dirty="0"/>
        </a:p>
      </dgm:t>
    </dgm:pt>
    <dgm:pt modelId="{2A6A7EF3-6ADB-476D-9B79-295D8EC1BF46}" type="parTrans" cxnId="{80CAA177-881E-4005-9439-D9A844139DBA}">
      <dgm:prSet/>
      <dgm:spPr/>
      <dgm:t>
        <a:bodyPr/>
        <a:lstStyle/>
        <a:p>
          <a:endParaRPr lang="en-GB"/>
        </a:p>
      </dgm:t>
    </dgm:pt>
    <dgm:pt modelId="{556C3C29-6514-4AD0-8EA7-E3BB12586AEE}" type="sibTrans" cxnId="{80CAA177-881E-4005-9439-D9A844139DBA}">
      <dgm:prSet/>
      <dgm:spPr/>
      <dgm:t>
        <a:bodyPr/>
        <a:lstStyle/>
        <a:p>
          <a:endParaRPr lang="en-GB"/>
        </a:p>
      </dgm:t>
    </dgm:pt>
    <dgm:pt modelId="{83364C02-509E-4941-8993-CFD39EE849F6}">
      <dgm:prSet phldrT="[Text]"/>
      <dgm:spPr/>
      <dgm:t>
        <a:bodyPr/>
        <a:lstStyle/>
        <a:p>
          <a:r>
            <a:rPr lang="en-GB" b="1" dirty="0"/>
            <a:t>Motiver</a:t>
          </a:r>
        </a:p>
      </dgm:t>
    </dgm:pt>
    <dgm:pt modelId="{FC3CD988-DB49-4FA8-9418-39806206D765}" type="parTrans" cxnId="{5C3CA2FB-F807-46D9-9304-F0FCDDC072D1}">
      <dgm:prSet/>
      <dgm:spPr/>
      <dgm:t>
        <a:bodyPr/>
        <a:lstStyle/>
        <a:p>
          <a:endParaRPr lang="en-GB"/>
        </a:p>
      </dgm:t>
    </dgm:pt>
    <dgm:pt modelId="{315D0298-A86E-4C27-99B2-56B7F8A20C36}" type="sibTrans" cxnId="{5C3CA2FB-F807-46D9-9304-F0FCDDC072D1}">
      <dgm:prSet/>
      <dgm:spPr/>
      <dgm:t>
        <a:bodyPr/>
        <a:lstStyle/>
        <a:p>
          <a:endParaRPr lang="en-GB"/>
        </a:p>
      </dgm:t>
    </dgm:pt>
    <dgm:pt modelId="{4CA0E73F-CB00-4604-9475-08107EC0E840}">
      <dgm:prSet phldrT="[Text]"/>
      <dgm:spPr/>
      <dgm:t>
        <a:bodyPr/>
        <a:lstStyle/>
        <a:p>
          <a:r>
            <a:rPr lang="en-GB" b="1" dirty="0" err="1"/>
            <a:t>Conseiller</a:t>
          </a:r>
          <a:endParaRPr lang="en-GB" b="1" dirty="0"/>
        </a:p>
      </dgm:t>
    </dgm:pt>
    <dgm:pt modelId="{AB0DFB9B-652F-4110-AD73-CCFC37648F81}" type="parTrans" cxnId="{11098B5F-F357-46B5-9FF7-4B371BED4C7F}">
      <dgm:prSet/>
      <dgm:spPr/>
      <dgm:t>
        <a:bodyPr/>
        <a:lstStyle/>
        <a:p>
          <a:endParaRPr lang="en-GB"/>
        </a:p>
      </dgm:t>
    </dgm:pt>
    <dgm:pt modelId="{6843D858-0106-401F-BE3B-BD10C5BB2AA0}" type="sibTrans" cxnId="{11098B5F-F357-46B5-9FF7-4B371BED4C7F}">
      <dgm:prSet/>
      <dgm:spPr/>
      <dgm:t>
        <a:bodyPr/>
        <a:lstStyle/>
        <a:p>
          <a:endParaRPr lang="en-GB"/>
        </a:p>
      </dgm:t>
    </dgm:pt>
    <dgm:pt modelId="{6C97F7C8-B236-451B-8D74-BF6FD3043B19}">
      <dgm:prSet phldrT="[Text]"/>
      <dgm:spPr/>
      <dgm:t>
        <a:bodyPr/>
        <a:lstStyle/>
        <a:p>
          <a:r>
            <a:rPr lang="en-GB" b="1" dirty="0" err="1"/>
            <a:t>Écouter</a:t>
          </a:r>
          <a:r>
            <a:rPr lang="en-GB" b="1" dirty="0"/>
            <a:t> </a:t>
          </a:r>
        </a:p>
      </dgm:t>
    </dgm:pt>
    <dgm:pt modelId="{C8113DEE-E498-46AC-A238-ED39190A1AC3}" type="parTrans" cxnId="{8BFF190B-1A31-40B1-A096-3D12F24097E3}">
      <dgm:prSet/>
      <dgm:spPr/>
      <dgm:t>
        <a:bodyPr/>
        <a:lstStyle/>
        <a:p>
          <a:endParaRPr lang="en-GB"/>
        </a:p>
      </dgm:t>
    </dgm:pt>
    <dgm:pt modelId="{1283D9B7-4FA5-48F2-A4FD-B42A43FAE3B4}" type="sibTrans" cxnId="{8BFF190B-1A31-40B1-A096-3D12F24097E3}">
      <dgm:prSet/>
      <dgm:spPr/>
      <dgm:t>
        <a:bodyPr/>
        <a:lstStyle/>
        <a:p>
          <a:endParaRPr lang="en-GB"/>
        </a:p>
      </dgm:t>
    </dgm:pt>
    <dgm:pt modelId="{743AA229-5067-4D58-9DDA-7FBCC3CED9FC}">
      <dgm:prSet phldrT="[Text]"/>
      <dgm:spPr/>
      <dgm:t>
        <a:bodyPr/>
        <a:lstStyle/>
        <a:p>
          <a:r>
            <a:rPr lang="en-GB" b="1" dirty="0"/>
            <a:t>Guider</a:t>
          </a:r>
        </a:p>
      </dgm:t>
    </dgm:pt>
    <dgm:pt modelId="{2AB78CC8-0E99-4762-87AC-30153391D009}" type="parTrans" cxnId="{0CCD2B2B-B442-4F76-8052-71D5045EE09D}">
      <dgm:prSet/>
      <dgm:spPr/>
      <dgm:t>
        <a:bodyPr/>
        <a:lstStyle/>
        <a:p>
          <a:endParaRPr lang="en-GB"/>
        </a:p>
      </dgm:t>
    </dgm:pt>
    <dgm:pt modelId="{92ED4DCC-5AF2-41D7-AC89-6C2764DEAA26}" type="sibTrans" cxnId="{0CCD2B2B-B442-4F76-8052-71D5045EE09D}">
      <dgm:prSet/>
      <dgm:spPr/>
      <dgm:t>
        <a:bodyPr/>
        <a:lstStyle/>
        <a:p>
          <a:endParaRPr lang="en-GB"/>
        </a:p>
      </dgm:t>
    </dgm:pt>
    <dgm:pt modelId="{62AB61D2-02D8-4667-A657-DBE02DBA017F}">
      <dgm:prSet phldrT="[Text]"/>
      <dgm:spPr/>
      <dgm:t>
        <a:bodyPr/>
        <a:lstStyle/>
        <a:p>
          <a:r>
            <a:rPr lang="en-GB" b="1" dirty="0"/>
            <a:t>Engager</a:t>
          </a:r>
        </a:p>
      </dgm:t>
    </dgm:pt>
    <dgm:pt modelId="{FB83E805-DC14-4819-AD1C-F4173213FFA7}" type="parTrans" cxnId="{0F8BD8C1-A15A-4C44-B2C9-329F782FE226}">
      <dgm:prSet/>
      <dgm:spPr/>
      <dgm:t>
        <a:bodyPr/>
        <a:lstStyle/>
        <a:p>
          <a:endParaRPr lang="en-GB"/>
        </a:p>
      </dgm:t>
    </dgm:pt>
    <dgm:pt modelId="{C4B10745-524C-4A3E-978F-39F9A1011729}" type="sibTrans" cxnId="{0F8BD8C1-A15A-4C44-B2C9-329F782FE226}">
      <dgm:prSet/>
      <dgm:spPr/>
      <dgm:t>
        <a:bodyPr/>
        <a:lstStyle/>
        <a:p>
          <a:endParaRPr lang="en-GB"/>
        </a:p>
      </dgm:t>
    </dgm:pt>
    <dgm:pt modelId="{5EE151F6-8BCF-41E0-B6E2-846A69C0FBD3}">
      <dgm:prSet phldrT="[Text]"/>
      <dgm:spPr/>
      <dgm:t>
        <a:bodyPr/>
        <a:lstStyle/>
        <a:p>
          <a:r>
            <a:rPr lang="en-GB" b="1" dirty="0"/>
            <a:t>Autonomiser</a:t>
          </a:r>
        </a:p>
      </dgm:t>
    </dgm:pt>
    <dgm:pt modelId="{C34EE2EA-DC97-4627-A651-17AD9DAA3D06}" type="parTrans" cxnId="{932FEA85-9292-467D-A999-907FFF8148D3}">
      <dgm:prSet/>
      <dgm:spPr/>
      <dgm:t>
        <a:bodyPr/>
        <a:lstStyle/>
        <a:p>
          <a:endParaRPr lang="en-GB"/>
        </a:p>
      </dgm:t>
    </dgm:pt>
    <dgm:pt modelId="{9A833CAE-33C4-4B10-A6D9-A45264811CA0}" type="sibTrans" cxnId="{932FEA85-9292-467D-A999-907FFF8148D3}">
      <dgm:prSet/>
      <dgm:spPr/>
      <dgm:t>
        <a:bodyPr/>
        <a:lstStyle/>
        <a:p>
          <a:endParaRPr lang="en-GB"/>
        </a:p>
      </dgm:t>
    </dgm:pt>
    <dgm:pt modelId="{C5E2520A-ADAF-49FF-9A3D-69B5F3412A1D}">
      <dgm:prSet phldrT="[Text]"/>
      <dgm:spPr/>
      <dgm:t>
        <a:bodyPr/>
        <a:lstStyle/>
        <a:p>
          <a:r>
            <a:rPr lang="en-GB" b="1" dirty="0" err="1"/>
            <a:t>Diriger</a:t>
          </a:r>
          <a:endParaRPr lang="en-GB" b="1" dirty="0"/>
        </a:p>
      </dgm:t>
    </dgm:pt>
    <dgm:pt modelId="{CD347AFB-5300-4744-B6C1-853535748FCC}" type="parTrans" cxnId="{75681513-6FEE-4D2F-8C23-2CFCEFDAB447}">
      <dgm:prSet/>
      <dgm:spPr/>
      <dgm:t>
        <a:bodyPr/>
        <a:lstStyle/>
        <a:p>
          <a:endParaRPr lang="en-GB"/>
        </a:p>
      </dgm:t>
    </dgm:pt>
    <dgm:pt modelId="{EAFC6004-C183-4846-B4CF-6B581D13F455}" type="sibTrans" cxnId="{75681513-6FEE-4D2F-8C23-2CFCEFDAB447}">
      <dgm:prSet/>
      <dgm:spPr/>
      <dgm:t>
        <a:bodyPr/>
        <a:lstStyle/>
        <a:p>
          <a:endParaRPr lang="en-GB"/>
        </a:p>
      </dgm:t>
    </dgm:pt>
    <dgm:pt modelId="{49989DE3-B4C5-4D85-82F6-5C0541BAF54D}" type="pres">
      <dgm:prSet presAssocID="{639016DB-9C25-4036-A10C-DB7BB880907D}" presName="diagram" presStyleCnt="0">
        <dgm:presLayoutVars>
          <dgm:dir/>
          <dgm:resizeHandles/>
        </dgm:presLayoutVars>
      </dgm:prSet>
      <dgm:spPr/>
    </dgm:pt>
    <dgm:pt modelId="{E5AA7779-9770-49A0-8B2E-A5E6C844632A}" type="pres">
      <dgm:prSet presAssocID="{9BE63C42-B82D-4B82-BA6F-81ED41F18E86}" presName="firstNode" presStyleLbl="node1" presStyleIdx="0" presStyleCnt="9">
        <dgm:presLayoutVars>
          <dgm:bulletEnabled val="1"/>
        </dgm:presLayoutVars>
      </dgm:prSet>
      <dgm:spPr/>
    </dgm:pt>
    <dgm:pt modelId="{8EF3B863-636D-45B7-9573-B9A4E40F38F2}" type="pres">
      <dgm:prSet presAssocID="{45AC0EBD-AA52-475B-AD6F-51A23AECF6B1}" presName="sibTrans" presStyleLbl="sibTrans2D1" presStyleIdx="0" presStyleCnt="8"/>
      <dgm:spPr/>
    </dgm:pt>
    <dgm:pt modelId="{0A392019-BDD3-4691-A59D-131220E7872B}" type="pres">
      <dgm:prSet presAssocID="{C472D2B9-2D26-4993-9206-B59C5F4D4611}" presName="middleNode" presStyleCnt="0"/>
      <dgm:spPr/>
    </dgm:pt>
    <dgm:pt modelId="{8A5E1DA3-FEAB-4B0C-BB1F-FE584C834C38}" type="pres">
      <dgm:prSet presAssocID="{C472D2B9-2D26-4993-9206-B59C5F4D4611}" presName="padding" presStyleLbl="node1" presStyleIdx="0" presStyleCnt="9"/>
      <dgm:spPr/>
    </dgm:pt>
    <dgm:pt modelId="{23FEDDEE-A099-42A5-B9C1-0CBC3CE2550A}" type="pres">
      <dgm:prSet presAssocID="{C472D2B9-2D26-4993-9206-B59C5F4D4611}" presName="shape" presStyleLbl="node1" presStyleIdx="1" presStyleCnt="9" custScaleX="120673">
        <dgm:presLayoutVars>
          <dgm:bulletEnabled val="1"/>
        </dgm:presLayoutVars>
      </dgm:prSet>
      <dgm:spPr/>
    </dgm:pt>
    <dgm:pt modelId="{41C726AA-AEEB-4667-9EAB-3A0F231C9EA4}" type="pres">
      <dgm:prSet presAssocID="{556C3C29-6514-4AD0-8EA7-E3BB12586AEE}" presName="sibTrans" presStyleLbl="sibTrans2D1" presStyleIdx="1" presStyleCnt="8"/>
      <dgm:spPr/>
    </dgm:pt>
    <dgm:pt modelId="{E1EAE43F-3FFC-401E-B0E0-70B1B0F082E2}" type="pres">
      <dgm:prSet presAssocID="{83364C02-509E-4941-8993-CFD39EE849F6}" presName="middleNode" presStyleCnt="0"/>
      <dgm:spPr/>
    </dgm:pt>
    <dgm:pt modelId="{9941084C-D783-49CF-A12E-1D91CEF8D112}" type="pres">
      <dgm:prSet presAssocID="{83364C02-509E-4941-8993-CFD39EE849F6}" presName="padding" presStyleLbl="node1" presStyleIdx="1" presStyleCnt="9"/>
      <dgm:spPr/>
    </dgm:pt>
    <dgm:pt modelId="{5EEE2B4A-99EC-4410-A50E-7C2C1AF9F5C9}" type="pres">
      <dgm:prSet presAssocID="{83364C02-509E-4941-8993-CFD39EE849F6}" presName="shape" presStyleLbl="node1" presStyleIdx="2" presStyleCnt="9">
        <dgm:presLayoutVars>
          <dgm:bulletEnabled val="1"/>
        </dgm:presLayoutVars>
      </dgm:prSet>
      <dgm:spPr/>
    </dgm:pt>
    <dgm:pt modelId="{3C4B0DB4-E93B-419C-9CBE-E789F568278C}" type="pres">
      <dgm:prSet presAssocID="{315D0298-A86E-4C27-99B2-56B7F8A20C36}" presName="sibTrans" presStyleLbl="sibTrans2D1" presStyleIdx="2" presStyleCnt="8"/>
      <dgm:spPr/>
    </dgm:pt>
    <dgm:pt modelId="{57027024-EFA6-4FBD-B3A1-EF0EB0D471C1}" type="pres">
      <dgm:prSet presAssocID="{4CA0E73F-CB00-4604-9475-08107EC0E840}" presName="middleNode" presStyleCnt="0"/>
      <dgm:spPr/>
    </dgm:pt>
    <dgm:pt modelId="{26C5C16E-ED64-40C8-9D47-C32E8E5C21C2}" type="pres">
      <dgm:prSet presAssocID="{4CA0E73F-CB00-4604-9475-08107EC0E840}" presName="padding" presStyleLbl="node1" presStyleIdx="2" presStyleCnt="9"/>
      <dgm:spPr/>
    </dgm:pt>
    <dgm:pt modelId="{C8461952-B96A-4A2D-97CD-8EF6442603D0}" type="pres">
      <dgm:prSet presAssocID="{4CA0E73F-CB00-4604-9475-08107EC0E840}" presName="shape" presStyleLbl="node1" presStyleIdx="3" presStyleCnt="9">
        <dgm:presLayoutVars>
          <dgm:bulletEnabled val="1"/>
        </dgm:presLayoutVars>
      </dgm:prSet>
      <dgm:spPr/>
    </dgm:pt>
    <dgm:pt modelId="{EA8C56A9-46C4-4738-A979-F6A40A215B61}" type="pres">
      <dgm:prSet presAssocID="{6843D858-0106-401F-BE3B-BD10C5BB2AA0}" presName="sibTrans" presStyleLbl="sibTrans2D1" presStyleIdx="3" presStyleCnt="8"/>
      <dgm:spPr/>
    </dgm:pt>
    <dgm:pt modelId="{06456E93-71D3-4113-AD88-522BB42C6BD5}" type="pres">
      <dgm:prSet presAssocID="{6C97F7C8-B236-451B-8D74-BF6FD3043B19}" presName="middleNode" presStyleCnt="0"/>
      <dgm:spPr/>
    </dgm:pt>
    <dgm:pt modelId="{776BDA93-BC97-41A6-B54A-086402155F42}" type="pres">
      <dgm:prSet presAssocID="{6C97F7C8-B236-451B-8D74-BF6FD3043B19}" presName="padding" presStyleLbl="node1" presStyleIdx="3" presStyleCnt="9"/>
      <dgm:spPr/>
    </dgm:pt>
    <dgm:pt modelId="{582683BA-3C8B-46AF-9281-38349719E9CD}" type="pres">
      <dgm:prSet presAssocID="{6C97F7C8-B236-451B-8D74-BF6FD3043B19}" presName="shape" presStyleLbl="node1" presStyleIdx="4" presStyleCnt="9">
        <dgm:presLayoutVars>
          <dgm:bulletEnabled val="1"/>
        </dgm:presLayoutVars>
      </dgm:prSet>
      <dgm:spPr/>
    </dgm:pt>
    <dgm:pt modelId="{C533495F-7FF3-4783-A138-6642117035E8}" type="pres">
      <dgm:prSet presAssocID="{1283D9B7-4FA5-48F2-A4FD-B42A43FAE3B4}" presName="sibTrans" presStyleLbl="sibTrans2D1" presStyleIdx="4" presStyleCnt="8"/>
      <dgm:spPr/>
    </dgm:pt>
    <dgm:pt modelId="{AB0BFBEB-1C11-4FA4-8E81-26CF853FD280}" type="pres">
      <dgm:prSet presAssocID="{743AA229-5067-4D58-9DDA-7FBCC3CED9FC}" presName="middleNode" presStyleCnt="0"/>
      <dgm:spPr/>
    </dgm:pt>
    <dgm:pt modelId="{39B8DEFE-2E7A-4C66-B1A4-E7ED655F3DEA}" type="pres">
      <dgm:prSet presAssocID="{743AA229-5067-4D58-9DDA-7FBCC3CED9FC}" presName="padding" presStyleLbl="node1" presStyleIdx="4" presStyleCnt="9"/>
      <dgm:spPr/>
    </dgm:pt>
    <dgm:pt modelId="{AE509B97-E9D5-422E-8A4D-3DE9F22F27D0}" type="pres">
      <dgm:prSet presAssocID="{743AA229-5067-4D58-9DDA-7FBCC3CED9FC}" presName="shape" presStyleLbl="node1" presStyleIdx="5" presStyleCnt="9" custLinFactNeighborX="-4895">
        <dgm:presLayoutVars>
          <dgm:bulletEnabled val="1"/>
        </dgm:presLayoutVars>
      </dgm:prSet>
      <dgm:spPr/>
    </dgm:pt>
    <dgm:pt modelId="{94A5776B-D47C-416D-AC64-219DF38F4B2A}" type="pres">
      <dgm:prSet presAssocID="{92ED4DCC-5AF2-41D7-AC89-6C2764DEAA26}" presName="sibTrans" presStyleLbl="sibTrans2D1" presStyleIdx="5" presStyleCnt="8"/>
      <dgm:spPr/>
    </dgm:pt>
    <dgm:pt modelId="{6378F8F4-A4B3-4117-BE55-0ABB64B96BA5}" type="pres">
      <dgm:prSet presAssocID="{62AB61D2-02D8-4667-A657-DBE02DBA017F}" presName="middleNode" presStyleCnt="0"/>
      <dgm:spPr/>
    </dgm:pt>
    <dgm:pt modelId="{9CEDA937-EB5A-43C7-AC3F-259303513E42}" type="pres">
      <dgm:prSet presAssocID="{62AB61D2-02D8-4667-A657-DBE02DBA017F}" presName="padding" presStyleLbl="node1" presStyleIdx="5" presStyleCnt="9"/>
      <dgm:spPr/>
    </dgm:pt>
    <dgm:pt modelId="{7246CAE0-B091-44E9-B42C-71734415B139}" type="pres">
      <dgm:prSet presAssocID="{62AB61D2-02D8-4667-A657-DBE02DBA017F}" presName="shape" presStyleLbl="node1" presStyleIdx="6" presStyleCnt="9">
        <dgm:presLayoutVars>
          <dgm:bulletEnabled val="1"/>
        </dgm:presLayoutVars>
      </dgm:prSet>
      <dgm:spPr/>
    </dgm:pt>
    <dgm:pt modelId="{65F832EC-7421-4AA9-9F55-AE2CFC0DED28}" type="pres">
      <dgm:prSet presAssocID="{C4B10745-524C-4A3E-978F-39F9A1011729}" presName="sibTrans" presStyleLbl="sibTrans2D1" presStyleIdx="6" presStyleCnt="8"/>
      <dgm:spPr/>
    </dgm:pt>
    <dgm:pt modelId="{D2BB554B-5235-40F6-90C5-3B959F45C850}" type="pres">
      <dgm:prSet presAssocID="{5EE151F6-8BCF-41E0-B6E2-846A69C0FBD3}" presName="middleNode" presStyleCnt="0"/>
      <dgm:spPr/>
    </dgm:pt>
    <dgm:pt modelId="{E7072EDF-0CBC-43F4-9603-FECBBA24769C}" type="pres">
      <dgm:prSet presAssocID="{5EE151F6-8BCF-41E0-B6E2-846A69C0FBD3}" presName="padding" presStyleLbl="node1" presStyleIdx="6" presStyleCnt="9"/>
      <dgm:spPr/>
    </dgm:pt>
    <dgm:pt modelId="{346A062D-DEA6-47B4-9831-1BC631CC545D}" type="pres">
      <dgm:prSet presAssocID="{5EE151F6-8BCF-41E0-B6E2-846A69C0FBD3}" presName="shape" presStyleLbl="node1" presStyleIdx="7" presStyleCnt="9">
        <dgm:presLayoutVars>
          <dgm:bulletEnabled val="1"/>
        </dgm:presLayoutVars>
      </dgm:prSet>
      <dgm:spPr/>
    </dgm:pt>
    <dgm:pt modelId="{6437BB6B-1BC2-46CF-811F-BC3D97201906}" type="pres">
      <dgm:prSet presAssocID="{9A833CAE-33C4-4B10-A6D9-A45264811CA0}" presName="sibTrans" presStyleLbl="sibTrans2D1" presStyleIdx="7" presStyleCnt="8"/>
      <dgm:spPr/>
    </dgm:pt>
    <dgm:pt modelId="{A568B821-340C-4296-83ED-85E9148FE148}" type="pres">
      <dgm:prSet presAssocID="{C5E2520A-ADAF-49FF-9A3D-69B5F3412A1D}" presName="lastNode" presStyleLbl="node1" presStyleIdx="8" presStyleCnt="9">
        <dgm:presLayoutVars>
          <dgm:bulletEnabled val="1"/>
        </dgm:presLayoutVars>
      </dgm:prSet>
      <dgm:spPr/>
    </dgm:pt>
  </dgm:ptLst>
  <dgm:cxnLst>
    <dgm:cxn modelId="{69AA7F01-9DDB-4E2B-AC35-E024908D55EA}" type="presOf" srcId="{C472D2B9-2D26-4993-9206-B59C5F4D4611}" destId="{23FEDDEE-A099-42A5-B9C1-0CBC3CE2550A}" srcOrd="0" destOrd="0" presId="urn:microsoft.com/office/officeart/2005/8/layout/bProcess2"/>
    <dgm:cxn modelId="{8BFF190B-1A31-40B1-A096-3D12F24097E3}" srcId="{639016DB-9C25-4036-A10C-DB7BB880907D}" destId="{6C97F7C8-B236-451B-8D74-BF6FD3043B19}" srcOrd="4" destOrd="0" parTransId="{C8113DEE-E498-46AC-A238-ED39190A1AC3}" sibTransId="{1283D9B7-4FA5-48F2-A4FD-B42A43FAE3B4}"/>
    <dgm:cxn modelId="{75681513-6FEE-4D2F-8C23-2CFCEFDAB447}" srcId="{639016DB-9C25-4036-A10C-DB7BB880907D}" destId="{C5E2520A-ADAF-49FF-9A3D-69B5F3412A1D}" srcOrd="8" destOrd="0" parTransId="{CD347AFB-5300-4744-B6C1-853535748FCC}" sibTransId="{EAFC6004-C183-4846-B4CF-6B581D13F455}"/>
    <dgm:cxn modelId="{794C1020-A5CD-415B-BAF7-98E2C7486DF3}" type="presOf" srcId="{C5E2520A-ADAF-49FF-9A3D-69B5F3412A1D}" destId="{A568B821-340C-4296-83ED-85E9148FE148}" srcOrd="0" destOrd="0" presId="urn:microsoft.com/office/officeart/2005/8/layout/bProcess2"/>
    <dgm:cxn modelId="{84CC3B28-DA77-4359-BA09-208E92EF2194}" type="presOf" srcId="{5EE151F6-8BCF-41E0-B6E2-846A69C0FBD3}" destId="{346A062D-DEA6-47B4-9831-1BC631CC545D}" srcOrd="0" destOrd="0" presId="urn:microsoft.com/office/officeart/2005/8/layout/bProcess2"/>
    <dgm:cxn modelId="{0CCD2B2B-B442-4F76-8052-71D5045EE09D}" srcId="{639016DB-9C25-4036-A10C-DB7BB880907D}" destId="{743AA229-5067-4D58-9DDA-7FBCC3CED9FC}" srcOrd="5" destOrd="0" parTransId="{2AB78CC8-0E99-4762-87AC-30153391D009}" sibTransId="{92ED4DCC-5AF2-41D7-AC89-6C2764DEAA26}"/>
    <dgm:cxn modelId="{8938232C-6E8F-46BC-878E-E54FFBF001D4}" srcId="{639016DB-9C25-4036-A10C-DB7BB880907D}" destId="{9BE63C42-B82D-4B82-BA6F-81ED41F18E86}" srcOrd="0" destOrd="0" parTransId="{44BB3696-93C2-40EA-973D-AEACB43F0917}" sibTransId="{45AC0EBD-AA52-475B-AD6F-51A23AECF6B1}"/>
    <dgm:cxn modelId="{51FE894E-287B-445C-AEBD-34F3B462897B}" type="presOf" srcId="{62AB61D2-02D8-4667-A657-DBE02DBA017F}" destId="{7246CAE0-B091-44E9-B42C-71734415B139}" srcOrd="0" destOrd="0" presId="urn:microsoft.com/office/officeart/2005/8/layout/bProcess2"/>
    <dgm:cxn modelId="{A8CB0358-BC77-4AAC-87D6-9835685142D3}" type="presOf" srcId="{743AA229-5067-4D58-9DDA-7FBCC3CED9FC}" destId="{AE509B97-E9D5-422E-8A4D-3DE9F22F27D0}" srcOrd="0" destOrd="0" presId="urn:microsoft.com/office/officeart/2005/8/layout/bProcess2"/>
    <dgm:cxn modelId="{30615959-7E26-4538-8C24-1906BCF2E0DA}" type="presOf" srcId="{9A833CAE-33C4-4B10-A6D9-A45264811CA0}" destId="{6437BB6B-1BC2-46CF-811F-BC3D97201906}" srcOrd="0" destOrd="0" presId="urn:microsoft.com/office/officeart/2005/8/layout/bProcess2"/>
    <dgm:cxn modelId="{56E67859-AF45-4F41-8EAC-3FE5668C1B5E}" type="presOf" srcId="{6C97F7C8-B236-451B-8D74-BF6FD3043B19}" destId="{582683BA-3C8B-46AF-9281-38349719E9CD}" srcOrd="0" destOrd="0" presId="urn:microsoft.com/office/officeart/2005/8/layout/bProcess2"/>
    <dgm:cxn modelId="{11098B5F-F357-46B5-9FF7-4B371BED4C7F}" srcId="{639016DB-9C25-4036-A10C-DB7BB880907D}" destId="{4CA0E73F-CB00-4604-9475-08107EC0E840}" srcOrd="3" destOrd="0" parTransId="{AB0DFB9B-652F-4110-AD73-CCFC37648F81}" sibTransId="{6843D858-0106-401F-BE3B-BD10C5BB2AA0}"/>
    <dgm:cxn modelId="{25E85F64-12E7-4966-A4DD-BC87FE35969C}" type="presOf" srcId="{92ED4DCC-5AF2-41D7-AC89-6C2764DEAA26}" destId="{94A5776B-D47C-416D-AC64-219DF38F4B2A}" srcOrd="0" destOrd="0" presId="urn:microsoft.com/office/officeart/2005/8/layout/bProcess2"/>
    <dgm:cxn modelId="{A896C774-17CA-4CA4-B853-FB66743DEC8C}" type="presOf" srcId="{83364C02-509E-4941-8993-CFD39EE849F6}" destId="{5EEE2B4A-99EC-4410-A50E-7C2C1AF9F5C9}" srcOrd="0" destOrd="0" presId="urn:microsoft.com/office/officeart/2005/8/layout/bProcess2"/>
    <dgm:cxn modelId="{80CAA177-881E-4005-9439-D9A844139DBA}" srcId="{639016DB-9C25-4036-A10C-DB7BB880907D}" destId="{C472D2B9-2D26-4993-9206-B59C5F4D4611}" srcOrd="1" destOrd="0" parTransId="{2A6A7EF3-6ADB-476D-9B79-295D8EC1BF46}" sibTransId="{556C3C29-6514-4AD0-8EA7-E3BB12586AEE}"/>
    <dgm:cxn modelId="{932FEA85-9292-467D-A999-907FFF8148D3}" srcId="{639016DB-9C25-4036-A10C-DB7BB880907D}" destId="{5EE151F6-8BCF-41E0-B6E2-846A69C0FBD3}" srcOrd="7" destOrd="0" parTransId="{C34EE2EA-DC97-4627-A651-17AD9DAA3D06}" sibTransId="{9A833CAE-33C4-4B10-A6D9-A45264811CA0}"/>
    <dgm:cxn modelId="{1E829AAD-5250-432A-A125-100DF3A85A65}" type="presOf" srcId="{556C3C29-6514-4AD0-8EA7-E3BB12586AEE}" destId="{41C726AA-AEEB-4667-9EAB-3A0F231C9EA4}" srcOrd="0" destOrd="0" presId="urn:microsoft.com/office/officeart/2005/8/layout/bProcess2"/>
    <dgm:cxn modelId="{0AA301AF-6C76-4AEE-9036-CDA72C5346A8}" type="presOf" srcId="{C4B10745-524C-4A3E-978F-39F9A1011729}" destId="{65F832EC-7421-4AA9-9F55-AE2CFC0DED28}" srcOrd="0" destOrd="0" presId="urn:microsoft.com/office/officeart/2005/8/layout/bProcess2"/>
    <dgm:cxn modelId="{125ED2B5-26B7-44DF-8EB9-F2EADF22CCEE}" type="presOf" srcId="{1283D9B7-4FA5-48F2-A4FD-B42A43FAE3B4}" destId="{C533495F-7FF3-4783-A138-6642117035E8}" srcOrd="0" destOrd="0" presId="urn:microsoft.com/office/officeart/2005/8/layout/bProcess2"/>
    <dgm:cxn modelId="{4D1DFFB7-4B3F-4C69-BABB-FE0D79D68034}" type="presOf" srcId="{4CA0E73F-CB00-4604-9475-08107EC0E840}" destId="{C8461952-B96A-4A2D-97CD-8EF6442603D0}" srcOrd="0" destOrd="0" presId="urn:microsoft.com/office/officeart/2005/8/layout/bProcess2"/>
    <dgm:cxn modelId="{6E4D2BBA-9176-493E-AC5F-7D58F4AE3363}" type="presOf" srcId="{315D0298-A86E-4C27-99B2-56B7F8A20C36}" destId="{3C4B0DB4-E93B-419C-9CBE-E789F568278C}" srcOrd="0" destOrd="0" presId="urn:microsoft.com/office/officeart/2005/8/layout/bProcess2"/>
    <dgm:cxn modelId="{EEE5F2BE-2602-4F69-ADE0-8E45F03E28BB}" type="presOf" srcId="{6843D858-0106-401F-BE3B-BD10C5BB2AA0}" destId="{EA8C56A9-46C4-4738-A979-F6A40A215B61}" srcOrd="0" destOrd="0" presId="urn:microsoft.com/office/officeart/2005/8/layout/bProcess2"/>
    <dgm:cxn modelId="{EBC14FC0-6665-4BB5-AA2A-91A4BE60E6F0}" type="presOf" srcId="{45AC0EBD-AA52-475B-AD6F-51A23AECF6B1}" destId="{8EF3B863-636D-45B7-9573-B9A4E40F38F2}" srcOrd="0" destOrd="0" presId="urn:microsoft.com/office/officeart/2005/8/layout/bProcess2"/>
    <dgm:cxn modelId="{0F8BD8C1-A15A-4C44-B2C9-329F782FE226}" srcId="{639016DB-9C25-4036-A10C-DB7BB880907D}" destId="{62AB61D2-02D8-4667-A657-DBE02DBA017F}" srcOrd="6" destOrd="0" parTransId="{FB83E805-DC14-4819-AD1C-F4173213FFA7}" sibTransId="{C4B10745-524C-4A3E-978F-39F9A1011729}"/>
    <dgm:cxn modelId="{C7DAF3C6-80BA-4122-803E-89BEBECC82F2}" type="presOf" srcId="{639016DB-9C25-4036-A10C-DB7BB880907D}" destId="{49989DE3-B4C5-4D85-82F6-5C0541BAF54D}" srcOrd="0" destOrd="0" presId="urn:microsoft.com/office/officeart/2005/8/layout/bProcess2"/>
    <dgm:cxn modelId="{84FF96DF-6364-446D-AA50-455682F50B4B}" type="presOf" srcId="{9BE63C42-B82D-4B82-BA6F-81ED41F18E86}" destId="{E5AA7779-9770-49A0-8B2E-A5E6C844632A}" srcOrd="0" destOrd="0" presId="urn:microsoft.com/office/officeart/2005/8/layout/bProcess2"/>
    <dgm:cxn modelId="{5C3CA2FB-F807-46D9-9304-F0FCDDC072D1}" srcId="{639016DB-9C25-4036-A10C-DB7BB880907D}" destId="{83364C02-509E-4941-8993-CFD39EE849F6}" srcOrd="2" destOrd="0" parTransId="{FC3CD988-DB49-4FA8-9418-39806206D765}" sibTransId="{315D0298-A86E-4C27-99B2-56B7F8A20C36}"/>
    <dgm:cxn modelId="{0B8E9E96-E0BA-4E88-A4FE-EB0D2B9AB070}" type="presParOf" srcId="{49989DE3-B4C5-4D85-82F6-5C0541BAF54D}" destId="{E5AA7779-9770-49A0-8B2E-A5E6C844632A}" srcOrd="0" destOrd="0" presId="urn:microsoft.com/office/officeart/2005/8/layout/bProcess2"/>
    <dgm:cxn modelId="{65F1839F-8132-4DA4-B536-4D6A52B9E401}" type="presParOf" srcId="{49989DE3-B4C5-4D85-82F6-5C0541BAF54D}" destId="{8EF3B863-636D-45B7-9573-B9A4E40F38F2}" srcOrd="1" destOrd="0" presId="urn:microsoft.com/office/officeart/2005/8/layout/bProcess2"/>
    <dgm:cxn modelId="{A8B2C509-27A4-4FD5-814B-FDFF419D9193}" type="presParOf" srcId="{49989DE3-B4C5-4D85-82F6-5C0541BAF54D}" destId="{0A392019-BDD3-4691-A59D-131220E7872B}" srcOrd="2" destOrd="0" presId="urn:microsoft.com/office/officeart/2005/8/layout/bProcess2"/>
    <dgm:cxn modelId="{F3C869A1-67B5-4319-9FC7-0B443EB0F386}" type="presParOf" srcId="{0A392019-BDD3-4691-A59D-131220E7872B}" destId="{8A5E1DA3-FEAB-4B0C-BB1F-FE584C834C38}" srcOrd="0" destOrd="0" presId="urn:microsoft.com/office/officeart/2005/8/layout/bProcess2"/>
    <dgm:cxn modelId="{27A3A7C7-D0FA-46F5-955C-EE0106BF1D76}" type="presParOf" srcId="{0A392019-BDD3-4691-A59D-131220E7872B}" destId="{23FEDDEE-A099-42A5-B9C1-0CBC3CE2550A}" srcOrd="1" destOrd="0" presId="urn:microsoft.com/office/officeart/2005/8/layout/bProcess2"/>
    <dgm:cxn modelId="{AE104EF5-9E99-4EB2-B21A-0366E1A2CE32}" type="presParOf" srcId="{49989DE3-B4C5-4D85-82F6-5C0541BAF54D}" destId="{41C726AA-AEEB-4667-9EAB-3A0F231C9EA4}" srcOrd="3" destOrd="0" presId="urn:microsoft.com/office/officeart/2005/8/layout/bProcess2"/>
    <dgm:cxn modelId="{84561CF9-CDA3-4D98-9853-DFEB3C2701DD}" type="presParOf" srcId="{49989DE3-B4C5-4D85-82F6-5C0541BAF54D}" destId="{E1EAE43F-3FFC-401E-B0E0-70B1B0F082E2}" srcOrd="4" destOrd="0" presId="urn:microsoft.com/office/officeart/2005/8/layout/bProcess2"/>
    <dgm:cxn modelId="{F9E7B5FD-BCF9-42E7-B6DA-894253E42235}" type="presParOf" srcId="{E1EAE43F-3FFC-401E-B0E0-70B1B0F082E2}" destId="{9941084C-D783-49CF-A12E-1D91CEF8D112}" srcOrd="0" destOrd="0" presId="urn:microsoft.com/office/officeart/2005/8/layout/bProcess2"/>
    <dgm:cxn modelId="{2FE24061-AF9C-45EC-99CC-F968B25FF054}" type="presParOf" srcId="{E1EAE43F-3FFC-401E-B0E0-70B1B0F082E2}" destId="{5EEE2B4A-99EC-4410-A50E-7C2C1AF9F5C9}" srcOrd="1" destOrd="0" presId="urn:microsoft.com/office/officeart/2005/8/layout/bProcess2"/>
    <dgm:cxn modelId="{1B022CF6-ECFF-4101-8398-5A49E5BFF10A}" type="presParOf" srcId="{49989DE3-B4C5-4D85-82F6-5C0541BAF54D}" destId="{3C4B0DB4-E93B-419C-9CBE-E789F568278C}" srcOrd="5" destOrd="0" presId="urn:microsoft.com/office/officeart/2005/8/layout/bProcess2"/>
    <dgm:cxn modelId="{CACF200D-1790-463B-A46F-898C2DC3123D}" type="presParOf" srcId="{49989DE3-B4C5-4D85-82F6-5C0541BAF54D}" destId="{57027024-EFA6-4FBD-B3A1-EF0EB0D471C1}" srcOrd="6" destOrd="0" presId="urn:microsoft.com/office/officeart/2005/8/layout/bProcess2"/>
    <dgm:cxn modelId="{585FAC94-0F3D-4D30-BF0A-20F85B723E15}" type="presParOf" srcId="{57027024-EFA6-4FBD-B3A1-EF0EB0D471C1}" destId="{26C5C16E-ED64-40C8-9D47-C32E8E5C21C2}" srcOrd="0" destOrd="0" presId="urn:microsoft.com/office/officeart/2005/8/layout/bProcess2"/>
    <dgm:cxn modelId="{16AA4791-DEB0-485A-A978-EB905942EED1}" type="presParOf" srcId="{57027024-EFA6-4FBD-B3A1-EF0EB0D471C1}" destId="{C8461952-B96A-4A2D-97CD-8EF6442603D0}" srcOrd="1" destOrd="0" presId="urn:microsoft.com/office/officeart/2005/8/layout/bProcess2"/>
    <dgm:cxn modelId="{B6E5BDD3-7481-4826-96F7-ED90FCF196D9}" type="presParOf" srcId="{49989DE3-B4C5-4D85-82F6-5C0541BAF54D}" destId="{EA8C56A9-46C4-4738-A979-F6A40A215B61}" srcOrd="7" destOrd="0" presId="urn:microsoft.com/office/officeart/2005/8/layout/bProcess2"/>
    <dgm:cxn modelId="{02ED9DA6-335A-4EE7-9785-799481D38DF4}" type="presParOf" srcId="{49989DE3-B4C5-4D85-82F6-5C0541BAF54D}" destId="{06456E93-71D3-4113-AD88-522BB42C6BD5}" srcOrd="8" destOrd="0" presId="urn:microsoft.com/office/officeart/2005/8/layout/bProcess2"/>
    <dgm:cxn modelId="{005A66BB-EFBC-46D4-902C-9060770AD63E}" type="presParOf" srcId="{06456E93-71D3-4113-AD88-522BB42C6BD5}" destId="{776BDA93-BC97-41A6-B54A-086402155F42}" srcOrd="0" destOrd="0" presId="urn:microsoft.com/office/officeart/2005/8/layout/bProcess2"/>
    <dgm:cxn modelId="{FB7CBB68-8B5F-4FDA-A7E2-927BB2C40F2C}" type="presParOf" srcId="{06456E93-71D3-4113-AD88-522BB42C6BD5}" destId="{582683BA-3C8B-46AF-9281-38349719E9CD}" srcOrd="1" destOrd="0" presId="urn:microsoft.com/office/officeart/2005/8/layout/bProcess2"/>
    <dgm:cxn modelId="{7E087323-DF01-44D7-8885-6FDFE6F949BF}" type="presParOf" srcId="{49989DE3-B4C5-4D85-82F6-5C0541BAF54D}" destId="{C533495F-7FF3-4783-A138-6642117035E8}" srcOrd="9" destOrd="0" presId="urn:microsoft.com/office/officeart/2005/8/layout/bProcess2"/>
    <dgm:cxn modelId="{6F47AC4E-F2AC-4166-B60F-1BC35DBC13CB}" type="presParOf" srcId="{49989DE3-B4C5-4D85-82F6-5C0541BAF54D}" destId="{AB0BFBEB-1C11-4FA4-8E81-26CF853FD280}" srcOrd="10" destOrd="0" presId="urn:microsoft.com/office/officeart/2005/8/layout/bProcess2"/>
    <dgm:cxn modelId="{B406294F-7F21-43C1-A2CF-02167FD0F9DA}" type="presParOf" srcId="{AB0BFBEB-1C11-4FA4-8E81-26CF853FD280}" destId="{39B8DEFE-2E7A-4C66-B1A4-E7ED655F3DEA}" srcOrd="0" destOrd="0" presId="urn:microsoft.com/office/officeart/2005/8/layout/bProcess2"/>
    <dgm:cxn modelId="{B5ECDF2F-8214-4566-9201-3D75BD396A69}" type="presParOf" srcId="{AB0BFBEB-1C11-4FA4-8E81-26CF853FD280}" destId="{AE509B97-E9D5-422E-8A4D-3DE9F22F27D0}" srcOrd="1" destOrd="0" presId="urn:microsoft.com/office/officeart/2005/8/layout/bProcess2"/>
    <dgm:cxn modelId="{8A1D1800-29AE-49B7-87AF-57101B1C3EBA}" type="presParOf" srcId="{49989DE3-B4C5-4D85-82F6-5C0541BAF54D}" destId="{94A5776B-D47C-416D-AC64-219DF38F4B2A}" srcOrd="11" destOrd="0" presId="urn:microsoft.com/office/officeart/2005/8/layout/bProcess2"/>
    <dgm:cxn modelId="{0BBCFB32-EC51-4816-BE3C-26937567F268}" type="presParOf" srcId="{49989DE3-B4C5-4D85-82F6-5C0541BAF54D}" destId="{6378F8F4-A4B3-4117-BE55-0ABB64B96BA5}" srcOrd="12" destOrd="0" presId="urn:microsoft.com/office/officeart/2005/8/layout/bProcess2"/>
    <dgm:cxn modelId="{E92930A0-0248-409F-8EBE-4AE1F346A53A}" type="presParOf" srcId="{6378F8F4-A4B3-4117-BE55-0ABB64B96BA5}" destId="{9CEDA937-EB5A-43C7-AC3F-259303513E42}" srcOrd="0" destOrd="0" presId="urn:microsoft.com/office/officeart/2005/8/layout/bProcess2"/>
    <dgm:cxn modelId="{55EEAD5F-8F26-4BF6-B464-40C8C9F62B0E}" type="presParOf" srcId="{6378F8F4-A4B3-4117-BE55-0ABB64B96BA5}" destId="{7246CAE0-B091-44E9-B42C-71734415B139}" srcOrd="1" destOrd="0" presId="urn:microsoft.com/office/officeart/2005/8/layout/bProcess2"/>
    <dgm:cxn modelId="{1B14A398-FB10-4253-AEE1-871D19781911}" type="presParOf" srcId="{49989DE3-B4C5-4D85-82F6-5C0541BAF54D}" destId="{65F832EC-7421-4AA9-9F55-AE2CFC0DED28}" srcOrd="13" destOrd="0" presId="urn:microsoft.com/office/officeart/2005/8/layout/bProcess2"/>
    <dgm:cxn modelId="{F75A49E2-22E1-4548-8C10-9E5568B839DF}" type="presParOf" srcId="{49989DE3-B4C5-4D85-82F6-5C0541BAF54D}" destId="{D2BB554B-5235-40F6-90C5-3B959F45C850}" srcOrd="14" destOrd="0" presId="urn:microsoft.com/office/officeart/2005/8/layout/bProcess2"/>
    <dgm:cxn modelId="{EBFC4177-BD60-44D0-872F-00198B3DE337}" type="presParOf" srcId="{D2BB554B-5235-40F6-90C5-3B959F45C850}" destId="{E7072EDF-0CBC-43F4-9603-FECBBA24769C}" srcOrd="0" destOrd="0" presId="urn:microsoft.com/office/officeart/2005/8/layout/bProcess2"/>
    <dgm:cxn modelId="{60B76EF4-ECCB-4493-8E29-3B03F6825F90}" type="presParOf" srcId="{D2BB554B-5235-40F6-90C5-3B959F45C850}" destId="{346A062D-DEA6-47B4-9831-1BC631CC545D}" srcOrd="1" destOrd="0" presId="urn:microsoft.com/office/officeart/2005/8/layout/bProcess2"/>
    <dgm:cxn modelId="{56A886B8-6584-4230-A47E-4E75F3884A0A}" type="presParOf" srcId="{49989DE3-B4C5-4D85-82F6-5C0541BAF54D}" destId="{6437BB6B-1BC2-46CF-811F-BC3D97201906}" srcOrd="15" destOrd="0" presId="urn:microsoft.com/office/officeart/2005/8/layout/bProcess2"/>
    <dgm:cxn modelId="{AA492405-4C53-44D0-B036-30D3CCBD83AF}" type="presParOf" srcId="{49989DE3-B4C5-4D85-82F6-5C0541BAF54D}" destId="{A568B821-340C-4296-83ED-85E9148FE148}" srcOrd="16"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A7779-9770-49A0-8B2E-A5E6C844632A}">
      <dsp:nvSpPr>
        <dsp:cNvPr id="0" name=""/>
        <dsp:cNvSpPr/>
      </dsp:nvSpPr>
      <dsp:spPr>
        <a:xfrm>
          <a:off x="1368241" y="2078"/>
          <a:ext cx="1370247" cy="137024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err="1"/>
            <a:t>Surveiller</a:t>
          </a:r>
          <a:endParaRPr lang="en-GB" sz="1800" b="1" kern="1200" dirty="0"/>
        </a:p>
      </dsp:txBody>
      <dsp:txXfrm>
        <a:off x="1568909" y="202746"/>
        <a:ext cx="968911" cy="968911"/>
      </dsp:txXfrm>
    </dsp:sp>
    <dsp:sp modelId="{8EF3B863-636D-45B7-9573-B9A4E40F38F2}">
      <dsp:nvSpPr>
        <dsp:cNvPr id="0" name=""/>
        <dsp:cNvSpPr/>
      </dsp:nvSpPr>
      <dsp:spPr>
        <a:xfrm rot="10800000">
          <a:off x="1813572" y="1549259"/>
          <a:ext cx="479586" cy="375098"/>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FEDDEE-A099-42A5-B9C1-0CBC3CE2550A}">
      <dsp:nvSpPr>
        <dsp:cNvPr id="0" name=""/>
        <dsp:cNvSpPr/>
      </dsp:nvSpPr>
      <dsp:spPr>
        <a:xfrm>
          <a:off x="1501916" y="2080059"/>
          <a:ext cx="1102897" cy="913955"/>
        </a:xfrm>
        <a:prstGeom prst="ellipse">
          <a:avLst/>
        </a:prstGeom>
        <a:solidFill>
          <a:schemeClr val="accent2">
            <a:hueOff val="1033370"/>
            <a:satOff val="0"/>
            <a:lumOff val="-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t>Faire prevue </a:t>
          </a:r>
          <a:r>
            <a:rPr lang="en-GB" sz="1200" b="1" kern="1200" dirty="0" err="1"/>
            <a:t>d’empathie</a:t>
          </a:r>
          <a:endParaRPr lang="en-GB" sz="1200" b="1" kern="1200" dirty="0"/>
        </a:p>
      </dsp:txBody>
      <dsp:txXfrm>
        <a:off x="1663432" y="2213905"/>
        <a:ext cx="779865" cy="646263"/>
      </dsp:txXfrm>
    </dsp:sp>
    <dsp:sp modelId="{41C726AA-AEEB-4667-9EAB-3A0F231C9EA4}">
      <dsp:nvSpPr>
        <dsp:cNvPr id="0" name=""/>
        <dsp:cNvSpPr/>
      </dsp:nvSpPr>
      <dsp:spPr>
        <a:xfrm rot="10800000">
          <a:off x="1813572" y="3285020"/>
          <a:ext cx="479586" cy="375098"/>
        </a:xfrm>
        <a:prstGeom prst="triangle">
          <a:avLst/>
        </a:prstGeom>
        <a:solidFill>
          <a:schemeClr val="accent2">
            <a:hueOff val="1180994"/>
            <a:satOff val="0"/>
            <a:lumOff val="-64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EE2B4A-99EC-4410-A50E-7C2C1AF9F5C9}">
      <dsp:nvSpPr>
        <dsp:cNvPr id="0" name=""/>
        <dsp:cNvSpPr/>
      </dsp:nvSpPr>
      <dsp:spPr>
        <a:xfrm>
          <a:off x="1596387" y="3929893"/>
          <a:ext cx="913955" cy="913955"/>
        </a:xfrm>
        <a:prstGeom prst="ellipse">
          <a:avLst/>
        </a:prstGeom>
        <a:solidFill>
          <a:schemeClr val="accent2">
            <a:hueOff val="2066740"/>
            <a:satOff val="0"/>
            <a:lumOff val="-1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t>Motiver</a:t>
          </a:r>
        </a:p>
      </dsp:txBody>
      <dsp:txXfrm>
        <a:off x="1730233" y="4063739"/>
        <a:ext cx="646263" cy="646263"/>
      </dsp:txXfrm>
    </dsp:sp>
    <dsp:sp modelId="{3C4B0DB4-E93B-419C-9CBE-E789F568278C}">
      <dsp:nvSpPr>
        <dsp:cNvPr id="0" name=""/>
        <dsp:cNvSpPr/>
      </dsp:nvSpPr>
      <dsp:spPr>
        <a:xfrm rot="5400000">
          <a:off x="2851873" y="4199322"/>
          <a:ext cx="479586" cy="375098"/>
        </a:xfrm>
        <a:prstGeom prst="triangle">
          <a:avLst/>
        </a:prstGeom>
        <a:solidFill>
          <a:schemeClr val="accent2">
            <a:hueOff val="2361988"/>
            <a:satOff val="0"/>
            <a:lumOff val="-128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461952-B96A-4A2D-97CD-8EF6442603D0}">
      <dsp:nvSpPr>
        <dsp:cNvPr id="0" name=""/>
        <dsp:cNvSpPr/>
      </dsp:nvSpPr>
      <dsp:spPr>
        <a:xfrm>
          <a:off x="3651759" y="3929893"/>
          <a:ext cx="913955" cy="913955"/>
        </a:xfrm>
        <a:prstGeom prst="ellipse">
          <a:avLst/>
        </a:prstGeom>
        <a:solidFill>
          <a:schemeClr val="accent2">
            <a:hueOff val="3100110"/>
            <a:satOff val="0"/>
            <a:lumOff val="-16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err="1"/>
            <a:t>Conseiller</a:t>
          </a:r>
          <a:endParaRPr lang="en-GB" sz="900" b="1" kern="1200" dirty="0"/>
        </a:p>
      </dsp:txBody>
      <dsp:txXfrm>
        <a:off x="3785605" y="4063739"/>
        <a:ext cx="646263" cy="646263"/>
      </dsp:txXfrm>
    </dsp:sp>
    <dsp:sp modelId="{EA8C56A9-46C4-4738-A979-F6A40A215B61}">
      <dsp:nvSpPr>
        <dsp:cNvPr id="0" name=""/>
        <dsp:cNvSpPr/>
      </dsp:nvSpPr>
      <dsp:spPr>
        <a:xfrm>
          <a:off x="3868943" y="3263788"/>
          <a:ext cx="479586" cy="375098"/>
        </a:xfrm>
        <a:prstGeom prst="triangle">
          <a:avLst/>
        </a:prstGeom>
        <a:solidFill>
          <a:schemeClr val="accent2">
            <a:hueOff val="3542983"/>
            <a:satOff val="0"/>
            <a:lumOff val="-19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2683BA-3C8B-46AF-9281-38349719E9CD}">
      <dsp:nvSpPr>
        <dsp:cNvPr id="0" name=""/>
        <dsp:cNvSpPr/>
      </dsp:nvSpPr>
      <dsp:spPr>
        <a:xfrm>
          <a:off x="3651759" y="2080059"/>
          <a:ext cx="913955" cy="913955"/>
        </a:xfrm>
        <a:prstGeom prst="ellipse">
          <a:avLst/>
        </a:prstGeom>
        <a:solidFill>
          <a:schemeClr val="accent2">
            <a:hueOff val="4133480"/>
            <a:satOff val="0"/>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err="1"/>
            <a:t>Écouter</a:t>
          </a:r>
          <a:r>
            <a:rPr lang="en-GB" sz="900" b="1" kern="1200" dirty="0"/>
            <a:t> </a:t>
          </a:r>
        </a:p>
      </dsp:txBody>
      <dsp:txXfrm>
        <a:off x="3785605" y="2213905"/>
        <a:ext cx="646263" cy="646263"/>
      </dsp:txXfrm>
    </dsp:sp>
    <dsp:sp modelId="{C533495F-7FF3-4783-A138-6642117035E8}">
      <dsp:nvSpPr>
        <dsp:cNvPr id="0" name=""/>
        <dsp:cNvSpPr/>
      </dsp:nvSpPr>
      <dsp:spPr>
        <a:xfrm rot="21516875">
          <a:off x="3846317" y="1413957"/>
          <a:ext cx="479586" cy="375098"/>
        </a:xfrm>
        <a:prstGeom prst="triangle">
          <a:avLst/>
        </a:prstGeom>
        <a:solidFill>
          <a:schemeClr val="accent2">
            <a:hueOff val="4723977"/>
            <a:satOff val="0"/>
            <a:lumOff val="-25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509B97-E9D5-422E-8A4D-3DE9F22F27D0}">
      <dsp:nvSpPr>
        <dsp:cNvPr id="0" name=""/>
        <dsp:cNvSpPr/>
      </dsp:nvSpPr>
      <dsp:spPr>
        <a:xfrm>
          <a:off x="3607021" y="230224"/>
          <a:ext cx="913955" cy="913955"/>
        </a:xfrm>
        <a:prstGeom prst="ellipse">
          <a:avLst/>
        </a:prstGeom>
        <a:solidFill>
          <a:schemeClr val="accent2">
            <a:hueOff val="5166850"/>
            <a:satOff val="0"/>
            <a:lumOff val="-28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t>Guider</a:t>
          </a:r>
        </a:p>
      </dsp:txBody>
      <dsp:txXfrm>
        <a:off x="3740867" y="364070"/>
        <a:ext cx="646263" cy="646263"/>
      </dsp:txXfrm>
    </dsp:sp>
    <dsp:sp modelId="{94A5776B-D47C-416D-AC64-219DF38F4B2A}">
      <dsp:nvSpPr>
        <dsp:cNvPr id="0" name=""/>
        <dsp:cNvSpPr/>
      </dsp:nvSpPr>
      <dsp:spPr>
        <a:xfrm rot="5400000">
          <a:off x="4884876" y="499653"/>
          <a:ext cx="479586" cy="375098"/>
        </a:xfrm>
        <a:prstGeom prst="triangle">
          <a:avLst/>
        </a:prstGeom>
        <a:solidFill>
          <a:schemeClr val="accent2">
            <a:hueOff val="5904971"/>
            <a:satOff val="0"/>
            <a:lumOff val="-32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46CAE0-B091-44E9-B42C-71734415B139}">
      <dsp:nvSpPr>
        <dsp:cNvPr id="0" name=""/>
        <dsp:cNvSpPr/>
      </dsp:nvSpPr>
      <dsp:spPr>
        <a:xfrm>
          <a:off x="5707130" y="230224"/>
          <a:ext cx="913955" cy="913955"/>
        </a:xfrm>
        <a:prstGeom prst="ellipse">
          <a:avLst/>
        </a:prstGeom>
        <a:solidFill>
          <a:schemeClr val="accent2">
            <a:hueOff val="6200219"/>
            <a:satOff val="0"/>
            <a:lumOff val="-33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t>Engager</a:t>
          </a:r>
        </a:p>
      </dsp:txBody>
      <dsp:txXfrm>
        <a:off x="5840976" y="364070"/>
        <a:ext cx="646263" cy="646263"/>
      </dsp:txXfrm>
    </dsp:sp>
    <dsp:sp modelId="{65F832EC-7421-4AA9-9F55-AE2CFC0DED28}">
      <dsp:nvSpPr>
        <dsp:cNvPr id="0" name=""/>
        <dsp:cNvSpPr/>
      </dsp:nvSpPr>
      <dsp:spPr>
        <a:xfrm rot="10800000">
          <a:off x="5924315" y="1435186"/>
          <a:ext cx="479586" cy="375098"/>
        </a:xfrm>
        <a:prstGeom prst="triangle">
          <a:avLst/>
        </a:prstGeom>
        <a:solidFill>
          <a:schemeClr val="accent2">
            <a:hueOff val="7085965"/>
            <a:satOff val="0"/>
            <a:lumOff val="-38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6A062D-DEA6-47B4-9831-1BC631CC545D}">
      <dsp:nvSpPr>
        <dsp:cNvPr id="0" name=""/>
        <dsp:cNvSpPr/>
      </dsp:nvSpPr>
      <dsp:spPr>
        <a:xfrm>
          <a:off x="5707130" y="2080059"/>
          <a:ext cx="913955" cy="913955"/>
        </a:xfrm>
        <a:prstGeom prst="ellipse">
          <a:avLst/>
        </a:prstGeom>
        <a:solidFill>
          <a:schemeClr val="accent2">
            <a:hueOff val="7233589"/>
            <a:satOff val="0"/>
            <a:lumOff val="-39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1" kern="1200" dirty="0"/>
            <a:t>Autonomiser</a:t>
          </a:r>
        </a:p>
      </dsp:txBody>
      <dsp:txXfrm>
        <a:off x="5840976" y="2213905"/>
        <a:ext cx="646263" cy="646263"/>
      </dsp:txXfrm>
    </dsp:sp>
    <dsp:sp modelId="{6437BB6B-1BC2-46CF-811F-BC3D97201906}">
      <dsp:nvSpPr>
        <dsp:cNvPr id="0" name=""/>
        <dsp:cNvSpPr/>
      </dsp:nvSpPr>
      <dsp:spPr>
        <a:xfrm rot="10800000">
          <a:off x="5924315" y="3170947"/>
          <a:ext cx="479586" cy="375098"/>
        </a:xfrm>
        <a:prstGeom prst="triangle">
          <a:avLst/>
        </a:prstGeom>
        <a:solidFill>
          <a:schemeClr val="accent2">
            <a:hueOff val="8266959"/>
            <a:satOff val="0"/>
            <a:lumOff val="-451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68B821-340C-4296-83ED-85E9148FE148}">
      <dsp:nvSpPr>
        <dsp:cNvPr id="0" name=""/>
        <dsp:cNvSpPr/>
      </dsp:nvSpPr>
      <dsp:spPr>
        <a:xfrm>
          <a:off x="5478984" y="3701747"/>
          <a:ext cx="1370247" cy="1370247"/>
        </a:xfrm>
        <a:prstGeom prst="ellipse">
          <a:avLst/>
        </a:prstGeom>
        <a:solidFill>
          <a:schemeClr val="accent2">
            <a:hueOff val="8266959"/>
            <a:satOff val="0"/>
            <a:lumOff val="-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dirty="0" err="1"/>
            <a:t>Diriger</a:t>
          </a:r>
          <a:endParaRPr lang="en-GB" sz="1800" b="1" kern="1200" dirty="0"/>
        </a:p>
      </dsp:txBody>
      <dsp:txXfrm>
        <a:off x="5679652" y="3902415"/>
        <a:ext cx="968911" cy="96891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F89B63-EEF7-B54F-9BD2-F5F16671E6E3}" type="datetimeFigureOut">
              <a:rPr lang="en-US" smtClean="0"/>
              <a:t>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du texte principal</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360A2-B08B-044C-A2B9-FC0D1B66EC3F}" type="slidenum">
              <a:rPr lang="en-US" smtClean="0"/>
              <a:t>‹N°›</a:t>
            </a:fld>
            <a:endParaRPr lang="en-US"/>
          </a:p>
        </p:txBody>
      </p:sp>
    </p:spTree>
    <p:extLst>
      <p:ext uri="{BB962C8B-B14F-4D97-AF65-F5344CB8AC3E}">
        <p14:creationId xmlns:p14="http://schemas.microsoft.com/office/powerpoint/2010/main" val="256741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C360A2-B08B-044C-A2B9-FC0D1B66EC3F}" type="slidenum">
              <a:rPr lang="en-US" smtClean="0"/>
              <a:t>19</a:t>
            </a:fld>
            <a:endParaRPr lang="en-US"/>
          </a:p>
        </p:txBody>
      </p:sp>
    </p:spTree>
    <p:extLst>
      <p:ext uri="{BB962C8B-B14F-4D97-AF65-F5344CB8AC3E}">
        <p14:creationId xmlns:p14="http://schemas.microsoft.com/office/powerpoint/2010/main" val="539530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86</a:t>
            </a:fld>
            <a:endParaRPr lang="en-US" dirty="0"/>
          </a:p>
        </p:txBody>
      </p:sp>
    </p:spTree>
    <p:extLst>
      <p:ext uri="{BB962C8B-B14F-4D97-AF65-F5344CB8AC3E}">
        <p14:creationId xmlns:p14="http://schemas.microsoft.com/office/powerpoint/2010/main" val="3632428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108</a:t>
            </a:fld>
            <a:endParaRPr lang="en-US"/>
          </a:p>
        </p:txBody>
      </p:sp>
    </p:spTree>
    <p:extLst>
      <p:ext uri="{BB962C8B-B14F-4D97-AF65-F5344CB8AC3E}">
        <p14:creationId xmlns:p14="http://schemas.microsoft.com/office/powerpoint/2010/main" val="159909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C360A2-B08B-044C-A2B9-FC0D1B66EC3F}" type="slidenum">
              <a:rPr lang="en-US" smtClean="0"/>
              <a:t>112</a:t>
            </a:fld>
            <a:endParaRPr lang="en-US"/>
          </a:p>
        </p:txBody>
      </p:sp>
    </p:spTree>
    <p:extLst>
      <p:ext uri="{BB962C8B-B14F-4D97-AF65-F5344CB8AC3E}">
        <p14:creationId xmlns:p14="http://schemas.microsoft.com/office/powerpoint/2010/main" val="2961792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dinglehub.com/"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69FD016-6A40-5442-BC84-016874466579}"/>
              </a:ext>
            </a:extLst>
          </p:cNvPr>
          <p:cNvSpPr/>
          <p:nvPr userDrawn="1"/>
        </p:nvSpPr>
        <p:spPr>
          <a:xfrm>
            <a:off x="0" y="4085852"/>
            <a:ext cx="12191999" cy="210219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ext, logo&#10;&#10;Description automatically generated">
            <a:extLst>
              <a:ext uri="{FF2B5EF4-FFF2-40B4-BE49-F238E27FC236}">
                <a16:creationId xmlns:a16="http://schemas.microsoft.com/office/drawing/2014/main" id="{B882A0A8-568F-A542-B5CC-3016F5FCB8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435" y="218754"/>
            <a:ext cx="5620783" cy="3454586"/>
          </a:xfrm>
          <a:prstGeom prst="rect">
            <a:avLst/>
          </a:prstGeom>
        </p:spPr>
      </p:pic>
      <p:grpSp>
        <p:nvGrpSpPr>
          <p:cNvPr id="9" name="Group 8">
            <a:extLst>
              <a:ext uri="{FF2B5EF4-FFF2-40B4-BE49-F238E27FC236}">
                <a16:creationId xmlns:a16="http://schemas.microsoft.com/office/drawing/2014/main" id="{98E39BCB-102C-6148-87E7-F8C16C7664B9}"/>
              </a:ext>
            </a:extLst>
          </p:cNvPr>
          <p:cNvGrpSpPr/>
          <p:nvPr userDrawn="1"/>
        </p:nvGrpSpPr>
        <p:grpSpPr>
          <a:xfrm>
            <a:off x="7580826" y="3614177"/>
            <a:ext cx="4172785" cy="2573866"/>
            <a:chOff x="7710488" y="3714750"/>
            <a:chExt cx="3397250" cy="2095500"/>
          </a:xfrm>
          <a:solidFill>
            <a:schemeClr val="bg1"/>
          </a:solidFill>
        </p:grpSpPr>
        <p:grpSp>
          <p:nvGrpSpPr>
            <p:cNvPr id="10" name="Group 9">
              <a:extLst>
                <a:ext uri="{FF2B5EF4-FFF2-40B4-BE49-F238E27FC236}">
                  <a16:creationId xmlns:a16="http://schemas.microsoft.com/office/drawing/2014/main" id="{71AAB103-DD73-F349-895F-269426A5EF72}"/>
                </a:ext>
              </a:extLst>
            </p:cNvPr>
            <p:cNvGrpSpPr/>
            <p:nvPr/>
          </p:nvGrpSpPr>
          <p:grpSpPr>
            <a:xfrm>
              <a:off x="7710488" y="4968875"/>
              <a:ext cx="3397250" cy="841375"/>
              <a:chOff x="4395788" y="4967288"/>
              <a:chExt cx="3397250" cy="841375"/>
            </a:xfrm>
            <a:grpFill/>
          </p:grpSpPr>
          <p:sp>
            <p:nvSpPr>
              <p:cNvPr id="19" name="Freeform 18">
                <a:extLst>
                  <a:ext uri="{FF2B5EF4-FFF2-40B4-BE49-F238E27FC236}">
                    <a16:creationId xmlns:a16="http://schemas.microsoft.com/office/drawing/2014/main" id="{73111F6C-BC73-0A45-9FCC-6ED259FCD03B}"/>
                  </a:ext>
                </a:extLst>
              </p:cNvPr>
              <p:cNvSpPr>
                <a:spLocks/>
              </p:cNvSpPr>
              <p:nvPr/>
            </p:nvSpPr>
            <p:spPr bwMode="auto">
              <a:xfrm>
                <a:off x="4395788" y="5111750"/>
                <a:ext cx="3397250" cy="696913"/>
              </a:xfrm>
              <a:custGeom>
                <a:avLst/>
                <a:gdLst>
                  <a:gd name="T0" fmla="*/ 0 w 892"/>
                  <a:gd name="T1" fmla="*/ 183 h 183"/>
                  <a:gd name="T2" fmla="*/ 1 w 892"/>
                  <a:gd name="T3" fmla="*/ 0 h 183"/>
                  <a:gd name="T4" fmla="*/ 888 w 892"/>
                  <a:gd name="T5" fmla="*/ 0 h 183"/>
                  <a:gd name="T6" fmla="*/ 891 w 892"/>
                  <a:gd name="T7" fmla="*/ 127 h 183"/>
                  <a:gd name="T8" fmla="*/ 890 w 892"/>
                  <a:gd name="T9" fmla="*/ 182 h 183"/>
                </a:gdLst>
                <a:ahLst/>
                <a:cxnLst>
                  <a:cxn ang="0">
                    <a:pos x="T0" y="T1"/>
                  </a:cxn>
                  <a:cxn ang="0">
                    <a:pos x="T2" y="T3"/>
                  </a:cxn>
                  <a:cxn ang="0">
                    <a:pos x="T4" y="T5"/>
                  </a:cxn>
                  <a:cxn ang="0">
                    <a:pos x="T6" y="T7"/>
                  </a:cxn>
                  <a:cxn ang="0">
                    <a:pos x="T8" y="T9"/>
                  </a:cxn>
                </a:cxnLst>
                <a:rect l="0" t="0" r="r" b="b"/>
                <a:pathLst>
                  <a:path w="892" h="183">
                    <a:moveTo>
                      <a:pt x="0" y="183"/>
                    </a:moveTo>
                    <a:cubicBezTo>
                      <a:pt x="2" y="122"/>
                      <a:pt x="2" y="61"/>
                      <a:pt x="1" y="0"/>
                    </a:cubicBezTo>
                    <a:cubicBezTo>
                      <a:pt x="297" y="4"/>
                      <a:pt x="592" y="2"/>
                      <a:pt x="888" y="0"/>
                    </a:cubicBezTo>
                    <a:cubicBezTo>
                      <a:pt x="892" y="42"/>
                      <a:pt x="892" y="84"/>
                      <a:pt x="891" y="127"/>
                    </a:cubicBezTo>
                    <a:cubicBezTo>
                      <a:pt x="890" y="146"/>
                      <a:pt x="890" y="164"/>
                      <a:pt x="890" y="182"/>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E3183E71-903E-724A-91AD-1111CE461A22}"/>
                  </a:ext>
                </a:extLst>
              </p:cNvPr>
              <p:cNvSpPr>
                <a:spLocks/>
              </p:cNvSpPr>
              <p:nvPr/>
            </p:nvSpPr>
            <p:spPr bwMode="auto">
              <a:xfrm>
                <a:off x="4395788" y="4970463"/>
                <a:ext cx="285750" cy="130175"/>
              </a:xfrm>
              <a:custGeom>
                <a:avLst/>
                <a:gdLst>
                  <a:gd name="T0" fmla="*/ 0 w 75"/>
                  <a:gd name="T1" fmla="*/ 34 h 34"/>
                  <a:gd name="T2" fmla="*/ 75 w 75"/>
                  <a:gd name="T3" fmla="*/ 0 h 34"/>
                </a:gdLst>
                <a:ahLst/>
                <a:cxnLst>
                  <a:cxn ang="0">
                    <a:pos x="T0" y="T1"/>
                  </a:cxn>
                  <a:cxn ang="0">
                    <a:pos x="T2" y="T3"/>
                  </a:cxn>
                </a:cxnLst>
                <a:rect l="0" t="0" r="r" b="b"/>
                <a:pathLst>
                  <a:path w="75" h="34">
                    <a:moveTo>
                      <a:pt x="0" y="34"/>
                    </a:moveTo>
                    <a:cubicBezTo>
                      <a:pt x="25" y="23"/>
                      <a:pt x="50" y="11"/>
                      <a:pt x="7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5063078B-5791-F94A-8360-F8EADAEDEBEB}"/>
                  </a:ext>
                </a:extLst>
              </p:cNvPr>
              <p:cNvSpPr>
                <a:spLocks/>
              </p:cNvSpPr>
              <p:nvPr/>
            </p:nvSpPr>
            <p:spPr bwMode="auto">
              <a:xfrm>
                <a:off x="7496175" y="4970463"/>
                <a:ext cx="277813" cy="136525"/>
              </a:xfrm>
              <a:custGeom>
                <a:avLst/>
                <a:gdLst>
                  <a:gd name="T0" fmla="*/ 0 w 73"/>
                  <a:gd name="T1" fmla="*/ 0 h 36"/>
                  <a:gd name="T2" fmla="*/ 73 w 73"/>
                  <a:gd name="T3" fmla="*/ 36 h 36"/>
                </a:gdLst>
                <a:ahLst/>
                <a:cxnLst>
                  <a:cxn ang="0">
                    <a:pos x="T0" y="T1"/>
                  </a:cxn>
                  <a:cxn ang="0">
                    <a:pos x="T2" y="T3"/>
                  </a:cxn>
                </a:cxnLst>
                <a:rect l="0" t="0" r="r" b="b"/>
                <a:pathLst>
                  <a:path w="73" h="36">
                    <a:moveTo>
                      <a:pt x="0" y="0"/>
                    </a:moveTo>
                    <a:cubicBezTo>
                      <a:pt x="24" y="12"/>
                      <a:pt x="48" y="23"/>
                      <a:pt x="73" y="36"/>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71550892-B903-D948-9ED5-D3E950485196}"/>
                  </a:ext>
                </a:extLst>
              </p:cNvPr>
              <p:cNvSpPr>
                <a:spLocks/>
              </p:cNvSpPr>
              <p:nvPr/>
            </p:nvSpPr>
            <p:spPr bwMode="auto">
              <a:xfrm>
                <a:off x="4681538" y="4967288"/>
                <a:ext cx="2806700" cy="3175"/>
              </a:xfrm>
              <a:custGeom>
                <a:avLst/>
                <a:gdLst>
                  <a:gd name="T0" fmla="*/ 0 w 737"/>
                  <a:gd name="T1" fmla="*/ 0 h 1"/>
                  <a:gd name="T2" fmla="*/ 737 w 737"/>
                  <a:gd name="T3" fmla="*/ 0 h 1"/>
                </a:gdLst>
                <a:ahLst/>
                <a:cxnLst>
                  <a:cxn ang="0">
                    <a:pos x="T0" y="T1"/>
                  </a:cxn>
                  <a:cxn ang="0">
                    <a:pos x="T2" y="T3"/>
                  </a:cxn>
                </a:cxnLst>
                <a:rect l="0" t="0" r="r" b="b"/>
                <a:pathLst>
                  <a:path w="737" h="1">
                    <a:moveTo>
                      <a:pt x="0" y="0"/>
                    </a:moveTo>
                    <a:cubicBezTo>
                      <a:pt x="246" y="1"/>
                      <a:pt x="491" y="1"/>
                      <a:pt x="737"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1" name="Group 10">
              <a:extLst>
                <a:ext uri="{FF2B5EF4-FFF2-40B4-BE49-F238E27FC236}">
                  <a16:creationId xmlns:a16="http://schemas.microsoft.com/office/drawing/2014/main" id="{3C4A73FF-AB0F-2347-8F52-02E3D3790B2E}"/>
                </a:ext>
              </a:extLst>
            </p:cNvPr>
            <p:cNvGrpSpPr/>
            <p:nvPr/>
          </p:nvGrpSpPr>
          <p:grpSpPr>
            <a:xfrm>
              <a:off x="7991475" y="4300537"/>
              <a:ext cx="2814638" cy="671513"/>
              <a:chOff x="4676775" y="4298950"/>
              <a:chExt cx="2814638" cy="671513"/>
            </a:xfrm>
            <a:grpFill/>
          </p:grpSpPr>
          <p:sp>
            <p:nvSpPr>
              <p:cNvPr id="15" name="Freeform 14">
                <a:extLst>
                  <a:ext uri="{FF2B5EF4-FFF2-40B4-BE49-F238E27FC236}">
                    <a16:creationId xmlns:a16="http://schemas.microsoft.com/office/drawing/2014/main" id="{F8B2F589-FB63-F648-AC1B-A13EB1A354C4}"/>
                  </a:ext>
                </a:extLst>
              </p:cNvPr>
              <p:cNvSpPr>
                <a:spLocks/>
              </p:cNvSpPr>
              <p:nvPr/>
            </p:nvSpPr>
            <p:spPr bwMode="auto">
              <a:xfrm>
                <a:off x="4676775" y="4456113"/>
                <a:ext cx="2811463" cy="514350"/>
              </a:xfrm>
              <a:custGeom>
                <a:avLst/>
                <a:gdLst>
                  <a:gd name="T0" fmla="*/ 1 w 738"/>
                  <a:gd name="T1" fmla="*/ 134 h 135"/>
                  <a:gd name="T2" fmla="*/ 4 w 738"/>
                  <a:gd name="T3" fmla="*/ 0 h 135"/>
                  <a:gd name="T4" fmla="*/ 738 w 738"/>
                  <a:gd name="T5" fmla="*/ 1 h 135"/>
                  <a:gd name="T6" fmla="*/ 738 w 738"/>
                  <a:gd name="T7" fmla="*/ 135 h 135"/>
                </a:gdLst>
                <a:ahLst/>
                <a:cxnLst>
                  <a:cxn ang="0">
                    <a:pos x="T0" y="T1"/>
                  </a:cxn>
                  <a:cxn ang="0">
                    <a:pos x="T2" y="T3"/>
                  </a:cxn>
                  <a:cxn ang="0">
                    <a:pos x="T4" y="T5"/>
                  </a:cxn>
                  <a:cxn ang="0">
                    <a:pos x="T6" y="T7"/>
                  </a:cxn>
                </a:cxnLst>
                <a:rect l="0" t="0" r="r" b="b"/>
                <a:pathLst>
                  <a:path w="738" h="135">
                    <a:moveTo>
                      <a:pt x="1" y="134"/>
                    </a:moveTo>
                    <a:cubicBezTo>
                      <a:pt x="0" y="89"/>
                      <a:pt x="1" y="44"/>
                      <a:pt x="4" y="0"/>
                    </a:cubicBezTo>
                    <a:cubicBezTo>
                      <a:pt x="250" y="2"/>
                      <a:pt x="493" y="0"/>
                      <a:pt x="738" y="1"/>
                    </a:cubicBezTo>
                    <a:cubicBezTo>
                      <a:pt x="738" y="46"/>
                      <a:pt x="738" y="90"/>
                      <a:pt x="738" y="135"/>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0C1B3DEB-AC3F-314E-B4E2-61D62B41EA51}"/>
                  </a:ext>
                </a:extLst>
              </p:cNvPr>
              <p:cNvSpPr>
                <a:spLocks/>
              </p:cNvSpPr>
              <p:nvPr/>
            </p:nvSpPr>
            <p:spPr bwMode="auto">
              <a:xfrm>
                <a:off x="4692650" y="4311650"/>
                <a:ext cx="209550" cy="133350"/>
              </a:xfrm>
              <a:custGeom>
                <a:avLst/>
                <a:gdLst>
                  <a:gd name="T0" fmla="*/ 0 w 55"/>
                  <a:gd name="T1" fmla="*/ 35 h 35"/>
                  <a:gd name="T2" fmla="*/ 55 w 55"/>
                  <a:gd name="T3" fmla="*/ 0 h 35"/>
                </a:gdLst>
                <a:ahLst/>
                <a:cxnLst>
                  <a:cxn ang="0">
                    <a:pos x="T0" y="T1"/>
                  </a:cxn>
                  <a:cxn ang="0">
                    <a:pos x="T2" y="T3"/>
                  </a:cxn>
                </a:cxnLst>
                <a:rect l="0" t="0" r="r" b="b"/>
                <a:pathLst>
                  <a:path w="55" h="35">
                    <a:moveTo>
                      <a:pt x="0" y="35"/>
                    </a:moveTo>
                    <a:cubicBezTo>
                      <a:pt x="17" y="22"/>
                      <a:pt x="36" y="10"/>
                      <a:pt x="55"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F850E0DD-463C-B34A-82BB-FCC190F8BD67}"/>
                  </a:ext>
                </a:extLst>
              </p:cNvPr>
              <p:cNvSpPr>
                <a:spLocks/>
              </p:cNvSpPr>
              <p:nvPr/>
            </p:nvSpPr>
            <p:spPr bwMode="auto">
              <a:xfrm>
                <a:off x="7267575" y="4322763"/>
                <a:ext cx="223838" cy="128588"/>
              </a:xfrm>
              <a:custGeom>
                <a:avLst/>
                <a:gdLst>
                  <a:gd name="T0" fmla="*/ 59 w 59"/>
                  <a:gd name="T1" fmla="*/ 34 h 34"/>
                  <a:gd name="T2" fmla="*/ 0 w 59"/>
                  <a:gd name="T3" fmla="*/ 0 h 34"/>
                </a:gdLst>
                <a:ahLst/>
                <a:cxnLst>
                  <a:cxn ang="0">
                    <a:pos x="T0" y="T1"/>
                  </a:cxn>
                  <a:cxn ang="0">
                    <a:pos x="T2" y="T3"/>
                  </a:cxn>
                </a:cxnLst>
                <a:rect l="0" t="0" r="r" b="b"/>
                <a:pathLst>
                  <a:path w="59" h="34">
                    <a:moveTo>
                      <a:pt x="59" y="34"/>
                    </a:moveTo>
                    <a:cubicBezTo>
                      <a:pt x="39" y="23"/>
                      <a:pt x="19" y="12"/>
                      <a:pt x="0"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 name="Freeform 17">
                <a:extLst>
                  <a:ext uri="{FF2B5EF4-FFF2-40B4-BE49-F238E27FC236}">
                    <a16:creationId xmlns:a16="http://schemas.microsoft.com/office/drawing/2014/main" id="{22E807E6-5976-6D4C-A433-8140056B6403}"/>
                  </a:ext>
                </a:extLst>
              </p:cNvPr>
              <p:cNvSpPr>
                <a:spLocks/>
              </p:cNvSpPr>
              <p:nvPr/>
            </p:nvSpPr>
            <p:spPr bwMode="auto">
              <a:xfrm>
                <a:off x="4905375" y="4298950"/>
                <a:ext cx="2346325" cy="4763"/>
              </a:xfrm>
              <a:custGeom>
                <a:avLst/>
                <a:gdLst>
                  <a:gd name="T0" fmla="*/ 0 w 616"/>
                  <a:gd name="T1" fmla="*/ 1 h 1"/>
                  <a:gd name="T2" fmla="*/ 616 w 616"/>
                  <a:gd name="T3" fmla="*/ 0 h 1"/>
                </a:gdLst>
                <a:ahLst/>
                <a:cxnLst>
                  <a:cxn ang="0">
                    <a:pos x="T0" y="T1"/>
                  </a:cxn>
                  <a:cxn ang="0">
                    <a:pos x="T2" y="T3"/>
                  </a:cxn>
                </a:cxnLst>
                <a:rect l="0" t="0" r="r" b="b"/>
                <a:pathLst>
                  <a:path w="616" h="1">
                    <a:moveTo>
                      <a:pt x="0" y="1"/>
                    </a:moveTo>
                    <a:cubicBezTo>
                      <a:pt x="206" y="1"/>
                      <a:pt x="411" y="1"/>
                      <a:pt x="616" y="0"/>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2" name="Group 11">
              <a:extLst>
                <a:ext uri="{FF2B5EF4-FFF2-40B4-BE49-F238E27FC236}">
                  <a16:creationId xmlns:a16="http://schemas.microsoft.com/office/drawing/2014/main" id="{3740689A-2F85-A447-9D16-6686D7502BAE}"/>
                </a:ext>
              </a:extLst>
            </p:cNvPr>
            <p:cNvGrpSpPr/>
            <p:nvPr/>
          </p:nvGrpSpPr>
          <p:grpSpPr>
            <a:xfrm>
              <a:off x="8216900" y="3714750"/>
              <a:ext cx="2360613" cy="598487"/>
              <a:chOff x="4902200" y="3713163"/>
              <a:chExt cx="2360613" cy="598487"/>
            </a:xfrm>
            <a:grpFill/>
          </p:grpSpPr>
          <p:sp>
            <p:nvSpPr>
              <p:cNvPr id="13" name="Freeform 12">
                <a:extLst>
                  <a:ext uri="{FF2B5EF4-FFF2-40B4-BE49-F238E27FC236}">
                    <a16:creationId xmlns:a16="http://schemas.microsoft.com/office/drawing/2014/main" id="{88FA5BF9-ECF1-2845-B3E7-09EEAC7BD688}"/>
                  </a:ext>
                </a:extLst>
              </p:cNvPr>
              <p:cNvSpPr>
                <a:spLocks/>
              </p:cNvSpPr>
              <p:nvPr/>
            </p:nvSpPr>
            <p:spPr bwMode="auto">
              <a:xfrm>
                <a:off x="4902200" y="3822700"/>
                <a:ext cx="2360613" cy="488950"/>
              </a:xfrm>
              <a:custGeom>
                <a:avLst/>
                <a:gdLst>
                  <a:gd name="T0" fmla="*/ 3 w 620"/>
                  <a:gd name="T1" fmla="*/ 126 h 128"/>
                  <a:gd name="T2" fmla="*/ 2 w 620"/>
                  <a:gd name="T3" fmla="*/ 0 h 128"/>
                  <a:gd name="T4" fmla="*/ 367 w 620"/>
                  <a:gd name="T5" fmla="*/ 3 h 128"/>
                  <a:gd name="T6" fmla="*/ 619 w 620"/>
                  <a:gd name="T7" fmla="*/ 2 h 128"/>
                  <a:gd name="T8" fmla="*/ 618 w 620"/>
                  <a:gd name="T9" fmla="*/ 128 h 128"/>
                </a:gdLst>
                <a:ahLst/>
                <a:cxnLst>
                  <a:cxn ang="0">
                    <a:pos x="T0" y="T1"/>
                  </a:cxn>
                  <a:cxn ang="0">
                    <a:pos x="T2" y="T3"/>
                  </a:cxn>
                  <a:cxn ang="0">
                    <a:pos x="T4" y="T5"/>
                  </a:cxn>
                  <a:cxn ang="0">
                    <a:pos x="T6" y="T7"/>
                  </a:cxn>
                  <a:cxn ang="0">
                    <a:pos x="T8" y="T9"/>
                  </a:cxn>
                </a:cxnLst>
                <a:rect l="0" t="0" r="r" b="b"/>
                <a:pathLst>
                  <a:path w="620" h="128">
                    <a:moveTo>
                      <a:pt x="3" y="126"/>
                    </a:moveTo>
                    <a:cubicBezTo>
                      <a:pt x="0" y="84"/>
                      <a:pt x="0" y="42"/>
                      <a:pt x="2" y="0"/>
                    </a:cubicBezTo>
                    <a:cubicBezTo>
                      <a:pt x="124" y="1"/>
                      <a:pt x="245" y="2"/>
                      <a:pt x="367" y="3"/>
                    </a:cubicBezTo>
                    <a:cubicBezTo>
                      <a:pt x="370" y="3"/>
                      <a:pt x="538" y="1"/>
                      <a:pt x="619" y="2"/>
                    </a:cubicBezTo>
                    <a:cubicBezTo>
                      <a:pt x="620" y="44"/>
                      <a:pt x="620" y="86"/>
                      <a:pt x="618" y="128"/>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C02740F1-0321-AE4D-BD68-A0FEB60A2FF9}"/>
                  </a:ext>
                </a:extLst>
              </p:cNvPr>
              <p:cNvSpPr>
                <a:spLocks/>
              </p:cNvSpPr>
              <p:nvPr/>
            </p:nvSpPr>
            <p:spPr bwMode="auto">
              <a:xfrm>
                <a:off x="4905375" y="3713163"/>
                <a:ext cx="2357438" cy="117475"/>
              </a:xfrm>
              <a:custGeom>
                <a:avLst/>
                <a:gdLst>
                  <a:gd name="T0" fmla="*/ 0 w 619"/>
                  <a:gd name="T1" fmla="*/ 28 h 31"/>
                  <a:gd name="T2" fmla="*/ 48 w 619"/>
                  <a:gd name="T3" fmla="*/ 1 h 31"/>
                  <a:gd name="T4" fmla="*/ 572 w 619"/>
                  <a:gd name="T5" fmla="*/ 0 h 31"/>
                  <a:gd name="T6" fmla="*/ 586 w 619"/>
                  <a:gd name="T7" fmla="*/ 6 h 31"/>
                  <a:gd name="T8" fmla="*/ 619 w 619"/>
                  <a:gd name="T9" fmla="*/ 31 h 31"/>
                </a:gdLst>
                <a:ahLst/>
                <a:cxnLst>
                  <a:cxn ang="0">
                    <a:pos x="T0" y="T1"/>
                  </a:cxn>
                  <a:cxn ang="0">
                    <a:pos x="T2" y="T3"/>
                  </a:cxn>
                  <a:cxn ang="0">
                    <a:pos x="T4" y="T5"/>
                  </a:cxn>
                  <a:cxn ang="0">
                    <a:pos x="T6" y="T7"/>
                  </a:cxn>
                  <a:cxn ang="0">
                    <a:pos x="T8" y="T9"/>
                  </a:cxn>
                </a:cxnLst>
                <a:rect l="0" t="0" r="r" b="b"/>
                <a:pathLst>
                  <a:path w="619" h="31">
                    <a:moveTo>
                      <a:pt x="0" y="28"/>
                    </a:moveTo>
                    <a:cubicBezTo>
                      <a:pt x="16" y="20"/>
                      <a:pt x="33" y="11"/>
                      <a:pt x="48" y="1"/>
                    </a:cubicBezTo>
                    <a:cubicBezTo>
                      <a:pt x="223" y="1"/>
                      <a:pt x="397" y="0"/>
                      <a:pt x="572" y="0"/>
                    </a:cubicBezTo>
                    <a:cubicBezTo>
                      <a:pt x="577" y="0"/>
                      <a:pt x="581" y="4"/>
                      <a:pt x="586" y="6"/>
                    </a:cubicBezTo>
                    <a:cubicBezTo>
                      <a:pt x="597" y="14"/>
                      <a:pt x="609" y="22"/>
                      <a:pt x="619" y="31"/>
                    </a:cubicBezTo>
                  </a:path>
                </a:pathLst>
              </a:custGeom>
              <a:grp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pic>
        <p:nvPicPr>
          <p:cNvPr id="25" name="Picture 24">
            <a:extLst>
              <a:ext uri="{FF2B5EF4-FFF2-40B4-BE49-F238E27FC236}">
                <a16:creationId xmlns:a16="http://schemas.microsoft.com/office/drawing/2014/main" id="{6892391D-57BF-0B49-B49A-B5E985498182}"/>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9667218" y="5596830"/>
            <a:ext cx="1892377" cy="434551"/>
          </a:xfrm>
          <a:prstGeom prst="rect">
            <a:avLst/>
          </a:prstGeom>
          <a:ln>
            <a:noFill/>
          </a:ln>
          <a:extLst>
            <a:ext uri="{53640926-AAD7-44D8-BBD7-CCE9431645EC}">
              <a14:shadowObscured xmlns:a14="http://schemas.microsoft.com/office/drawing/2010/main"/>
            </a:ext>
          </a:extLst>
        </p:spPr>
      </p:pic>
      <p:sp>
        <p:nvSpPr>
          <p:cNvPr id="26" name="Text Placeholder 23">
            <a:extLst>
              <a:ext uri="{FF2B5EF4-FFF2-40B4-BE49-F238E27FC236}">
                <a16:creationId xmlns:a16="http://schemas.microsoft.com/office/drawing/2014/main" id="{971E59D3-A119-8B4E-A63E-7946DE9464B8}"/>
              </a:ext>
            </a:extLst>
          </p:cNvPr>
          <p:cNvSpPr>
            <a:spLocks noGrp="1"/>
          </p:cNvSpPr>
          <p:nvPr>
            <p:ph type="body" sz="quarter" idx="16" hasCustomPrompt="1"/>
          </p:nvPr>
        </p:nvSpPr>
        <p:spPr>
          <a:xfrm>
            <a:off x="605014" y="5352225"/>
            <a:ext cx="6024386"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27" name="Text Placeholder 23">
            <a:extLst>
              <a:ext uri="{FF2B5EF4-FFF2-40B4-BE49-F238E27FC236}">
                <a16:creationId xmlns:a16="http://schemas.microsoft.com/office/drawing/2014/main" id="{53A2ABC6-0D98-4847-AF4E-9F68E1C73791}"/>
              </a:ext>
            </a:extLst>
          </p:cNvPr>
          <p:cNvSpPr>
            <a:spLocks noGrp="1"/>
          </p:cNvSpPr>
          <p:nvPr>
            <p:ph type="body" sz="quarter" idx="17" hasCustomPrompt="1"/>
          </p:nvPr>
        </p:nvSpPr>
        <p:spPr>
          <a:xfrm>
            <a:off x="605014" y="4325890"/>
            <a:ext cx="6024386"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1</a:t>
            </a:r>
          </a:p>
        </p:txBody>
      </p:sp>
    </p:spTree>
    <p:extLst>
      <p:ext uri="{BB962C8B-B14F-4D97-AF65-F5344CB8AC3E}">
        <p14:creationId xmlns:p14="http://schemas.microsoft.com/office/powerpoint/2010/main" val="308997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deas slid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035D778-1A14-9C4F-B613-0DBAAD421CE7}"/>
              </a:ext>
            </a:extLst>
          </p:cNvPr>
          <p:cNvSpPr>
            <a:spLocks/>
          </p:cNvSpPr>
          <p:nvPr userDrawn="1"/>
        </p:nvSpPr>
        <p:spPr bwMode="auto">
          <a:xfrm>
            <a:off x="4830849" y="139749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8" name="Freeform 7">
            <a:extLst>
              <a:ext uri="{FF2B5EF4-FFF2-40B4-BE49-F238E27FC236}">
                <a16:creationId xmlns:a16="http://schemas.microsoft.com/office/drawing/2014/main" id="{11DDFF66-412A-8744-B744-8F3642DAAEEB}"/>
              </a:ext>
            </a:extLst>
          </p:cNvPr>
          <p:cNvSpPr>
            <a:spLocks/>
          </p:cNvSpPr>
          <p:nvPr/>
        </p:nvSpPr>
        <p:spPr bwMode="auto">
          <a:xfrm>
            <a:off x="4750680" y="1505268"/>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grpSp>
        <p:nvGrpSpPr>
          <p:cNvPr id="45" name="Group 44">
            <a:extLst>
              <a:ext uri="{FF2B5EF4-FFF2-40B4-BE49-F238E27FC236}">
                <a16:creationId xmlns:a16="http://schemas.microsoft.com/office/drawing/2014/main" id="{C538356A-EC19-224A-B603-1ED1D068B929}"/>
              </a:ext>
            </a:extLst>
          </p:cNvPr>
          <p:cNvGrpSpPr/>
          <p:nvPr userDrawn="1"/>
        </p:nvGrpSpPr>
        <p:grpSpPr>
          <a:xfrm>
            <a:off x="4246807" y="1357000"/>
            <a:ext cx="921623" cy="2887662"/>
            <a:chOff x="3937000" y="1157923"/>
            <a:chExt cx="1233488" cy="3113087"/>
          </a:xfrm>
        </p:grpSpPr>
        <p:sp>
          <p:nvSpPr>
            <p:cNvPr id="10" name="Freeform 9">
              <a:extLst>
                <a:ext uri="{FF2B5EF4-FFF2-40B4-BE49-F238E27FC236}">
                  <a16:creationId xmlns:a16="http://schemas.microsoft.com/office/drawing/2014/main" id="{4711C606-08F9-804B-801A-C0F0E679C8E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1" name="Freeform 10">
              <a:extLst>
                <a:ext uri="{FF2B5EF4-FFF2-40B4-BE49-F238E27FC236}">
                  <a16:creationId xmlns:a16="http://schemas.microsoft.com/office/drawing/2014/main" id="{7764CB4A-7B46-D24A-97D1-B8B3572AC08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37653A5D-B7D2-0E49-AB98-03D6C81F6011}"/>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32" name="Text Placeholder 23">
            <a:extLst>
              <a:ext uri="{FF2B5EF4-FFF2-40B4-BE49-F238E27FC236}">
                <a16:creationId xmlns:a16="http://schemas.microsoft.com/office/drawing/2014/main" id="{DBE9BE9B-CAD6-2F46-B458-0763A039B72B}"/>
              </a:ext>
            </a:extLst>
          </p:cNvPr>
          <p:cNvSpPr>
            <a:spLocks noGrp="1"/>
          </p:cNvSpPr>
          <p:nvPr>
            <p:ph type="body" sz="quarter" idx="16" hasCustomPrompt="1"/>
          </p:nvPr>
        </p:nvSpPr>
        <p:spPr>
          <a:xfrm>
            <a:off x="48699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4" name="Text Placeholder 23">
            <a:extLst>
              <a:ext uri="{FF2B5EF4-FFF2-40B4-BE49-F238E27FC236}">
                <a16:creationId xmlns:a16="http://schemas.microsoft.com/office/drawing/2014/main" id="{95C7DF23-FA0E-6D4A-836A-5800BA5617E3}"/>
              </a:ext>
            </a:extLst>
          </p:cNvPr>
          <p:cNvSpPr>
            <a:spLocks noGrp="1"/>
          </p:cNvSpPr>
          <p:nvPr>
            <p:ph type="body" sz="quarter" idx="17" hasCustomPrompt="1"/>
          </p:nvPr>
        </p:nvSpPr>
        <p:spPr>
          <a:xfrm>
            <a:off x="45408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35" name="Text Placeholder 23">
            <a:extLst>
              <a:ext uri="{FF2B5EF4-FFF2-40B4-BE49-F238E27FC236}">
                <a16:creationId xmlns:a16="http://schemas.microsoft.com/office/drawing/2014/main" id="{B642D40D-91EB-0F4E-93C0-7D8E66EA1FA2}"/>
              </a:ext>
            </a:extLst>
          </p:cNvPr>
          <p:cNvSpPr>
            <a:spLocks noGrp="1"/>
          </p:cNvSpPr>
          <p:nvPr>
            <p:ph type="body" sz="quarter" idx="18" hasCustomPrompt="1"/>
          </p:nvPr>
        </p:nvSpPr>
        <p:spPr>
          <a:xfrm>
            <a:off x="49659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39" name="Group 38">
            <a:extLst>
              <a:ext uri="{FF2B5EF4-FFF2-40B4-BE49-F238E27FC236}">
                <a16:creationId xmlns:a16="http://schemas.microsoft.com/office/drawing/2014/main" id="{3470393C-7A3C-D748-BEFC-9D98DFCAFC1B}"/>
              </a:ext>
            </a:extLst>
          </p:cNvPr>
          <p:cNvGrpSpPr/>
          <p:nvPr userDrawn="1"/>
        </p:nvGrpSpPr>
        <p:grpSpPr>
          <a:xfrm>
            <a:off x="4830849" y="640753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6E113167-BEC2-0344-AAE3-F84A18F3A4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6626F60B-6258-6E4E-9D30-72842C4197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42" name="Text Placeholder 23">
            <a:extLst>
              <a:ext uri="{FF2B5EF4-FFF2-40B4-BE49-F238E27FC236}">
                <a16:creationId xmlns:a16="http://schemas.microsoft.com/office/drawing/2014/main" id="{27830132-4FDD-9441-BB75-533A4FD0F1E9}"/>
              </a:ext>
            </a:extLst>
          </p:cNvPr>
          <p:cNvSpPr>
            <a:spLocks noGrp="1"/>
          </p:cNvSpPr>
          <p:nvPr>
            <p:ph type="body" sz="quarter" idx="19" hasCustomPrompt="1"/>
          </p:nvPr>
        </p:nvSpPr>
        <p:spPr>
          <a:xfrm>
            <a:off x="8960436" y="558453"/>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3" name="Text Placeholder 23">
            <a:extLst>
              <a:ext uri="{FF2B5EF4-FFF2-40B4-BE49-F238E27FC236}">
                <a16:creationId xmlns:a16="http://schemas.microsoft.com/office/drawing/2014/main" id="{188E93C1-C57C-7C42-8E67-C7D925754297}"/>
              </a:ext>
            </a:extLst>
          </p:cNvPr>
          <p:cNvSpPr>
            <a:spLocks noGrp="1"/>
          </p:cNvSpPr>
          <p:nvPr>
            <p:ph type="body" sz="quarter" idx="20" hasCustomPrompt="1"/>
          </p:nvPr>
        </p:nvSpPr>
        <p:spPr>
          <a:xfrm>
            <a:off x="8927520" y="2213486"/>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sp>
        <p:nvSpPr>
          <p:cNvPr id="44" name="Text Placeholder 23">
            <a:extLst>
              <a:ext uri="{FF2B5EF4-FFF2-40B4-BE49-F238E27FC236}">
                <a16:creationId xmlns:a16="http://schemas.microsoft.com/office/drawing/2014/main" id="{86E9F1C1-53F3-FB4E-B21E-805520548055}"/>
              </a:ext>
            </a:extLst>
          </p:cNvPr>
          <p:cNvSpPr>
            <a:spLocks noGrp="1"/>
          </p:cNvSpPr>
          <p:nvPr>
            <p:ph type="body" sz="quarter" idx="21" hasCustomPrompt="1"/>
          </p:nvPr>
        </p:nvSpPr>
        <p:spPr>
          <a:xfrm>
            <a:off x="8970039" y="3993039"/>
            <a:ext cx="2886739" cy="1108770"/>
          </a:xfrm>
        </p:spPr>
        <p:txBody>
          <a:bodyPr anchor="ctr">
            <a:normAutofit/>
          </a:bodyPr>
          <a:lstStyle>
            <a:lvl1pPr marL="0" indent="0" algn="just">
              <a:buNone/>
              <a:defRPr sz="2200" b="0" i="0">
                <a:solidFill>
                  <a:srgbClr val="231F20"/>
                </a:solidFill>
                <a:latin typeface="Josefin Sans" pitchFamily="2" charset="77"/>
              </a:defRPr>
            </a:lvl1pPr>
          </a:lstStyle>
          <a:p>
            <a:pPr lvl="0"/>
            <a:r>
              <a:rPr lang="en-US" dirty="0"/>
              <a:t>Click here to type</a:t>
            </a:r>
          </a:p>
        </p:txBody>
      </p:sp>
      <p:grpSp>
        <p:nvGrpSpPr>
          <p:cNvPr id="46" name="Group 45">
            <a:extLst>
              <a:ext uri="{FF2B5EF4-FFF2-40B4-BE49-F238E27FC236}">
                <a16:creationId xmlns:a16="http://schemas.microsoft.com/office/drawing/2014/main" id="{10E6CFB0-F7F0-FE46-82A3-E5F2E2B0BFAC}"/>
              </a:ext>
            </a:extLst>
          </p:cNvPr>
          <p:cNvGrpSpPr/>
          <p:nvPr userDrawn="1"/>
        </p:nvGrpSpPr>
        <p:grpSpPr>
          <a:xfrm flipH="1">
            <a:off x="6990670" y="1357000"/>
            <a:ext cx="921623" cy="2887662"/>
            <a:chOff x="3937000" y="1157923"/>
            <a:chExt cx="1233488" cy="3113087"/>
          </a:xfrm>
        </p:grpSpPr>
        <p:sp>
          <p:nvSpPr>
            <p:cNvPr id="47" name="Freeform 46">
              <a:extLst>
                <a:ext uri="{FF2B5EF4-FFF2-40B4-BE49-F238E27FC236}">
                  <a16:creationId xmlns:a16="http://schemas.microsoft.com/office/drawing/2014/main" id="{ACF29897-52B4-DF4D-BC11-67CD297A18A5}"/>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8" name="Freeform 47">
              <a:extLst>
                <a:ext uri="{FF2B5EF4-FFF2-40B4-BE49-F238E27FC236}">
                  <a16:creationId xmlns:a16="http://schemas.microsoft.com/office/drawing/2014/main" id="{13AD4F2C-2668-2842-8303-972AAB51C6F3}"/>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49" name="Freeform 48">
              <a:extLst>
                <a:ext uri="{FF2B5EF4-FFF2-40B4-BE49-F238E27FC236}">
                  <a16:creationId xmlns:a16="http://schemas.microsoft.com/office/drawing/2014/main" id="{C0AEA0CC-2243-E44B-8A6C-6205645DB123}"/>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51" name="Text Placeholder 23">
            <a:extLst>
              <a:ext uri="{FF2B5EF4-FFF2-40B4-BE49-F238E27FC236}">
                <a16:creationId xmlns:a16="http://schemas.microsoft.com/office/drawing/2014/main" id="{71C015DD-1D03-0340-AC71-A772C6C7CCD9}"/>
              </a:ext>
            </a:extLst>
          </p:cNvPr>
          <p:cNvSpPr>
            <a:spLocks noGrp="1"/>
          </p:cNvSpPr>
          <p:nvPr>
            <p:ph type="body" sz="quarter" idx="22" hasCustomPrompt="1"/>
          </p:nvPr>
        </p:nvSpPr>
        <p:spPr>
          <a:xfrm>
            <a:off x="4751196" y="2428246"/>
            <a:ext cx="2574325" cy="866961"/>
          </a:xfrm>
        </p:spPr>
        <p:txBody>
          <a:bodyPr>
            <a:noAutofit/>
          </a:bodyPr>
          <a:lstStyle>
            <a:lvl1pPr marL="0" indent="0" algn="ctr">
              <a:buNone/>
              <a:defRPr sz="7200" b="1" i="0">
                <a:solidFill>
                  <a:srgbClr val="231F20"/>
                </a:solidFill>
                <a:latin typeface="Amatic SC" pitchFamily="2" charset="0"/>
              </a:defRPr>
            </a:lvl1pPr>
          </a:lstStyle>
          <a:p>
            <a:pPr lvl="0"/>
            <a:r>
              <a:rPr lang="en-US" dirty="0"/>
              <a:t>IDEAS</a:t>
            </a:r>
          </a:p>
        </p:txBody>
      </p:sp>
    </p:spTree>
    <p:extLst>
      <p:ext uri="{BB962C8B-B14F-4D97-AF65-F5344CB8AC3E}">
        <p14:creationId xmlns:p14="http://schemas.microsoft.com/office/powerpoint/2010/main" val="239461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 Step Inforgraphic">
    <p:spTree>
      <p:nvGrpSpPr>
        <p:cNvPr id="1" name=""/>
        <p:cNvGrpSpPr/>
        <p:nvPr/>
      </p:nvGrpSpPr>
      <p:grpSpPr>
        <a:xfrm>
          <a:off x="0" y="0"/>
          <a:ext cx="0" cy="0"/>
          <a:chOff x="0" y="0"/>
          <a:chExt cx="0" cy="0"/>
        </a:xfrm>
      </p:grpSpPr>
      <p:sp>
        <p:nvSpPr>
          <p:cNvPr id="5" name="Freeform 16">
            <a:extLst>
              <a:ext uri="{FF2B5EF4-FFF2-40B4-BE49-F238E27FC236}">
                <a16:creationId xmlns:a16="http://schemas.microsoft.com/office/drawing/2014/main" id="{9A2C53A7-BB49-4F41-AA3F-E8B2A222B65E}"/>
              </a:ext>
            </a:extLst>
          </p:cNvPr>
          <p:cNvSpPr>
            <a:spLocks/>
          </p:cNvSpPr>
          <p:nvPr userDrawn="1"/>
        </p:nvSpPr>
        <p:spPr bwMode="auto">
          <a:xfrm>
            <a:off x="4096628" y="3493625"/>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 name="Freeform 16">
            <a:extLst>
              <a:ext uri="{FF2B5EF4-FFF2-40B4-BE49-F238E27FC236}">
                <a16:creationId xmlns:a16="http://schemas.microsoft.com/office/drawing/2014/main" id="{D75DCBDB-641C-6147-A26C-94335ACBBD70}"/>
              </a:ext>
            </a:extLst>
          </p:cNvPr>
          <p:cNvSpPr>
            <a:spLocks/>
          </p:cNvSpPr>
          <p:nvPr userDrawn="1"/>
        </p:nvSpPr>
        <p:spPr bwMode="auto">
          <a:xfrm>
            <a:off x="2466537" y="2935288"/>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 name="Freeform 16">
            <a:extLst>
              <a:ext uri="{FF2B5EF4-FFF2-40B4-BE49-F238E27FC236}">
                <a16:creationId xmlns:a16="http://schemas.microsoft.com/office/drawing/2014/main" id="{8E518C8B-55D1-524E-BBDE-640699DD0C38}"/>
              </a:ext>
            </a:extLst>
          </p:cNvPr>
          <p:cNvSpPr>
            <a:spLocks/>
          </p:cNvSpPr>
          <p:nvPr userDrawn="1"/>
        </p:nvSpPr>
        <p:spPr bwMode="auto">
          <a:xfrm>
            <a:off x="865188" y="3520659"/>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 name="Freeform 16">
            <a:extLst>
              <a:ext uri="{FF2B5EF4-FFF2-40B4-BE49-F238E27FC236}">
                <a16:creationId xmlns:a16="http://schemas.microsoft.com/office/drawing/2014/main" id="{4E028B2E-5EFB-5A4A-A402-5570CDF6DF13}"/>
              </a:ext>
            </a:extLst>
          </p:cNvPr>
          <p:cNvSpPr>
            <a:spLocks/>
          </p:cNvSpPr>
          <p:nvPr userDrawn="1"/>
        </p:nvSpPr>
        <p:spPr bwMode="auto">
          <a:xfrm>
            <a:off x="5649202" y="2843590"/>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 name="Freeform 16">
            <a:extLst>
              <a:ext uri="{FF2B5EF4-FFF2-40B4-BE49-F238E27FC236}">
                <a16:creationId xmlns:a16="http://schemas.microsoft.com/office/drawing/2014/main" id="{9D241445-0F8D-2345-AD7E-8C460EC03CFF}"/>
              </a:ext>
            </a:extLst>
          </p:cNvPr>
          <p:cNvSpPr>
            <a:spLocks/>
          </p:cNvSpPr>
          <p:nvPr userDrawn="1"/>
        </p:nvSpPr>
        <p:spPr bwMode="auto">
          <a:xfrm>
            <a:off x="7232895" y="3500984"/>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51A9BA"/>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16">
            <a:extLst>
              <a:ext uri="{FF2B5EF4-FFF2-40B4-BE49-F238E27FC236}">
                <a16:creationId xmlns:a16="http://schemas.microsoft.com/office/drawing/2014/main" id="{94446811-CC3E-0B4C-9D2E-4E03D1F14791}"/>
              </a:ext>
            </a:extLst>
          </p:cNvPr>
          <p:cNvSpPr>
            <a:spLocks/>
          </p:cNvSpPr>
          <p:nvPr userDrawn="1"/>
        </p:nvSpPr>
        <p:spPr bwMode="auto">
          <a:xfrm>
            <a:off x="8800000" y="2838202"/>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3BDB7"/>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6">
            <a:extLst>
              <a:ext uri="{FF2B5EF4-FFF2-40B4-BE49-F238E27FC236}">
                <a16:creationId xmlns:a16="http://schemas.microsoft.com/office/drawing/2014/main" id="{C44827FF-F978-3847-9A82-F426EE918821}"/>
              </a:ext>
            </a:extLst>
          </p:cNvPr>
          <p:cNvSpPr>
            <a:spLocks/>
          </p:cNvSpPr>
          <p:nvPr userDrawn="1"/>
        </p:nvSpPr>
        <p:spPr bwMode="auto">
          <a:xfrm>
            <a:off x="10301113" y="3501321"/>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solidFill>
            <a:srgbClr val="FFC652"/>
          </a:solidFill>
          <a:ln w="1905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8">
            <a:extLst>
              <a:ext uri="{FF2B5EF4-FFF2-40B4-BE49-F238E27FC236}">
                <a16:creationId xmlns:a16="http://schemas.microsoft.com/office/drawing/2014/main" id="{A9309C19-B2A3-AD49-B9AC-3AE368EC5975}"/>
              </a:ext>
            </a:extLst>
          </p:cNvPr>
          <p:cNvSpPr>
            <a:spLocks/>
          </p:cNvSpPr>
          <p:nvPr userDrawn="1"/>
        </p:nvSpPr>
        <p:spPr bwMode="auto">
          <a:xfrm>
            <a:off x="60325" y="5473700"/>
            <a:ext cx="1052513" cy="22225"/>
          </a:xfrm>
          <a:custGeom>
            <a:avLst/>
            <a:gdLst>
              <a:gd name="T0" fmla="*/ 0 w 276"/>
              <a:gd name="T1" fmla="*/ 6 h 6"/>
              <a:gd name="T2" fmla="*/ 276 w 276"/>
              <a:gd name="T3" fmla="*/ 0 h 6"/>
            </a:gdLst>
            <a:ahLst/>
            <a:cxnLst>
              <a:cxn ang="0">
                <a:pos x="T0" y="T1"/>
              </a:cxn>
              <a:cxn ang="0">
                <a:pos x="T2" y="T3"/>
              </a:cxn>
            </a:cxnLst>
            <a:rect l="0" t="0" r="r" b="b"/>
            <a:pathLst>
              <a:path w="276" h="6">
                <a:moveTo>
                  <a:pt x="0" y="6"/>
                </a:moveTo>
                <a:cubicBezTo>
                  <a:pt x="92" y="4"/>
                  <a:pt x="184" y="2"/>
                  <a:pt x="276"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9">
            <a:extLst>
              <a:ext uri="{FF2B5EF4-FFF2-40B4-BE49-F238E27FC236}">
                <a16:creationId xmlns:a16="http://schemas.microsoft.com/office/drawing/2014/main" id="{3B8B587D-44E9-2E4C-A877-DCF820EAED8D}"/>
              </a:ext>
            </a:extLst>
          </p:cNvPr>
          <p:cNvSpPr>
            <a:spLocks/>
          </p:cNvSpPr>
          <p:nvPr userDrawn="1"/>
        </p:nvSpPr>
        <p:spPr bwMode="auto">
          <a:xfrm>
            <a:off x="1641475" y="5489575"/>
            <a:ext cx="1042988" cy="0"/>
          </a:xfrm>
          <a:custGeom>
            <a:avLst/>
            <a:gdLst>
              <a:gd name="T0" fmla="*/ 0 w 274"/>
              <a:gd name="T1" fmla="*/ 274 w 274"/>
            </a:gdLst>
            <a:ahLst/>
            <a:cxnLst>
              <a:cxn ang="0">
                <a:pos x="T0" y="0"/>
              </a:cxn>
              <a:cxn ang="0">
                <a:pos x="T1" y="0"/>
              </a:cxn>
            </a:cxnLst>
            <a:rect l="0" t="0" r="r" b="b"/>
            <a:pathLst>
              <a:path w="274">
                <a:moveTo>
                  <a:pt x="0" y="0"/>
                </a:moveTo>
                <a:cubicBezTo>
                  <a:pt x="91" y="0"/>
                  <a:pt x="183" y="0"/>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0">
            <a:extLst>
              <a:ext uri="{FF2B5EF4-FFF2-40B4-BE49-F238E27FC236}">
                <a16:creationId xmlns:a16="http://schemas.microsoft.com/office/drawing/2014/main" id="{A2F424A1-27FE-A546-9358-AA203B73F78E}"/>
              </a:ext>
            </a:extLst>
          </p:cNvPr>
          <p:cNvSpPr>
            <a:spLocks/>
          </p:cNvSpPr>
          <p:nvPr userDrawn="1"/>
        </p:nvSpPr>
        <p:spPr bwMode="auto">
          <a:xfrm>
            <a:off x="3214688" y="5492750"/>
            <a:ext cx="1036638" cy="7938"/>
          </a:xfrm>
          <a:custGeom>
            <a:avLst/>
            <a:gdLst>
              <a:gd name="T0" fmla="*/ 0 w 272"/>
              <a:gd name="T1" fmla="*/ 0 h 2"/>
              <a:gd name="T2" fmla="*/ 272 w 272"/>
              <a:gd name="T3" fmla="*/ 2 h 2"/>
            </a:gdLst>
            <a:ahLst/>
            <a:cxnLst>
              <a:cxn ang="0">
                <a:pos x="T0" y="T1"/>
              </a:cxn>
              <a:cxn ang="0">
                <a:pos x="T2" y="T3"/>
              </a:cxn>
            </a:cxnLst>
            <a:rect l="0" t="0" r="r" b="b"/>
            <a:pathLst>
              <a:path w="272" h="2">
                <a:moveTo>
                  <a:pt x="0" y="0"/>
                </a:moveTo>
                <a:cubicBezTo>
                  <a:pt x="91" y="1"/>
                  <a:pt x="181" y="1"/>
                  <a:pt x="272" y="2"/>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1">
            <a:extLst>
              <a:ext uri="{FF2B5EF4-FFF2-40B4-BE49-F238E27FC236}">
                <a16:creationId xmlns:a16="http://schemas.microsoft.com/office/drawing/2014/main" id="{592CE979-7215-CA4B-B3BB-F383A90F6CA8}"/>
              </a:ext>
            </a:extLst>
          </p:cNvPr>
          <p:cNvSpPr>
            <a:spLocks/>
          </p:cNvSpPr>
          <p:nvPr userDrawn="1"/>
        </p:nvSpPr>
        <p:spPr bwMode="auto">
          <a:xfrm>
            <a:off x="4772025" y="5484813"/>
            <a:ext cx="1050925" cy="4763"/>
          </a:xfrm>
          <a:custGeom>
            <a:avLst/>
            <a:gdLst>
              <a:gd name="T0" fmla="*/ 0 w 276"/>
              <a:gd name="T1" fmla="*/ 0 h 1"/>
              <a:gd name="T2" fmla="*/ 276 w 276"/>
              <a:gd name="T3" fmla="*/ 1 h 1"/>
            </a:gdLst>
            <a:ahLst/>
            <a:cxnLst>
              <a:cxn ang="0">
                <a:pos x="T0" y="T1"/>
              </a:cxn>
              <a:cxn ang="0">
                <a:pos x="T2" y="T3"/>
              </a:cxn>
            </a:cxnLst>
            <a:rect l="0" t="0" r="r" b="b"/>
            <a:pathLst>
              <a:path w="276" h="1">
                <a:moveTo>
                  <a:pt x="0" y="0"/>
                </a:moveTo>
                <a:cubicBezTo>
                  <a:pt x="92" y="1"/>
                  <a:pt x="184" y="1"/>
                  <a:pt x="276" y="1"/>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2">
            <a:extLst>
              <a:ext uri="{FF2B5EF4-FFF2-40B4-BE49-F238E27FC236}">
                <a16:creationId xmlns:a16="http://schemas.microsoft.com/office/drawing/2014/main" id="{11B64023-0DBA-8C4B-8B55-3CC1855C13ED}"/>
              </a:ext>
            </a:extLst>
          </p:cNvPr>
          <p:cNvSpPr>
            <a:spLocks/>
          </p:cNvSpPr>
          <p:nvPr userDrawn="1"/>
        </p:nvSpPr>
        <p:spPr bwMode="auto">
          <a:xfrm>
            <a:off x="6342063" y="5481638"/>
            <a:ext cx="1058863" cy="19050"/>
          </a:xfrm>
          <a:custGeom>
            <a:avLst/>
            <a:gdLst>
              <a:gd name="T0" fmla="*/ 0 w 278"/>
              <a:gd name="T1" fmla="*/ 5 h 5"/>
              <a:gd name="T2" fmla="*/ 278 w 278"/>
              <a:gd name="T3" fmla="*/ 5 h 5"/>
            </a:gdLst>
            <a:ahLst/>
            <a:cxnLst>
              <a:cxn ang="0">
                <a:pos x="T0" y="T1"/>
              </a:cxn>
              <a:cxn ang="0">
                <a:pos x="T2" y="T3"/>
              </a:cxn>
            </a:cxnLst>
            <a:rect l="0" t="0" r="r" b="b"/>
            <a:pathLst>
              <a:path w="278" h="5">
                <a:moveTo>
                  <a:pt x="0" y="5"/>
                </a:moveTo>
                <a:cubicBezTo>
                  <a:pt x="93" y="0"/>
                  <a:pt x="185" y="0"/>
                  <a:pt x="278" y="5"/>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3">
            <a:extLst>
              <a:ext uri="{FF2B5EF4-FFF2-40B4-BE49-F238E27FC236}">
                <a16:creationId xmlns:a16="http://schemas.microsoft.com/office/drawing/2014/main" id="{F6C3D27F-E440-054A-BCDC-A423B9AC19B8}"/>
              </a:ext>
            </a:extLst>
          </p:cNvPr>
          <p:cNvSpPr>
            <a:spLocks/>
          </p:cNvSpPr>
          <p:nvPr userDrawn="1"/>
        </p:nvSpPr>
        <p:spPr bwMode="auto">
          <a:xfrm>
            <a:off x="7918450" y="5465763"/>
            <a:ext cx="1042988" cy="30163"/>
          </a:xfrm>
          <a:custGeom>
            <a:avLst/>
            <a:gdLst>
              <a:gd name="T0" fmla="*/ 0 w 274"/>
              <a:gd name="T1" fmla="*/ 8 h 8"/>
              <a:gd name="T2" fmla="*/ 274 w 274"/>
              <a:gd name="T3" fmla="*/ 0 h 8"/>
            </a:gdLst>
            <a:ahLst/>
            <a:cxnLst>
              <a:cxn ang="0">
                <a:pos x="T0" y="T1"/>
              </a:cxn>
              <a:cxn ang="0">
                <a:pos x="T2" y="T3"/>
              </a:cxn>
            </a:cxnLst>
            <a:rect l="0" t="0" r="r" b="b"/>
            <a:pathLst>
              <a:path w="274" h="8">
                <a:moveTo>
                  <a:pt x="0" y="8"/>
                </a:moveTo>
                <a:cubicBezTo>
                  <a:pt x="91" y="5"/>
                  <a:pt x="183" y="3"/>
                  <a:pt x="274" y="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4">
            <a:extLst>
              <a:ext uri="{FF2B5EF4-FFF2-40B4-BE49-F238E27FC236}">
                <a16:creationId xmlns:a16="http://schemas.microsoft.com/office/drawing/2014/main" id="{B8A34FC4-F9EC-DA48-B7F2-0F00F82394B7}"/>
              </a:ext>
            </a:extLst>
          </p:cNvPr>
          <p:cNvSpPr>
            <a:spLocks/>
          </p:cNvSpPr>
          <p:nvPr userDrawn="1"/>
        </p:nvSpPr>
        <p:spPr bwMode="auto">
          <a:xfrm>
            <a:off x="9486900" y="5500688"/>
            <a:ext cx="1058863" cy="11113"/>
          </a:xfrm>
          <a:custGeom>
            <a:avLst/>
            <a:gdLst>
              <a:gd name="T0" fmla="*/ 0 w 278"/>
              <a:gd name="T1" fmla="*/ 0 h 3"/>
              <a:gd name="T2" fmla="*/ 278 w 278"/>
              <a:gd name="T3" fmla="*/ 3 h 3"/>
            </a:gdLst>
            <a:ahLst/>
            <a:cxnLst>
              <a:cxn ang="0">
                <a:pos x="T0" y="T1"/>
              </a:cxn>
              <a:cxn ang="0">
                <a:pos x="T2" y="T3"/>
              </a:cxn>
            </a:cxnLst>
            <a:rect l="0" t="0" r="r" b="b"/>
            <a:pathLst>
              <a:path w="278" h="3">
                <a:moveTo>
                  <a:pt x="0" y="0"/>
                </a:moveTo>
                <a:cubicBezTo>
                  <a:pt x="93" y="1"/>
                  <a:pt x="185" y="2"/>
                  <a:pt x="278" y="3"/>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5">
            <a:extLst>
              <a:ext uri="{FF2B5EF4-FFF2-40B4-BE49-F238E27FC236}">
                <a16:creationId xmlns:a16="http://schemas.microsoft.com/office/drawing/2014/main" id="{C2DA9367-F8B4-CA47-9424-E7B33A44EB43}"/>
              </a:ext>
            </a:extLst>
          </p:cNvPr>
          <p:cNvSpPr>
            <a:spLocks/>
          </p:cNvSpPr>
          <p:nvPr userDrawn="1"/>
        </p:nvSpPr>
        <p:spPr bwMode="auto">
          <a:xfrm>
            <a:off x="11056938" y="5484813"/>
            <a:ext cx="1085850" cy="19050"/>
          </a:xfrm>
          <a:custGeom>
            <a:avLst/>
            <a:gdLst>
              <a:gd name="T0" fmla="*/ 0 w 285"/>
              <a:gd name="T1" fmla="*/ 5 h 5"/>
              <a:gd name="T2" fmla="*/ 285 w 285"/>
              <a:gd name="T3" fmla="*/ 4 h 5"/>
            </a:gdLst>
            <a:ahLst/>
            <a:cxnLst>
              <a:cxn ang="0">
                <a:pos x="T0" y="T1"/>
              </a:cxn>
              <a:cxn ang="0">
                <a:pos x="T2" y="T3"/>
              </a:cxn>
            </a:cxnLst>
            <a:rect l="0" t="0" r="r" b="b"/>
            <a:pathLst>
              <a:path w="285" h="5">
                <a:moveTo>
                  <a:pt x="0" y="5"/>
                </a:moveTo>
                <a:cubicBezTo>
                  <a:pt x="95" y="1"/>
                  <a:pt x="190" y="0"/>
                  <a:pt x="285" y="4"/>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7" name="Group 26">
            <a:extLst>
              <a:ext uri="{FF2B5EF4-FFF2-40B4-BE49-F238E27FC236}">
                <a16:creationId xmlns:a16="http://schemas.microsoft.com/office/drawing/2014/main" id="{1394A57A-E5F7-CA4D-BD07-9410A93ADB77}"/>
              </a:ext>
            </a:extLst>
          </p:cNvPr>
          <p:cNvGrpSpPr/>
          <p:nvPr userDrawn="1"/>
        </p:nvGrpSpPr>
        <p:grpSpPr>
          <a:xfrm>
            <a:off x="906463" y="3560763"/>
            <a:ext cx="933450" cy="1649413"/>
            <a:chOff x="906463" y="3560763"/>
            <a:chExt cx="933450" cy="1649413"/>
          </a:xfrm>
        </p:grpSpPr>
        <p:sp>
          <p:nvSpPr>
            <p:cNvPr id="28" name="Freeform 16">
              <a:extLst>
                <a:ext uri="{FF2B5EF4-FFF2-40B4-BE49-F238E27FC236}">
                  <a16:creationId xmlns:a16="http://schemas.microsoft.com/office/drawing/2014/main" id="{EE4BC1BD-BBC1-504E-95E1-43C1AB98B1C7}"/>
                </a:ext>
              </a:extLst>
            </p:cNvPr>
            <p:cNvSpPr>
              <a:spLocks/>
            </p:cNvSpPr>
            <p:nvPr/>
          </p:nvSpPr>
          <p:spPr bwMode="auto">
            <a:xfrm>
              <a:off x="906463" y="3560763"/>
              <a:ext cx="933450" cy="895350"/>
            </a:xfrm>
            <a:custGeom>
              <a:avLst/>
              <a:gdLst>
                <a:gd name="T0" fmla="*/ 41 w 245"/>
                <a:gd name="T1" fmla="*/ 196 h 235"/>
                <a:gd name="T2" fmla="*/ 149 w 245"/>
                <a:gd name="T3" fmla="*/ 226 h 235"/>
                <a:gd name="T4" fmla="*/ 211 w 245"/>
                <a:gd name="T5" fmla="*/ 184 h 235"/>
                <a:gd name="T6" fmla="*/ 190 w 245"/>
                <a:gd name="T7" fmla="*/ 31 h 235"/>
                <a:gd name="T8" fmla="*/ 54 w 245"/>
                <a:gd name="T9" fmla="*/ 31 h 235"/>
                <a:gd name="T10" fmla="*/ 18 w 245"/>
                <a:gd name="T11" fmla="*/ 160 h 235"/>
                <a:gd name="T12" fmla="*/ 41 w 245"/>
                <a:gd name="T13" fmla="*/ 196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196"/>
                  </a:moveTo>
                  <a:cubicBezTo>
                    <a:pt x="68" y="224"/>
                    <a:pt x="111" y="235"/>
                    <a:pt x="149" y="226"/>
                  </a:cubicBezTo>
                  <a:cubicBezTo>
                    <a:pt x="174" y="219"/>
                    <a:pt x="196" y="204"/>
                    <a:pt x="211" y="184"/>
                  </a:cubicBezTo>
                  <a:cubicBezTo>
                    <a:pt x="245" y="138"/>
                    <a:pt x="235" y="66"/>
                    <a:pt x="190" y="31"/>
                  </a:cubicBezTo>
                  <a:cubicBezTo>
                    <a:pt x="151" y="0"/>
                    <a:pt x="94" y="3"/>
                    <a:pt x="54" y="31"/>
                  </a:cubicBezTo>
                  <a:cubicBezTo>
                    <a:pt x="13" y="59"/>
                    <a:pt x="0" y="114"/>
                    <a:pt x="18" y="160"/>
                  </a:cubicBezTo>
                  <a:cubicBezTo>
                    <a:pt x="23" y="173"/>
                    <a:pt x="31" y="185"/>
                    <a:pt x="41" y="196"/>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30">
              <a:extLst>
                <a:ext uri="{FF2B5EF4-FFF2-40B4-BE49-F238E27FC236}">
                  <a16:creationId xmlns:a16="http://schemas.microsoft.com/office/drawing/2014/main" id="{4BF3376E-53E4-134B-91A4-F8E561185F7E}"/>
                </a:ext>
              </a:extLst>
            </p:cNvPr>
            <p:cNvSpPr>
              <a:spLocks/>
            </p:cNvSpPr>
            <p:nvPr/>
          </p:nvSpPr>
          <p:spPr bwMode="auto">
            <a:xfrm>
              <a:off x="1355725" y="4437063"/>
              <a:ext cx="23813" cy="773113"/>
            </a:xfrm>
            <a:custGeom>
              <a:avLst/>
              <a:gdLst>
                <a:gd name="T0" fmla="*/ 5 w 6"/>
                <a:gd name="T1" fmla="*/ 203 h 203"/>
                <a:gd name="T2" fmla="*/ 6 w 6"/>
                <a:gd name="T3" fmla="*/ 0 h 203"/>
              </a:gdLst>
              <a:ahLst/>
              <a:cxnLst>
                <a:cxn ang="0">
                  <a:pos x="T0" y="T1"/>
                </a:cxn>
                <a:cxn ang="0">
                  <a:pos x="T2" y="T3"/>
                </a:cxn>
              </a:cxnLst>
              <a:rect l="0" t="0" r="r" b="b"/>
              <a:pathLst>
                <a:path w="6" h="203">
                  <a:moveTo>
                    <a:pt x="5" y="203"/>
                  </a:moveTo>
                  <a:cubicBezTo>
                    <a:pt x="0" y="135"/>
                    <a:pt x="1" y="67"/>
                    <a:pt x="6"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0" name="Group 29">
            <a:extLst>
              <a:ext uri="{FF2B5EF4-FFF2-40B4-BE49-F238E27FC236}">
                <a16:creationId xmlns:a16="http://schemas.microsoft.com/office/drawing/2014/main" id="{36906124-ACB1-364D-B8D1-441B9C37FF67}"/>
              </a:ext>
            </a:extLst>
          </p:cNvPr>
          <p:cNvGrpSpPr/>
          <p:nvPr userDrawn="1"/>
        </p:nvGrpSpPr>
        <p:grpSpPr>
          <a:xfrm>
            <a:off x="2479675" y="2900363"/>
            <a:ext cx="890588" cy="2298700"/>
            <a:chOff x="2479675" y="2900363"/>
            <a:chExt cx="890588" cy="2298700"/>
          </a:xfrm>
        </p:grpSpPr>
        <p:sp>
          <p:nvSpPr>
            <p:cNvPr id="31" name="Freeform 27">
              <a:extLst>
                <a:ext uri="{FF2B5EF4-FFF2-40B4-BE49-F238E27FC236}">
                  <a16:creationId xmlns:a16="http://schemas.microsoft.com/office/drawing/2014/main" id="{3FF0ED1F-EAFC-4042-9AAA-628EC33855DF}"/>
                </a:ext>
              </a:extLst>
            </p:cNvPr>
            <p:cNvSpPr>
              <a:spLocks/>
            </p:cNvSpPr>
            <p:nvPr/>
          </p:nvSpPr>
          <p:spPr bwMode="auto">
            <a:xfrm>
              <a:off x="2479675" y="2900363"/>
              <a:ext cx="890588" cy="869950"/>
            </a:xfrm>
            <a:custGeom>
              <a:avLst/>
              <a:gdLst>
                <a:gd name="T0" fmla="*/ 78 w 234"/>
                <a:gd name="T1" fmla="*/ 213 h 228"/>
                <a:gd name="T2" fmla="*/ 183 w 234"/>
                <a:gd name="T3" fmla="*/ 207 h 228"/>
                <a:gd name="T4" fmla="*/ 234 w 234"/>
                <a:gd name="T5" fmla="*/ 117 h 228"/>
                <a:gd name="T6" fmla="*/ 215 w 234"/>
                <a:gd name="T7" fmla="*/ 56 h 228"/>
                <a:gd name="T8" fmla="*/ 133 w 234"/>
                <a:gd name="T9" fmla="*/ 4 h 228"/>
                <a:gd name="T10" fmla="*/ 42 w 234"/>
                <a:gd name="T11" fmla="*/ 35 h 228"/>
                <a:gd name="T12" fmla="*/ 39 w 234"/>
                <a:gd name="T13" fmla="*/ 184 h 228"/>
                <a:gd name="T14" fmla="*/ 78 w 234"/>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213"/>
                  </a:moveTo>
                  <a:cubicBezTo>
                    <a:pt x="111" y="228"/>
                    <a:pt x="152" y="226"/>
                    <a:pt x="183" y="207"/>
                  </a:cubicBezTo>
                  <a:cubicBezTo>
                    <a:pt x="214" y="188"/>
                    <a:pt x="234" y="153"/>
                    <a:pt x="234" y="117"/>
                  </a:cubicBezTo>
                  <a:cubicBezTo>
                    <a:pt x="234" y="95"/>
                    <a:pt x="227" y="74"/>
                    <a:pt x="215" y="56"/>
                  </a:cubicBezTo>
                  <a:cubicBezTo>
                    <a:pt x="196" y="28"/>
                    <a:pt x="166" y="9"/>
                    <a:pt x="133" y="4"/>
                  </a:cubicBezTo>
                  <a:cubicBezTo>
                    <a:pt x="100" y="0"/>
                    <a:pt x="65" y="11"/>
                    <a:pt x="42" y="35"/>
                  </a:cubicBezTo>
                  <a:cubicBezTo>
                    <a:pt x="0" y="76"/>
                    <a:pt x="1" y="141"/>
                    <a:pt x="39" y="184"/>
                  </a:cubicBezTo>
                  <a:cubicBezTo>
                    <a:pt x="50" y="196"/>
                    <a:pt x="64" y="206"/>
                    <a:pt x="78"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BBAAA029-943E-0F40-AFD0-10303452CAB9}"/>
                </a:ext>
              </a:extLst>
            </p:cNvPr>
            <p:cNvSpPr>
              <a:spLocks/>
            </p:cNvSpPr>
            <p:nvPr/>
          </p:nvSpPr>
          <p:spPr bwMode="auto">
            <a:xfrm>
              <a:off x="2940050" y="3754438"/>
              <a:ext cx="0" cy="1444625"/>
            </a:xfrm>
            <a:custGeom>
              <a:avLst/>
              <a:gdLst>
                <a:gd name="T0" fmla="*/ 379 h 379"/>
                <a:gd name="T1" fmla="*/ 0 h 379"/>
              </a:gdLst>
              <a:ahLst/>
              <a:cxnLst>
                <a:cxn ang="0">
                  <a:pos x="0" y="T0"/>
                </a:cxn>
                <a:cxn ang="0">
                  <a:pos x="0" y="T1"/>
                </a:cxn>
              </a:cxnLst>
              <a:rect l="0" t="0" r="r" b="b"/>
              <a:pathLst>
                <a:path h="379">
                  <a:moveTo>
                    <a:pt x="0" y="379"/>
                  </a:moveTo>
                  <a:cubicBezTo>
                    <a:pt x="0" y="252"/>
                    <a:pt x="0" y="126"/>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3" name="Group 32">
            <a:extLst>
              <a:ext uri="{FF2B5EF4-FFF2-40B4-BE49-F238E27FC236}">
                <a16:creationId xmlns:a16="http://schemas.microsoft.com/office/drawing/2014/main" id="{C0150C2B-1CE5-6C4B-8A1E-8BBD290802E3}"/>
              </a:ext>
            </a:extLst>
          </p:cNvPr>
          <p:cNvGrpSpPr/>
          <p:nvPr userDrawn="1"/>
        </p:nvGrpSpPr>
        <p:grpSpPr>
          <a:xfrm>
            <a:off x="4056063" y="3575050"/>
            <a:ext cx="933450" cy="1635125"/>
            <a:chOff x="4056063" y="3575050"/>
            <a:chExt cx="933450" cy="1635125"/>
          </a:xfrm>
        </p:grpSpPr>
        <p:sp>
          <p:nvSpPr>
            <p:cNvPr id="34" name="Freeform 25">
              <a:extLst>
                <a:ext uri="{FF2B5EF4-FFF2-40B4-BE49-F238E27FC236}">
                  <a16:creationId xmlns:a16="http://schemas.microsoft.com/office/drawing/2014/main" id="{BEA25018-1E51-1348-B3A3-5E9CA41F2E98}"/>
                </a:ext>
              </a:extLst>
            </p:cNvPr>
            <p:cNvSpPr>
              <a:spLocks/>
            </p:cNvSpPr>
            <p:nvPr/>
          </p:nvSpPr>
          <p:spPr bwMode="auto">
            <a:xfrm>
              <a:off x="4056063" y="3575050"/>
              <a:ext cx="933450" cy="896938"/>
            </a:xfrm>
            <a:custGeom>
              <a:avLst/>
              <a:gdLst>
                <a:gd name="T0" fmla="*/ 41 w 245"/>
                <a:gd name="T1" fmla="*/ 39 h 235"/>
                <a:gd name="T2" fmla="*/ 149 w 245"/>
                <a:gd name="T3" fmla="*/ 9 h 235"/>
                <a:gd name="T4" fmla="*/ 212 w 245"/>
                <a:gd name="T5" fmla="*/ 51 h 235"/>
                <a:gd name="T6" fmla="*/ 190 w 245"/>
                <a:gd name="T7" fmla="*/ 204 h 235"/>
                <a:gd name="T8" fmla="*/ 55 w 245"/>
                <a:gd name="T9" fmla="*/ 204 h 235"/>
                <a:gd name="T10" fmla="*/ 18 w 245"/>
                <a:gd name="T11" fmla="*/ 75 h 235"/>
                <a:gd name="T12" fmla="*/ 41 w 245"/>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5" h="235">
                  <a:moveTo>
                    <a:pt x="41" y="39"/>
                  </a:moveTo>
                  <a:cubicBezTo>
                    <a:pt x="69" y="11"/>
                    <a:pt x="111" y="0"/>
                    <a:pt x="149" y="9"/>
                  </a:cubicBezTo>
                  <a:cubicBezTo>
                    <a:pt x="174" y="16"/>
                    <a:pt x="197" y="31"/>
                    <a:pt x="212" y="51"/>
                  </a:cubicBezTo>
                  <a:cubicBezTo>
                    <a:pt x="245" y="97"/>
                    <a:pt x="235" y="169"/>
                    <a:pt x="190" y="204"/>
                  </a:cubicBezTo>
                  <a:cubicBezTo>
                    <a:pt x="151" y="235"/>
                    <a:pt x="95" y="232"/>
                    <a:pt x="55" y="204"/>
                  </a:cubicBezTo>
                  <a:cubicBezTo>
                    <a:pt x="14" y="176"/>
                    <a:pt x="0" y="121"/>
                    <a:pt x="18" y="75"/>
                  </a:cubicBezTo>
                  <a:cubicBezTo>
                    <a:pt x="23" y="62"/>
                    <a:pt x="31" y="50"/>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2">
              <a:extLst>
                <a:ext uri="{FF2B5EF4-FFF2-40B4-BE49-F238E27FC236}">
                  <a16:creationId xmlns:a16="http://schemas.microsoft.com/office/drawing/2014/main" id="{625B3BAC-445E-534A-9685-47D0C933C45D}"/>
                </a:ext>
              </a:extLst>
            </p:cNvPr>
            <p:cNvSpPr>
              <a:spLocks/>
            </p:cNvSpPr>
            <p:nvPr/>
          </p:nvSpPr>
          <p:spPr bwMode="auto">
            <a:xfrm>
              <a:off x="4497388" y="4445000"/>
              <a:ext cx="19050" cy="765175"/>
            </a:xfrm>
            <a:custGeom>
              <a:avLst/>
              <a:gdLst>
                <a:gd name="T0" fmla="*/ 5 w 5"/>
                <a:gd name="T1" fmla="*/ 201 h 201"/>
                <a:gd name="T2" fmla="*/ 3 w 5"/>
                <a:gd name="T3" fmla="*/ 0 h 201"/>
              </a:gdLst>
              <a:ahLst/>
              <a:cxnLst>
                <a:cxn ang="0">
                  <a:pos x="T0" y="T1"/>
                </a:cxn>
                <a:cxn ang="0">
                  <a:pos x="T2" y="T3"/>
                </a:cxn>
              </a:cxnLst>
              <a:rect l="0" t="0" r="r" b="b"/>
              <a:pathLst>
                <a:path w="5" h="201">
                  <a:moveTo>
                    <a:pt x="5" y="201"/>
                  </a:moveTo>
                  <a:cubicBezTo>
                    <a:pt x="1"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6" name="Group 35">
            <a:extLst>
              <a:ext uri="{FF2B5EF4-FFF2-40B4-BE49-F238E27FC236}">
                <a16:creationId xmlns:a16="http://schemas.microsoft.com/office/drawing/2014/main" id="{2D5C7220-0A87-B149-A6DE-AB696D8EF189}"/>
              </a:ext>
            </a:extLst>
          </p:cNvPr>
          <p:cNvGrpSpPr/>
          <p:nvPr userDrawn="1"/>
        </p:nvGrpSpPr>
        <p:grpSpPr>
          <a:xfrm>
            <a:off x="5621338" y="2905125"/>
            <a:ext cx="895350" cy="2286001"/>
            <a:chOff x="5621338" y="2905125"/>
            <a:chExt cx="895350" cy="2286001"/>
          </a:xfrm>
        </p:grpSpPr>
        <p:sp>
          <p:nvSpPr>
            <p:cNvPr id="37" name="Freeform 23">
              <a:extLst>
                <a:ext uri="{FF2B5EF4-FFF2-40B4-BE49-F238E27FC236}">
                  <a16:creationId xmlns:a16="http://schemas.microsoft.com/office/drawing/2014/main" id="{223CB401-3895-B543-96B5-4E219CB48C07}"/>
                </a:ext>
              </a:extLst>
            </p:cNvPr>
            <p:cNvSpPr>
              <a:spLocks/>
            </p:cNvSpPr>
            <p:nvPr/>
          </p:nvSpPr>
          <p:spPr bwMode="auto">
            <a:xfrm>
              <a:off x="5621338" y="2905125"/>
              <a:ext cx="895350" cy="868363"/>
            </a:xfrm>
            <a:custGeom>
              <a:avLst/>
              <a:gdLst>
                <a:gd name="T0" fmla="*/ 79 w 235"/>
                <a:gd name="T1" fmla="*/ 213 h 228"/>
                <a:gd name="T2" fmla="*/ 183 w 235"/>
                <a:gd name="T3" fmla="*/ 207 h 228"/>
                <a:gd name="T4" fmla="*/ 234 w 235"/>
                <a:gd name="T5" fmla="*/ 116 h 228"/>
                <a:gd name="T6" fmla="*/ 215 w 235"/>
                <a:gd name="T7" fmla="*/ 56 h 228"/>
                <a:gd name="T8" fmla="*/ 133 w 235"/>
                <a:gd name="T9" fmla="*/ 4 h 228"/>
                <a:gd name="T10" fmla="*/ 42 w 235"/>
                <a:gd name="T11" fmla="*/ 34 h 228"/>
                <a:gd name="T12" fmla="*/ 40 w 235"/>
                <a:gd name="T13" fmla="*/ 184 h 228"/>
                <a:gd name="T14" fmla="*/ 79 w 235"/>
                <a:gd name="T15" fmla="*/ 213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228">
                  <a:moveTo>
                    <a:pt x="79" y="213"/>
                  </a:moveTo>
                  <a:cubicBezTo>
                    <a:pt x="112" y="228"/>
                    <a:pt x="152" y="226"/>
                    <a:pt x="183" y="207"/>
                  </a:cubicBezTo>
                  <a:cubicBezTo>
                    <a:pt x="214" y="188"/>
                    <a:pt x="235" y="153"/>
                    <a:pt x="234" y="116"/>
                  </a:cubicBezTo>
                  <a:cubicBezTo>
                    <a:pt x="234" y="95"/>
                    <a:pt x="227" y="74"/>
                    <a:pt x="215" y="56"/>
                  </a:cubicBezTo>
                  <a:cubicBezTo>
                    <a:pt x="196" y="28"/>
                    <a:pt x="166" y="9"/>
                    <a:pt x="133" y="4"/>
                  </a:cubicBezTo>
                  <a:cubicBezTo>
                    <a:pt x="100" y="0"/>
                    <a:pt x="66" y="11"/>
                    <a:pt x="42" y="34"/>
                  </a:cubicBezTo>
                  <a:cubicBezTo>
                    <a:pt x="0" y="76"/>
                    <a:pt x="2" y="141"/>
                    <a:pt x="40" y="184"/>
                  </a:cubicBezTo>
                  <a:cubicBezTo>
                    <a:pt x="51" y="196"/>
                    <a:pt x="64" y="206"/>
                    <a:pt x="79" y="213"/>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3">
              <a:extLst>
                <a:ext uri="{FF2B5EF4-FFF2-40B4-BE49-F238E27FC236}">
                  <a16:creationId xmlns:a16="http://schemas.microsoft.com/office/drawing/2014/main" id="{E70DACF9-4A04-2D46-B0D6-9C212615F939}"/>
                </a:ext>
              </a:extLst>
            </p:cNvPr>
            <p:cNvSpPr>
              <a:spLocks/>
            </p:cNvSpPr>
            <p:nvPr/>
          </p:nvSpPr>
          <p:spPr bwMode="auto">
            <a:xfrm>
              <a:off x="6086475" y="3754438"/>
              <a:ext cx="11113" cy="1436688"/>
            </a:xfrm>
            <a:custGeom>
              <a:avLst/>
              <a:gdLst>
                <a:gd name="T0" fmla="*/ 0 w 3"/>
                <a:gd name="T1" fmla="*/ 377 h 377"/>
                <a:gd name="T2" fmla="*/ 3 w 3"/>
                <a:gd name="T3" fmla="*/ 0 h 377"/>
              </a:gdLst>
              <a:ahLst/>
              <a:cxnLst>
                <a:cxn ang="0">
                  <a:pos x="T0" y="T1"/>
                </a:cxn>
                <a:cxn ang="0">
                  <a:pos x="T2" y="T3"/>
                </a:cxn>
              </a:cxnLst>
              <a:rect l="0" t="0" r="r" b="b"/>
              <a:pathLst>
                <a:path w="3" h="377">
                  <a:moveTo>
                    <a:pt x="0" y="377"/>
                  </a:moveTo>
                  <a:cubicBezTo>
                    <a:pt x="1" y="251"/>
                    <a:pt x="2" y="126"/>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9" name="Group 38">
            <a:extLst>
              <a:ext uri="{FF2B5EF4-FFF2-40B4-BE49-F238E27FC236}">
                <a16:creationId xmlns:a16="http://schemas.microsoft.com/office/drawing/2014/main" id="{DB5F83A5-71DA-D345-872F-C2C1F57F640D}"/>
              </a:ext>
            </a:extLst>
          </p:cNvPr>
          <p:cNvGrpSpPr/>
          <p:nvPr userDrawn="1"/>
        </p:nvGrpSpPr>
        <p:grpSpPr>
          <a:xfrm>
            <a:off x="7202488" y="3571875"/>
            <a:ext cx="928688" cy="1619250"/>
            <a:chOff x="7202488" y="3571875"/>
            <a:chExt cx="928688" cy="1619250"/>
          </a:xfrm>
        </p:grpSpPr>
        <p:sp>
          <p:nvSpPr>
            <p:cNvPr id="40" name="Freeform 21">
              <a:extLst>
                <a:ext uri="{FF2B5EF4-FFF2-40B4-BE49-F238E27FC236}">
                  <a16:creationId xmlns:a16="http://schemas.microsoft.com/office/drawing/2014/main" id="{34668406-A8D8-DE48-905E-F9A8581E2DA6}"/>
                </a:ext>
              </a:extLst>
            </p:cNvPr>
            <p:cNvSpPr>
              <a:spLocks/>
            </p:cNvSpPr>
            <p:nvPr/>
          </p:nvSpPr>
          <p:spPr bwMode="auto">
            <a:xfrm>
              <a:off x="7202488" y="3571875"/>
              <a:ext cx="928688" cy="895350"/>
            </a:xfrm>
            <a:custGeom>
              <a:avLst/>
              <a:gdLst>
                <a:gd name="T0" fmla="*/ 41 w 244"/>
                <a:gd name="T1" fmla="*/ 39 h 235"/>
                <a:gd name="T2" fmla="*/ 149 w 244"/>
                <a:gd name="T3" fmla="*/ 9 h 235"/>
                <a:gd name="T4" fmla="*/ 211 w 244"/>
                <a:gd name="T5" fmla="*/ 51 h 235"/>
                <a:gd name="T6" fmla="*/ 190 w 244"/>
                <a:gd name="T7" fmla="*/ 204 h 235"/>
                <a:gd name="T8" fmla="*/ 54 w 244"/>
                <a:gd name="T9" fmla="*/ 204 h 235"/>
                <a:gd name="T10" fmla="*/ 18 w 244"/>
                <a:gd name="T11" fmla="*/ 75 h 235"/>
                <a:gd name="T12" fmla="*/ 41 w 244"/>
                <a:gd name="T13" fmla="*/ 39 h 235"/>
              </a:gdLst>
              <a:ahLst/>
              <a:cxnLst>
                <a:cxn ang="0">
                  <a:pos x="T0" y="T1"/>
                </a:cxn>
                <a:cxn ang="0">
                  <a:pos x="T2" y="T3"/>
                </a:cxn>
                <a:cxn ang="0">
                  <a:pos x="T4" y="T5"/>
                </a:cxn>
                <a:cxn ang="0">
                  <a:pos x="T6" y="T7"/>
                </a:cxn>
                <a:cxn ang="0">
                  <a:pos x="T8" y="T9"/>
                </a:cxn>
                <a:cxn ang="0">
                  <a:pos x="T10" y="T11"/>
                </a:cxn>
                <a:cxn ang="0">
                  <a:pos x="T12" y="T13"/>
                </a:cxn>
              </a:cxnLst>
              <a:rect l="0" t="0" r="r" b="b"/>
              <a:pathLst>
                <a:path w="244" h="235">
                  <a:moveTo>
                    <a:pt x="41" y="39"/>
                  </a:moveTo>
                  <a:cubicBezTo>
                    <a:pt x="68" y="11"/>
                    <a:pt x="111" y="0"/>
                    <a:pt x="149" y="9"/>
                  </a:cubicBezTo>
                  <a:cubicBezTo>
                    <a:pt x="173" y="16"/>
                    <a:pt x="196" y="31"/>
                    <a:pt x="211" y="51"/>
                  </a:cubicBezTo>
                  <a:cubicBezTo>
                    <a:pt x="244" y="97"/>
                    <a:pt x="235" y="169"/>
                    <a:pt x="190" y="204"/>
                  </a:cubicBezTo>
                  <a:cubicBezTo>
                    <a:pt x="151" y="235"/>
                    <a:pt x="94" y="232"/>
                    <a:pt x="54" y="204"/>
                  </a:cubicBezTo>
                  <a:cubicBezTo>
                    <a:pt x="13" y="176"/>
                    <a:pt x="0" y="121"/>
                    <a:pt x="18" y="75"/>
                  </a:cubicBezTo>
                  <a:cubicBezTo>
                    <a:pt x="23" y="62"/>
                    <a:pt x="31" y="49"/>
                    <a:pt x="41" y="39"/>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34">
              <a:extLst>
                <a:ext uri="{FF2B5EF4-FFF2-40B4-BE49-F238E27FC236}">
                  <a16:creationId xmlns:a16="http://schemas.microsoft.com/office/drawing/2014/main" id="{E4301936-CA6C-3C49-BAD0-2C110759E242}"/>
                </a:ext>
              </a:extLst>
            </p:cNvPr>
            <p:cNvSpPr>
              <a:spLocks/>
            </p:cNvSpPr>
            <p:nvPr/>
          </p:nvSpPr>
          <p:spPr bwMode="auto">
            <a:xfrm>
              <a:off x="7651750" y="4432300"/>
              <a:ext cx="19050" cy="758825"/>
            </a:xfrm>
            <a:custGeom>
              <a:avLst/>
              <a:gdLst>
                <a:gd name="T0" fmla="*/ 5 w 5"/>
                <a:gd name="T1" fmla="*/ 199 h 199"/>
                <a:gd name="T2" fmla="*/ 2 w 5"/>
                <a:gd name="T3" fmla="*/ 0 h 199"/>
              </a:gdLst>
              <a:ahLst/>
              <a:cxnLst>
                <a:cxn ang="0">
                  <a:pos x="T0" y="T1"/>
                </a:cxn>
                <a:cxn ang="0">
                  <a:pos x="T2" y="T3"/>
                </a:cxn>
              </a:cxnLst>
              <a:rect l="0" t="0" r="r" b="b"/>
              <a:pathLst>
                <a:path w="5" h="199">
                  <a:moveTo>
                    <a:pt x="5" y="199"/>
                  </a:moveTo>
                  <a:cubicBezTo>
                    <a:pt x="0" y="132"/>
                    <a:pt x="0" y="66"/>
                    <a:pt x="2"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2" name="Group 41">
            <a:extLst>
              <a:ext uri="{FF2B5EF4-FFF2-40B4-BE49-F238E27FC236}">
                <a16:creationId xmlns:a16="http://schemas.microsoft.com/office/drawing/2014/main" id="{4A789624-289E-364F-AB16-5EE0118AFB67}"/>
              </a:ext>
            </a:extLst>
          </p:cNvPr>
          <p:cNvGrpSpPr/>
          <p:nvPr userDrawn="1"/>
        </p:nvGrpSpPr>
        <p:grpSpPr>
          <a:xfrm>
            <a:off x="8770938" y="2897188"/>
            <a:ext cx="892175" cy="2293937"/>
            <a:chOff x="8770938" y="2897188"/>
            <a:chExt cx="892175" cy="2293937"/>
          </a:xfrm>
        </p:grpSpPr>
        <p:sp>
          <p:nvSpPr>
            <p:cNvPr id="43" name="Freeform 18">
              <a:extLst>
                <a:ext uri="{FF2B5EF4-FFF2-40B4-BE49-F238E27FC236}">
                  <a16:creationId xmlns:a16="http://schemas.microsoft.com/office/drawing/2014/main" id="{DD4FCB72-6A24-EE4A-8DDB-DBB92CEFC89E}"/>
                </a:ext>
              </a:extLst>
            </p:cNvPr>
            <p:cNvSpPr>
              <a:spLocks/>
            </p:cNvSpPr>
            <p:nvPr/>
          </p:nvSpPr>
          <p:spPr bwMode="auto">
            <a:xfrm>
              <a:off x="8770938" y="2897188"/>
              <a:ext cx="892175" cy="868363"/>
            </a:xfrm>
            <a:custGeom>
              <a:avLst/>
              <a:gdLst>
                <a:gd name="T0" fmla="*/ 78 w 234"/>
                <a:gd name="T1" fmla="*/ 15 h 228"/>
                <a:gd name="T2" fmla="*/ 183 w 234"/>
                <a:gd name="T3" fmla="*/ 21 h 228"/>
                <a:gd name="T4" fmla="*/ 234 w 234"/>
                <a:gd name="T5" fmla="*/ 112 h 228"/>
                <a:gd name="T6" fmla="*/ 215 w 234"/>
                <a:gd name="T7" fmla="*/ 172 h 228"/>
                <a:gd name="T8" fmla="*/ 133 w 234"/>
                <a:gd name="T9" fmla="*/ 224 h 228"/>
                <a:gd name="T10" fmla="*/ 42 w 234"/>
                <a:gd name="T11" fmla="*/ 194 h 228"/>
                <a:gd name="T12" fmla="*/ 39 w 234"/>
                <a:gd name="T13" fmla="*/ 44 h 228"/>
                <a:gd name="T14" fmla="*/ 78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8" y="15"/>
                  </a:moveTo>
                  <a:cubicBezTo>
                    <a:pt x="111" y="0"/>
                    <a:pt x="152" y="2"/>
                    <a:pt x="183" y="21"/>
                  </a:cubicBezTo>
                  <a:cubicBezTo>
                    <a:pt x="214" y="40"/>
                    <a:pt x="234" y="75"/>
                    <a:pt x="234" y="112"/>
                  </a:cubicBezTo>
                  <a:cubicBezTo>
                    <a:pt x="234" y="133"/>
                    <a:pt x="227" y="154"/>
                    <a:pt x="215" y="172"/>
                  </a:cubicBezTo>
                  <a:cubicBezTo>
                    <a:pt x="196" y="200"/>
                    <a:pt x="166" y="219"/>
                    <a:pt x="133" y="224"/>
                  </a:cubicBezTo>
                  <a:cubicBezTo>
                    <a:pt x="100" y="228"/>
                    <a:pt x="65" y="217"/>
                    <a:pt x="42" y="194"/>
                  </a:cubicBezTo>
                  <a:cubicBezTo>
                    <a:pt x="0" y="153"/>
                    <a:pt x="1" y="87"/>
                    <a:pt x="39" y="44"/>
                  </a:cubicBezTo>
                  <a:cubicBezTo>
                    <a:pt x="50" y="32"/>
                    <a:pt x="64" y="22"/>
                    <a:pt x="78"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35">
              <a:extLst>
                <a:ext uri="{FF2B5EF4-FFF2-40B4-BE49-F238E27FC236}">
                  <a16:creationId xmlns:a16="http://schemas.microsoft.com/office/drawing/2014/main" id="{7EE15DB9-AEEE-F242-9F49-CC97A8365B8C}"/>
                </a:ext>
              </a:extLst>
            </p:cNvPr>
            <p:cNvSpPr>
              <a:spLocks/>
            </p:cNvSpPr>
            <p:nvPr/>
          </p:nvSpPr>
          <p:spPr bwMode="auto">
            <a:xfrm>
              <a:off x="9217025" y="3762375"/>
              <a:ext cx="30163" cy="1428750"/>
            </a:xfrm>
            <a:custGeom>
              <a:avLst/>
              <a:gdLst>
                <a:gd name="T0" fmla="*/ 8 w 8"/>
                <a:gd name="T1" fmla="*/ 375 h 375"/>
                <a:gd name="T2" fmla="*/ 3 w 8"/>
                <a:gd name="T3" fmla="*/ 134 h 375"/>
                <a:gd name="T4" fmla="*/ 0 w 8"/>
                <a:gd name="T5" fmla="*/ 0 h 375"/>
              </a:gdLst>
              <a:ahLst/>
              <a:cxnLst>
                <a:cxn ang="0">
                  <a:pos x="T0" y="T1"/>
                </a:cxn>
                <a:cxn ang="0">
                  <a:pos x="T2" y="T3"/>
                </a:cxn>
                <a:cxn ang="0">
                  <a:pos x="T4" y="T5"/>
                </a:cxn>
              </a:cxnLst>
              <a:rect l="0" t="0" r="r" b="b"/>
              <a:pathLst>
                <a:path w="8" h="375">
                  <a:moveTo>
                    <a:pt x="8" y="375"/>
                  </a:moveTo>
                  <a:cubicBezTo>
                    <a:pt x="6" y="294"/>
                    <a:pt x="4" y="214"/>
                    <a:pt x="3" y="134"/>
                  </a:cubicBezTo>
                  <a:cubicBezTo>
                    <a:pt x="2" y="89"/>
                    <a:pt x="1" y="44"/>
                    <a:pt x="0"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45" name="Group 44">
            <a:extLst>
              <a:ext uri="{FF2B5EF4-FFF2-40B4-BE49-F238E27FC236}">
                <a16:creationId xmlns:a16="http://schemas.microsoft.com/office/drawing/2014/main" id="{3D919D3C-C7FB-9143-A4B9-6CCBB41A9A0B}"/>
              </a:ext>
            </a:extLst>
          </p:cNvPr>
          <p:cNvGrpSpPr/>
          <p:nvPr userDrawn="1"/>
        </p:nvGrpSpPr>
        <p:grpSpPr>
          <a:xfrm>
            <a:off x="10344150" y="3575050"/>
            <a:ext cx="892175" cy="1624013"/>
            <a:chOff x="10344150" y="3575050"/>
            <a:chExt cx="892175" cy="1624013"/>
          </a:xfrm>
        </p:grpSpPr>
        <p:sp>
          <p:nvSpPr>
            <p:cNvPr id="46" name="Freeform 20">
              <a:extLst>
                <a:ext uri="{FF2B5EF4-FFF2-40B4-BE49-F238E27FC236}">
                  <a16:creationId xmlns:a16="http://schemas.microsoft.com/office/drawing/2014/main" id="{ACA50320-FD70-4947-AFE4-0E1B40C58052}"/>
                </a:ext>
              </a:extLst>
            </p:cNvPr>
            <p:cNvSpPr>
              <a:spLocks/>
            </p:cNvSpPr>
            <p:nvPr/>
          </p:nvSpPr>
          <p:spPr bwMode="auto">
            <a:xfrm>
              <a:off x="10344150" y="3575050"/>
              <a:ext cx="892175" cy="869950"/>
            </a:xfrm>
            <a:custGeom>
              <a:avLst/>
              <a:gdLst>
                <a:gd name="T0" fmla="*/ 79 w 234"/>
                <a:gd name="T1" fmla="*/ 15 h 228"/>
                <a:gd name="T2" fmla="*/ 183 w 234"/>
                <a:gd name="T3" fmla="*/ 21 h 228"/>
                <a:gd name="T4" fmla="*/ 234 w 234"/>
                <a:gd name="T5" fmla="*/ 111 h 228"/>
                <a:gd name="T6" fmla="*/ 215 w 234"/>
                <a:gd name="T7" fmla="*/ 172 h 228"/>
                <a:gd name="T8" fmla="*/ 133 w 234"/>
                <a:gd name="T9" fmla="*/ 224 h 228"/>
                <a:gd name="T10" fmla="*/ 42 w 234"/>
                <a:gd name="T11" fmla="*/ 194 h 228"/>
                <a:gd name="T12" fmla="*/ 39 w 234"/>
                <a:gd name="T13" fmla="*/ 44 h 228"/>
                <a:gd name="T14" fmla="*/ 79 w 234"/>
                <a:gd name="T15" fmla="*/ 15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28">
                  <a:moveTo>
                    <a:pt x="79" y="15"/>
                  </a:moveTo>
                  <a:cubicBezTo>
                    <a:pt x="112" y="0"/>
                    <a:pt x="152" y="2"/>
                    <a:pt x="183" y="21"/>
                  </a:cubicBezTo>
                  <a:cubicBezTo>
                    <a:pt x="214" y="40"/>
                    <a:pt x="234" y="75"/>
                    <a:pt x="234" y="111"/>
                  </a:cubicBezTo>
                  <a:cubicBezTo>
                    <a:pt x="234" y="133"/>
                    <a:pt x="227" y="154"/>
                    <a:pt x="215" y="172"/>
                  </a:cubicBezTo>
                  <a:cubicBezTo>
                    <a:pt x="196" y="200"/>
                    <a:pt x="166" y="219"/>
                    <a:pt x="133" y="224"/>
                  </a:cubicBezTo>
                  <a:cubicBezTo>
                    <a:pt x="100" y="228"/>
                    <a:pt x="65" y="217"/>
                    <a:pt x="42" y="194"/>
                  </a:cubicBezTo>
                  <a:cubicBezTo>
                    <a:pt x="0" y="152"/>
                    <a:pt x="2" y="87"/>
                    <a:pt x="39" y="44"/>
                  </a:cubicBezTo>
                  <a:cubicBezTo>
                    <a:pt x="50" y="32"/>
                    <a:pt x="64" y="22"/>
                    <a:pt x="79" y="15"/>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36">
              <a:extLst>
                <a:ext uri="{FF2B5EF4-FFF2-40B4-BE49-F238E27FC236}">
                  <a16:creationId xmlns:a16="http://schemas.microsoft.com/office/drawing/2014/main" id="{2381E59E-0414-6D48-98ED-06FCAD8F03A4}"/>
                </a:ext>
              </a:extLst>
            </p:cNvPr>
            <p:cNvSpPr>
              <a:spLocks/>
            </p:cNvSpPr>
            <p:nvPr/>
          </p:nvSpPr>
          <p:spPr bwMode="auto">
            <a:xfrm>
              <a:off x="10801350" y="4432300"/>
              <a:ext cx="11113" cy="766763"/>
            </a:xfrm>
            <a:custGeom>
              <a:avLst/>
              <a:gdLst>
                <a:gd name="T0" fmla="*/ 0 w 3"/>
                <a:gd name="T1" fmla="*/ 201 h 201"/>
                <a:gd name="T2" fmla="*/ 3 w 3"/>
                <a:gd name="T3" fmla="*/ 0 h 201"/>
              </a:gdLst>
              <a:ahLst/>
              <a:cxnLst>
                <a:cxn ang="0">
                  <a:pos x="T0" y="T1"/>
                </a:cxn>
                <a:cxn ang="0">
                  <a:pos x="T2" y="T3"/>
                </a:cxn>
              </a:cxnLst>
              <a:rect l="0" t="0" r="r" b="b"/>
              <a:pathLst>
                <a:path w="3" h="201">
                  <a:moveTo>
                    <a:pt x="0" y="201"/>
                  </a:moveTo>
                  <a:cubicBezTo>
                    <a:pt x="0" y="134"/>
                    <a:pt x="0" y="67"/>
                    <a:pt x="3" y="0"/>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3A68B521-A6D4-0D43-A4F8-13855FFD28F6}"/>
              </a:ext>
            </a:extLst>
          </p:cNvPr>
          <p:cNvGrpSpPr/>
          <p:nvPr userDrawn="1"/>
        </p:nvGrpSpPr>
        <p:grpSpPr>
          <a:xfrm>
            <a:off x="4830849" y="6498977"/>
            <a:ext cx="2530305" cy="138107"/>
            <a:chOff x="2502568" y="6027821"/>
            <a:chExt cx="6689559" cy="365125"/>
          </a:xfrm>
        </p:grpSpPr>
        <p:pic>
          <p:nvPicPr>
            <p:cNvPr id="71" name="Picture 70" descr="Text, logo&#10;&#10;Description automatically generated">
              <a:extLst>
                <a:ext uri="{FF2B5EF4-FFF2-40B4-BE49-F238E27FC236}">
                  <a16:creationId xmlns:a16="http://schemas.microsoft.com/office/drawing/2014/main" id="{066A1D1E-8BF1-C041-9D87-1A55D47F3F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2" name="Picture 71" descr="Text, logo&#10;&#10;Description automatically generated">
              <a:extLst>
                <a:ext uri="{FF2B5EF4-FFF2-40B4-BE49-F238E27FC236}">
                  <a16:creationId xmlns:a16="http://schemas.microsoft.com/office/drawing/2014/main" id="{FFECCA75-44E0-1A4C-859B-11286F24D5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3" name="Text Placeholder 23">
            <a:extLst>
              <a:ext uri="{FF2B5EF4-FFF2-40B4-BE49-F238E27FC236}">
                <a16:creationId xmlns:a16="http://schemas.microsoft.com/office/drawing/2014/main" id="{F950512E-7971-AA4D-B683-CEE9D2C985B5}"/>
              </a:ext>
            </a:extLst>
          </p:cNvPr>
          <p:cNvSpPr>
            <a:spLocks noGrp="1"/>
          </p:cNvSpPr>
          <p:nvPr>
            <p:ph type="body" sz="quarter" idx="17" hasCustomPrompt="1"/>
          </p:nvPr>
        </p:nvSpPr>
        <p:spPr>
          <a:xfrm>
            <a:off x="13494" y="376457"/>
            <a:ext cx="12178506" cy="729873"/>
          </a:xfrm>
        </p:spPr>
        <p:txBody>
          <a:bodyPr>
            <a:noAutofit/>
          </a:bodyPr>
          <a:lstStyle>
            <a:lvl1pPr marL="0" indent="0" algn="ctr">
              <a:buNone/>
              <a:defRPr sz="5000" b="1" i="0">
                <a:solidFill>
                  <a:srgbClr val="231F20"/>
                </a:solidFill>
                <a:latin typeface="Amatic SC" pitchFamily="2" charset="0"/>
              </a:defRPr>
            </a:lvl1pPr>
          </a:lstStyle>
          <a:p>
            <a:pPr lvl="0"/>
            <a:r>
              <a:rPr lang="en-US" dirty="0"/>
              <a:t>7 STEP INFOGRAPHIC</a:t>
            </a:r>
          </a:p>
        </p:txBody>
      </p:sp>
      <p:sp>
        <p:nvSpPr>
          <p:cNvPr id="81" name="Text Placeholder 23">
            <a:extLst>
              <a:ext uri="{FF2B5EF4-FFF2-40B4-BE49-F238E27FC236}">
                <a16:creationId xmlns:a16="http://schemas.microsoft.com/office/drawing/2014/main" id="{56590510-C894-E140-9A91-EC7C30751507}"/>
              </a:ext>
            </a:extLst>
          </p:cNvPr>
          <p:cNvSpPr>
            <a:spLocks noGrp="1"/>
          </p:cNvSpPr>
          <p:nvPr>
            <p:ph type="body" sz="quarter" idx="18" hasCustomPrompt="1"/>
          </p:nvPr>
        </p:nvSpPr>
        <p:spPr>
          <a:xfrm>
            <a:off x="826293" y="2573337"/>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82" name="Text Placeholder 23">
            <a:extLst>
              <a:ext uri="{FF2B5EF4-FFF2-40B4-BE49-F238E27FC236}">
                <a16:creationId xmlns:a16="http://schemas.microsoft.com/office/drawing/2014/main" id="{B80BA6E1-F100-B842-8192-7E7810280BEA}"/>
              </a:ext>
            </a:extLst>
          </p:cNvPr>
          <p:cNvSpPr>
            <a:spLocks noGrp="1"/>
          </p:cNvSpPr>
          <p:nvPr>
            <p:ph type="body" sz="quarter" idx="19" hasCustomPrompt="1"/>
          </p:nvPr>
        </p:nvSpPr>
        <p:spPr>
          <a:xfrm>
            <a:off x="2411017" y="1865524"/>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2</a:t>
            </a:r>
          </a:p>
        </p:txBody>
      </p:sp>
      <p:sp>
        <p:nvSpPr>
          <p:cNvPr id="83" name="Text Placeholder 23">
            <a:extLst>
              <a:ext uri="{FF2B5EF4-FFF2-40B4-BE49-F238E27FC236}">
                <a16:creationId xmlns:a16="http://schemas.microsoft.com/office/drawing/2014/main" id="{3BB5A7B3-F503-984F-9084-4114A2DD4439}"/>
              </a:ext>
            </a:extLst>
          </p:cNvPr>
          <p:cNvSpPr>
            <a:spLocks noGrp="1"/>
          </p:cNvSpPr>
          <p:nvPr>
            <p:ph type="body" sz="quarter" idx="20" hasCustomPrompt="1"/>
          </p:nvPr>
        </p:nvSpPr>
        <p:spPr>
          <a:xfrm>
            <a:off x="3996033" y="2521658"/>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84" name="Text Placeholder 23">
            <a:extLst>
              <a:ext uri="{FF2B5EF4-FFF2-40B4-BE49-F238E27FC236}">
                <a16:creationId xmlns:a16="http://schemas.microsoft.com/office/drawing/2014/main" id="{BA064ABC-BCDB-4E4B-B872-D90089DD79B3}"/>
              </a:ext>
            </a:extLst>
          </p:cNvPr>
          <p:cNvSpPr>
            <a:spLocks noGrp="1"/>
          </p:cNvSpPr>
          <p:nvPr>
            <p:ph type="body" sz="quarter" idx="21" hasCustomPrompt="1"/>
          </p:nvPr>
        </p:nvSpPr>
        <p:spPr>
          <a:xfrm>
            <a:off x="5544107" y="1881882"/>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04</a:t>
            </a:r>
          </a:p>
        </p:txBody>
      </p:sp>
      <p:sp>
        <p:nvSpPr>
          <p:cNvPr id="85" name="Text Placeholder 23">
            <a:extLst>
              <a:ext uri="{FF2B5EF4-FFF2-40B4-BE49-F238E27FC236}">
                <a16:creationId xmlns:a16="http://schemas.microsoft.com/office/drawing/2014/main" id="{D18AF03A-79BE-BB4D-B87E-642DD313F310}"/>
              </a:ext>
            </a:extLst>
          </p:cNvPr>
          <p:cNvSpPr>
            <a:spLocks noGrp="1"/>
          </p:cNvSpPr>
          <p:nvPr>
            <p:ph type="body" sz="quarter" idx="22" hasCustomPrompt="1"/>
          </p:nvPr>
        </p:nvSpPr>
        <p:spPr>
          <a:xfrm>
            <a:off x="7106782" y="2583526"/>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sp>
        <p:nvSpPr>
          <p:cNvPr id="86" name="Text Placeholder 23">
            <a:extLst>
              <a:ext uri="{FF2B5EF4-FFF2-40B4-BE49-F238E27FC236}">
                <a16:creationId xmlns:a16="http://schemas.microsoft.com/office/drawing/2014/main" id="{EB26201F-4C35-BA42-A67F-A985A43D452E}"/>
              </a:ext>
            </a:extLst>
          </p:cNvPr>
          <p:cNvSpPr>
            <a:spLocks noGrp="1"/>
          </p:cNvSpPr>
          <p:nvPr>
            <p:ph type="body" sz="quarter" idx="23" hasCustomPrompt="1"/>
          </p:nvPr>
        </p:nvSpPr>
        <p:spPr>
          <a:xfrm>
            <a:off x="8688548" y="1900329"/>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06</a:t>
            </a:r>
          </a:p>
        </p:txBody>
      </p:sp>
      <p:sp>
        <p:nvSpPr>
          <p:cNvPr id="87" name="Text Placeholder 23">
            <a:extLst>
              <a:ext uri="{FF2B5EF4-FFF2-40B4-BE49-F238E27FC236}">
                <a16:creationId xmlns:a16="http://schemas.microsoft.com/office/drawing/2014/main" id="{F5C71C0B-9124-6B4E-9C90-556737377EBB}"/>
              </a:ext>
            </a:extLst>
          </p:cNvPr>
          <p:cNvSpPr>
            <a:spLocks noGrp="1"/>
          </p:cNvSpPr>
          <p:nvPr>
            <p:ph type="body" sz="quarter" idx="24" hasCustomPrompt="1"/>
          </p:nvPr>
        </p:nvSpPr>
        <p:spPr>
          <a:xfrm>
            <a:off x="10266218" y="2548235"/>
            <a:ext cx="1058863" cy="756605"/>
          </a:xfrm>
        </p:spPr>
        <p:txBody>
          <a:bodyPr>
            <a:noAutofit/>
          </a:bodyPr>
          <a:lstStyle>
            <a:lvl1pPr marL="0" indent="0" algn="ctr">
              <a:buNone/>
              <a:defRPr sz="3400" b="1" i="0">
                <a:solidFill>
                  <a:srgbClr val="231F20"/>
                </a:solidFill>
                <a:latin typeface="Amatic SC" pitchFamily="2" charset="0"/>
              </a:defRPr>
            </a:lvl1pPr>
          </a:lstStyle>
          <a:p>
            <a:pPr lvl="0"/>
            <a:r>
              <a:rPr lang="en-US" dirty="0"/>
              <a:t>Step 07</a:t>
            </a:r>
          </a:p>
        </p:txBody>
      </p:sp>
      <p:sp>
        <p:nvSpPr>
          <p:cNvPr id="97" name="Text Placeholder 23">
            <a:extLst>
              <a:ext uri="{FF2B5EF4-FFF2-40B4-BE49-F238E27FC236}">
                <a16:creationId xmlns:a16="http://schemas.microsoft.com/office/drawing/2014/main" id="{812FA1CE-75FA-5440-B176-6AAAB65A9988}"/>
              </a:ext>
            </a:extLst>
          </p:cNvPr>
          <p:cNvSpPr>
            <a:spLocks noGrp="1"/>
          </p:cNvSpPr>
          <p:nvPr>
            <p:ph type="body" sz="quarter" idx="25" hasCustomPrompt="1"/>
          </p:nvPr>
        </p:nvSpPr>
        <p:spPr>
          <a:xfrm>
            <a:off x="1018059"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1984</a:t>
            </a:r>
          </a:p>
        </p:txBody>
      </p:sp>
      <p:sp>
        <p:nvSpPr>
          <p:cNvPr id="98" name="Text Placeholder 23">
            <a:extLst>
              <a:ext uri="{FF2B5EF4-FFF2-40B4-BE49-F238E27FC236}">
                <a16:creationId xmlns:a16="http://schemas.microsoft.com/office/drawing/2014/main" id="{6E9F9E31-B086-5C4D-ACCB-8B42FD4A0888}"/>
              </a:ext>
            </a:extLst>
          </p:cNvPr>
          <p:cNvSpPr>
            <a:spLocks noGrp="1"/>
          </p:cNvSpPr>
          <p:nvPr>
            <p:ph type="body" sz="quarter" idx="26" hasCustomPrompt="1"/>
          </p:nvPr>
        </p:nvSpPr>
        <p:spPr>
          <a:xfrm>
            <a:off x="2589695"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1989</a:t>
            </a:r>
          </a:p>
        </p:txBody>
      </p:sp>
      <p:sp>
        <p:nvSpPr>
          <p:cNvPr id="99" name="Text Placeholder 23">
            <a:extLst>
              <a:ext uri="{FF2B5EF4-FFF2-40B4-BE49-F238E27FC236}">
                <a16:creationId xmlns:a16="http://schemas.microsoft.com/office/drawing/2014/main" id="{2B509F05-CB6F-1A42-92ED-2780324CE9A4}"/>
              </a:ext>
            </a:extLst>
          </p:cNvPr>
          <p:cNvSpPr>
            <a:spLocks noGrp="1"/>
          </p:cNvSpPr>
          <p:nvPr>
            <p:ph type="body" sz="quarter" idx="27" hasCustomPrompt="1"/>
          </p:nvPr>
        </p:nvSpPr>
        <p:spPr>
          <a:xfrm>
            <a:off x="4152102"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1992</a:t>
            </a:r>
          </a:p>
        </p:txBody>
      </p:sp>
      <p:sp>
        <p:nvSpPr>
          <p:cNvPr id="100" name="Text Placeholder 23">
            <a:extLst>
              <a:ext uri="{FF2B5EF4-FFF2-40B4-BE49-F238E27FC236}">
                <a16:creationId xmlns:a16="http://schemas.microsoft.com/office/drawing/2014/main" id="{F12E52C2-8D56-5945-9BE7-8E2398879718}"/>
              </a:ext>
            </a:extLst>
          </p:cNvPr>
          <p:cNvSpPr>
            <a:spLocks noGrp="1"/>
          </p:cNvSpPr>
          <p:nvPr>
            <p:ph type="body" sz="quarter" idx="28" hasCustomPrompt="1"/>
          </p:nvPr>
        </p:nvSpPr>
        <p:spPr>
          <a:xfrm>
            <a:off x="5744520"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1995</a:t>
            </a:r>
          </a:p>
        </p:txBody>
      </p:sp>
      <p:sp>
        <p:nvSpPr>
          <p:cNvPr id="101" name="Text Placeholder 23">
            <a:extLst>
              <a:ext uri="{FF2B5EF4-FFF2-40B4-BE49-F238E27FC236}">
                <a16:creationId xmlns:a16="http://schemas.microsoft.com/office/drawing/2014/main" id="{F9BA1DF8-33EF-A547-B6ED-EC98437BC711}"/>
              </a:ext>
            </a:extLst>
          </p:cNvPr>
          <p:cNvSpPr>
            <a:spLocks noGrp="1"/>
          </p:cNvSpPr>
          <p:nvPr>
            <p:ph type="body" sz="quarter" idx="29" hasCustomPrompt="1"/>
          </p:nvPr>
        </p:nvSpPr>
        <p:spPr>
          <a:xfrm>
            <a:off x="7313291"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2003</a:t>
            </a:r>
          </a:p>
        </p:txBody>
      </p:sp>
      <p:sp>
        <p:nvSpPr>
          <p:cNvPr id="102" name="Text Placeholder 23">
            <a:extLst>
              <a:ext uri="{FF2B5EF4-FFF2-40B4-BE49-F238E27FC236}">
                <a16:creationId xmlns:a16="http://schemas.microsoft.com/office/drawing/2014/main" id="{AB75D4B8-6E52-3B49-B229-D90938F98C26}"/>
              </a:ext>
            </a:extLst>
          </p:cNvPr>
          <p:cNvSpPr>
            <a:spLocks noGrp="1"/>
          </p:cNvSpPr>
          <p:nvPr>
            <p:ph type="body" sz="quarter" idx="30" hasCustomPrompt="1"/>
          </p:nvPr>
        </p:nvSpPr>
        <p:spPr>
          <a:xfrm>
            <a:off x="8884927"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2008</a:t>
            </a:r>
          </a:p>
        </p:txBody>
      </p:sp>
      <p:sp>
        <p:nvSpPr>
          <p:cNvPr id="103" name="Text Placeholder 23">
            <a:extLst>
              <a:ext uri="{FF2B5EF4-FFF2-40B4-BE49-F238E27FC236}">
                <a16:creationId xmlns:a16="http://schemas.microsoft.com/office/drawing/2014/main" id="{BE0CF3AC-4230-8741-9777-1EFA313099C6}"/>
              </a:ext>
            </a:extLst>
          </p:cNvPr>
          <p:cNvSpPr>
            <a:spLocks noGrp="1"/>
          </p:cNvSpPr>
          <p:nvPr>
            <p:ph type="body" sz="quarter" idx="31" hasCustomPrompt="1"/>
          </p:nvPr>
        </p:nvSpPr>
        <p:spPr>
          <a:xfrm>
            <a:off x="10464096" y="5296887"/>
            <a:ext cx="699529" cy="756605"/>
          </a:xfrm>
        </p:spPr>
        <p:txBody>
          <a:bodyPr>
            <a:noAutofit/>
          </a:bodyPr>
          <a:lstStyle>
            <a:lvl1pPr marL="0" indent="0" algn="ctr">
              <a:buNone/>
              <a:defRPr sz="2800" b="1" i="0">
                <a:solidFill>
                  <a:srgbClr val="231F20"/>
                </a:solidFill>
                <a:latin typeface="Amatic SC" pitchFamily="2" charset="0"/>
              </a:defRPr>
            </a:lvl1pPr>
          </a:lstStyle>
          <a:p>
            <a:pPr lvl="0"/>
            <a:r>
              <a:rPr lang="en-US" dirty="0"/>
              <a:t>2019</a:t>
            </a:r>
          </a:p>
        </p:txBody>
      </p:sp>
    </p:spTree>
    <p:extLst>
      <p:ext uri="{BB962C8B-B14F-4D97-AF65-F5344CB8AC3E}">
        <p14:creationId xmlns:p14="http://schemas.microsoft.com/office/powerpoint/2010/main" val="17228504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14:presetBounceEnd="67000">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14:bounceEnd="67000">
                                          <p:cBhvr additive="base">
                                            <p:cTn id="31"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67000">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14:bounceEnd="67000">
                                          <p:cBhvr additive="base">
                                            <p:cTn id="35" dur="1000" fill="hold"/>
                                            <p:tgtEl>
                                              <p:spTgt spid="30"/>
                                            </p:tgtEl>
                                            <p:attrNameLst>
                                              <p:attrName>ppt_x</p:attrName>
                                            </p:attrNameLst>
                                          </p:cBhvr>
                                          <p:tavLst>
                                            <p:tav tm="0">
                                              <p:val>
                                                <p:strVal val="#ppt_x"/>
                                              </p:val>
                                            </p:tav>
                                            <p:tav tm="100000">
                                              <p:val>
                                                <p:strVal val="#ppt_x"/>
                                              </p:val>
                                            </p:tav>
                                          </p:tavLst>
                                        </p:anim>
                                        <p:anim calcmode="lin" valueType="num" p14:bounceEnd="67000">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14:presetBounceEnd="67000">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14:bounceEnd="67000">
                                          <p:cBhvr additive="base">
                                            <p:cTn id="39" dur="1000" fill="hold"/>
                                            <p:tgtEl>
                                              <p:spTgt spid="33"/>
                                            </p:tgtEl>
                                            <p:attrNameLst>
                                              <p:attrName>ppt_x</p:attrName>
                                            </p:attrNameLst>
                                          </p:cBhvr>
                                          <p:tavLst>
                                            <p:tav tm="0">
                                              <p:val>
                                                <p:strVal val="#ppt_x"/>
                                              </p:val>
                                            </p:tav>
                                            <p:tav tm="100000">
                                              <p:val>
                                                <p:strVal val="#ppt_x"/>
                                              </p:val>
                                            </p:tav>
                                          </p:tavLst>
                                        </p:anim>
                                        <p:anim calcmode="lin" valueType="num" p14:bounceEnd="67000">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14:presetBounceEnd="67000">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14:bounceEnd="67000">
                                          <p:cBhvr additive="base">
                                            <p:cTn id="43"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14:presetBounceEnd="67000">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14:bounceEnd="67000">
                                          <p:cBhvr additive="base">
                                            <p:cTn id="4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14:presetBounceEnd="67000">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14:bounceEnd="67000">
                                          <p:cBhvr additive="base">
                                            <p:cTn id="5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14:presetBounceEnd="67000">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14:bounceEnd="67000">
                                          <p:cBhvr additive="base">
                                            <p:cTn id="55" dur="1000" fill="hold"/>
                                            <p:tgtEl>
                                              <p:spTgt spid="45"/>
                                            </p:tgtEl>
                                            <p:attrNameLst>
                                              <p:attrName>ppt_x</p:attrName>
                                            </p:attrNameLst>
                                          </p:cBhvr>
                                          <p:tavLst>
                                            <p:tav tm="0">
                                              <p:val>
                                                <p:strVal val="#ppt_x"/>
                                              </p:val>
                                            </p:tav>
                                            <p:tav tm="100000">
                                              <p:val>
                                                <p:strVal val="#ppt_x"/>
                                              </p:val>
                                            </p:tav>
                                          </p:tavLst>
                                        </p:anim>
                                        <p:anim calcmode="lin" valueType="num" p14:bounceEnd="67000">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par>
                                    <p:cTn id="17" presetID="22" presetClass="entr" presetSubtype="8" fill="hold" grpId="0" nodeType="with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22" presetClass="entr" presetSubtype="8" fill="hold" grpId="0" nodeType="withEffect">
                                      <p:stCondLst>
                                        <p:cond delay="25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par>
                                    <p:cTn id="23" presetID="22" presetClass="entr" presetSubtype="8" fill="hold" grpId="0" nodeType="withEffect">
                                      <p:stCondLst>
                                        <p:cond delay="300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par>
                                    <p:cTn id="26" presetID="22" presetClass="entr" presetSubtype="8" fill="hold" grpId="0" nodeType="withEffect">
                                      <p:stCondLst>
                                        <p:cond delay="350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 presetClass="entr" presetSubtype="1" fill="hold" nodeType="withEffect">
                                      <p:stCondLst>
                                        <p:cond delay="50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1000" fill="hold"/>
                                            <p:tgtEl>
                                              <p:spTgt spid="27"/>
                                            </p:tgtEl>
                                            <p:attrNameLst>
                                              <p:attrName>ppt_x</p:attrName>
                                            </p:attrNameLst>
                                          </p:cBhvr>
                                          <p:tavLst>
                                            <p:tav tm="0">
                                              <p:val>
                                                <p:strVal val="#ppt_x"/>
                                              </p:val>
                                            </p:tav>
                                            <p:tav tm="100000">
                                              <p:val>
                                                <p:strVal val="#ppt_x"/>
                                              </p:val>
                                            </p:tav>
                                          </p:tavLst>
                                        </p:anim>
                                        <p:anim calcmode="lin" valueType="num">
                                          <p:cBhvr additive="base">
                                            <p:cTn id="32" dur="1000" fill="hold"/>
                                            <p:tgtEl>
                                              <p:spTgt spid="27"/>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00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1000" fill="hold"/>
                                            <p:tgtEl>
                                              <p:spTgt spid="30"/>
                                            </p:tgtEl>
                                            <p:attrNameLst>
                                              <p:attrName>ppt_x</p:attrName>
                                            </p:attrNameLst>
                                          </p:cBhvr>
                                          <p:tavLst>
                                            <p:tav tm="0">
                                              <p:val>
                                                <p:strVal val="#ppt_x"/>
                                              </p:val>
                                            </p:tav>
                                            <p:tav tm="100000">
                                              <p:val>
                                                <p:strVal val="#ppt_x"/>
                                              </p:val>
                                            </p:tav>
                                          </p:tavLst>
                                        </p:anim>
                                        <p:anim calcmode="lin" valueType="num">
                                          <p:cBhvr additive="base">
                                            <p:cTn id="36" dur="1000" fill="hold"/>
                                            <p:tgtEl>
                                              <p:spTgt spid="30"/>
                                            </p:tgtEl>
                                            <p:attrNameLst>
                                              <p:attrName>ppt_y</p:attrName>
                                            </p:attrNameLst>
                                          </p:cBhvr>
                                          <p:tavLst>
                                            <p:tav tm="0">
                                              <p:val>
                                                <p:strVal val="0-#ppt_h/2"/>
                                              </p:val>
                                            </p:tav>
                                            <p:tav tm="100000">
                                              <p:val>
                                                <p:strVal val="#ppt_y"/>
                                              </p:val>
                                            </p:tav>
                                          </p:tavLst>
                                        </p:anim>
                                      </p:childTnLst>
                                    </p:cTn>
                                  </p:par>
                                  <p:par>
                                    <p:cTn id="37" presetID="2" presetClass="entr" presetSubtype="1" fill="hold" nodeType="withEffect">
                                      <p:stCondLst>
                                        <p:cond delay="15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000" fill="hold"/>
                                            <p:tgtEl>
                                              <p:spTgt spid="33"/>
                                            </p:tgtEl>
                                            <p:attrNameLst>
                                              <p:attrName>ppt_x</p:attrName>
                                            </p:attrNameLst>
                                          </p:cBhvr>
                                          <p:tavLst>
                                            <p:tav tm="0">
                                              <p:val>
                                                <p:strVal val="#ppt_x"/>
                                              </p:val>
                                            </p:tav>
                                            <p:tav tm="100000">
                                              <p:val>
                                                <p:strVal val="#ppt_x"/>
                                              </p:val>
                                            </p:tav>
                                          </p:tavLst>
                                        </p:anim>
                                        <p:anim calcmode="lin" valueType="num">
                                          <p:cBhvr additive="base">
                                            <p:cTn id="40" dur="1000" fill="hold"/>
                                            <p:tgtEl>
                                              <p:spTgt spid="33"/>
                                            </p:tgtEl>
                                            <p:attrNameLst>
                                              <p:attrName>ppt_y</p:attrName>
                                            </p:attrNameLst>
                                          </p:cBhvr>
                                          <p:tavLst>
                                            <p:tav tm="0">
                                              <p:val>
                                                <p:strVal val="0-#ppt_h/2"/>
                                              </p:val>
                                            </p:tav>
                                            <p:tav tm="100000">
                                              <p:val>
                                                <p:strVal val="#ppt_y"/>
                                              </p:val>
                                            </p:tav>
                                          </p:tavLst>
                                        </p:anim>
                                      </p:childTnLst>
                                    </p:cTn>
                                  </p:par>
                                  <p:par>
                                    <p:cTn id="41" presetID="2" presetClass="entr" presetSubtype="1" fill="hold" nodeType="withEffect">
                                      <p:stCondLst>
                                        <p:cond delay="200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1000" fill="hold"/>
                                            <p:tgtEl>
                                              <p:spTgt spid="36"/>
                                            </p:tgtEl>
                                            <p:attrNameLst>
                                              <p:attrName>ppt_x</p:attrName>
                                            </p:attrNameLst>
                                          </p:cBhvr>
                                          <p:tavLst>
                                            <p:tav tm="0">
                                              <p:val>
                                                <p:strVal val="#ppt_x"/>
                                              </p:val>
                                            </p:tav>
                                            <p:tav tm="100000">
                                              <p:val>
                                                <p:strVal val="#ppt_x"/>
                                              </p:val>
                                            </p:tav>
                                          </p:tavLst>
                                        </p:anim>
                                        <p:anim calcmode="lin" valueType="num">
                                          <p:cBhvr additive="base">
                                            <p:cTn id="44" dur="1000" fill="hold"/>
                                            <p:tgtEl>
                                              <p:spTgt spid="36"/>
                                            </p:tgtEl>
                                            <p:attrNameLst>
                                              <p:attrName>ppt_y</p:attrName>
                                            </p:attrNameLst>
                                          </p:cBhvr>
                                          <p:tavLst>
                                            <p:tav tm="0">
                                              <p:val>
                                                <p:strVal val="0-#ppt_h/2"/>
                                              </p:val>
                                            </p:tav>
                                            <p:tav tm="100000">
                                              <p:val>
                                                <p:strVal val="#ppt_y"/>
                                              </p:val>
                                            </p:tav>
                                          </p:tavLst>
                                        </p:anim>
                                      </p:childTnLst>
                                    </p:cTn>
                                  </p:par>
                                  <p:par>
                                    <p:cTn id="45" presetID="2" presetClass="entr" presetSubtype="1" fill="hold" nodeType="withEffect">
                                      <p:stCondLst>
                                        <p:cond delay="25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ppt_x"/>
                                              </p:val>
                                            </p:tav>
                                            <p:tav tm="100000">
                                              <p:val>
                                                <p:strVal val="#ppt_x"/>
                                              </p:val>
                                            </p:tav>
                                          </p:tavLst>
                                        </p:anim>
                                        <p:anim calcmode="lin" valueType="num">
                                          <p:cBhvr additive="base">
                                            <p:cTn id="48" dur="1000" fill="hold"/>
                                            <p:tgtEl>
                                              <p:spTgt spid="39"/>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300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1000" fill="hold"/>
                                            <p:tgtEl>
                                              <p:spTgt spid="42"/>
                                            </p:tgtEl>
                                            <p:attrNameLst>
                                              <p:attrName>ppt_x</p:attrName>
                                            </p:attrNameLst>
                                          </p:cBhvr>
                                          <p:tavLst>
                                            <p:tav tm="0">
                                              <p:val>
                                                <p:strVal val="#ppt_x"/>
                                              </p:val>
                                            </p:tav>
                                            <p:tav tm="100000">
                                              <p:val>
                                                <p:strVal val="#ppt_x"/>
                                              </p:val>
                                            </p:tav>
                                          </p:tavLst>
                                        </p:anim>
                                        <p:anim calcmode="lin" valueType="num">
                                          <p:cBhvr additive="base">
                                            <p:cTn id="52" dur="1000" fill="hold"/>
                                            <p:tgtEl>
                                              <p:spTgt spid="42"/>
                                            </p:tgtEl>
                                            <p:attrNameLst>
                                              <p:attrName>ppt_y</p:attrName>
                                            </p:attrNameLst>
                                          </p:cBhvr>
                                          <p:tavLst>
                                            <p:tav tm="0">
                                              <p:val>
                                                <p:strVal val="0-#ppt_h/2"/>
                                              </p:val>
                                            </p:tav>
                                            <p:tav tm="100000">
                                              <p:val>
                                                <p:strVal val="#ppt_y"/>
                                              </p:val>
                                            </p:tav>
                                          </p:tavLst>
                                        </p:anim>
                                      </p:childTnLst>
                                    </p:cTn>
                                  </p:par>
                                  <p:par>
                                    <p:cTn id="53" presetID="2" presetClass="entr" presetSubtype="1" fill="hold" nodeType="withEffect">
                                      <p:stCondLst>
                                        <p:cond delay="350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1000" fill="hold"/>
                                            <p:tgtEl>
                                              <p:spTgt spid="45"/>
                                            </p:tgtEl>
                                            <p:attrNameLst>
                                              <p:attrName>ppt_x</p:attrName>
                                            </p:attrNameLst>
                                          </p:cBhvr>
                                          <p:tavLst>
                                            <p:tav tm="0">
                                              <p:val>
                                                <p:strVal val="#ppt_x"/>
                                              </p:val>
                                            </p:tav>
                                            <p:tav tm="100000">
                                              <p:val>
                                                <p:strVal val="#ppt_x"/>
                                              </p:val>
                                            </p:tav>
                                          </p:tavLst>
                                        </p:anim>
                                        <p:anim calcmode="lin" valueType="num">
                                          <p:cBhvr additive="base">
                                            <p:cTn id="56" dur="10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Step Inforgraphic">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49B91D1A-7857-E74D-8F2E-8246CF474FB1}"/>
              </a:ext>
            </a:extLst>
          </p:cNvPr>
          <p:cNvSpPr>
            <a:spLocks/>
          </p:cNvSpPr>
          <p:nvPr userDrawn="1"/>
        </p:nvSpPr>
        <p:spPr bwMode="auto">
          <a:xfrm>
            <a:off x="6998326" y="3682780"/>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solidFill>
            <a:srgbClr val="51A9BA"/>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9" name="Freeform 7">
            <a:extLst>
              <a:ext uri="{FF2B5EF4-FFF2-40B4-BE49-F238E27FC236}">
                <a16:creationId xmlns:a16="http://schemas.microsoft.com/office/drawing/2014/main" id="{2980DC97-B918-AA42-B66E-2BB0B50F0A06}"/>
              </a:ext>
            </a:extLst>
          </p:cNvPr>
          <p:cNvSpPr>
            <a:spLocks/>
          </p:cNvSpPr>
          <p:nvPr userDrawn="1"/>
        </p:nvSpPr>
        <p:spPr bwMode="auto">
          <a:xfrm>
            <a:off x="3501064" y="3682780"/>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solidFill>
            <a:srgbClr val="F3BDB7"/>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0" name="Freeform 8">
            <a:extLst>
              <a:ext uri="{FF2B5EF4-FFF2-40B4-BE49-F238E27FC236}">
                <a16:creationId xmlns:a16="http://schemas.microsoft.com/office/drawing/2014/main" id="{A50CCF89-D8A1-1F4C-BCCC-9C7921D7BDE6}"/>
              </a:ext>
            </a:extLst>
          </p:cNvPr>
          <p:cNvSpPr>
            <a:spLocks/>
          </p:cNvSpPr>
          <p:nvPr userDrawn="1"/>
        </p:nvSpPr>
        <p:spPr bwMode="auto">
          <a:xfrm>
            <a:off x="5167939" y="636368"/>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solidFill>
            <a:srgbClr val="FFC652"/>
          </a:solidFill>
          <a:ln w="38100"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1" name="Freeform 6">
            <a:extLst>
              <a:ext uri="{FF2B5EF4-FFF2-40B4-BE49-F238E27FC236}">
                <a16:creationId xmlns:a16="http://schemas.microsoft.com/office/drawing/2014/main" id="{5618DBE7-D94E-B945-95D4-8792769D93E7}"/>
              </a:ext>
            </a:extLst>
          </p:cNvPr>
          <p:cNvSpPr>
            <a:spLocks/>
          </p:cNvSpPr>
          <p:nvPr userDrawn="1"/>
        </p:nvSpPr>
        <p:spPr bwMode="auto">
          <a:xfrm>
            <a:off x="6865143" y="3587531"/>
            <a:ext cx="1952625" cy="1968500"/>
          </a:xfrm>
          <a:custGeom>
            <a:avLst/>
            <a:gdLst>
              <a:gd name="T0" fmla="*/ 281 w 513"/>
              <a:gd name="T1" fmla="*/ 21 h 517"/>
              <a:gd name="T2" fmla="*/ 503 w 513"/>
              <a:gd name="T3" fmla="*/ 292 h 517"/>
              <a:gd name="T4" fmla="*/ 234 w 513"/>
              <a:gd name="T5" fmla="*/ 507 h 517"/>
              <a:gd name="T6" fmla="*/ 6 w 513"/>
              <a:gd name="T7" fmla="*/ 256 h 517"/>
              <a:gd name="T8" fmla="*/ 281 w 513"/>
              <a:gd name="T9" fmla="*/ 21 h 517"/>
            </a:gdLst>
            <a:ahLst/>
            <a:cxnLst>
              <a:cxn ang="0">
                <a:pos x="T0" y="T1"/>
              </a:cxn>
              <a:cxn ang="0">
                <a:pos x="T2" y="T3"/>
              </a:cxn>
              <a:cxn ang="0">
                <a:pos x="T4" y="T5"/>
              </a:cxn>
              <a:cxn ang="0">
                <a:pos x="T6" y="T7"/>
              </a:cxn>
              <a:cxn ang="0">
                <a:pos x="T8" y="T9"/>
              </a:cxn>
            </a:cxnLst>
            <a:rect l="0" t="0" r="r" b="b"/>
            <a:pathLst>
              <a:path w="513" h="517">
                <a:moveTo>
                  <a:pt x="281" y="21"/>
                </a:moveTo>
                <a:cubicBezTo>
                  <a:pt x="418" y="41"/>
                  <a:pt x="513" y="153"/>
                  <a:pt x="503" y="292"/>
                </a:cubicBezTo>
                <a:cubicBezTo>
                  <a:pt x="494" y="432"/>
                  <a:pt x="368" y="517"/>
                  <a:pt x="234" y="507"/>
                </a:cubicBezTo>
                <a:cubicBezTo>
                  <a:pt x="97" y="497"/>
                  <a:pt x="0" y="396"/>
                  <a:pt x="6" y="256"/>
                </a:cubicBezTo>
                <a:cubicBezTo>
                  <a:pt x="12" y="119"/>
                  <a:pt x="138" y="0"/>
                  <a:pt x="281"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7">
            <a:extLst>
              <a:ext uri="{FF2B5EF4-FFF2-40B4-BE49-F238E27FC236}">
                <a16:creationId xmlns:a16="http://schemas.microsoft.com/office/drawing/2014/main" id="{82659AEC-0465-9844-A8D3-1AFF89DE3652}"/>
              </a:ext>
            </a:extLst>
          </p:cNvPr>
          <p:cNvSpPr>
            <a:spLocks/>
          </p:cNvSpPr>
          <p:nvPr userDrawn="1"/>
        </p:nvSpPr>
        <p:spPr bwMode="auto">
          <a:xfrm>
            <a:off x="3367881" y="3587531"/>
            <a:ext cx="1955800" cy="1973263"/>
          </a:xfrm>
          <a:custGeom>
            <a:avLst/>
            <a:gdLst>
              <a:gd name="T0" fmla="*/ 282 w 514"/>
              <a:gd name="T1" fmla="*/ 21 h 518"/>
              <a:gd name="T2" fmla="*/ 504 w 514"/>
              <a:gd name="T3" fmla="*/ 292 h 518"/>
              <a:gd name="T4" fmla="*/ 235 w 514"/>
              <a:gd name="T5" fmla="*/ 508 h 518"/>
              <a:gd name="T6" fmla="*/ 6 w 514"/>
              <a:gd name="T7" fmla="*/ 257 h 518"/>
              <a:gd name="T8" fmla="*/ 282 w 514"/>
              <a:gd name="T9" fmla="*/ 21 h 518"/>
            </a:gdLst>
            <a:ahLst/>
            <a:cxnLst>
              <a:cxn ang="0">
                <a:pos x="T0" y="T1"/>
              </a:cxn>
              <a:cxn ang="0">
                <a:pos x="T2" y="T3"/>
              </a:cxn>
              <a:cxn ang="0">
                <a:pos x="T4" y="T5"/>
              </a:cxn>
              <a:cxn ang="0">
                <a:pos x="T6" y="T7"/>
              </a:cxn>
              <a:cxn ang="0">
                <a:pos x="T8" y="T9"/>
              </a:cxn>
            </a:cxnLst>
            <a:rect l="0" t="0" r="r" b="b"/>
            <a:pathLst>
              <a:path w="514" h="518">
                <a:moveTo>
                  <a:pt x="282" y="21"/>
                </a:moveTo>
                <a:cubicBezTo>
                  <a:pt x="418" y="41"/>
                  <a:pt x="514" y="154"/>
                  <a:pt x="504" y="292"/>
                </a:cubicBezTo>
                <a:cubicBezTo>
                  <a:pt x="495" y="432"/>
                  <a:pt x="369" y="518"/>
                  <a:pt x="235" y="508"/>
                </a:cubicBezTo>
                <a:cubicBezTo>
                  <a:pt x="98" y="498"/>
                  <a:pt x="0" y="396"/>
                  <a:pt x="6" y="257"/>
                </a:cubicBezTo>
                <a:cubicBezTo>
                  <a:pt x="13" y="119"/>
                  <a:pt x="139" y="0"/>
                  <a:pt x="282" y="2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8">
            <a:extLst>
              <a:ext uri="{FF2B5EF4-FFF2-40B4-BE49-F238E27FC236}">
                <a16:creationId xmlns:a16="http://schemas.microsoft.com/office/drawing/2014/main" id="{886044FF-BA54-2B43-980E-04BAAD566759}"/>
              </a:ext>
            </a:extLst>
          </p:cNvPr>
          <p:cNvSpPr>
            <a:spLocks/>
          </p:cNvSpPr>
          <p:nvPr userDrawn="1"/>
        </p:nvSpPr>
        <p:spPr bwMode="auto">
          <a:xfrm>
            <a:off x="5034756" y="541119"/>
            <a:ext cx="2122487" cy="2082800"/>
          </a:xfrm>
          <a:custGeom>
            <a:avLst/>
            <a:gdLst>
              <a:gd name="T0" fmla="*/ 83 w 558"/>
              <a:gd name="T1" fmla="*/ 439 h 547"/>
              <a:gd name="T2" fmla="*/ 428 w 558"/>
              <a:gd name="T3" fmla="*/ 473 h 547"/>
              <a:gd name="T4" fmla="*/ 480 w 558"/>
              <a:gd name="T5" fmla="*/ 145 h 547"/>
              <a:gd name="T6" fmla="*/ 130 w 558"/>
              <a:gd name="T7" fmla="*/ 82 h 547"/>
              <a:gd name="T8" fmla="*/ 83 w 558"/>
              <a:gd name="T9" fmla="*/ 439 h 547"/>
            </a:gdLst>
            <a:ahLst/>
            <a:cxnLst>
              <a:cxn ang="0">
                <a:pos x="T0" y="T1"/>
              </a:cxn>
              <a:cxn ang="0">
                <a:pos x="T2" y="T3"/>
              </a:cxn>
              <a:cxn ang="0">
                <a:pos x="T4" y="T5"/>
              </a:cxn>
              <a:cxn ang="0">
                <a:pos x="T6" y="T7"/>
              </a:cxn>
              <a:cxn ang="0">
                <a:pos x="T8" y="T9"/>
              </a:cxn>
            </a:cxnLst>
            <a:rect l="0" t="0" r="r" b="b"/>
            <a:pathLst>
              <a:path w="558" h="547">
                <a:moveTo>
                  <a:pt x="83" y="439"/>
                </a:moveTo>
                <a:cubicBezTo>
                  <a:pt x="161" y="540"/>
                  <a:pt x="329" y="547"/>
                  <a:pt x="428" y="473"/>
                </a:cubicBezTo>
                <a:cubicBezTo>
                  <a:pt x="528" y="399"/>
                  <a:pt x="558" y="246"/>
                  <a:pt x="480" y="145"/>
                </a:cubicBezTo>
                <a:cubicBezTo>
                  <a:pt x="393" y="31"/>
                  <a:pt x="250" y="0"/>
                  <a:pt x="130" y="82"/>
                </a:cubicBezTo>
                <a:cubicBezTo>
                  <a:pt x="15" y="161"/>
                  <a:pt x="0" y="332"/>
                  <a:pt x="83" y="439"/>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14" name="Group 13">
            <a:extLst>
              <a:ext uri="{FF2B5EF4-FFF2-40B4-BE49-F238E27FC236}">
                <a16:creationId xmlns:a16="http://schemas.microsoft.com/office/drawing/2014/main" id="{0550F7BD-4629-A64F-BABE-4F18EF4BF1A3}"/>
              </a:ext>
            </a:extLst>
          </p:cNvPr>
          <p:cNvGrpSpPr>
            <a:grpSpLocks/>
          </p:cNvGrpSpPr>
          <p:nvPr userDrawn="1"/>
        </p:nvGrpSpPr>
        <p:grpSpPr bwMode="auto">
          <a:xfrm>
            <a:off x="4414043" y="2277844"/>
            <a:ext cx="700088" cy="1173162"/>
            <a:chOff x="4413250" y="2608263"/>
            <a:chExt cx="700088" cy="1173163"/>
          </a:xfrm>
        </p:grpSpPr>
        <p:sp>
          <p:nvSpPr>
            <p:cNvPr id="15" name="Freeform 9">
              <a:extLst>
                <a:ext uri="{FF2B5EF4-FFF2-40B4-BE49-F238E27FC236}">
                  <a16:creationId xmlns:a16="http://schemas.microsoft.com/office/drawing/2014/main" id="{C668170F-472F-8142-8637-137EDA82026B}"/>
                </a:ext>
              </a:extLst>
            </p:cNvPr>
            <p:cNvSpPr>
              <a:spLocks/>
            </p:cNvSpPr>
            <p:nvPr/>
          </p:nvSpPr>
          <p:spPr bwMode="auto">
            <a:xfrm>
              <a:off x="4413250" y="2611438"/>
              <a:ext cx="700088" cy="1169988"/>
            </a:xfrm>
            <a:custGeom>
              <a:avLst/>
              <a:gdLst>
                <a:gd name="T0" fmla="*/ 0 w 184"/>
                <a:gd name="T1" fmla="*/ 307 h 307"/>
                <a:gd name="T2" fmla="*/ 184 w 184"/>
                <a:gd name="T3" fmla="*/ 0 h 307"/>
              </a:gdLst>
              <a:ahLst/>
              <a:cxnLst>
                <a:cxn ang="0">
                  <a:pos x="T0" y="T1"/>
                </a:cxn>
                <a:cxn ang="0">
                  <a:pos x="T2" y="T3"/>
                </a:cxn>
              </a:cxnLst>
              <a:rect l="0" t="0" r="r" b="b"/>
              <a:pathLst>
                <a:path w="184" h="307">
                  <a:moveTo>
                    <a:pt x="0" y="307"/>
                  </a:moveTo>
                  <a:cubicBezTo>
                    <a:pt x="9" y="184"/>
                    <a:pt x="79" y="66"/>
                    <a:pt x="184"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0">
              <a:extLst>
                <a:ext uri="{FF2B5EF4-FFF2-40B4-BE49-F238E27FC236}">
                  <a16:creationId xmlns:a16="http://schemas.microsoft.com/office/drawing/2014/main" id="{5FEEFD90-C931-3B4A-9E99-11C20D78083A}"/>
                </a:ext>
              </a:extLst>
            </p:cNvPr>
            <p:cNvSpPr>
              <a:spLocks/>
            </p:cNvSpPr>
            <p:nvPr/>
          </p:nvSpPr>
          <p:spPr bwMode="auto">
            <a:xfrm>
              <a:off x="4840288" y="2608263"/>
              <a:ext cx="273050" cy="209550"/>
            </a:xfrm>
            <a:custGeom>
              <a:avLst/>
              <a:gdLst>
                <a:gd name="T0" fmla="*/ 0 w 72"/>
                <a:gd name="T1" fmla="*/ 23 h 55"/>
                <a:gd name="T2" fmla="*/ 72 w 72"/>
                <a:gd name="T3" fmla="*/ 0 h 55"/>
                <a:gd name="T4" fmla="*/ 36 w 72"/>
                <a:gd name="T5" fmla="*/ 55 h 55"/>
              </a:gdLst>
              <a:ahLst/>
              <a:cxnLst>
                <a:cxn ang="0">
                  <a:pos x="T0" y="T1"/>
                </a:cxn>
                <a:cxn ang="0">
                  <a:pos x="T2" y="T3"/>
                </a:cxn>
                <a:cxn ang="0">
                  <a:pos x="T4" y="T5"/>
                </a:cxn>
              </a:cxnLst>
              <a:rect l="0" t="0" r="r" b="b"/>
              <a:pathLst>
                <a:path w="72" h="55">
                  <a:moveTo>
                    <a:pt x="0" y="23"/>
                  </a:moveTo>
                  <a:cubicBezTo>
                    <a:pt x="25" y="17"/>
                    <a:pt x="49" y="10"/>
                    <a:pt x="72" y="0"/>
                  </a:cubicBezTo>
                  <a:cubicBezTo>
                    <a:pt x="60" y="18"/>
                    <a:pt x="48" y="36"/>
                    <a:pt x="36" y="55"/>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7" name="Group 16">
            <a:extLst>
              <a:ext uri="{FF2B5EF4-FFF2-40B4-BE49-F238E27FC236}">
                <a16:creationId xmlns:a16="http://schemas.microsoft.com/office/drawing/2014/main" id="{89ECB5AB-49CB-2D44-A285-959BDDBE0D38}"/>
              </a:ext>
            </a:extLst>
          </p:cNvPr>
          <p:cNvGrpSpPr>
            <a:grpSpLocks/>
          </p:cNvGrpSpPr>
          <p:nvPr userDrawn="1"/>
        </p:nvGrpSpPr>
        <p:grpSpPr bwMode="auto">
          <a:xfrm>
            <a:off x="7050881" y="2231806"/>
            <a:ext cx="750887" cy="1214438"/>
            <a:chOff x="7050088" y="2562225"/>
            <a:chExt cx="750887" cy="1214438"/>
          </a:xfrm>
        </p:grpSpPr>
        <p:sp>
          <p:nvSpPr>
            <p:cNvPr id="18" name="Freeform 11">
              <a:extLst>
                <a:ext uri="{FF2B5EF4-FFF2-40B4-BE49-F238E27FC236}">
                  <a16:creationId xmlns:a16="http://schemas.microsoft.com/office/drawing/2014/main" id="{ABDC55BE-5C2F-CE43-81BD-63F46EABB6D0}"/>
                </a:ext>
              </a:extLst>
            </p:cNvPr>
            <p:cNvSpPr>
              <a:spLocks/>
            </p:cNvSpPr>
            <p:nvPr/>
          </p:nvSpPr>
          <p:spPr bwMode="auto">
            <a:xfrm>
              <a:off x="7050088" y="2562225"/>
              <a:ext cx="704850" cy="1214438"/>
            </a:xfrm>
            <a:custGeom>
              <a:avLst/>
              <a:gdLst>
                <a:gd name="T0" fmla="*/ 0 w 185"/>
                <a:gd name="T1" fmla="*/ 0 h 319"/>
                <a:gd name="T2" fmla="*/ 185 w 185"/>
                <a:gd name="T3" fmla="*/ 319 h 319"/>
              </a:gdLst>
              <a:ahLst/>
              <a:cxnLst>
                <a:cxn ang="0">
                  <a:pos x="T0" y="T1"/>
                </a:cxn>
                <a:cxn ang="0">
                  <a:pos x="T2" y="T3"/>
                </a:cxn>
              </a:cxnLst>
              <a:rect l="0" t="0" r="r" b="b"/>
              <a:pathLst>
                <a:path w="185" h="319">
                  <a:moveTo>
                    <a:pt x="0" y="0"/>
                  </a:moveTo>
                  <a:cubicBezTo>
                    <a:pt x="104" y="72"/>
                    <a:pt x="174" y="193"/>
                    <a:pt x="185" y="319"/>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9" name="Freeform 12">
              <a:extLst>
                <a:ext uri="{FF2B5EF4-FFF2-40B4-BE49-F238E27FC236}">
                  <a16:creationId xmlns:a16="http://schemas.microsoft.com/office/drawing/2014/main" id="{B8B1AC30-9E5F-0A4C-921D-A85B33643FEB}"/>
                </a:ext>
              </a:extLst>
            </p:cNvPr>
            <p:cNvSpPr>
              <a:spLocks/>
            </p:cNvSpPr>
            <p:nvPr/>
          </p:nvSpPr>
          <p:spPr bwMode="auto">
            <a:xfrm>
              <a:off x="7613650" y="3457575"/>
              <a:ext cx="187325" cy="319088"/>
            </a:xfrm>
            <a:custGeom>
              <a:avLst/>
              <a:gdLst>
                <a:gd name="T0" fmla="*/ 0 w 49"/>
                <a:gd name="T1" fmla="*/ 12 h 84"/>
                <a:gd name="T2" fmla="*/ 36 w 49"/>
                <a:gd name="T3" fmla="*/ 84 h 84"/>
                <a:gd name="T4" fmla="*/ 49 w 49"/>
                <a:gd name="T5" fmla="*/ 0 h 84"/>
              </a:gdLst>
              <a:ahLst/>
              <a:cxnLst>
                <a:cxn ang="0">
                  <a:pos x="T0" y="T1"/>
                </a:cxn>
                <a:cxn ang="0">
                  <a:pos x="T2" y="T3"/>
                </a:cxn>
                <a:cxn ang="0">
                  <a:pos x="T4" y="T5"/>
                </a:cxn>
              </a:cxnLst>
              <a:rect l="0" t="0" r="r" b="b"/>
              <a:pathLst>
                <a:path w="49" h="84">
                  <a:moveTo>
                    <a:pt x="0" y="12"/>
                  </a:moveTo>
                  <a:cubicBezTo>
                    <a:pt x="14" y="35"/>
                    <a:pt x="26" y="59"/>
                    <a:pt x="36" y="84"/>
                  </a:cubicBezTo>
                  <a:cubicBezTo>
                    <a:pt x="38" y="55"/>
                    <a:pt x="43" y="28"/>
                    <a:pt x="49" y="0"/>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0" name="Group 19">
            <a:extLst>
              <a:ext uri="{FF2B5EF4-FFF2-40B4-BE49-F238E27FC236}">
                <a16:creationId xmlns:a16="http://schemas.microsoft.com/office/drawing/2014/main" id="{7BD2DCA7-AB30-B54B-88A6-80026F8F6BA5}"/>
              </a:ext>
            </a:extLst>
          </p:cNvPr>
          <p:cNvGrpSpPr>
            <a:grpSpLocks/>
          </p:cNvGrpSpPr>
          <p:nvPr userDrawn="1"/>
        </p:nvGrpSpPr>
        <p:grpSpPr bwMode="auto">
          <a:xfrm>
            <a:off x="5388768" y="5117881"/>
            <a:ext cx="1419225" cy="195263"/>
            <a:chOff x="5387975" y="5448300"/>
            <a:chExt cx="1419225" cy="195263"/>
          </a:xfrm>
        </p:grpSpPr>
        <p:sp>
          <p:nvSpPr>
            <p:cNvPr id="21" name="Freeform 13">
              <a:extLst>
                <a:ext uri="{FF2B5EF4-FFF2-40B4-BE49-F238E27FC236}">
                  <a16:creationId xmlns:a16="http://schemas.microsoft.com/office/drawing/2014/main" id="{0226CE99-F6B1-1244-8EF4-3EF7C052426D}"/>
                </a:ext>
              </a:extLst>
            </p:cNvPr>
            <p:cNvSpPr>
              <a:spLocks/>
            </p:cNvSpPr>
            <p:nvPr/>
          </p:nvSpPr>
          <p:spPr bwMode="auto">
            <a:xfrm>
              <a:off x="5387975" y="5448300"/>
              <a:ext cx="1419225" cy="195263"/>
            </a:xfrm>
            <a:custGeom>
              <a:avLst/>
              <a:gdLst>
                <a:gd name="T0" fmla="*/ 373 w 373"/>
                <a:gd name="T1" fmla="*/ 0 h 51"/>
                <a:gd name="T2" fmla="*/ 0 w 373"/>
                <a:gd name="T3" fmla="*/ 3 h 51"/>
              </a:gdLst>
              <a:ahLst/>
              <a:cxnLst>
                <a:cxn ang="0">
                  <a:pos x="T0" y="T1"/>
                </a:cxn>
                <a:cxn ang="0">
                  <a:pos x="T2" y="T3"/>
                </a:cxn>
              </a:cxnLst>
              <a:rect l="0" t="0" r="r" b="b"/>
              <a:pathLst>
                <a:path w="373" h="51">
                  <a:moveTo>
                    <a:pt x="373" y="0"/>
                  </a:moveTo>
                  <a:cubicBezTo>
                    <a:pt x="256" y="50"/>
                    <a:pt x="119" y="51"/>
                    <a:pt x="0" y="3"/>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4">
              <a:extLst>
                <a:ext uri="{FF2B5EF4-FFF2-40B4-BE49-F238E27FC236}">
                  <a16:creationId xmlns:a16="http://schemas.microsoft.com/office/drawing/2014/main" id="{7BFEC526-7694-9343-97CE-278423A5B5A4}"/>
                </a:ext>
              </a:extLst>
            </p:cNvPr>
            <p:cNvSpPr>
              <a:spLocks/>
            </p:cNvSpPr>
            <p:nvPr/>
          </p:nvSpPr>
          <p:spPr bwMode="auto">
            <a:xfrm>
              <a:off x="5387975" y="5456238"/>
              <a:ext cx="239713" cy="157162"/>
            </a:xfrm>
            <a:custGeom>
              <a:avLst/>
              <a:gdLst>
                <a:gd name="T0" fmla="*/ 50 w 63"/>
                <a:gd name="T1" fmla="*/ 41 h 41"/>
                <a:gd name="T2" fmla="*/ 0 w 63"/>
                <a:gd name="T3" fmla="*/ 0 h 41"/>
                <a:gd name="T4" fmla="*/ 63 w 63"/>
                <a:gd name="T5" fmla="*/ 2 h 41"/>
              </a:gdLst>
              <a:ahLst/>
              <a:cxnLst>
                <a:cxn ang="0">
                  <a:pos x="T0" y="T1"/>
                </a:cxn>
                <a:cxn ang="0">
                  <a:pos x="T2" y="T3"/>
                </a:cxn>
                <a:cxn ang="0">
                  <a:pos x="T4" y="T5"/>
                </a:cxn>
              </a:cxnLst>
              <a:rect l="0" t="0" r="r" b="b"/>
              <a:pathLst>
                <a:path w="63" h="41">
                  <a:moveTo>
                    <a:pt x="50" y="41"/>
                  </a:moveTo>
                  <a:cubicBezTo>
                    <a:pt x="35" y="25"/>
                    <a:pt x="18" y="12"/>
                    <a:pt x="0" y="0"/>
                  </a:cubicBezTo>
                  <a:cubicBezTo>
                    <a:pt x="21" y="2"/>
                    <a:pt x="42" y="3"/>
                    <a:pt x="63" y="2"/>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4" name="Group 33">
            <a:extLst>
              <a:ext uri="{FF2B5EF4-FFF2-40B4-BE49-F238E27FC236}">
                <a16:creationId xmlns:a16="http://schemas.microsoft.com/office/drawing/2014/main" id="{8D388C5A-A695-D247-84B1-1B2FF932AAAC}"/>
              </a:ext>
            </a:extLst>
          </p:cNvPr>
          <p:cNvGrpSpPr/>
          <p:nvPr userDrawn="1"/>
        </p:nvGrpSpPr>
        <p:grpSpPr>
          <a:xfrm>
            <a:off x="4830849" y="6407537"/>
            <a:ext cx="2530305" cy="138107"/>
            <a:chOff x="2502568" y="6027821"/>
            <a:chExt cx="6689559" cy="365125"/>
          </a:xfrm>
        </p:grpSpPr>
        <p:pic>
          <p:nvPicPr>
            <p:cNvPr id="35" name="Picture 34" descr="Text, logo&#10;&#10;Description automatically generated">
              <a:extLst>
                <a:ext uri="{FF2B5EF4-FFF2-40B4-BE49-F238E27FC236}">
                  <a16:creationId xmlns:a16="http://schemas.microsoft.com/office/drawing/2014/main" id="{B7B039B8-769C-F44C-8AA3-C6B91F9C2B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36" name="Picture 35" descr="Text, logo&#10;&#10;Description automatically generated">
              <a:extLst>
                <a:ext uri="{FF2B5EF4-FFF2-40B4-BE49-F238E27FC236}">
                  <a16:creationId xmlns:a16="http://schemas.microsoft.com/office/drawing/2014/main" id="{5EB0F305-0A82-9E47-991D-37BFFB85B5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37" name="Text Placeholder 23">
            <a:extLst>
              <a:ext uri="{FF2B5EF4-FFF2-40B4-BE49-F238E27FC236}">
                <a16:creationId xmlns:a16="http://schemas.microsoft.com/office/drawing/2014/main" id="{BB965390-D74F-BB45-94F8-40B3F4811144}"/>
              </a:ext>
            </a:extLst>
          </p:cNvPr>
          <p:cNvSpPr>
            <a:spLocks noGrp="1"/>
          </p:cNvSpPr>
          <p:nvPr>
            <p:ph type="body" sz="quarter" idx="17" hasCustomPrompt="1"/>
          </p:nvPr>
        </p:nvSpPr>
        <p:spPr>
          <a:xfrm>
            <a:off x="335672" y="524778"/>
            <a:ext cx="3757613" cy="1752381"/>
          </a:xfrm>
        </p:spPr>
        <p:txBody>
          <a:bodyPr>
            <a:noAutofit/>
          </a:bodyPr>
          <a:lstStyle>
            <a:lvl1pPr marL="0" indent="0" algn="l">
              <a:buNone/>
              <a:defRPr sz="5000" b="1" i="0">
                <a:solidFill>
                  <a:srgbClr val="231F20"/>
                </a:solidFill>
                <a:latin typeface="Amatic SC" pitchFamily="2" charset="0"/>
              </a:defRPr>
            </a:lvl1pPr>
          </a:lstStyle>
          <a:p>
            <a:pPr lvl="0"/>
            <a:r>
              <a:rPr lang="en-US" dirty="0"/>
              <a:t>3 STEP INFOGRAPHIC</a:t>
            </a:r>
          </a:p>
        </p:txBody>
      </p:sp>
      <p:sp>
        <p:nvSpPr>
          <p:cNvPr id="41" name="Text Placeholder 23">
            <a:extLst>
              <a:ext uri="{FF2B5EF4-FFF2-40B4-BE49-F238E27FC236}">
                <a16:creationId xmlns:a16="http://schemas.microsoft.com/office/drawing/2014/main" id="{A3595E8B-A5D5-794E-A945-156CA9DE71C9}"/>
              </a:ext>
            </a:extLst>
          </p:cNvPr>
          <p:cNvSpPr>
            <a:spLocks noGrp="1"/>
          </p:cNvSpPr>
          <p:nvPr>
            <p:ph type="body" sz="quarter" idx="20" hasCustomPrompt="1"/>
          </p:nvPr>
        </p:nvSpPr>
        <p:spPr>
          <a:xfrm>
            <a:off x="477357" y="3988594"/>
            <a:ext cx="2651294" cy="1481138"/>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PINK TITLE</a:t>
            </a:r>
          </a:p>
        </p:txBody>
      </p:sp>
      <p:sp>
        <p:nvSpPr>
          <p:cNvPr id="42" name="Text Placeholder 23">
            <a:extLst>
              <a:ext uri="{FF2B5EF4-FFF2-40B4-BE49-F238E27FC236}">
                <a16:creationId xmlns:a16="http://schemas.microsoft.com/office/drawing/2014/main" id="{8EC2CE7D-1F63-FD41-9012-4D7C4C7A8150}"/>
              </a:ext>
            </a:extLst>
          </p:cNvPr>
          <p:cNvSpPr>
            <a:spLocks noGrp="1"/>
          </p:cNvSpPr>
          <p:nvPr>
            <p:ph type="body" sz="quarter" idx="21" hasCustomPrompt="1"/>
          </p:nvPr>
        </p:nvSpPr>
        <p:spPr>
          <a:xfrm>
            <a:off x="7423609" y="750668"/>
            <a:ext cx="2849105"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YELLOW TITLE</a:t>
            </a:r>
          </a:p>
        </p:txBody>
      </p:sp>
      <p:sp>
        <p:nvSpPr>
          <p:cNvPr id="43" name="Text Placeholder 23">
            <a:extLst>
              <a:ext uri="{FF2B5EF4-FFF2-40B4-BE49-F238E27FC236}">
                <a16:creationId xmlns:a16="http://schemas.microsoft.com/office/drawing/2014/main" id="{FE17DBD4-D3F5-E447-BB44-232EE55E750F}"/>
              </a:ext>
            </a:extLst>
          </p:cNvPr>
          <p:cNvSpPr>
            <a:spLocks noGrp="1"/>
          </p:cNvSpPr>
          <p:nvPr>
            <p:ph type="body" sz="quarter" idx="22" hasCustomPrompt="1"/>
          </p:nvPr>
        </p:nvSpPr>
        <p:spPr>
          <a:xfrm>
            <a:off x="9240981" y="3885626"/>
            <a:ext cx="2494447" cy="1481138"/>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BLUE TITLE</a:t>
            </a:r>
          </a:p>
        </p:txBody>
      </p:sp>
    </p:spTree>
    <p:extLst>
      <p:ext uri="{BB962C8B-B14F-4D97-AF65-F5344CB8AC3E}">
        <p14:creationId xmlns:p14="http://schemas.microsoft.com/office/powerpoint/2010/main" val="5693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22" presetClass="entr" presetSubtype="4" fill="hold" nodeType="withEffect">
                                  <p:stCondLst>
                                    <p:cond delay="20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par>
                                <p:cTn id="18" presetID="22" presetClass="entr" presetSubtype="1" fill="hold" nodeType="withEffect">
                                  <p:stCondLst>
                                    <p:cond delay="60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par>
                                <p:cTn id="21" presetID="53" presetClass="entr" presetSubtype="16" fill="hold" nodeType="withEffect">
                                  <p:stCondLst>
                                    <p:cond delay="80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22" presetClass="entr" presetSubtype="2" fill="hold" nodeType="withEffect">
                                  <p:stCondLst>
                                    <p:cond delay="100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4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par>
                                <p:cTn id="39" presetID="53" presetClass="entr" presetSubtype="16" fill="hold" nodeType="withEffect">
                                  <p:stCondLst>
                                    <p:cond delay="80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 Step Inforgraphic">
    <p:spTree>
      <p:nvGrpSpPr>
        <p:cNvPr id="1" name=""/>
        <p:cNvGrpSpPr/>
        <p:nvPr/>
      </p:nvGrpSpPr>
      <p:grpSpPr>
        <a:xfrm>
          <a:off x="0" y="0"/>
          <a:ext cx="0" cy="0"/>
          <a:chOff x="0" y="0"/>
          <a:chExt cx="0" cy="0"/>
        </a:xfrm>
      </p:grpSpPr>
      <p:sp>
        <p:nvSpPr>
          <p:cNvPr id="55" name="Freeform 26">
            <a:extLst>
              <a:ext uri="{FF2B5EF4-FFF2-40B4-BE49-F238E27FC236}">
                <a16:creationId xmlns:a16="http://schemas.microsoft.com/office/drawing/2014/main" id="{30A05D41-4D70-1448-B88D-544DD70D3786}"/>
              </a:ext>
            </a:extLst>
          </p:cNvPr>
          <p:cNvSpPr>
            <a:spLocks/>
          </p:cNvSpPr>
          <p:nvPr userDrawn="1"/>
        </p:nvSpPr>
        <p:spPr bwMode="auto">
          <a:xfrm>
            <a:off x="9920371" y="3744200"/>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6" name="Freeform 27">
            <a:extLst>
              <a:ext uri="{FF2B5EF4-FFF2-40B4-BE49-F238E27FC236}">
                <a16:creationId xmlns:a16="http://schemas.microsoft.com/office/drawing/2014/main" id="{0F5CA9F1-BA3D-1443-B1CB-535FC9F2A9CD}"/>
              </a:ext>
            </a:extLst>
          </p:cNvPr>
          <p:cNvSpPr>
            <a:spLocks/>
          </p:cNvSpPr>
          <p:nvPr userDrawn="1"/>
        </p:nvSpPr>
        <p:spPr bwMode="auto">
          <a:xfrm>
            <a:off x="7880433" y="3756968"/>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7" name="Freeform 28">
            <a:extLst>
              <a:ext uri="{FF2B5EF4-FFF2-40B4-BE49-F238E27FC236}">
                <a16:creationId xmlns:a16="http://schemas.microsoft.com/office/drawing/2014/main" id="{ECEEC912-9F43-C141-AA28-684962C82BCF}"/>
              </a:ext>
            </a:extLst>
          </p:cNvPr>
          <p:cNvSpPr>
            <a:spLocks/>
          </p:cNvSpPr>
          <p:nvPr userDrawn="1"/>
        </p:nvSpPr>
        <p:spPr bwMode="auto">
          <a:xfrm>
            <a:off x="1408195" y="3733830"/>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8" name="Freeform 29">
            <a:extLst>
              <a:ext uri="{FF2B5EF4-FFF2-40B4-BE49-F238E27FC236}">
                <a16:creationId xmlns:a16="http://schemas.microsoft.com/office/drawing/2014/main" id="{A91B7535-22E8-0E4C-A9C3-289D6C56B368}"/>
              </a:ext>
            </a:extLst>
          </p:cNvPr>
          <p:cNvSpPr>
            <a:spLocks/>
          </p:cNvSpPr>
          <p:nvPr userDrawn="1"/>
        </p:nvSpPr>
        <p:spPr bwMode="auto">
          <a:xfrm>
            <a:off x="5646820" y="3744200"/>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9" name="Freeform 30">
            <a:extLst>
              <a:ext uri="{FF2B5EF4-FFF2-40B4-BE49-F238E27FC236}">
                <a16:creationId xmlns:a16="http://schemas.microsoft.com/office/drawing/2014/main" id="{29DF8F87-DDFD-6041-B79C-CF66A0214945}"/>
              </a:ext>
            </a:extLst>
          </p:cNvPr>
          <p:cNvSpPr>
            <a:spLocks/>
          </p:cNvSpPr>
          <p:nvPr userDrawn="1"/>
        </p:nvSpPr>
        <p:spPr bwMode="auto">
          <a:xfrm>
            <a:off x="3595770" y="3766662"/>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10" name="Group 9">
            <a:extLst>
              <a:ext uri="{FF2B5EF4-FFF2-40B4-BE49-F238E27FC236}">
                <a16:creationId xmlns:a16="http://schemas.microsoft.com/office/drawing/2014/main" id="{AA2F912A-95BE-FB4B-82AA-A163472089BD}"/>
              </a:ext>
            </a:extLst>
          </p:cNvPr>
          <p:cNvGrpSpPr>
            <a:grpSpLocks/>
          </p:cNvGrpSpPr>
          <p:nvPr userDrawn="1"/>
        </p:nvGrpSpPr>
        <p:grpSpPr bwMode="auto">
          <a:xfrm>
            <a:off x="2170196" y="2637003"/>
            <a:ext cx="3552825" cy="871284"/>
            <a:chOff x="1998663" y="3054350"/>
            <a:chExt cx="3552824" cy="1084263"/>
          </a:xfrm>
        </p:grpSpPr>
        <p:sp>
          <p:nvSpPr>
            <p:cNvPr id="11" name="Freeform 11">
              <a:extLst>
                <a:ext uri="{FF2B5EF4-FFF2-40B4-BE49-F238E27FC236}">
                  <a16:creationId xmlns:a16="http://schemas.microsoft.com/office/drawing/2014/main" id="{2E7749CE-673B-9A4A-ACB1-A1753C77F7E2}"/>
                </a:ext>
              </a:extLst>
            </p:cNvPr>
            <p:cNvSpPr>
              <a:spLocks/>
            </p:cNvSpPr>
            <p:nvPr/>
          </p:nvSpPr>
          <p:spPr bwMode="auto">
            <a:xfrm>
              <a:off x="2006600" y="3054350"/>
              <a:ext cx="3544887" cy="1038225"/>
            </a:xfrm>
            <a:custGeom>
              <a:avLst/>
              <a:gdLst>
                <a:gd name="T0" fmla="*/ 930 w 930"/>
                <a:gd name="T1" fmla="*/ 0 h 272"/>
                <a:gd name="T2" fmla="*/ 0 w 930"/>
                <a:gd name="T3" fmla="*/ 272 h 272"/>
              </a:gdLst>
              <a:ahLst/>
              <a:cxnLst>
                <a:cxn ang="0">
                  <a:pos x="T0" y="T1"/>
                </a:cxn>
                <a:cxn ang="0">
                  <a:pos x="T2" y="T3"/>
                </a:cxn>
              </a:cxnLst>
              <a:rect l="0" t="0" r="r" b="b"/>
              <a:pathLst>
                <a:path w="930" h="272">
                  <a:moveTo>
                    <a:pt x="930" y="0"/>
                  </a:moveTo>
                  <a:cubicBezTo>
                    <a:pt x="648" y="164"/>
                    <a:pt x="326" y="259"/>
                    <a:pt x="0" y="27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2" name="Freeform 12">
              <a:extLst>
                <a:ext uri="{FF2B5EF4-FFF2-40B4-BE49-F238E27FC236}">
                  <a16:creationId xmlns:a16="http://schemas.microsoft.com/office/drawing/2014/main" id="{53599ED0-9D8F-1641-BBB8-2A06AF4A4FE9}"/>
                </a:ext>
              </a:extLst>
            </p:cNvPr>
            <p:cNvSpPr>
              <a:spLocks/>
            </p:cNvSpPr>
            <p:nvPr/>
          </p:nvSpPr>
          <p:spPr bwMode="auto">
            <a:xfrm>
              <a:off x="1998663" y="4008438"/>
              <a:ext cx="201612" cy="84137"/>
            </a:xfrm>
            <a:custGeom>
              <a:avLst/>
              <a:gdLst>
                <a:gd name="T0" fmla="*/ 0 w 53"/>
                <a:gd name="T1" fmla="*/ 22 h 22"/>
                <a:gd name="T2" fmla="*/ 53 w 53"/>
                <a:gd name="T3" fmla="*/ 0 h 22"/>
              </a:gdLst>
              <a:ahLst/>
              <a:cxnLst>
                <a:cxn ang="0">
                  <a:pos x="T0" y="T1"/>
                </a:cxn>
                <a:cxn ang="0">
                  <a:pos x="T2" y="T3"/>
                </a:cxn>
              </a:cxnLst>
              <a:rect l="0" t="0" r="r" b="b"/>
              <a:pathLst>
                <a:path w="53" h="22">
                  <a:moveTo>
                    <a:pt x="0" y="22"/>
                  </a:moveTo>
                  <a:cubicBezTo>
                    <a:pt x="19" y="16"/>
                    <a:pt x="36" y="9"/>
                    <a:pt x="53"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3" name="Freeform 13">
              <a:extLst>
                <a:ext uri="{FF2B5EF4-FFF2-40B4-BE49-F238E27FC236}">
                  <a16:creationId xmlns:a16="http://schemas.microsoft.com/office/drawing/2014/main" id="{7ABD1FE1-11C7-DA44-BF53-BE211C22C6A2}"/>
                </a:ext>
              </a:extLst>
            </p:cNvPr>
            <p:cNvSpPr>
              <a:spLocks/>
            </p:cNvSpPr>
            <p:nvPr/>
          </p:nvSpPr>
          <p:spPr bwMode="auto">
            <a:xfrm>
              <a:off x="1998663" y="4087813"/>
              <a:ext cx="201612" cy="50800"/>
            </a:xfrm>
            <a:custGeom>
              <a:avLst/>
              <a:gdLst>
                <a:gd name="T0" fmla="*/ 0 w 53"/>
                <a:gd name="T1" fmla="*/ 0 h 13"/>
                <a:gd name="T2" fmla="*/ 53 w 53"/>
                <a:gd name="T3" fmla="*/ 13 h 13"/>
              </a:gdLst>
              <a:ahLst/>
              <a:cxnLst>
                <a:cxn ang="0">
                  <a:pos x="T0" y="T1"/>
                </a:cxn>
                <a:cxn ang="0">
                  <a:pos x="T2" y="T3"/>
                </a:cxn>
              </a:cxnLst>
              <a:rect l="0" t="0" r="r" b="b"/>
              <a:pathLst>
                <a:path w="53" h="13">
                  <a:moveTo>
                    <a:pt x="0" y="0"/>
                  </a:moveTo>
                  <a:cubicBezTo>
                    <a:pt x="18" y="3"/>
                    <a:pt x="36" y="8"/>
                    <a:pt x="53" y="1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4" name="Group 13">
            <a:extLst>
              <a:ext uri="{FF2B5EF4-FFF2-40B4-BE49-F238E27FC236}">
                <a16:creationId xmlns:a16="http://schemas.microsoft.com/office/drawing/2014/main" id="{399EDA2A-3FE8-C346-AB77-E8EF20AB1B53}"/>
              </a:ext>
            </a:extLst>
          </p:cNvPr>
          <p:cNvGrpSpPr>
            <a:grpSpLocks/>
          </p:cNvGrpSpPr>
          <p:nvPr userDrawn="1"/>
        </p:nvGrpSpPr>
        <p:grpSpPr bwMode="auto">
          <a:xfrm>
            <a:off x="4357771" y="2690977"/>
            <a:ext cx="1566862" cy="797295"/>
            <a:chOff x="4186238" y="3108325"/>
            <a:chExt cx="1566862" cy="992188"/>
          </a:xfrm>
        </p:grpSpPr>
        <p:sp>
          <p:nvSpPr>
            <p:cNvPr id="15" name="Freeform 14">
              <a:extLst>
                <a:ext uri="{FF2B5EF4-FFF2-40B4-BE49-F238E27FC236}">
                  <a16:creationId xmlns:a16="http://schemas.microsoft.com/office/drawing/2014/main" id="{50BA38C2-CB9F-6648-94FD-E7F260D4A7E3}"/>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5">
              <a:extLst>
                <a:ext uri="{FF2B5EF4-FFF2-40B4-BE49-F238E27FC236}">
                  <a16:creationId xmlns:a16="http://schemas.microsoft.com/office/drawing/2014/main" id="{2DF1020F-7A20-E448-A456-58033B1D40F0}"/>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6">
              <a:extLst>
                <a:ext uri="{FF2B5EF4-FFF2-40B4-BE49-F238E27FC236}">
                  <a16:creationId xmlns:a16="http://schemas.microsoft.com/office/drawing/2014/main" id="{15744E53-CBB4-3541-A373-70B50A464007}"/>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18" name="Group 17">
            <a:extLst>
              <a:ext uri="{FF2B5EF4-FFF2-40B4-BE49-F238E27FC236}">
                <a16:creationId xmlns:a16="http://schemas.microsoft.com/office/drawing/2014/main" id="{7C776531-4843-7B4A-B238-E5E04C286FD3}"/>
              </a:ext>
            </a:extLst>
          </p:cNvPr>
          <p:cNvGrpSpPr>
            <a:grpSpLocks/>
          </p:cNvGrpSpPr>
          <p:nvPr userDrawn="1"/>
        </p:nvGrpSpPr>
        <p:grpSpPr bwMode="auto">
          <a:xfrm>
            <a:off x="6077033" y="2710027"/>
            <a:ext cx="138113" cy="771782"/>
            <a:chOff x="5905500" y="3127375"/>
            <a:chExt cx="138112" cy="960438"/>
          </a:xfrm>
        </p:grpSpPr>
        <p:sp>
          <p:nvSpPr>
            <p:cNvPr id="19" name="Freeform 17">
              <a:extLst>
                <a:ext uri="{FF2B5EF4-FFF2-40B4-BE49-F238E27FC236}">
                  <a16:creationId xmlns:a16="http://schemas.microsoft.com/office/drawing/2014/main" id="{D2A6BAA9-88D1-FD40-9527-C4B50FA9D6A5}"/>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0" name="Freeform 18">
              <a:extLst>
                <a:ext uri="{FF2B5EF4-FFF2-40B4-BE49-F238E27FC236}">
                  <a16:creationId xmlns:a16="http://schemas.microsoft.com/office/drawing/2014/main" id="{94C76D0B-9D1E-1643-82A5-C154EC399694}"/>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19">
              <a:extLst>
                <a:ext uri="{FF2B5EF4-FFF2-40B4-BE49-F238E27FC236}">
                  <a16:creationId xmlns:a16="http://schemas.microsoft.com/office/drawing/2014/main" id="{E57E19C1-E5E1-5F4E-A2C1-9E1DAB91383E}"/>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2" name="Group 21">
            <a:extLst>
              <a:ext uri="{FF2B5EF4-FFF2-40B4-BE49-F238E27FC236}">
                <a16:creationId xmlns:a16="http://schemas.microsoft.com/office/drawing/2014/main" id="{15F960AD-43E7-1942-99F7-822B7A39BBD2}"/>
              </a:ext>
            </a:extLst>
          </p:cNvPr>
          <p:cNvGrpSpPr>
            <a:grpSpLocks/>
          </p:cNvGrpSpPr>
          <p:nvPr userDrawn="1"/>
        </p:nvGrpSpPr>
        <p:grpSpPr bwMode="auto">
          <a:xfrm>
            <a:off x="6383421" y="2690977"/>
            <a:ext cx="1550987" cy="806224"/>
            <a:chOff x="6211888" y="3108325"/>
            <a:chExt cx="1550987" cy="1003300"/>
          </a:xfrm>
        </p:grpSpPr>
        <p:sp>
          <p:nvSpPr>
            <p:cNvPr id="23" name="Freeform 20">
              <a:extLst>
                <a:ext uri="{FF2B5EF4-FFF2-40B4-BE49-F238E27FC236}">
                  <a16:creationId xmlns:a16="http://schemas.microsoft.com/office/drawing/2014/main" id="{81C11191-A922-F44C-A752-230F99D3F10A}"/>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1">
              <a:extLst>
                <a:ext uri="{FF2B5EF4-FFF2-40B4-BE49-F238E27FC236}">
                  <a16:creationId xmlns:a16="http://schemas.microsoft.com/office/drawing/2014/main" id="{97785FFB-7D52-CD48-ADD8-BC8ED5B4A655}"/>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2">
              <a:extLst>
                <a:ext uri="{FF2B5EF4-FFF2-40B4-BE49-F238E27FC236}">
                  <a16:creationId xmlns:a16="http://schemas.microsoft.com/office/drawing/2014/main" id="{30F6DD89-72C3-1F4F-B299-FFCF1B7D30E4}"/>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893C6F4F-AF67-FB4E-8B57-0989C63270AB}"/>
              </a:ext>
            </a:extLst>
          </p:cNvPr>
          <p:cNvGrpSpPr>
            <a:grpSpLocks/>
          </p:cNvGrpSpPr>
          <p:nvPr userDrawn="1"/>
        </p:nvGrpSpPr>
        <p:grpSpPr bwMode="auto">
          <a:xfrm>
            <a:off x="6604083" y="2637002"/>
            <a:ext cx="3514725" cy="845771"/>
            <a:chOff x="6432550" y="3054350"/>
            <a:chExt cx="3514725" cy="1052513"/>
          </a:xfrm>
        </p:grpSpPr>
        <p:sp>
          <p:nvSpPr>
            <p:cNvPr id="27" name="Freeform 23">
              <a:extLst>
                <a:ext uri="{FF2B5EF4-FFF2-40B4-BE49-F238E27FC236}">
                  <a16:creationId xmlns:a16="http://schemas.microsoft.com/office/drawing/2014/main" id="{98A22981-60EC-7743-9DA2-3513C4F6EC0C}"/>
                </a:ext>
              </a:extLst>
            </p:cNvPr>
            <p:cNvSpPr>
              <a:spLocks/>
            </p:cNvSpPr>
            <p:nvPr/>
          </p:nvSpPr>
          <p:spPr bwMode="auto">
            <a:xfrm>
              <a:off x="6432550" y="3054350"/>
              <a:ext cx="3509963" cy="1022350"/>
            </a:xfrm>
            <a:custGeom>
              <a:avLst/>
              <a:gdLst>
                <a:gd name="T0" fmla="*/ 0 w 921"/>
                <a:gd name="T1" fmla="*/ 0 h 268"/>
                <a:gd name="T2" fmla="*/ 921 w 921"/>
                <a:gd name="T3" fmla="*/ 268 h 268"/>
              </a:gdLst>
              <a:ahLst/>
              <a:cxnLst>
                <a:cxn ang="0">
                  <a:pos x="T0" y="T1"/>
                </a:cxn>
                <a:cxn ang="0">
                  <a:pos x="T2" y="T3"/>
                </a:cxn>
              </a:cxnLst>
              <a:rect l="0" t="0" r="r" b="b"/>
              <a:pathLst>
                <a:path w="921" h="268">
                  <a:moveTo>
                    <a:pt x="0" y="0"/>
                  </a:moveTo>
                  <a:cubicBezTo>
                    <a:pt x="282" y="157"/>
                    <a:pt x="599" y="249"/>
                    <a:pt x="921" y="26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24">
              <a:extLst>
                <a:ext uri="{FF2B5EF4-FFF2-40B4-BE49-F238E27FC236}">
                  <a16:creationId xmlns:a16="http://schemas.microsoft.com/office/drawing/2014/main" id="{7E89FB96-E6D5-2944-B152-A6C131A5CFC1}"/>
                </a:ext>
              </a:extLst>
            </p:cNvPr>
            <p:cNvSpPr>
              <a:spLocks/>
            </p:cNvSpPr>
            <p:nvPr/>
          </p:nvSpPr>
          <p:spPr bwMode="auto">
            <a:xfrm>
              <a:off x="9748838" y="4016375"/>
              <a:ext cx="193675" cy="57150"/>
            </a:xfrm>
            <a:custGeom>
              <a:avLst/>
              <a:gdLst>
                <a:gd name="T0" fmla="*/ 51 w 51"/>
                <a:gd name="T1" fmla="*/ 15 h 15"/>
                <a:gd name="T2" fmla="*/ 0 w 51"/>
                <a:gd name="T3" fmla="*/ 0 h 15"/>
              </a:gdLst>
              <a:ahLst/>
              <a:cxnLst>
                <a:cxn ang="0">
                  <a:pos x="T0" y="T1"/>
                </a:cxn>
                <a:cxn ang="0">
                  <a:pos x="T2" y="T3"/>
                </a:cxn>
              </a:cxnLst>
              <a:rect l="0" t="0" r="r" b="b"/>
              <a:pathLst>
                <a:path w="51" h="15">
                  <a:moveTo>
                    <a:pt x="51" y="15"/>
                  </a:moveTo>
                  <a:cubicBezTo>
                    <a:pt x="34" y="12"/>
                    <a:pt x="17" y="6"/>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25">
              <a:extLst>
                <a:ext uri="{FF2B5EF4-FFF2-40B4-BE49-F238E27FC236}">
                  <a16:creationId xmlns:a16="http://schemas.microsoft.com/office/drawing/2014/main" id="{99B746EA-CDF5-3444-992C-A353A44BF026}"/>
                </a:ext>
              </a:extLst>
            </p:cNvPr>
            <p:cNvSpPr>
              <a:spLocks/>
            </p:cNvSpPr>
            <p:nvPr/>
          </p:nvSpPr>
          <p:spPr bwMode="auto">
            <a:xfrm>
              <a:off x="9748838" y="4073525"/>
              <a:ext cx="198437" cy="33338"/>
            </a:xfrm>
            <a:custGeom>
              <a:avLst/>
              <a:gdLst>
                <a:gd name="T0" fmla="*/ 52 w 52"/>
                <a:gd name="T1" fmla="*/ 0 h 9"/>
                <a:gd name="T2" fmla="*/ 0 w 52"/>
                <a:gd name="T3" fmla="*/ 9 h 9"/>
              </a:gdLst>
              <a:ahLst/>
              <a:cxnLst>
                <a:cxn ang="0">
                  <a:pos x="T0" y="T1"/>
                </a:cxn>
                <a:cxn ang="0">
                  <a:pos x="T2" y="T3"/>
                </a:cxn>
              </a:cxnLst>
              <a:rect l="0" t="0" r="r" b="b"/>
              <a:pathLst>
                <a:path w="52" h="9">
                  <a:moveTo>
                    <a:pt x="52" y="0"/>
                  </a:moveTo>
                  <a:cubicBezTo>
                    <a:pt x="34" y="1"/>
                    <a:pt x="17" y="4"/>
                    <a:pt x="0" y="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30" name="Freeform 26">
            <a:extLst>
              <a:ext uri="{FF2B5EF4-FFF2-40B4-BE49-F238E27FC236}">
                <a16:creationId xmlns:a16="http://schemas.microsoft.com/office/drawing/2014/main" id="{E86C6189-3F21-3544-A6E5-549673142BFB}"/>
              </a:ext>
            </a:extLst>
          </p:cNvPr>
          <p:cNvSpPr>
            <a:spLocks/>
          </p:cNvSpPr>
          <p:nvPr userDrawn="1"/>
        </p:nvSpPr>
        <p:spPr bwMode="auto">
          <a:xfrm>
            <a:off x="9809325" y="3635661"/>
            <a:ext cx="1328734" cy="1329889"/>
          </a:xfrm>
          <a:custGeom>
            <a:avLst/>
            <a:gdLst>
              <a:gd name="T0" fmla="*/ 397 w 479"/>
              <a:gd name="T1" fmla="*/ 88 h 479"/>
              <a:gd name="T2" fmla="*/ 86 w 479"/>
              <a:gd name="T3" fmla="*/ 96 h 479"/>
              <a:gd name="T4" fmla="*/ 109 w 479"/>
              <a:gd name="T5" fmla="*/ 400 h 479"/>
              <a:gd name="T6" fmla="*/ 409 w 479"/>
              <a:gd name="T7" fmla="*/ 376 h 479"/>
              <a:gd name="T8" fmla="*/ 397 w 479"/>
              <a:gd name="T9" fmla="*/ 88 h 479"/>
            </a:gdLst>
            <a:ahLst/>
            <a:cxnLst>
              <a:cxn ang="0">
                <a:pos x="T0" y="T1"/>
              </a:cxn>
              <a:cxn ang="0">
                <a:pos x="T2" y="T3"/>
              </a:cxn>
              <a:cxn ang="0">
                <a:pos x="T4" y="T5"/>
              </a:cxn>
              <a:cxn ang="0">
                <a:pos x="T6" y="T7"/>
              </a:cxn>
              <a:cxn ang="0">
                <a:pos x="T8" y="T9"/>
              </a:cxn>
            </a:cxnLst>
            <a:rect l="0" t="0" r="r" b="b"/>
            <a:pathLst>
              <a:path w="479" h="479">
                <a:moveTo>
                  <a:pt x="397" y="88"/>
                </a:moveTo>
                <a:cubicBezTo>
                  <a:pt x="312" y="0"/>
                  <a:pt x="171" y="15"/>
                  <a:pt x="86" y="96"/>
                </a:cubicBezTo>
                <a:cubicBezTo>
                  <a:pt x="0" y="179"/>
                  <a:pt x="29" y="325"/>
                  <a:pt x="109" y="400"/>
                </a:cubicBezTo>
                <a:cubicBezTo>
                  <a:pt x="193" y="479"/>
                  <a:pt x="338" y="462"/>
                  <a:pt x="409" y="376"/>
                </a:cubicBezTo>
                <a:cubicBezTo>
                  <a:pt x="479" y="291"/>
                  <a:pt x="474" y="166"/>
                  <a:pt x="397"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1" name="Freeform 27">
            <a:extLst>
              <a:ext uri="{FF2B5EF4-FFF2-40B4-BE49-F238E27FC236}">
                <a16:creationId xmlns:a16="http://schemas.microsoft.com/office/drawing/2014/main" id="{61823051-573B-F449-A982-B3E3D5CF3F9B}"/>
              </a:ext>
            </a:extLst>
          </p:cNvPr>
          <p:cNvSpPr>
            <a:spLocks/>
          </p:cNvSpPr>
          <p:nvPr userDrawn="1"/>
        </p:nvSpPr>
        <p:spPr bwMode="auto">
          <a:xfrm>
            <a:off x="7769387" y="3648429"/>
            <a:ext cx="1231679" cy="1240922"/>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2" name="Freeform 28">
            <a:extLst>
              <a:ext uri="{FF2B5EF4-FFF2-40B4-BE49-F238E27FC236}">
                <a16:creationId xmlns:a16="http://schemas.microsoft.com/office/drawing/2014/main" id="{E81AB241-3048-5045-AD5B-7E4AD47BAD23}"/>
              </a:ext>
            </a:extLst>
          </p:cNvPr>
          <p:cNvSpPr>
            <a:spLocks/>
          </p:cNvSpPr>
          <p:nvPr userDrawn="1"/>
        </p:nvSpPr>
        <p:spPr bwMode="auto">
          <a:xfrm>
            <a:off x="1297149" y="3625291"/>
            <a:ext cx="1322957" cy="1302159"/>
          </a:xfrm>
          <a:custGeom>
            <a:avLst/>
            <a:gdLst>
              <a:gd name="T0" fmla="*/ 71 w 477"/>
              <a:gd name="T1" fmla="*/ 377 h 469"/>
              <a:gd name="T2" fmla="*/ 366 w 477"/>
              <a:gd name="T3" fmla="*/ 406 h 469"/>
              <a:gd name="T4" fmla="*/ 411 w 477"/>
              <a:gd name="T5" fmla="*/ 125 h 469"/>
              <a:gd name="T6" fmla="*/ 111 w 477"/>
              <a:gd name="T7" fmla="*/ 71 h 469"/>
              <a:gd name="T8" fmla="*/ 71 w 477"/>
              <a:gd name="T9" fmla="*/ 377 h 469"/>
            </a:gdLst>
            <a:ahLst/>
            <a:cxnLst>
              <a:cxn ang="0">
                <a:pos x="T0" y="T1"/>
              </a:cxn>
              <a:cxn ang="0">
                <a:pos x="T2" y="T3"/>
              </a:cxn>
              <a:cxn ang="0">
                <a:pos x="T4" y="T5"/>
              </a:cxn>
              <a:cxn ang="0">
                <a:pos x="T6" y="T7"/>
              </a:cxn>
              <a:cxn ang="0">
                <a:pos x="T8" y="T9"/>
              </a:cxn>
            </a:cxnLst>
            <a:rect l="0" t="0" r="r" b="b"/>
            <a:pathLst>
              <a:path w="477" h="469">
                <a:moveTo>
                  <a:pt x="71" y="377"/>
                </a:moveTo>
                <a:cubicBezTo>
                  <a:pt x="138" y="463"/>
                  <a:pt x="281" y="469"/>
                  <a:pt x="366" y="406"/>
                </a:cubicBezTo>
                <a:cubicBezTo>
                  <a:pt x="452" y="342"/>
                  <a:pt x="477" y="211"/>
                  <a:pt x="411" y="125"/>
                </a:cubicBezTo>
                <a:cubicBezTo>
                  <a:pt x="337" y="28"/>
                  <a:pt x="214" y="0"/>
                  <a:pt x="111" y="71"/>
                </a:cubicBezTo>
                <a:cubicBezTo>
                  <a:pt x="13" y="138"/>
                  <a:pt x="0" y="285"/>
                  <a:pt x="71" y="377"/>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3" name="Freeform 29">
            <a:extLst>
              <a:ext uri="{FF2B5EF4-FFF2-40B4-BE49-F238E27FC236}">
                <a16:creationId xmlns:a16="http://schemas.microsoft.com/office/drawing/2014/main" id="{C26D4032-9C03-E346-90E0-B8A87FCB89E1}"/>
              </a:ext>
            </a:extLst>
          </p:cNvPr>
          <p:cNvSpPr>
            <a:spLocks/>
          </p:cNvSpPr>
          <p:nvPr userDrawn="1"/>
        </p:nvSpPr>
        <p:spPr bwMode="auto">
          <a:xfrm>
            <a:off x="5535774" y="3635661"/>
            <a:ext cx="1331045" cy="1329889"/>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Freeform 30">
            <a:extLst>
              <a:ext uri="{FF2B5EF4-FFF2-40B4-BE49-F238E27FC236}">
                <a16:creationId xmlns:a16="http://schemas.microsoft.com/office/drawing/2014/main" id="{043C5568-D7F8-EA46-B443-8A1FA0096FA9}"/>
              </a:ext>
            </a:extLst>
          </p:cNvPr>
          <p:cNvSpPr>
            <a:spLocks/>
          </p:cNvSpPr>
          <p:nvPr userDrawn="1"/>
        </p:nvSpPr>
        <p:spPr bwMode="auto">
          <a:xfrm>
            <a:off x="3484724" y="3658123"/>
            <a:ext cx="1223591" cy="1207415"/>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5" name="Freeform 31">
            <a:extLst>
              <a:ext uri="{FF2B5EF4-FFF2-40B4-BE49-F238E27FC236}">
                <a16:creationId xmlns:a16="http://schemas.microsoft.com/office/drawing/2014/main" id="{D9DC1F5A-8795-074D-8816-96B10F398694}"/>
              </a:ext>
            </a:extLst>
          </p:cNvPr>
          <p:cNvSpPr>
            <a:spLocks/>
          </p:cNvSpPr>
          <p:nvPr userDrawn="1"/>
        </p:nvSpPr>
        <p:spPr bwMode="auto">
          <a:xfrm>
            <a:off x="4083846" y="312356"/>
            <a:ext cx="3997320" cy="2148349"/>
          </a:xfrm>
          <a:custGeom>
            <a:avLst/>
            <a:gdLst>
              <a:gd name="T0" fmla="*/ 96 w 576"/>
              <a:gd name="T1" fmla="*/ 485 h 569"/>
              <a:gd name="T2" fmla="*/ 276 w 576"/>
              <a:gd name="T3" fmla="*/ 564 h 569"/>
              <a:gd name="T4" fmla="*/ 430 w 576"/>
              <a:gd name="T5" fmla="*/ 536 h 569"/>
              <a:gd name="T6" fmla="*/ 572 w 576"/>
              <a:gd name="T7" fmla="*/ 285 h 569"/>
              <a:gd name="T8" fmla="*/ 442 w 576"/>
              <a:gd name="T9" fmla="*/ 58 h 569"/>
              <a:gd name="T10" fmla="*/ 182 w 576"/>
              <a:gd name="T11" fmla="*/ 35 h 569"/>
              <a:gd name="T12" fmla="*/ 18 w 576"/>
              <a:gd name="T13" fmla="*/ 237 h 569"/>
              <a:gd name="T14" fmla="*/ 96 w 576"/>
              <a:gd name="T15" fmla="*/ 485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 h="569">
                <a:moveTo>
                  <a:pt x="96" y="485"/>
                </a:moveTo>
                <a:cubicBezTo>
                  <a:pt x="144" y="531"/>
                  <a:pt x="209" y="559"/>
                  <a:pt x="276" y="564"/>
                </a:cubicBezTo>
                <a:cubicBezTo>
                  <a:pt x="329" y="569"/>
                  <a:pt x="383" y="560"/>
                  <a:pt x="430" y="536"/>
                </a:cubicBezTo>
                <a:cubicBezTo>
                  <a:pt x="520" y="490"/>
                  <a:pt x="576" y="386"/>
                  <a:pt x="572" y="285"/>
                </a:cubicBezTo>
                <a:cubicBezTo>
                  <a:pt x="568" y="195"/>
                  <a:pt x="518" y="107"/>
                  <a:pt x="442" y="58"/>
                </a:cubicBezTo>
                <a:cubicBezTo>
                  <a:pt x="366" y="9"/>
                  <a:pt x="266" y="0"/>
                  <a:pt x="182" y="35"/>
                </a:cubicBezTo>
                <a:cubicBezTo>
                  <a:pt x="99" y="70"/>
                  <a:pt x="35" y="148"/>
                  <a:pt x="18" y="237"/>
                </a:cubicBezTo>
                <a:cubicBezTo>
                  <a:pt x="0" y="325"/>
                  <a:pt x="31" y="422"/>
                  <a:pt x="96" y="48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4" name="Text Placeholder 23">
            <a:extLst>
              <a:ext uri="{FF2B5EF4-FFF2-40B4-BE49-F238E27FC236}">
                <a16:creationId xmlns:a16="http://schemas.microsoft.com/office/drawing/2014/main" id="{87AC1599-5ABC-BD46-92C2-A130BB3A85E9}"/>
              </a:ext>
            </a:extLst>
          </p:cNvPr>
          <p:cNvSpPr>
            <a:spLocks noGrp="1"/>
          </p:cNvSpPr>
          <p:nvPr>
            <p:ph type="body" sz="quarter" idx="17" hasCustomPrompt="1"/>
          </p:nvPr>
        </p:nvSpPr>
        <p:spPr>
          <a:xfrm>
            <a:off x="-26988" y="635798"/>
            <a:ext cx="12218988" cy="1519147"/>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60" name="Text Placeholder 23">
            <a:extLst>
              <a:ext uri="{FF2B5EF4-FFF2-40B4-BE49-F238E27FC236}">
                <a16:creationId xmlns:a16="http://schemas.microsoft.com/office/drawing/2014/main" id="{5AFB8D4A-1341-1540-B82D-1DE56A41DEDF}"/>
              </a:ext>
            </a:extLst>
          </p:cNvPr>
          <p:cNvSpPr>
            <a:spLocks noGrp="1"/>
          </p:cNvSpPr>
          <p:nvPr>
            <p:ph type="body" sz="quarter" idx="18" hasCustomPrompt="1"/>
          </p:nvPr>
        </p:nvSpPr>
        <p:spPr>
          <a:xfrm>
            <a:off x="1176663"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01</a:t>
            </a:r>
          </a:p>
        </p:txBody>
      </p:sp>
      <p:sp>
        <p:nvSpPr>
          <p:cNvPr id="61" name="Text Placeholder 23">
            <a:extLst>
              <a:ext uri="{FF2B5EF4-FFF2-40B4-BE49-F238E27FC236}">
                <a16:creationId xmlns:a16="http://schemas.microsoft.com/office/drawing/2014/main" id="{C89BB678-20FE-C540-B9A7-0D1D1A43DA2F}"/>
              </a:ext>
            </a:extLst>
          </p:cNvPr>
          <p:cNvSpPr>
            <a:spLocks noGrp="1"/>
          </p:cNvSpPr>
          <p:nvPr>
            <p:ph type="body" sz="quarter" idx="19" hasCustomPrompt="1"/>
          </p:nvPr>
        </p:nvSpPr>
        <p:spPr>
          <a:xfrm>
            <a:off x="3331616"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02</a:t>
            </a:r>
          </a:p>
        </p:txBody>
      </p:sp>
      <p:sp>
        <p:nvSpPr>
          <p:cNvPr id="62" name="Text Placeholder 23">
            <a:extLst>
              <a:ext uri="{FF2B5EF4-FFF2-40B4-BE49-F238E27FC236}">
                <a16:creationId xmlns:a16="http://schemas.microsoft.com/office/drawing/2014/main" id="{F8483371-CAF9-BF40-82E4-C2B4C782EDAF}"/>
              </a:ext>
            </a:extLst>
          </p:cNvPr>
          <p:cNvSpPr>
            <a:spLocks noGrp="1"/>
          </p:cNvSpPr>
          <p:nvPr>
            <p:ph type="body" sz="quarter" idx="20" hasCustomPrompt="1"/>
          </p:nvPr>
        </p:nvSpPr>
        <p:spPr>
          <a:xfrm>
            <a:off x="5561328"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03</a:t>
            </a:r>
          </a:p>
        </p:txBody>
      </p:sp>
      <p:sp>
        <p:nvSpPr>
          <p:cNvPr id="63" name="Text Placeholder 23">
            <a:extLst>
              <a:ext uri="{FF2B5EF4-FFF2-40B4-BE49-F238E27FC236}">
                <a16:creationId xmlns:a16="http://schemas.microsoft.com/office/drawing/2014/main" id="{7A4C1F4A-7B9A-294A-9894-E38001D008C1}"/>
              </a:ext>
            </a:extLst>
          </p:cNvPr>
          <p:cNvSpPr>
            <a:spLocks noGrp="1"/>
          </p:cNvSpPr>
          <p:nvPr>
            <p:ph type="body" sz="quarter" idx="21" hasCustomPrompt="1"/>
          </p:nvPr>
        </p:nvSpPr>
        <p:spPr>
          <a:xfrm>
            <a:off x="7716281" y="5171568"/>
            <a:ext cx="1620828" cy="684000"/>
          </a:xfr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en-US" dirty="0"/>
              <a:t>STEP 04</a:t>
            </a:r>
          </a:p>
        </p:txBody>
      </p:sp>
      <p:sp>
        <p:nvSpPr>
          <p:cNvPr id="64" name="Text Placeholder 23">
            <a:extLst>
              <a:ext uri="{FF2B5EF4-FFF2-40B4-BE49-F238E27FC236}">
                <a16:creationId xmlns:a16="http://schemas.microsoft.com/office/drawing/2014/main" id="{D9F47A28-C7A5-074D-A9A7-002A016C8909}"/>
              </a:ext>
            </a:extLst>
          </p:cNvPr>
          <p:cNvSpPr>
            <a:spLocks noGrp="1"/>
          </p:cNvSpPr>
          <p:nvPr>
            <p:ph type="body" sz="quarter" idx="22" hasCustomPrompt="1"/>
          </p:nvPr>
        </p:nvSpPr>
        <p:spPr>
          <a:xfrm>
            <a:off x="9809325" y="5171568"/>
            <a:ext cx="1620828" cy="684000"/>
          </a:xfrm>
        </p:spPr>
        <p:txBody>
          <a:bodyPr>
            <a:noAutofit/>
          </a:bodyPr>
          <a:lstStyle>
            <a:lvl1pPr marL="0" indent="0" algn="ctr">
              <a:buNone/>
              <a:defRPr sz="3400" b="1" i="0">
                <a:solidFill>
                  <a:srgbClr val="231F20"/>
                </a:solidFill>
                <a:latin typeface="Amatic SC" pitchFamily="2" charset="0"/>
              </a:defRPr>
            </a:lvl1pPr>
          </a:lstStyle>
          <a:p>
            <a:pPr lvl="0"/>
            <a:r>
              <a:rPr lang="en-US" dirty="0"/>
              <a:t>STEP 05</a:t>
            </a:r>
          </a:p>
        </p:txBody>
      </p:sp>
      <p:grpSp>
        <p:nvGrpSpPr>
          <p:cNvPr id="65" name="Group 64">
            <a:extLst>
              <a:ext uri="{FF2B5EF4-FFF2-40B4-BE49-F238E27FC236}">
                <a16:creationId xmlns:a16="http://schemas.microsoft.com/office/drawing/2014/main" id="{7279ECDB-E9BD-914F-9BDE-25989B33F5AC}"/>
              </a:ext>
            </a:extLst>
          </p:cNvPr>
          <p:cNvGrpSpPr/>
          <p:nvPr userDrawn="1"/>
        </p:nvGrpSpPr>
        <p:grpSpPr>
          <a:xfrm>
            <a:off x="4830849" y="6407537"/>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F7AAD1CE-7823-8C4E-94FE-5F92960C79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ECB3DCF3-E822-AE48-8D80-DA25EF678C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1215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22" presetClass="entr" presetSubtype="2" fill="hold" nodeType="withEffect">
                                  <p:stCondLst>
                                    <p:cond delay="10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500"/>
                                        <p:tgtEl>
                                          <p:spTgt spid="10"/>
                                        </p:tgtEl>
                                      </p:cBhvr>
                                    </p:animEffect>
                                  </p:childTnLst>
                                </p:cTn>
                              </p:par>
                              <p:par>
                                <p:cTn id="13" presetID="22" presetClass="entr" presetSubtype="1" fill="hold" nodeType="withEffect">
                                  <p:stCondLst>
                                    <p:cond delay="30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par>
                                <p:cTn id="16" presetID="22" presetClass="entr" presetSubtype="1" fill="hold"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par>
                                <p:cTn id="19" presetID="22" presetClass="entr" presetSubtype="1" fill="hold" nodeType="withEffect">
                                  <p:stCondLst>
                                    <p:cond delay="70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par>
                                <p:cTn id="22" presetID="22" presetClass="entr" presetSubtype="8" fill="hold" nodeType="withEffect">
                                  <p:stCondLst>
                                    <p:cond delay="90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 presetClass="entr" presetSubtype="4" fill="hold" nodeType="withEffect">
                                  <p:stCondLst>
                                    <p:cond delay="30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1000" fill="hold"/>
                                        <p:tgtEl>
                                          <p:spTgt spid="32"/>
                                        </p:tgtEl>
                                        <p:attrNameLst>
                                          <p:attrName>ppt_x</p:attrName>
                                        </p:attrNameLst>
                                      </p:cBhvr>
                                      <p:tavLst>
                                        <p:tav tm="0">
                                          <p:val>
                                            <p:strVal val="#ppt_x"/>
                                          </p:val>
                                        </p:tav>
                                        <p:tav tm="100000">
                                          <p:val>
                                            <p:strVal val="#ppt_x"/>
                                          </p:val>
                                        </p:tav>
                                      </p:tavLst>
                                    </p:anim>
                                    <p:anim calcmode="lin" valueType="num">
                                      <p:cBhvr additive="base">
                                        <p:cTn id="28" dur="10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000" fill="hold"/>
                                        <p:tgtEl>
                                          <p:spTgt spid="34"/>
                                        </p:tgtEl>
                                        <p:attrNameLst>
                                          <p:attrName>ppt_x</p:attrName>
                                        </p:attrNameLst>
                                      </p:cBhvr>
                                      <p:tavLst>
                                        <p:tav tm="0">
                                          <p:val>
                                            <p:strVal val="#ppt_x"/>
                                          </p:val>
                                        </p:tav>
                                        <p:tav tm="100000">
                                          <p:val>
                                            <p:strVal val="#ppt_x"/>
                                          </p:val>
                                        </p:tav>
                                      </p:tavLst>
                                    </p:anim>
                                    <p:anim calcmode="lin" valueType="num">
                                      <p:cBhvr additive="base">
                                        <p:cTn id="32" dur="10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1000" fill="hold"/>
                                        <p:tgtEl>
                                          <p:spTgt spid="33"/>
                                        </p:tgtEl>
                                        <p:attrNameLst>
                                          <p:attrName>ppt_x</p:attrName>
                                        </p:attrNameLst>
                                      </p:cBhvr>
                                      <p:tavLst>
                                        <p:tav tm="0">
                                          <p:val>
                                            <p:strVal val="#ppt_x"/>
                                          </p:val>
                                        </p:tav>
                                        <p:tav tm="100000">
                                          <p:val>
                                            <p:strVal val="#ppt_x"/>
                                          </p:val>
                                        </p:tav>
                                      </p:tavLst>
                                    </p:anim>
                                    <p:anim calcmode="lin" valueType="num">
                                      <p:cBhvr additive="base">
                                        <p:cTn id="36" dur="10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90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1000" fill="hold"/>
                                        <p:tgtEl>
                                          <p:spTgt spid="31"/>
                                        </p:tgtEl>
                                        <p:attrNameLst>
                                          <p:attrName>ppt_x</p:attrName>
                                        </p:attrNameLst>
                                      </p:cBhvr>
                                      <p:tavLst>
                                        <p:tav tm="0">
                                          <p:val>
                                            <p:strVal val="#ppt_x"/>
                                          </p:val>
                                        </p:tav>
                                        <p:tav tm="100000">
                                          <p:val>
                                            <p:strVal val="#ppt_x"/>
                                          </p:val>
                                        </p:tav>
                                      </p:tavLst>
                                    </p:anim>
                                    <p:anim calcmode="lin" valueType="num">
                                      <p:cBhvr additive="base">
                                        <p:cTn id="40" dur="1000" fill="hold"/>
                                        <p:tgtEl>
                                          <p:spTgt spid="3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110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300"/>
                                  </p:stCondLst>
                                  <p:childTnLst>
                                    <p:set>
                                      <p:cBhvr>
                                        <p:cTn id="46" dur="1" fill="hold">
                                          <p:stCondLst>
                                            <p:cond delay="0"/>
                                          </p:stCondLst>
                                        </p:cTn>
                                        <p:tgtEl>
                                          <p:spTgt spid="57"/>
                                        </p:tgtEl>
                                        <p:attrNameLst>
                                          <p:attrName>style.visibility</p:attrName>
                                        </p:attrNameLst>
                                      </p:cBhvr>
                                      <p:to>
                                        <p:strVal val="visible"/>
                                      </p:to>
                                    </p:set>
                                    <p:anim calcmode="lin" valueType="num">
                                      <p:cBhvr additive="base">
                                        <p:cTn id="47" dur="1000" fill="hold"/>
                                        <p:tgtEl>
                                          <p:spTgt spid="57"/>
                                        </p:tgtEl>
                                        <p:attrNameLst>
                                          <p:attrName>ppt_x</p:attrName>
                                        </p:attrNameLst>
                                      </p:cBhvr>
                                      <p:tavLst>
                                        <p:tav tm="0">
                                          <p:val>
                                            <p:strVal val="#ppt_x"/>
                                          </p:val>
                                        </p:tav>
                                        <p:tav tm="100000">
                                          <p:val>
                                            <p:strVal val="#ppt_x"/>
                                          </p:val>
                                        </p:tav>
                                      </p:tavLst>
                                    </p:anim>
                                    <p:anim calcmode="lin" valueType="num">
                                      <p:cBhvr additive="base">
                                        <p:cTn id="48" dur="1000" fill="hold"/>
                                        <p:tgtEl>
                                          <p:spTgt spid="5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50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1000" fill="hold"/>
                                        <p:tgtEl>
                                          <p:spTgt spid="59"/>
                                        </p:tgtEl>
                                        <p:attrNameLst>
                                          <p:attrName>ppt_x</p:attrName>
                                        </p:attrNameLst>
                                      </p:cBhvr>
                                      <p:tavLst>
                                        <p:tav tm="0">
                                          <p:val>
                                            <p:strVal val="#ppt_x"/>
                                          </p:val>
                                        </p:tav>
                                        <p:tav tm="100000">
                                          <p:val>
                                            <p:strVal val="#ppt_x"/>
                                          </p:val>
                                        </p:tav>
                                      </p:tavLst>
                                    </p:anim>
                                    <p:anim calcmode="lin" valueType="num">
                                      <p:cBhvr additive="base">
                                        <p:cTn id="52" dur="10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700"/>
                                  </p:stCondLst>
                                  <p:childTnLst>
                                    <p:set>
                                      <p:cBhvr>
                                        <p:cTn id="54" dur="1" fill="hold">
                                          <p:stCondLst>
                                            <p:cond delay="0"/>
                                          </p:stCondLst>
                                        </p:cTn>
                                        <p:tgtEl>
                                          <p:spTgt spid="58"/>
                                        </p:tgtEl>
                                        <p:attrNameLst>
                                          <p:attrName>style.visibility</p:attrName>
                                        </p:attrNameLst>
                                      </p:cBhvr>
                                      <p:to>
                                        <p:strVal val="visible"/>
                                      </p:to>
                                    </p:set>
                                    <p:anim calcmode="lin" valueType="num">
                                      <p:cBhvr additive="base">
                                        <p:cTn id="55" dur="1000" fill="hold"/>
                                        <p:tgtEl>
                                          <p:spTgt spid="58"/>
                                        </p:tgtEl>
                                        <p:attrNameLst>
                                          <p:attrName>ppt_x</p:attrName>
                                        </p:attrNameLst>
                                      </p:cBhvr>
                                      <p:tavLst>
                                        <p:tav tm="0">
                                          <p:val>
                                            <p:strVal val="#ppt_x"/>
                                          </p:val>
                                        </p:tav>
                                        <p:tav tm="100000">
                                          <p:val>
                                            <p:strVal val="#ppt_x"/>
                                          </p:val>
                                        </p:tav>
                                      </p:tavLst>
                                    </p:anim>
                                    <p:anim calcmode="lin" valueType="num">
                                      <p:cBhvr additive="base">
                                        <p:cTn id="56" dur="1000" fill="hold"/>
                                        <p:tgtEl>
                                          <p:spTgt spid="5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900"/>
                                  </p:stCondLst>
                                  <p:childTnLst>
                                    <p:set>
                                      <p:cBhvr>
                                        <p:cTn id="58" dur="1" fill="hold">
                                          <p:stCondLst>
                                            <p:cond delay="0"/>
                                          </p:stCondLst>
                                        </p:cTn>
                                        <p:tgtEl>
                                          <p:spTgt spid="56"/>
                                        </p:tgtEl>
                                        <p:attrNameLst>
                                          <p:attrName>style.visibility</p:attrName>
                                        </p:attrNameLst>
                                      </p:cBhvr>
                                      <p:to>
                                        <p:strVal val="visible"/>
                                      </p:to>
                                    </p:set>
                                    <p:anim calcmode="lin" valueType="num">
                                      <p:cBhvr additive="base">
                                        <p:cTn id="59" dur="1000" fill="hold"/>
                                        <p:tgtEl>
                                          <p:spTgt spid="56"/>
                                        </p:tgtEl>
                                        <p:attrNameLst>
                                          <p:attrName>ppt_x</p:attrName>
                                        </p:attrNameLst>
                                      </p:cBhvr>
                                      <p:tavLst>
                                        <p:tav tm="0">
                                          <p:val>
                                            <p:strVal val="#ppt_x"/>
                                          </p:val>
                                        </p:tav>
                                        <p:tav tm="100000">
                                          <p:val>
                                            <p:strVal val="#ppt_x"/>
                                          </p:val>
                                        </p:tav>
                                      </p:tavLst>
                                    </p:anim>
                                    <p:anim calcmode="lin" valueType="num">
                                      <p:cBhvr additive="base">
                                        <p:cTn id="60" dur="1000" fill="hold"/>
                                        <p:tgtEl>
                                          <p:spTgt spid="5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1100"/>
                                  </p:stCondLst>
                                  <p:childTnLst>
                                    <p:set>
                                      <p:cBhvr>
                                        <p:cTn id="62" dur="1" fill="hold">
                                          <p:stCondLst>
                                            <p:cond delay="0"/>
                                          </p:stCondLst>
                                        </p:cTn>
                                        <p:tgtEl>
                                          <p:spTgt spid="55"/>
                                        </p:tgtEl>
                                        <p:attrNameLst>
                                          <p:attrName>style.visibility</p:attrName>
                                        </p:attrNameLst>
                                      </p:cBhvr>
                                      <p:to>
                                        <p:strVal val="visible"/>
                                      </p:to>
                                    </p:set>
                                    <p:anim calcmode="lin" valueType="num">
                                      <p:cBhvr additive="base">
                                        <p:cTn id="63" dur="1000" fill="hold"/>
                                        <p:tgtEl>
                                          <p:spTgt spid="55"/>
                                        </p:tgtEl>
                                        <p:attrNameLst>
                                          <p:attrName>ppt_x</p:attrName>
                                        </p:attrNameLst>
                                      </p:cBhvr>
                                      <p:tavLst>
                                        <p:tav tm="0">
                                          <p:val>
                                            <p:strVal val="#ppt_x"/>
                                          </p:val>
                                        </p:tav>
                                        <p:tav tm="100000">
                                          <p:val>
                                            <p:strVal val="#ppt_x"/>
                                          </p:val>
                                        </p:tav>
                                      </p:tavLst>
                                    </p:anim>
                                    <p:anim calcmode="lin" valueType="num">
                                      <p:cBhvr additive="base">
                                        <p:cTn id="64" dur="10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Step Inforgraphic  A">
    <p:spTree>
      <p:nvGrpSpPr>
        <p:cNvPr id="1" name=""/>
        <p:cNvGrpSpPr/>
        <p:nvPr/>
      </p:nvGrpSpPr>
      <p:grpSpPr>
        <a:xfrm>
          <a:off x="0" y="0"/>
          <a:ext cx="0" cy="0"/>
          <a:chOff x="0" y="0"/>
          <a:chExt cx="0" cy="0"/>
        </a:xfrm>
      </p:grpSpPr>
      <p:sp>
        <p:nvSpPr>
          <p:cNvPr id="42" name="Freeform 19">
            <a:extLst>
              <a:ext uri="{FF2B5EF4-FFF2-40B4-BE49-F238E27FC236}">
                <a16:creationId xmlns:a16="http://schemas.microsoft.com/office/drawing/2014/main" id="{1F2A4B0D-2827-A843-B3CA-C22B4C4D8DD5}"/>
              </a:ext>
            </a:extLst>
          </p:cNvPr>
          <p:cNvSpPr>
            <a:spLocks/>
          </p:cNvSpPr>
          <p:nvPr userDrawn="1"/>
        </p:nvSpPr>
        <p:spPr bwMode="auto">
          <a:xfrm>
            <a:off x="5434079" y="4510086"/>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3" name="Freeform 20">
            <a:extLst>
              <a:ext uri="{FF2B5EF4-FFF2-40B4-BE49-F238E27FC236}">
                <a16:creationId xmlns:a16="http://schemas.microsoft.com/office/drawing/2014/main" id="{02ED3060-0E88-1944-896A-39D79B738A15}"/>
              </a:ext>
            </a:extLst>
          </p:cNvPr>
          <p:cNvSpPr>
            <a:spLocks/>
          </p:cNvSpPr>
          <p:nvPr userDrawn="1"/>
        </p:nvSpPr>
        <p:spPr bwMode="auto">
          <a:xfrm>
            <a:off x="5392804" y="3154361"/>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solidFill>
            <a:srgbClr val="51A9BA"/>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21">
            <a:extLst>
              <a:ext uri="{FF2B5EF4-FFF2-40B4-BE49-F238E27FC236}">
                <a16:creationId xmlns:a16="http://schemas.microsoft.com/office/drawing/2014/main" id="{1C163ED5-0EC6-DB4C-B83E-F92E50B25D55}"/>
              </a:ext>
            </a:extLst>
          </p:cNvPr>
          <p:cNvSpPr>
            <a:spLocks/>
          </p:cNvSpPr>
          <p:nvPr userDrawn="1"/>
        </p:nvSpPr>
        <p:spPr bwMode="auto">
          <a:xfrm>
            <a:off x="5368991" y="1827211"/>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solidFill>
            <a:srgbClr val="F3BDB7"/>
          </a:solidFill>
          <a:ln w="30163" cap="rnd">
            <a:no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22">
            <a:extLst>
              <a:ext uri="{FF2B5EF4-FFF2-40B4-BE49-F238E27FC236}">
                <a16:creationId xmlns:a16="http://schemas.microsoft.com/office/drawing/2014/main" id="{061841D1-205C-8049-91F6-35D80261790F}"/>
              </a:ext>
            </a:extLst>
          </p:cNvPr>
          <p:cNvSpPr>
            <a:spLocks/>
          </p:cNvSpPr>
          <p:nvPr userDrawn="1"/>
        </p:nvSpPr>
        <p:spPr bwMode="auto">
          <a:xfrm>
            <a:off x="5430904" y="547686"/>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 name="Freeform 14">
            <a:extLst>
              <a:ext uri="{FF2B5EF4-FFF2-40B4-BE49-F238E27FC236}">
                <a16:creationId xmlns:a16="http://schemas.microsoft.com/office/drawing/2014/main" id="{28B09706-5A5E-3D4A-A608-3CB6F39910FA}"/>
              </a:ext>
            </a:extLst>
          </p:cNvPr>
          <p:cNvSpPr>
            <a:spLocks/>
          </p:cNvSpPr>
          <p:nvPr userDrawn="1"/>
        </p:nvSpPr>
        <p:spPr bwMode="auto">
          <a:xfrm>
            <a:off x="3905250" y="2355851"/>
            <a:ext cx="1429068" cy="32702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5" name="Freeform 15">
            <a:extLst>
              <a:ext uri="{FF2B5EF4-FFF2-40B4-BE49-F238E27FC236}">
                <a16:creationId xmlns:a16="http://schemas.microsoft.com/office/drawing/2014/main" id="{A9547442-AE37-694C-9DEB-4A8C3A57BAA5}"/>
              </a:ext>
            </a:extLst>
          </p:cNvPr>
          <p:cNvSpPr>
            <a:spLocks/>
          </p:cNvSpPr>
          <p:nvPr userDrawn="1"/>
        </p:nvSpPr>
        <p:spPr bwMode="auto">
          <a:xfrm>
            <a:off x="3646488" y="3929063"/>
            <a:ext cx="1620828" cy="1117600"/>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6">
            <a:extLst>
              <a:ext uri="{FF2B5EF4-FFF2-40B4-BE49-F238E27FC236}">
                <a16:creationId xmlns:a16="http://schemas.microsoft.com/office/drawing/2014/main" id="{642F6369-5A9A-B348-8F77-FA6440634C22}"/>
              </a:ext>
            </a:extLst>
          </p:cNvPr>
          <p:cNvSpPr>
            <a:spLocks/>
          </p:cNvSpPr>
          <p:nvPr userDrawn="1"/>
        </p:nvSpPr>
        <p:spPr bwMode="auto">
          <a:xfrm>
            <a:off x="3908425" y="3419476"/>
            <a:ext cx="1438199" cy="311150"/>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7">
            <a:extLst>
              <a:ext uri="{FF2B5EF4-FFF2-40B4-BE49-F238E27FC236}">
                <a16:creationId xmlns:a16="http://schemas.microsoft.com/office/drawing/2014/main" id="{E9579EB1-A110-CB41-B1DB-A66274A853D6}"/>
              </a:ext>
            </a:extLst>
          </p:cNvPr>
          <p:cNvSpPr>
            <a:spLocks/>
          </p:cNvSpPr>
          <p:nvPr userDrawn="1"/>
        </p:nvSpPr>
        <p:spPr bwMode="auto">
          <a:xfrm>
            <a:off x="3638550" y="1063626"/>
            <a:ext cx="1620828" cy="1116012"/>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8" name="Freeform 18">
            <a:extLst>
              <a:ext uri="{FF2B5EF4-FFF2-40B4-BE49-F238E27FC236}">
                <a16:creationId xmlns:a16="http://schemas.microsoft.com/office/drawing/2014/main" id="{7CF63970-00FB-5143-AF4E-65C97618E940}"/>
              </a:ext>
            </a:extLst>
          </p:cNvPr>
          <p:cNvSpPr>
            <a:spLocks/>
          </p:cNvSpPr>
          <p:nvPr userDrawn="1"/>
        </p:nvSpPr>
        <p:spPr bwMode="auto">
          <a:xfrm>
            <a:off x="485776" y="1847851"/>
            <a:ext cx="3289300" cy="2366962"/>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9" name="Freeform 19">
            <a:extLst>
              <a:ext uri="{FF2B5EF4-FFF2-40B4-BE49-F238E27FC236}">
                <a16:creationId xmlns:a16="http://schemas.microsoft.com/office/drawing/2014/main" id="{101D9917-16C9-0548-89D0-BA092869CC79}"/>
              </a:ext>
            </a:extLst>
          </p:cNvPr>
          <p:cNvSpPr>
            <a:spLocks/>
          </p:cNvSpPr>
          <p:nvPr userDrawn="1"/>
        </p:nvSpPr>
        <p:spPr bwMode="auto">
          <a:xfrm>
            <a:off x="5483149" y="4446588"/>
            <a:ext cx="1181100" cy="1189037"/>
          </a:xfrm>
          <a:custGeom>
            <a:avLst/>
            <a:gdLst>
              <a:gd name="T0" fmla="*/ 174 w 310"/>
              <a:gd name="T1" fmla="*/ 15 h 312"/>
              <a:gd name="T2" fmla="*/ 303 w 310"/>
              <a:gd name="T3" fmla="*/ 180 h 312"/>
              <a:gd name="T4" fmla="*/ 139 w 310"/>
              <a:gd name="T5" fmla="*/ 304 h 312"/>
              <a:gd name="T6" fmla="*/ 6 w 310"/>
              <a:gd name="T7" fmla="*/ 151 h 312"/>
              <a:gd name="T8" fmla="*/ 174 w 310"/>
              <a:gd name="T9" fmla="*/ 15 h 312"/>
            </a:gdLst>
            <a:ahLst/>
            <a:cxnLst>
              <a:cxn ang="0">
                <a:pos x="T0" y="T1"/>
              </a:cxn>
              <a:cxn ang="0">
                <a:pos x="T2" y="T3"/>
              </a:cxn>
              <a:cxn ang="0">
                <a:pos x="T4" y="T5"/>
              </a:cxn>
              <a:cxn ang="0">
                <a:pos x="T6" y="T7"/>
              </a:cxn>
              <a:cxn ang="0">
                <a:pos x="T8" y="T9"/>
              </a:cxn>
            </a:cxnLst>
            <a:rect l="0" t="0" r="r" b="b"/>
            <a:pathLst>
              <a:path w="310" h="312">
                <a:moveTo>
                  <a:pt x="174" y="15"/>
                </a:moveTo>
                <a:cubicBezTo>
                  <a:pt x="255" y="29"/>
                  <a:pt x="310" y="97"/>
                  <a:pt x="303" y="180"/>
                </a:cubicBezTo>
                <a:cubicBezTo>
                  <a:pt x="295" y="263"/>
                  <a:pt x="219" y="312"/>
                  <a:pt x="139" y="304"/>
                </a:cubicBezTo>
                <a:cubicBezTo>
                  <a:pt x="57" y="296"/>
                  <a:pt x="0" y="235"/>
                  <a:pt x="6" y="151"/>
                </a:cubicBezTo>
                <a:cubicBezTo>
                  <a:pt x="12" y="69"/>
                  <a:pt x="89" y="0"/>
                  <a:pt x="174" y="1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21">
            <a:extLst>
              <a:ext uri="{FF2B5EF4-FFF2-40B4-BE49-F238E27FC236}">
                <a16:creationId xmlns:a16="http://schemas.microsoft.com/office/drawing/2014/main" id="{DE2E0A81-364E-2643-8B6A-0A5DB67B26A6}"/>
              </a:ext>
            </a:extLst>
          </p:cNvPr>
          <p:cNvSpPr>
            <a:spLocks/>
          </p:cNvSpPr>
          <p:nvPr userDrawn="1"/>
        </p:nvSpPr>
        <p:spPr bwMode="auto">
          <a:xfrm>
            <a:off x="5418061" y="1763713"/>
            <a:ext cx="1271588" cy="1273175"/>
          </a:xfrm>
          <a:custGeom>
            <a:avLst/>
            <a:gdLst>
              <a:gd name="T0" fmla="*/ 277 w 334"/>
              <a:gd name="T1" fmla="*/ 61 h 334"/>
              <a:gd name="T2" fmla="*/ 60 w 334"/>
              <a:gd name="T3" fmla="*/ 67 h 334"/>
              <a:gd name="T4" fmla="*/ 76 w 334"/>
              <a:gd name="T5" fmla="*/ 279 h 334"/>
              <a:gd name="T6" fmla="*/ 285 w 334"/>
              <a:gd name="T7" fmla="*/ 262 h 334"/>
              <a:gd name="T8" fmla="*/ 277 w 334"/>
              <a:gd name="T9" fmla="*/ 61 h 334"/>
            </a:gdLst>
            <a:ahLst/>
            <a:cxnLst>
              <a:cxn ang="0">
                <a:pos x="T0" y="T1"/>
              </a:cxn>
              <a:cxn ang="0">
                <a:pos x="T2" y="T3"/>
              </a:cxn>
              <a:cxn ang="0">
                <a:pos x="T4" y="T5"/>
              </a:cxn>
              <a:cxn ang="0">
                <a:pos x="T6" y="T7"/>
              </a:cxn>
              <a:cxn ang="0">
                <a:pos x="T8" y="T9"/>
              </a:cxn>
            </a:cxnLst>
            <a:rect l="0" t="0" r="r" b="b"/>
            <a:pathLst>
              <a:path w="334" h="334">
                <a:moveTo>
                  <a:pt x="277" y="61"/>
                </a:moveTo>
                <a:cubicBezTo>
                  <a:pt x="218" y="0"/>
                  <a:pt x="119" y="10"/>
                  <a:pt x="60" y="67"/>
                </a:cubicBezTo>
                <a:cubicBezTo>
                  <a:pt x="0" y="124"/>
                  <a:pt x="20" y="226"/>
                  <a:pt x="76" y="279"/>
                </a:cubicBezTo>
                <a:cubicBezTo>
                  <a:pt x="134" y="334"/>
                  <a:pt x="235" y="322"/>
                  <a:pt x="285" y="262"/>
                </a:cubicBezTo>
                <a:cubicBezTo>
                  <a:pt x="334" y="203"/>
                  <a:pt x="330" y="115"/>
                  <a:pt x="277" y="6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22">
            <a:extLst>
              <a:ext uri="{FF2B5EF4-FFF2-40B4-BE49-F238E27FC236}">
                <a16:creationId xmlns:a16="http://schemas.microsoft.com/office/drawing/2014/main" id="{3A513498-D614-6548-B3AC-8754D21AF881}"/>
              </a:ext>
            </a:extLst>
          </p:cNvPr>
          <p:cNvSpPr>
            <a:spLocks/>
          </p:cNvSpPr>
          <p:nvPr userDrawn="1"/>
        </p:nvSpPr>
        <p:spPr bwMode="auto">
          <a:xfrm>
            <a:off x="5479974" y="484188"/>
            <a:ext cx="1168400" cy="1158875"/>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Text Placeholder 23">
            <a:extLst>
              <a:ext uri="{FF2B5EF4-FFF2-40B4-BE49-F238E27FC236}">
                <a16:creationId xmlns:a16="http://schemas.microsoft.com/office/drawing/2014/main" id="{0F30DEAA-F7DC-8540-AC8C-CB9D518EDD44}"/>
              </a:ext>
            </a:extLst>
          </p:cNvPr>
          <p:cNvSpPr>
            <a:spLocks noGrp="1"/>
          </p:cNvSpPr>
          <p:nvPr>
            <p:ph type="body" sz="quarter" idx="17" hasCustomPrompt="1"/>
          </p:nvPr>
        </p:nvSpPr>
        <p:spPr>
          <a:xfrm>
            <a:off x="485775" y="1847849"/>
            <a:ext cx="3289300" cy="236696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35" name="Text Placeholder 23">
            <a:extLst>
              <a:ext uri="{FF2B5EF4-FFF2-40B4-BE49-F238E27FC236}">
                <a16:creationId xmlns:a16="http://schemas.microsoft.com/office/drawing/2014/main" id="{69F55EDA-053A-A54B-A009-B1C656BAA61F}"/>
              </a:ext>
            </a:extLst>
          </p:cNvPr>
          <p:cNvSpPr>
            <a:spLocks noGrp="1"/>
          </p:cNvSpPr>
          <p:nvPr>
            <p:ph type="body" sz="quarter" idx="18" hasCustomPrompt="1"/>
          </p:nvPr>
        </p:nvSpPr>
        <p:spPr>
          <a:xfrm>
            <a:off x="6791324" y="721625"/>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01</a:t>
            </a:r>
          </a:p>
        </p:txBody>
      </p:sp>
      <p:sp>
        <p:nvSpPr>
          <p:cNvPr id="39" name="Text Placeholder 23">
            <a:extLst>
              <a:ext uri="{FF2B5EF4-FFF2-40B4-BE49-F238E27FC236}">
                <a16:creationId xmlns:a16="http://schemas.microsoft.com/office/drawing/2014/main" id="{76053A5A-C71E-0249-9CAB-69A9DD0E411A}"/>
              </a:ext>
            </a:extLst>
          </p:cNvPr>
          <p:cNvSpPr>
            <a:spLocks noGrp="1"/>
          </p:cNvSpPr>
          <p:nvPr>
            <p:ph type="body" sz="quarter" idx="19" hasCustomPrompt="1"/>
          </p:nvPr>
        </p:nvSpPr>
        <p:spPr>
          <a:xfrm>
            <a:off x="6791324" y="2058300"/>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02</a:t>
            </a:r>
          </a:p>
        </p:txBody>
      </p:sp>
      <p:sp>
        <p:nvSpPr>
          <p:cNvPr id="40" name="Text Placeholder 23">
            <a:extLst>
              <a:ext uri="{FF2B5EF4-FFF2-40B4-BE49-F238E27FC236}">
                <a16:creationId xmlns:a16="http://schemas.microsoft.com/office/drawing/2014/main" id="{3A4A2615-B582-BE42-A65A-B3FE8DFA69F9}"/>
              </a:ext>
            </a:extLst>
          </p:cNvPr>
          <p:cNvSpPr>
            <a:spLocks noGrp="1"/>
          </p:cNvSpPr>
          <p:nvPr>
            <p:ph type="body" sz="quarter" idx="20" hasCustomPrompt="1"/>
          </p:nvPr>
        </p:nvSpPr>
        <p:spPr>
          <a:xfrm>
            <a:off x="6791324" y="3372724"/>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03</a:t>
            </a:r>
          </a:p>
        </p:txBody>
      </p:sp>
      <p:sp>
        <p:nvSpPr>
          <p:cNvPr id="41" name="Text Placeholder 23">
            <a:extLst>
              <a:ext uri="{FF2B5EF4-FFF2-40B4-BE49-F238E27FC236}">
                <a16:creationId xmlns:a16="http://schemas.microsoft.com/office/drawing/2014/main" id="{AFC65F77-1A6A-484D-B676-0EC9CCC8B358}"/>
              </a:ext>
            </a:extLst>
          </p:cNvPr>
          <p:cNvSpPr>
            <a:spLocks noGrp="1"/>
          </p:cNvSpPr>
          <p:nvPr>
            <p:ph type="body" sz="quarter" idx="21" hasCustomPrompt="1"/>
          </p:nvPr>
        </p:nvSpPr>
        <p:spPr>
          <a:xfrm>
            <a:off x="6791324" y="4710242"/>
            <a:ext cx="501015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46" name="Freeform 20">
            <a:extLst>
              <a:ext uri="{FF2B5EF4-FFF2-40B4-BE49-F238E27FC236}">
                <a16:creationId xmlns:a16="http://schemas.microsoft.com/office/drawing/2014/main" id="{C5457E6F-0731-FF43-9C7D-284F117DC35E}"/>
              </a:ext>
            </a:extLst>
          </p:cNvPr>
          <p:cNvSpPr>
            <a:spLocks/>
          </p:cNvSpPr>
          <p:nvPr userDrawn="1"/>
        </p:nvSpPr>
        <p:spPr bwMode="auto">
          <a:xfrm>
            <a:off x="5441874" y="3090863"/>
            <a:ext cx="1266825" cy="1246187"/>
          </a:xfrm>
          <a:custGeom>
            <a:avLst/>
            <a:gdLst>
              <a:gd name="T0" fmla="*/ 50 w 333"/>
              <a:gd name="T1" fmla="*/ 263 h 327"/>
              <a:gd name="T2" fmla="*/ 255 w 333"/>
              <a:gd name="T3" fmla="*/ 283 h 327"/>
              <a:gd name="T4" fmla="*/ 287 w 333"/>
              <a:gd name="T5" fmla="*/ 87 h 327"/>
              <a:gd name="T6" fmla="*/ 78 w 333"/>
              <a:gd name="T7" fmla="*/ 49 h 327"/>
              <a:gd name="T8" fmla="*/ 50 w 333"/>
              <a:gd name="T9" fmla="*/ 263 h 327"/>
            </a:gdLst>
            <a:ahLst/>
            <a:cxnLst>
              <a:cxn ang="0">
                <a:pos x="T0" y="T1"/>
              </a:cxn>
              <a:cxn ang="0">
                <a:pos x="T2" y="T3"/>
              </a:cxn>
              <a:cxn ang="0">
                <a:pos x="T4" y="T5"/>
              </a:cxn>
              <a:cxn ang="0">
                <a:pos x="T6" y="T7"/>
              </a:cxn>
              <a:cxn ang="0">
                <a:pos x="T8" y="T9"/>
              </a:cxn>
            </a:cxnLst>
            <a:rect l="0" t="0" r="r" b="b"/>
            <a:pathLst>
              <a:path w="333" h="327">
                <a:moveTo>
                  <a:pt x="50" y="263"/>
                </a:moveTo>
                <a:cubicBezTo>
                  <a:pt x="96" y="323"/>
                  <a:pt x="196" y="327"/>
                  <a:pt x="255" y="283"/>
                </a:cubicBezTo>
                <a:cubicBezTo>
                  <a:pt x="315" y="239"/>
                  <a:pt x="333" y="147"/>
                  <a:pt x="287" y="87"/>
                </a:cubicBezTo>
                <a:cubicBezTo>
                  <a:pt x="235" y="19"/>
                  <a:pt x="149" y="0"/>
                  <a:pt x="78" y="49"/>
                </a:cubicBezTo>
                <a:cubicBezTo>
                  <a:pt x="9" y="96"/>
                  <a:pt x="0" y="198"/>
                  <a:pt x="50" y="263"/>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24813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8" fill="hold" nodeType="withEffect">
                                  <p:stCondLst>
                                    <p:cond delay="1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nodeType="withEffect">
                                  <p:stCondLst>
                                    <p:cond delay="3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nodeType="withEffect">
                                  <p:stCondLst>
                                    <p:cond delay="5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par>
                                <p:cTn id="19" presetID="22" presetClass="entr" presetSubtype="8" fill="hold" nodeType="withEffect">
                                  <p:stCondLst>
                                    <p:cond delay="70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 presetClass="entr" presetSubtype="2" fill="hold" nodeType="withEffect">
                                  <p:stCondLst>
                                    <p:cond delay="25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1+#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65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1000" fill="hold"/>
                                        <p:tgtEl>
                                          <p:spTgt spid="21"/>
                                        </p:tgtEl>
                                        <p:attrNameLst>
                                          <p:attrName>ppt_x</p:attrName>
                                        </p:attrNameLst>
                                      </p:cBhvr>
                                      <p:tavLst>
                                        <p:tav tm="0">
                                          <p:val>
                                            <p:strVal val="1+#ppt_w/2"/>
                                          </p:val>
                                        </p:tav>
                                        <p:tav tm="100000">
                                          <p:val>
                                            <p:strVal val="#ppt_x"/>
                                          </p:val>
                                        </p:tav>
                                      </p:tavLst>
                                    </p:anim>
                                    <p:anim calcmode="lin" valueType="num">
                                      <p:cBhvr additive="base">
                                        <p:cTn id="29" dur="1000" fill="hold"/>
                                        <p:tgtEl>
                                          <p:spTgt spid="21"/>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8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25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1000" fill="hold"/>
                                        <p:tgtEl>
                                          <p:spTgt spid="42"/>
                                        </p:tgtEl>
                                        <p:attrNameLst>
                                          <p:attrName>ppt_x</p:attrName>
                                        </p:attrNameLst>
                                      </p:cBhvr>
                                      <p:tavLst>
                                        <p:tav tm="0">
                                          <p:val>
                                            <p:strVal val="1+#ppt_w/2"/>
                                          </p:val>
                                        </p:tav>
                                        <p:tav tm="100000">
                                          <p:val>
                                            <p:strVal val="#ppt_x"/>
                                          </p:val>
                                        </p:tav>
                                      </p:tavLst>
                                    </p:anim>
                                    <p:anim calcmode="lin" valueType="num">
                                      <p:cBhvr additive="base">
                                        <p:cTn id="37" dur="1000" fill="hold"/>
                                        <p:tgtEl>
                                          <p:spTgt spid="4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45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1000" fill="hold"/>
                                        <p:tgtEl>
                                          <p:spTgt spid="43"/>
                                        </p:tgtEl>
                                        <p:attrNameLst>
                                          <p:attrName>ppt_x</p:attrName>
                                        </p:attrNameLst>
                                      </p:cBhvr>
                                      <p:tavLst>
                                        <p:tav tm="0">
                                          <p:val>
                                            <p:strVal val="1+#ppt_w/2"/>
                                          </p:val>
                                        </p:tav>
                                        <p:tav tm="100000">
                                          <p:val>
                                            <p:strVal val="#ppt_x"/>
                                          </p:val>
                                        </p:tav>
                                      </p:tavLst>
                                    </p:anim>
                                    <p:anim calcmode="lin" valueType="num">
                                      <p:cBhvr additive="base">
                                        <p:cTn id="41" dur="1000" fill="hold"/>
                                        <p:tgtEl>
                                          <p:spTgt spid="4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650"/>
                                  </p:stCondLst>
                                  <p:childTnLst>
                                    <p:set>
                                      <p:cBhvr>
                                        <p:cTn id="43" dur="1" fill="hold">
                                          <p:stCondLst>
                                            <p:cond delay="0"/>
                                          </p:stCondLst>
                                        </p:cTn>
                                        <p:tgtEl>
                                          <p:spTgt spid="44"/>
                                        </p:tgtEl>
                                        <p:attrNameLst>
                                          <p:attrName>style.visibility</p:attrName>
                                        </p:attrNameLst>
                                      </p:cBhvr>
                                      <p:to>
                                        <p:strVal val="visible"/>
                                      </p:to>
                                    </p:set>
                                    <p:anim calcmode="lin" valueType="num">
                                      <p:cBhvr additive="base">
                                        <p:cTn id="44" dur="1000" fill="hold"/>
                                        <p:tgtEl>
                                          <p:spTgt spid="44"/>
                                        </p:tgtEl>
                                        <p:attrNameLst>
                                          <p:attrName>ppt_x</p:attrName>
                                        </p:attrNameLst>
                                      </p:cBhvr>
                                      <p:tavLst>
                                        <p:tav tm="0">
                                          <p:val>
                                            <p:strVal val="1+#ppt_w/2"/>
                                          </p:val>
                                        </p:tav>
                                        <p:tav tm="100000">
                                          <p:val>
                                            <p:strVal val="#ppt_x"/>
                                          </p:val>
                                        </p:tav>
                                      </p:tavLst>
                                    </p:anim>
                                    <p:anim calcmode="lin" valueType="num">
                                      <p:cBhvr additive="base">
                                        <p:cTn id="45" dur="1000" fill="hold"/>
                                        <p:tgtEl>
                                          <p:spTgt spid="44"/>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85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1000" fill="hold"/>
                                        <p:tgtEl>
                                          <p:spTgt spid="45"/>
                                        </p:tgtEl>
                                        <p:attrNameLst>
                                          <p:attrName>ppt_x</p:attrName>
                                        </p:attrNameLst>
                                      </p:cBhvr>
                                      <p:tavLst>
                                        <p:tav tm="0">
                                          <p:val>
                                            <p:strVal val="1+#ppt_w/2"/>
                                          </p:val>
                                        </p:tav>
                                        <p:tav tm="100000">
                                          <p:val>
                                            <p:strVal val="#ppt_x"/>
                                          </p:val>
                                        </p:tav>
                                      </p:tavLst>
                                    </p:anim>
                                    <p:anim calcmode="lin" valueType="num">
                                      <p:cBhvr additive="base">
                                        <p:cTn id="49" dur="10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fill="hold" nodeType="withEffect">
                                  <p:stCondLst>
                                    <p:cond delay="450"/>
                                  </p:stCondLst>
                                  <p:childTnLst>
                                    <p:set>
                                      <p:cBhvr>
                                        <p:cTn id="51" dur="1" fill="hold">
                                          <p:stCondLst>
                                            <p:cond delay="0"/>
                                          </p:stCondLst>
                                        </p:cTn>
                                        <p:tgtEl>
                                          <p:spTgt spid="46"/>
                                        </p:tgtEl>
                                        <p:attrNameLst>
                                          <p:attrName>style.visibility</p:attrName>
                                        </p:attrNameLst>
                                      </p:cBhvr>
                                      <p:to>
                                        <p:strVal val="visible"/>
                                      </p:to>
                                    </p:set>
                                    <p:anim calcmode="lin" valueType="num">
                                      <p:cBhvr additive="base">
                                        <p:cTn id="52" dur="1000" fill="hold"/>
                                        <p:tgtEl>
                                          <p:spTgt spid="46"/>
                                        </p:tgtEl>
                                        <p:attrNameLst>
                                          <p:attrName>ppt_x</p:attrName>
                                        </p:attrNameLst>
                                      </p:cBhvr>
                                      <p:tavLst>
                                        <p:tav tm="0">
                                          <p:val>
                                            <p:strVal val="1+#ppt_w/2"/>
                                          </p:val>
                                        </p:tav>
                                        <p:tav tm="100000">
                                          <p:val>
                                            <p:strVal val="#ppt_x"/>
                                          </p:val>
                                        </p:tav>
                                      </p:tavLst>
                                    </p:anim>
                                    <p:anim calcmode="lin" valueType="num">
                                      <p:cBhvr additive="base">
                                        <p:cTn id="53"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Step Pyramid Inforgraphic">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14877D-C838-A94A-A2B9-3E79FB27BF95}"/>
              </a:ext>
            </a:extLst>
          </p:cNvPr>
          <p:cNvGrpSpPr/>
          <p:nvPr userDrawn="1"/>
        </p:nvGrpSpPr>
        <p:grpSpPr>
          <a:xfrm>
            <a:off x="4830849" y="6407537"/>
            <a:ext cx="2530305" cy="138107"/>
            <a:chOff x="2502568" y="6027821"/>
            <a:chExt cx="6689559" cy="365125"/>
          </a:xfrm>
        </p:grpSpPr>
        <p:pic>
          <p:nvPicPr>
            <p:cNvPr id="8" name="Picture 7" descr="Text, logo&#10;&#10;Description automatically generated">
              <a:extLst>
                <a:ext uri="{FF2B5EF4-FFF2-40B4-BE49-F238E27FC236}">
                  <a16:creationId xmlns:a16="http://schemas.microsoft.com/office/drawing/2014/main" id="{A05657DE-17BE-CE47-A5DB-00B75B9BBD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 name="Picture 8" descr="Text, logo&#10;&#10;Description automatically generated">
              <a:extLst>
                <a:ext uri="{FF2B5EF4-FFF2-40B4-BE49-F238E27FC236}">
                  <a16:creationId xmlns:a16="http://schemas.microsoft.com/office/drawing/2014/main" id="{16345622-4A38-FD44-AF51-E4ABC02257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grpSp>
        <p:nvGrpSpPr>
          <p:cNvPr id="3" name="Group 2">
            <a:extLst>
              <a:ext uri="{FF2B5EF4-FFF2-40B4-BE49-F238E27FC236}">
                <a16:creationId xmlns:a16="http://schemas.microsoft.com/office/drawing/2014/main" id="{526BC4A4-7348-3D43-A197-C9D63DD2C15E}"/>
              </a:ext>
            </a:extLst>
          </p:cNvPr>
          <p:cNvGrpSpPr/>
          <p:nvPr userDrawn="1"/>
        </p:nvGrpSpPr>
        <p:grpSpPr>
          <a:xfrm>
            <a:off x="6710374" y="314126"/>
            <a:ext cx="5143500" cy="5802927"/>
            <a:chOff x="3104137" y="262893"/>
            <a:chExt cx="6178799" cy="5377172"/>
          </a:xfrm>
        </p:grpSpPr>
        <p:sp>
          <p:nvSpPr>
            <p:cNvPr id="54" name="Freeform 53">
              <a:extLst>
                <a:ext uri="{FF2B5EF4-FFF2-40B4-BE49-F238E27FC236}">
                  <a16:creationId xmlns:a16="http://schemas.microsoft.com/office/drawing/2014/main" id="{D59593B2-A13C-434C-ABEB-6F8FAB6B4923}"/>
                </a:ext>
              </a:extLst>
            </p:cNvPr>
            <p:cNvSpPr>
              <a:spLocks/>
            </p:cNvSpPr>
            <p:nvPr userDrawn="1"/>
          </p:nvSpPr>
          <p:spPr bwMode="auto">
            <a:xfrm>
              <a:off x="5989710" y="262893"/>
              <a:ext cx="858275" cy="1219379"/>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58" name="Freeform 57">
              <a:extLst>
                <a:ext uri="{FF2B5EF4-FFF2-40B4-BE49-F238E27FC236}">
                  <a16:creationId xmlns:a16="http://schemas.microsoft.com/office/drawing/2014/main" id="{B1D45376-43AE-504E-BD39-88D41BF703A1}"/>
                </a:ext>
              </a:extLst>
            </p:cNvPr>
            <p:cNvSpPr>
              <a:spLocks/>
            </p:cNvSpPr>
            <p:nvPr userDrawn="1"/>
          </p:nvSpPr>
          <p:spPr bwMode="auto">
            <a:xfrm>
              <a:off x="6713270" y="1901382"/>
              <a:ext cx="955314" cy="1046363"/>
            </a:xfrm>
            <a:custGeom>
              <a:avLst/>
              <a:gdLst>
                <a:gd name="connsiteX0" fmla="*/ 0 w 955314"/>
                <a:gd name="connsiteY0" fmla="*/ 0 h 1120835"/>
                <a:gd name="connsiteX1" fmla="*/ 304362 w 955314"/>
                <a:gd name="connsiteY1" fmla="*/ 695 h 1120835"/>
                <a:gd name="connsiteX2" fmla="*/ 833498 w 955314"/>
                <a:gd name="connsiteY2" fmla="*/ 934145 h 1120835"/>
                <a:gd name="connsiteX3" fmla="*/ 955314 w 955314"/>
                <a:gd name="connsiteY3" fmla="*/ 1120835 h 1120835"/>
                <a:gd name="connsiteX4" fmla="*/ 658491 w 955314"/>
                <a:gd name="connsiteY4" fmla="*/ 1120835 h 1120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314" h="1120835">
                  <a:moveTo>
                    <a:pt x="0" y="0"/>
                  </a:moveTo>
                  <a:lnTo>
                    <a:pt x="304362" y="695"/>
                  </a:lnTo>
                  <a:cubicBezTo>
                    <a:pt x="479472" y="309305"/>
                    <a:pt x="658388" y="621725"/>
                    <a:pt x="833498" y="934145"/>
                  </a:cubicBezTo>
                  <a:cubicBezTo>
                    <a:pt x="871566" y="998915"/>
                    <a:pt x="917247" y="1059875"/>
                    <a:pt x="955314" y="1120835"/>
                  </a:cubicBezTo>
                  <a:lnTo>
                    <a:pt x="658491" y="1120835"/>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67" name="Freeform 66">
              <a:extLst>
                <a:ext uri="{FF2B5EF4-FFF2-40B4-BE49-F238E27FC236}">
                  <a16:creationId xmlns:a16="http://schemas.microsoft.com/office/drawing/2014/main" id="{D1839C6C-DC7F-2F4D-9528-5C59923BABA7}"/>
                </a:ext>
              </a:extLst>
            </p:cNvPr>
            <p:cNvSpPr>
              <a:spLocks/>
            </p:cNvSpPr>
            <p:nvPr userDrawn="1"/>
          </p:nvSpPr>
          <p:spPr bwMode="auto">
            <a:xfrm>
              <a:off x="7538101" y="3171902"/>
              <a:ext cx="916161" cy="1096804"/>
            </a:xfrm>
            <a:custGeom>
              <a:avLst/>
              <a:gdLst>
                <a:gd name="connsiteX0" fmla="*/ 0 w 916161"/>
                <a:gd name="connsiteY0" fmla="*/ 0 h 1096804"/>
                <a:gd name="connsiteX1" fmla="*/ 276809 w 916161"/>
                <a:gd name="connsiteY1" fmla="*/ 82 h 1096804"/>
                <a:gd name="connsiteX2" fmla="*/ 916161 w 916161"/>
                <a:gd name="connsiteY2" fmla="*/ 1096109 h 1096804"/>
                <a:gd name="connsiteX3" fmla="*/ 644373 w 916161"/>
                <a:gd name="connsiteY3" fmla="*/ 1096804 h 1096804"/>
              </a:gdLst>
              <a:ahLst/>
              <a:cxnLst>
                <a:cxn ang="0">
                  <a:pos x="connsiteX0" y="connsiteY0"/>
                </a:cxn>
                <a:cxn ang="0">
                  <a:pos x="connsiteX1" y="connsiteY1"/>
                </a:cxn>
                <a:cxn ang="0">
                  <a:pos x="connsiteX2" y="connsiteY2"/>
                </a:cxn>
                <a:cxn ang="0">
                  <a:pos x="connsiteX3" y="connsiteY3"/>
                </a:cxn>
              </a:cxnLst>
              <a:rect l="l" t="t" r="r" b="b"/>
              <a:pathLst>
                <a:path w="916161" h="1096804">
                  <a:moveTo>
                    <a:pt x="0" y="0"/>
                  </a:moveTo>
                  <a:lnTo>
                    <a:pt x="276809" y="82"/>
                  </a:lnTo>
                  <a:cubicBezTo>
                    <a:pt x="489926" y="365424"/>
                    <a:pt x="703044" y="730767"/>
                    <a:pt x="916161" y="1096109"/>
                  </a:cubicBezTo>
                  <a:lnTo>
                    <a:pt x="644373" y="1096804"/>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70" name="Freeform 69">
              <a:extLst>
                <a:ext uri="{FF2B5EF4-FFF2-40B4-BE49-F238E27FC236}">
                  <a16:creationId xmlns:a16="http://schemas.microsoft.com/office/drawing/2014/main" id="{04078855-8443-F445-BEDE-BB9CEAD5D076}"/>
                </a:ext>
              </a:extLst>
            </p:cNvPr>
            <p:cNvSpPr>
              <a:spLocks/>
            </p:cNvSpPr>
            <p:nvPr userDrawn="1"/>
          </p:nvSpPr>
          <p:spPr bwMode="auto">
            <a:xfrm>
              <a:off x="8316107" y="4438948"/>
              <a:ext cx="966829" cy="1201117"/>
            </a:xfrm>
            <a:custGeom>
              <a:avLst/>
              <a:gdLst>
                <a:gd name="connsiteX0" fmla="*/ 0 w 966830"/>
                <a:gd name="connsiteY0" fmla="*/ 0 h 1201117"/>
                <a:gd name="connsiteX1" fmla="*/ 266766 w 966830"/>
                <a:gd name="connsiteY1" fmla="*/ 428 h 1201117"/>
                <a:gd name="connsiteX2" fmla="*/ 966830 w 966830"/>
                <a:gd name="connsiteY2" fmla="*/ 1200268 h 1201117"/>
                <a:gd name="connsiteX3" fmla="*/ 705656 w 966830"/>
                <a:gd name="connsiteY3" fmla="*/ 1201117 h 1201117"/>
              </a:gdLst>
              <a:ahLst/>
              <a:cxnLst>
                <a:cxn ang="0">
                  <a:pos x="connsiteX0" y="connsiteY0"/>
                </a:cxn>
                <a:cxn ang="0">
                  <a:pos x="connsiteX1" y="connsiteY1"/>
                </a:cxn>
                <a:cxn ang="0">
                  <a:pos x="connsiteX2" y="connsiteY2"/>
                </a:cxn>
                <a:cxn ang="0">
                  <a:pos x="connsiteX3" y="connsiteY3"/>
                </a:cxn>
              </a:cxnLst>
              <a:rect l="l" t="t" r="r" b="b"/>
              <a:pathLst>
                <a:path w="966830" h="1201117">
                  <a:moveTo>
                    <a:pt x="0" y="0"/>
                  </a:moveTo>
                  <a:lnTo>
                    <a:pt x="266766" y="428"/>
                  </a:lnTo>
                  <a:cubicBezTo>
                    <a:pt x="498852" y="396566"/>
                    <a:pt x="734744" y="800322"/>
                    <a:pt x="966830" y="1200268"/>
                  </a:cubicBezTo>
                  <a:lnTo>
                    <a:pt x="705656" y="1201117"/>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27" name="Freeform 16">
              <a:extLst>
                <a:ext uri="{FF2B5EF4-FFF2-40B4-BE49-F238E27FC236}">
                  <a16:creationId xmlns:a16="http://schemas.microsoft.com/office/drawing/2014/main" id="{5BBCDE99-AB49-6C4E-A7B4-1CAB0BC16329}"/>
                </a:ext>
              </a:extLst>
            </p:cNvPr>
            <p:cNvSpPr>
              <a:spLocks/>
            </p:cNvSpPr>
            <p:nvPr userDrawn="1"/>
          </p:nvSpPr>
          <p:spPr bwMode="auto">
            <a:xfrm>
              <a:off x="5252434" y="305808"/>
              <a:ext cx="1595551" cy="1422258"/>
            </a:xfrm>
            <a:custGeom>
              <a:avLst/>
              <a:gdLst>
                <a:gd name="T0" fmla="*/ 184 w 369"/>
                <a:gd name="T1" fmla="*/ 0 h 321"/>
                <a:gd name="T2" fmla="*/ 0 w 369"/>
                <a:gd name="T3" fmla="*/ 321 h 321"/>
                <a:gd name="T4" fmla="*/ 369 w 369"/>
                <a:gd name="T5" fmla="*/ 320 h 321"/>
                <a:gd name="T6" fmla="*/ 184 w 369"/>
                <a:gd name="T7" fmla="*/ 0 h 321"/>
              </a:gdLst>
              <a:ahLst/>
              <a:cxnLst>
                <a:cxn ang="0">
                  <a:pos x="T0" y="T1"/>
                </a:cxn>
                <a:cxn ang="0">
                  <a:pos x="T2" y="T3"/>
                </a:cxn>
                <a:cxn ang="0">
                  <a:pos x="T4" y="T5"/>
                </a:cxn>
                <a:cxn ang="0">
                  <a:pos x="T6" y="T7"/>
                </a:cxn>
              </a:cxnLst>
              <a:rect l="0" t="0" r="r" b="b"/>
              <a:pathLst>
                <a:path w="369" h="321">
                  <a:moveTo>
                    <a:pt x="184" y="0"/>
                  </a:moveTo>
                  <a:cubicBezTo>
                    <a:pt x="122" y="107"/>
                    <a:pt x="61" y="214"/>
                    <a:pt x="0" y="321"/>
                  </a:cubicBezTo>
                  <a:cubicBezTo>
                    <a:pt x="123" y="321"/>
                    <a:pt x="246" y="320"/>
                    <a:pt x="369" y="320"/>
                  </a:cubicBezTo>
                  <a:cubicBezTo>
                    <a:pt x="308" y="214"/>
                    <a:pt x="245" y="106"/>
                    <a:pt x="184"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7">
              <a:extLst>
                <a:ext uri="{FF2B5EF4-FFF2-40B4-BE49-F238E27FC236}">
                  <a16:creationId xmlns:a16="http://schemas.microsoft.com/office/drawing/2014/main" id="{E2D4C410-6E78-B447-803B-1BFBD0F7BC47}"/>
                </a:ext>
              </a:extLst>
            </p:cNvPr>
            <p:cNvSpPr>
              <a:spLocks/>
            </p:cNvSpPr>
            <p:nvPr userDrawn="1"/>
          </p:nvSpPr>
          <p:spPr bwMode="auto">
            <a:xfrm>
              <a:off x="4595087" y="1845093"/>
              <a:ext cx="2965451" cy="1138560"/>
            </a:xfrm>
            <a:custGeom>
              <a:avLst/>
              <a:gdLst>
                <a:gd name="T0" fmla="*/ 608 w 779"/>
                <a:gd name="T1" fmla="*/ 1 h 295"/>
                <a:gd name="T2" fmla="*/ 170 w 779"/>
                <a:gd name="T3" fmla="*/ 0 h 295"/>
                <a:gd name="T4" fmla="*/ 0 w 779"/>
                <a:gd name="T5" fmla="*/ 295 h 295"/>
                <a:gd name="T6" fmla="*/ 779 w 779"/>
                <a:gd name="T7" fmla="*/ 295 h 295"/>
                <a:gd name="T8" fmla="*/ 747 w 779"/>
                <a:gd name="T9" fmla="*/ 246 h 295"/>
                <a:gd name="T10" fmla="*/ 608 w 779"/>
                <a:gd name="T11" fmla="*/ 1 h 295"/>
              </a:gdLst>
              <a:ahLst/>
              <a:cxnLst>
                <a:cxn ang="0">
                  <a:pos x="T0" y="T1"/>
                </a:cxn>
                <a:cxn ang="0">
                  <a:pos x="T2" y="T3"/>
                </a:cxn>
                <a:cxn ang="0">
                  <a:pos x="T4" y="T5"/>
                </a:cxn>
                <a:cxn ang="0">
                  <a:pos x="T6" y="T7"/>
                </a:cxn>
                <a:cxn ang="0">
                  <a:pos x="T8" y="T9"/>
                </a:cxn>
                <a:cxn ang="0">
                  <a:pos x="T10" y="T11"/>
                </a:cxn>
              </a:cxnLst>
              <a:rect l="0" t="0" r="r" b="b"/>
              <a:pathLst>
                <a:path w="779" h="295">
                  <a:moveTo>
                    <a:pt x="608" y="1"/>
                  </a:moveTo>
                  <a:cubicBezTo>
                    <a:pt x="462" y="1"/>
                    <a:pt x="316" y="0"/>
                    <a:pt x="170" y="0"/>
                  </a:cubicBezTo>
                  <a:cubicBezTo>
                    <a:pt x="112" y="98"/>
                    <a:pt x="55" y="196"/>
                    <a:pt x="0" y="295"/>
                  </a:cubicBezTo>
                  <a:cubicBezTo>
                    <a:pt x="260" y="295"/>
                    <a:pt x="519" y="295"/>
                    <a:pt x="779" y="295"/>
                  </a:cubicBezTo>
                  <a:cubicBezTo>
                    <a:pt x="769" y="279"/>
                    <a:pt x="757" y="263"/>
                    <a:pt x="747" y="246"/>
                  </a:cubicBezTo>
                  <a:cubicBezTo>
                    <a:pt x="701" y="164"/>
                    <a:pt x="654" y="82"/>
                    <a:pt x="608" y="1"/>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8">
              <a:extLst>
                <a:ext uri="{FF2B5EF4-FFF2-40B4-BE49-F238E27FC236}">
                  <a16:creationId xmlns:a16="http://schemas.microsoft.com/office/drawing/2014/main" id="{67A4EFF5-4E06-9242-A7EB-81DF2AFF11B9}"/>
                </a:ext>
              </a:extLst>
            </p:cNvPr>
            <p:cNvSpPr>
              <a:spLocks/>
            </p:cNvSpPr>
            <p:nvPr userDrawn="1"/>
          </p:nvSpPr>
          <p:spPr bwMode="auto">
            <a:xfrm>
              <a:off x="3875021" y="3121844"/>
              <a:ext cx="4464050" cy="1111250"/>
            </a:xfrm>
            <a:custGeom>
              <a:avLst/>
              <a:gdLst>
                <a:gd name="T0" fmla="*/ 165 w 1173"/>
                <a:gd name="T1" fmla="*/ 0 h 292"/>
                <a:gd name="T2" fmla="*/ 0 w 1173"/>
                <a:gd name="T3" fmla="*/ 292 h 292"/>
                <a:gd name="T4" fmla="*/ 1173 w 1173"/>
                <a:gd name="T5" fmla="*/ 289 h 292"/>
                <a:gd name="T6" fmla="*/ 1005 w 1173"/>
                <a:gd name="T7" fmla="*/ 1 h 292"/>
                <a:gd name="T8" fmla="*/ 165 w 1173"/>
                <a:gd name="T9" fmla="*/ 0 h 292"/>
              </a:gdLst>
              <a:ahLst/>
              <a:cxnLst>
                <a:cxn ang="0">
                  <a:pos x="T0" y="T1"/>
                </a:cxn>
                <a:cxn ang="0">
                  <a:pos x="T2" y="T3"/>
                </a:cxn>
                <a:cxn ang="0">
                  <a:pos x="T4" y="T5"/>
                </a:cxn>
                <a:cxn ang="0">
                  <a:pos x="T6" y="T7"/>
                </a:cxn>
                <a:cxn ang="0">
                  <a:pos x="T8" y="T9"/>
                </a:cxn>
              </a:cxnLst>
              <a:rect l="0" t="0" r="r" b="b"/>
              <a:pathLst>
                <a:path w="1173" h="292">
                  <a:moveTo>
                    <a:pt x="165" y="0"/>
                  </a:moveTo>
                  <a:cubicBezTo>
                    <a:pt x="110" y="98"/>
                    <a:pt x="55" y="195"/>
                    <a:pt x="0" y="292"/>
                  </a:cubicBezTo>
                  <a:cubicBezTo>
                    <a:pt x="391" y="291"/>
                    <a:pt x="782" y="290"/>
                    <a:pt x="1173" y="289"/>
                  </a:cubicBezTo>
                  <a:cubicBezTo>
                    <a:pt x="1117" y="193"/>
                    <a:pt x="1061" y="97"/>
                    <a:pt x="1005" y="1"/>
                  </a:cubicBezTo>
                  <a:cubicBezTo>
                    <a:pt x="725" y="0"/>
                    <a:pt x="445" y="2"/>
                    <a:pt x="16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0" name="Freeform 19">
              <a:extLst>
                <a:ext uri="{FF2B5EF4-FFF2-40B4-BE49-F238E27FC236}">
                  <a16:creationId xmlns:a16="http://schemas.microsoft.com/office/drawing/2014/main" id="{4D5CABE3-AC88-D04E-9DC3-4843F5BA7D4C}"/>
                </a:ext>
              </a:extLst>
            </p:cNvPr>
            <p:cNvSpPr>
              <a:spLocks/>
            </p:cNvSpPr>
            <p:nvPr userDrawn="1"/>
          </p:nvSpPr>
          <p:spPr bwMode="auto">
            <a:xfrm>
              <a:off x="3104137" y="4407192"/>
              <a:ext cx="6052561" cy="1230312"/>
            </a:xfrm>
            <a:custGeom>
              <a:avLst/>
              <a:gdLst>
                <a:gd name="T0" fmla="*/ 185 w 1616"/>
                <a:gd name="T1" fmla="*/ 0 h 323"/>
                <a:gd name="T2" fmla="*/ 0 w 1616"/>
                <a:gd name="T3" fmla="*/ 323 h 323"/>
                <a:gd name="T4" fmla="*/ 1616 w 1616"/>
                <a:gd name="T5" fmla="*/ 317 h 323"/>
                <a:gd name="T6" fmla="*/ 1432 w 1616"/>
                <a:gd name="T7" fmla="*/ 2 h 323"/>
                <a:gd name="T8" fmla="*/ 185 w 1616"/>
                <a:gd name="T9" fmla="*/ 0 h 323"/>
              </a:gdLst>
              <a:ahLst/>
              <a:cxnLst>
                <a:cxn ang="0">
                  <a:pos x="T0" y="T1"/>
                </a:cxn>
                <a:cxn ang="0">
                  <a:pos x="T2" y="T3"/>
                </a:cxn>
                <a:cxn ang="0">
                  <a:pos x="T4" y="T5"/>
                </a:cxn>
                <a:cxn ang="0">
                  <a:pos x="T6" y="T7"/>
                </a:cxn>
                <a:cxn ang="0">
                  <a:pos x="T8" y="T9"/>
                </a:cxn>
              </a:cxnLst>
              <a:rect l="0" t="0" r="r" b="b"/>
              <a:pathLst>
                <a:path w="1616" h="323">
                  <a:moveTo>
                    <a:pt x="185" y="0"/>
                  </a:moveTo>
                  <a:cubicBezTo>
                    <a:pt x="123" y="108"/>
                    <a:pt x="62" y="215"/>
                    <a:pt x="0" y="323"/>
                  </a:cubicBezTo>
                  <a:cubicBezTo>
                    <a:pt x="539" y="320"/>
                    <a:pt x="1076" y="319"/>
                    <a:pt x="1616" y="317"/>
                  </a:cubicBezTo>
                  <a:cubicBezTo>
                    <a:pt x="1555" y="212"/>
                    <a:pt x="1493" y="106"/>
                    <a:pt x="1432" y="2"/>
                  </a:cubicBezTo>
                  <a:cubicBezTo>
                    <a:pt x="1017" y="0"/>
                    <a:pt x="600" y="2"/>
                    <a:pt x="185" y="0"/>
                  </a:cubicBezTo>
                  <a:close/>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92" name="Text Placeholder 23">
            <a:extLst>
              <a:ext uri="{FF2B5EF4-FFF2-40B4-BE49-F238E27FC236}">
                <a16:creationId xmlns:a16="http://schemas.microsoft.com/office/drawing/2014/main" id="{5900F101-941A-E340-BF1F-B847BC8C5B0A}"/>
              </a:ext>
            </a:extLst>
          </p:cNvPr>
          <p:cNvSpPr>
            <a:spLocks noGrp="1"/>
          </p:cNvSpPr>
          <p:nvPr>
            <p:ph type="body" sz="quarter" idx="18" hasCustomPrompt="1"/>
          </p:nvPr>
        </p:nvSpPr>
        <p:spPr>
          <a:xfrm>
            <a:off x="859685" y="238877"/>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01 </a:t>
            </a:r>
          </a:p>
        </p:txBody>
      </p:sp>
      <p:sp>
        <p:nvSpPr>
          <p:cNvPr id="93" name="Text Placeholder 23">
            <a:extLst>
              <a:ext uri="{FF2B5EF4-FFF2-40B4-BE49-F238E27FC236}">
                <a16:creationId xmlns:a16="http://schemas.microsoft.com/office/drawing/2014/main" id="{080549A9-2B12-574C-B6EF-A23FCCBC23AB}"/>
              </a:ext>
            </a:extLst>
          </p:cNvPr>
          <p:cNvSpPr>
            <a:spLocks noGrp="1"/>
          </p:cNvSpPr>
          <p:nvPr>
            <p:ph type="body" sz="quarter" idx="16" hasCustomPrompt="1"/>
          </p:nvPr>
        </p:nvSpPr>
        <p:spPr>
          <a:xfrm>
            <a:off x="859685" y="905670"/>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94" name="Freeform 93">
            <a:extLst>
              <a:ext uri="{FF2B5EF4-FFF2-40B4-BE49-F238E27FC236}">
                <a16:creationId xmlns:a16="http://schemas.microsoft.com/office/drawing/2014/main" id="{1323AC92-951C-124F-B533-418CCA847692}"/>
              </a:ext>
            </a:extLst>
          </p:cNvPr>
          <p:cNvSpPr>
            <a:spLocks/>
          </p:cNvSpPr>
          <p:nvPr userDrawn="1"/>
        </p:nvSpPr>
        <p:spPr bwMode="auto">
          <a:xfrm>
            <a:off x="518655" y="286249"/>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98" name="Text Placeholder 23">
            <a:extLst>
              <a:ext uri="{FF2B5EF4-FFF2-40B4-BE49-F238E27FC236}">
                <a16:creationId xmlns:a16="http://schemas.microsoft.com/office/drawing/2014/main" id="{BAB5FD85-DA94-B04F-B351-A11643BF0751}"/>
              </a:ext>
            </a:extLst>
          </p:cNvPr>
          <p:cNvSpPr>
            <a:spLocks noGrp="1"/>
          </p:cNvSpPr>
          <p:nvPr>
            <p:ph type="body" sz="quarter" idx="25" hasCustomPrompt="1"/>
          </p:nvPr>
        </p:nvSpPr>
        <p:spPr>
          <a:xfrm>
            <a:off x="842909" y="1863906"/>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02 </a:t>
            </a:r>
          </a:p>
        </p:txBody>
      </p:sp>
      <p:sp>
        <p:nvSpPr>
          <p:cNvPr id="99" name="Text Placeholder 23">
            <a:extLst>
              <a:ext uri="{FF2B5EF4-FFF2-40B4-BE49-F238E27FC236}">
                <a16:creationId xmlns:a16="http://schemas.microsoft.com/office/drawing/2014/main" id="{6807C1CE-E4FD-E643-9F49-6C020C43A7EB}"/>
              </a:ext>
            </a:extLst>
          </p:cNvPr>
          <p:cNvSpPr>
            <a:spLocks noGrp="1"/>
          </p:cNvSpPr>
          <p:nvPr>
            <p:ph type="body" sz="quarter" idx="26" hasCustomPrompt="1"/>
          </p:nvPr>
        </p:nvSpPr>
        <p:spPr>
          <a:xfrm>
            <a:off x="842909" y="2530699"/>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0" name="Freeform 99">
            <a:extLst>
              <a:ext uri="{FF2B5EF4-FFF2-40B4-BE49-F238E27FC236}">
                <a16:creationId xmlns:a16="http://schemas.microsoft.com/office/drawing/2014/main" id="{EAD0F572-7654-A64F-9ABE-C8F9705EBDD6}"/>
              </a:ext>
            </a:extLst>
          </p:cNvPr>
          <p:cNvSpPr>
            <a:spLocks/>
          </p:cNvSpPr>
          <p:nvPr userDrawn="1"/>
        </p:nvSpPr>
        <p:spPr bwMode="auto">
          <a:xfrm>
            <a:off x="501879" y="1911278"/>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3BDB7"/>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1" name="Text Placeholder 23">
            <a:extLst>
              <a:ext uri="{FF2B5EF4-FFF2-40B4-BE49-F238E27FC236}">
                <a16:creationId xmlns:a16="http://schemas.microsoft.com/office/drawing/2014/main" id="{9836FEB1-162F-4A4C-ABC6-355F7927CDA2}"/>
              </a:ext>
            </a:extLst>
          </p:cNvPr>
          <p:cNvSpPr>
            <a:spLocks noGrp="1"/>
          </p:cNvSpPr>
          <p:nvPr>
            <p:ph type="body" sz="quarter" idx="27" hasCustomPrompt="1"/>
          </p:nvPr>
        </p:nvSpPr>
        <p:spPr>
          <a:xfrm>
            <a:off x="848613" y="3242689"/>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03</a:t>
            </a:r>
          </a:p>
        </p:txBody>
      </p:sp>
      <p:sp>
        <p:nvSpPr>
          <p:cNvPr id="102" name="Text Placeholder 23">
            <a:extLst>
              <a:ext uri="{FF2B5EF4-FFF2-40B4-BE49-F238E27FC236}">
                <a16:creationId xmlns:a16="http://schemas.microsoft.com/office/drawing/2014/main" id="{B8864BCE-CC4E-634A-8181-49D4EA6C51F8}"/>
              </a:ext>
            </a:extLst>
          </p:cNvPr>
          <p:cNvSpPr>
            <a:spLocks noGrp="1"/>
          </p:cNvSpPr>
          <p:nvPr>
            <p:ph type="body" sz="quarter" idx="28" hasCustomPrompt="1"/>
          </p:nvPr>
        </p:nvSpPr>
        <p:spPr>
          <a:xfrm>
            <a:off x="848613" y="3909482"/>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3" name="Freeform 102">
            <a:extLst>
              <a:ext uri="{FF2B5EF4-FFF2-40B4-BE49-F238E27FC236}">
                <a16:creationId xmlns:a16="http://schemas.microsoft.com/office/drawing/2014/main" id="{19CE3286-4A06-974F-A09B-70D3E8BBFE85}"/>
              </a:ext>
            </a:extLst>
          </p:cNvPr>
          <p:cNvSpPr>
            <a:spLocks/>
          </p:cNvSpPr>
          <p:nvPr userDrawn="1"/>
        </p:nvSpPr>
        <p:spPr bwMode="auto">
          <a:xfrm>
            <a:off x="507583" y="3290061"/>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51A9BA"/>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
        <p:nvSpPr>
          <p:cNvPr id="104" name="Text Placeholder 23">
            <a:extLst>
              <a:ext uri="{FF2B5EF4-FFF2-40B4-BE49-F238E27FC236}">
                <a16:creationId xmlns:a16="http://schemas.microsoft.com/office/drawing/2014/main" id="{95758D77-C0E2-8F45-90C3-20E4324B6968}"/>
              </a:ext>
            </a:extLst>
          </p:cNvPr>
          <p:cNvSpPr>
            <a:spLocks noGrp="1"/>
          </p:cNvSpPr>
          <p:nvPr>
            <p:ph type="body" sz="quarter" idx="29" hasCustomPrompt="1"/>
          </p:nvPr>
        </p:nvSpPr>
        <p:spPr>
          <a:xfrm>
            <a:off x="842909" y="4662845"/>
            <a:ext cx="564361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 STEP 04</a:t>
            </a:r>
          </a:p>
        </p:txBody>
      </p:sp>
      <p:sp>
        <p:nvSpPr>
          <p:cNvPr id="105" name="Text Placeholder 23">
            <a:extLst>
              <a:ext uri="{FF2B5EF4-FFF2-40B4-BE49-F238E27FC236}">
                <a16:creationId xmlns:a16="http://schemas.microsoft.com/office/drawing/2014/main" id="{C20D0E4F-8879-1741-85DA-99067567AAA2}"/>
              </a:ext>
            </a:extLst>
          </p:cNvPr>
          <p:cNvSpPr>
            <a:spLocks noGrp="1"/>
          </p:cNvSpPr>
          <p:nvPr>
            <p:ph type="body" sz="quarter" idx="30" hasCustomPrompt="1"/>
          </p:nvPr>
        </p:nvSpPr>
        <p:spPr>
          <a:xfrm>
            <a:off x="842909" y="5329638"/>
            <a:ext cx="5643616" cy="785651"/>
          </a:xfrm>
        </p:spPr>
        <p:txBody>
          <a:bodyPr anchor="t">
            <a:normAutofit/>
          </a:bodyPr>
          <a:lstStyle>
            <a:lvl1pPr marL="0" indent="0" algn="just">
              <a:buNone/>
              <a:defRPr sz="2000" b="0" i="0">
                <a:solidFill>
                  <a:srgbClr val="231F20"/>
                </a:solidFill>
                <a:latin typeface="Josefin Sans" pitchFamily="2" charset="77"/>
              </a:defRPr>
            </a:lvl1pPr>
          </a:lstStyle>
          <a:p>
            <a:pPr lvl="0"/>
            <a:r>
              <a:rPr lang="en-US" dirty="0"/>
              <a:t>Click here to type</a:t>
            </a:r>
          </a:p>
        </p:txBody>
      </p:sp>
      <p:sp>
        <p:nvSpPr>
          <p:cNvPr id="106" name="Freeform 105">
            <a:extLst>
              <a:ext uri="{FF2B5EF4-FFF2-40B4-BE49-F238E27FC236}">
                <a16:creationId xmlns:a16="http://schemas.microsoft.com/office/drawing/2014/main" id="{D0E59B3E-2DAF-2445-A0AA-62B6E5DAD86D}"/>
              </a:ext>
            </a:extLst>
          </p:cNvPr>
          <p:cNvSpPr>
            <a:spLocks/>
          </p:cNvSpPr>
          <p:nvPr userDrawn="1"/>
        </p:nvSpPr>
        <p:spPr bwMode="auto">
          <a:xfrm>
            <a:off x="501879" y="4710217"/>
            <a:ext cx="394966" cy="561140"/>
          </a:xfrm>
          <a:custGeom>
            <a:avLst/>
            <a:gdLst>
              <a:gd name="connsiteX0" fmla="*/ 153903 w 858275"/>
              <a:gd name="connsiteY0" fmla="*/ 0 h 1219379"/>
              <a:gd name="connsiteX1" fmla="*/ 858275 w 858275"/>
              <a:gd name="connsiteY1" fmla="*/ 1218567 h 1219379"/>
              <a:gd name="connsiteX2" fmla="*/ 558621 w 858275"/>
              <a:gd name="connsiteY2" fmla="*/ 1219379 h 1219379"/>
              <a:gd name="connsiteX3" fmla="*/ 0 w 858275"/>
              <a:gd name="connsiteY3" fmla="*/ 268536 h 1219379"/>
            </a:gdLst>
            <a:ahLst/>
            <a:cxnLst>
              <a:cxn ang="0">
                <a:pos x="connsiteX0" y="connsiteY0"/>
              </a:cxn>
              <a:cxn ang="0">
                <a:pos x="connsiteX1" y="connsiteY1"/>
              </a:cxn>
              <a:cxn ang="0">
                <a:pos x="connsiteX2" y="connsiteY2"/>
              </a:cxn>
              <a:cxn ang="0">
                <a:pos x="connsiteX3" y="connsiteY3"/>
              </a:cxn>
            </a:cxnLst>
            <a:rect l="l" t="t" r="r" b="b"/>
            <a:pathLst>
              <a:path w="858275" h="1219379">
                <a:moveTo>
                  <a:pt x="153903" y="0"/>
                </a:moveTo>
                <a:cubicBezTo>
                  <a:pt x="386155" y="403650"/>
                  <a:pt x="626023" y="814917"/>
                  <a:pt x="858275" y="1218567"/>
                </a:cubicBezTo>
                <a:lnTo>
                  <a:pt x="558621" y="1219379"/>
                </a:lnTo>
                <a:lnTo>
                  <a:pt x="0" y="268536"/>
                </a:lnTo>
                <a:close/>
              </a:path>
            </a:pathLst>
          </a:custGeom>
          <a:solidFill>
            <a:srgbClr val="FFC652"/>
          </a:solidFill>
          <a:ln w="38100" cap="rnd">
            <a:noFill/>
            <a:prstDash val="solid"/>
            <a:round/>
            <a:headEnd/>
            <a:tailEnd/>
          </a:ln>
        </p:spPr>
        <p:txBody>
          <a:bodyPr wrap="square">
            <a:noAutofit/>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10739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point globe Inforgraphic">
    <p:spTree>
      <p:nvGrpSpPr>
        <p:cNvPr id="1" name=""/>
        <p:cNvGrpSpPr/>
        <p:nvPr/>
      </p:nvGrpSpPr>
      <p:grpSpPr>
        <a:xfrm>
          <a:off x="0" y="0"/>
          <a:ext cx="0" cy="0"/>
          <a:chOff x="0" y="0"/>
          <a:chExt cx="0" cy="0"/>
        </a:xfrm>
      </p:grpSpPr>
      <p:sp>
        <p:nvSpPr>
          <p:cNvPr id="77" name="Text Placeholder 23">
            <a:extLst>
              <a:ext uri="{FF2B5EF4-FFF2-40B4-BE49-F238E27FC236}">
                <a16:creationId xmlns:a16="http://schemas.microsoft.com/office/drawing/2014/main" id="{5CE56CBD-9A13-F34E-804A-F0B86BDE54E6}"/>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81" name="Text Placeholder 23">
            <a:extLst>
              <a:ext uri="{FF2B5EF4-FFF2-40B4-BE49-F238E27FC236}">
                <a16:creationId xmlns:a16="http://schemas.microsoft.com/office/drawing/2014/main" id="{83AB6048-96A5-7141-88E5-9B3A0D5C23CF}"/>
              </a:ext>
            </a:extLst>
          </p:cNvPr>
          <p:cNvSpPr>
            <a:spLocks noGrp="1"/>
          </p:cNvSpPr>
          <p:nvPr>
            <p:ph type="body" sz="quarter" idx="18" hasCustomPrompt="1"/>
          </p:nvPr>
        </p:nvSpPr>
        <p:spPr>
          <a:xfrm>
            <a:off x="414338" y="5084075"/>
            <a:ext cx="2382048"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82" name="Text Placeholder 23">
            <a:extLst>
              <a:ext uri="{FF2B5EF4-FFF2-40B4-BE49-F238E27FC236}">
                <a16:creationId xmlns:a16="http://schemas.microsoft.com/office/drawing/2014/main" id="{F3146850-21E2-FB46-9668-90D29BC10CE8}"/>
              </a:ext>
            </a:extLst>
          </p:cNvPr>
          <p:cNvSpPr>
            <a:spLocks noGrp="1"/>
          </p:cNvSpPr>
          <p:nvPr>
            <p:ph type="body" sz="quarter" idx="19" hasCustomPrompt="1"/>
          </p:nvPr>
        </p:nvSpPr>
        <p:spPr>
          <a:xfrm>
            <a:off x="414338" y="3576744"/>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83" name="Text Placeholder 23">
            <a:extLst>
              <a:ext uri="{FF2B5EF4-FFF2-40B4-BE49-F238E27FC236}">
                <a16:creationId xmlns:a16="http://schemas.microsoft.com/office/drawing/2014/main" id="{D716C70B-B8C0-B54F-9B4F-40A913BA6600}"/>
              </a:ext>
            </a:extLst>
          </p:cNvPr>
          <p:cNvSpPr>
            <a:spLocks noGrp="1"/>
          </p:cNvSpPr>
          <p:nvPr>
            <p:ph type="body" sz="quarter" idx="20" hasCustomPrompt="1"/>
          </p:nvPr>
        </p:nvSpPr>
        <p:spPr>
          <a:xfrm>
            <a:off x="414338" y="2052516"/>
            <a:ext cx="2634461"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grpSp>
        <p:nvGrpSpPr>
          <p:cNvPr id="2" name="Group 1">
            <a:extLst>
              <a:ext uri="{FF2B5EF4-FFF2-40B4-BE49-F238E27FC236}">
                <a16:creationId xmlns:a16="http://schemas.microsoft.com/office/drawing/2014/main" id="{735DCB9A-40D5-F14F-BA30-2496DE246505}"/>
              </a:ext>
            </a:extLst>
          </p:cNvPr>
          <p:cNvGrpSpPr/>
          <p:nvPr userDrawn="1"/>
        </p:nvGrpSpPr>
        <p:grpSpPr>
          <a:xfrm>
            <a:off x="3576672" y="1871662"/>
            <a:ext cx="5038656" cy="4003675"/>
            <a:chOff x="3516306" y="1816100"/>
            <a:chExt cx="5108582" cy="4059238"/>
          </a:xfrm>
        </p:grpSpPr>
        <p:sp>
          <p:nvSpPr>
            <p:cNvPr id="84" name="Freeform 18">
              <a:extLst>
                <a:ext uri="{FF2B5EF4-FFF2-40B4-BE49-F238E27FC236}">
                  <a16:creationId xmlns:a16="http://schemas.microsoft.com/office/drawing/2014/main" id="{14E60A9A-7E29-B445-8422-A7A53936561C}"/>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5" name="Freeform 19">
              <a:extLst>
                <a:ext uri="{FF2B5EF4-FFF2-40B4-BE49-F238E27FC236}">
                  <a16:creationId xmlns:a16="http://schemas.microsoft.com/office/drawing/2014/main" id="{6F345AE6-5D1A-534F-AA64-A18BB0A1199B}"/>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20">
              <a:extLst>
                <a:ext uri="{FF2B5EF4-FFF2-40B4-BE49-F238E27FC236}">
                  <a16:creationId xmlns:a16="http://schemas.microsoft.com/office/drawing/2014/main" id="{620AEC1A-61D2-414E-B917-8D1D064F656F}"/>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21">
              <a:extLst>
                <a:ext uri="{FF2B5EF4-FFF2-40B4-BE49-F238E27FC236}">
                  <a16:creationId xmlns:a16="http://schemas.microsoft.com/office/drawing/2014/main" id="{4FD2A916-4A90-B147-9E07-2510B7105FEF}"/>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22">
              <a:extLst>
                <a:ext uri="{FF2B5EF4-FFF2-40B4-BE49-F238E27FC236}">
                  <a16:creationId xmlns:a16="http://schemas.microsoft.com/office/drawing/2014/main" id="{5DBE69C6-D0A1-F646-8B85-FCBBFA7DDEC9}"/>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9" name="Freeform 23">
              <a:extLst>
                <a:ext uri="{FF2B5EF4-FFF2-40B4-BE49-F238E27FC236}">
                  <a16:creationId xmlns:a16="http://schemas.microsoft.com/office/drawing/2014/main" id="{EFA2564F-5A93-9340-A71F-EA29D049BF14}"/>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26" name="Group 25">
              <a:extLst>
                <a:ext uri="{FF2B5EF4-FFF2-40B4-BE49-F238E27FC236}">
                  <a16:creationId xmlns:a16="http://schemas.microsoft.com/office/drawing/2014/main" id="{9640BE8B-8DF1-094B-B12C-F0DD829AA22A}"/>
                </a:ext>
              </a:extLst>
            </p:cNvPr>
            <p:cNvGrpSpPr>
              <a:grpSpLocks/>
            </p:cNvGrpSpPr>
            <p:nvPr userDrawn="1"/>
          </p:nvGrpSpPr>
          <p:grpSpPr bwMode="auto">
            <a:xfrm>
              <a:off x="4010025" y="1816100"/>
              <a:ext cx="4051300" cy="4059238"/>
              <a:chOff x="4010025" y="1816100"/>
              <a:chExt cx="4051300" cy="4059238"/>
            </a:xfrm>
          </p:grpSpPr>
          <p:sp>
            <p:nvSpPr>
              <p:cNvPr id="31" name="Freeform 6">
                <a:extLst>
                  <a:ext uri="{FF2B5EF4-FFF2-40B4-BE49-F238E27FC236}">
                    <a16:creationId xmlns:a16="http://schemas.microsoft.com/office/drawing/2014/main" id="{704461D7-3BA8-5940-B8EC-C6ED17C48194}"/>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7">
                <a:extLst>
                  <a:ext uri="{FF2B5EF4-FFF2-40B4-BE49-F238E27FC236}">
                    <a16:creationId xmlns:a16="http://schemas.microsoft.com/office/drawing/2014/main" id="{3C169661-356B-7947-944B-F5F6CD7FA0E4}"/>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8">
                <a:extLst>
                  <a:ext uri="{FF2B5EF4-FFF2-40B4-BE49-F238E27FC236}">
                    <a16:creationId xmlns:a16="http://schemas.microsoft.com/office/drawing/2014/main" id="{87CA8FCA-F56B-EB42-9ABE-6D2E722AAE72}"/>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4" name="Freeform 9">
                <a:extLst>
                  <a:ext uri="{FF2B5EF4-FFF2-40B4-BE49-F238E27FC236}">
                    <a16:creationId xmlns:a16="http://schemas.microsoft.com/office/drawing/2014/main" id="{A122B808-8E25-3848-89E9-D04F8AD463B9}"/>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5" name="Freeform 10">
                <a:extLst>
                  <a:ext uri="{FF2B5EF4-FFF2-40B4-BE49-F238E27FC236}">
                    <a16:creationId xmlns:a16="http://schemas.microsoft.com/office/drawing/2014/main" id="{056434F9-ADA4-8546-B805-2E9327DBAF0C}"/>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1">
                <a:extLst>
                  <a:ext uri="{FF2B5EF4-FFF2-40B4-BE49-F238E27FC236}">
                    <a16:creationId xmlns:a16="http://schemas.microsoft.com/office/drawing/2014/main" id="{720A426B-1CF3-AB4D-96E8-BA350A386E3F}"/>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7" name="Freeform 12">
                <a:extLst>
                  <a:ext uri="{FF2B5EF4-FFF2-40B4-BE49-F238E27FC236}">
                    <a16:creationId xmlns:a16="http://schemas.microsoft.com/office/drawing/2014/main" id="{1F83DA9D-E6C5-7D49-ACF5-EF9B3BC8E698}"/>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8" name="Freeform 13">
                <a:extLst>
                  <a:ext uri="{FF2B5EF4-FFF2-40B4-BE49-F238E27FC236}">
                    <a16:creationId xmlns:a16="http://schemas.microsoft.com/office/drawing/2014/main" id="{41335264-061A-5846-AB08-CF7C5C2885F8}"/>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9" name="Freeform 14">
                <a:extLst>
                  <a:ext uri="{FF2B5EF4-FFF2-40B4-BE49-F238E27FC236}">
                    <a16:creationId xmlns:a16="http://schemas.microsoft.com/office/drawing/2014/main" id="{F5E6BD89-3A33-6D44-A64B-1EA6EB5A124A}"/>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0" name="Freeform 15">
                <a:extLst>
                  <a:ext uri="{FF2B5EF4-FFF2-40B4-BE49-F238E27FC236}">
                    <a16:creationId xmlns:a16="http://schemas.microsoft.com/office/drawing/2014/main" id="{D8048CC1-7CA0-BB49-9284-2BD1C5525470}"/>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1" name="Freeform 16">
                <a:extLst>
                  <a:ext uri="{FF2B5EF4-FFF2-40B4-BE49-F238E27FC236}">
                    <a16:creationId xmlns:a16="http://schemas.microsoft.com/office/drawing/2014/main" id="{23CC898E-E103-D64B-9CB2-064285321B3B}"/>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2" name="Freeform 17">
                <a:extLst>
                  <a:ext uri="{FF2B5EF4-FFF2-40B4-BE49-F238E27FC236}">
                    <a16:creationId xmlns:a16="http://schemas.microsoft.com/office/drawing/2014/main" id="{A69E32F8-8A92-C548-AEE7-C22D6A5F8D11}"/>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44" name="Freeform 19">
              <a:extLst>
                <a:ext uri="{FF2B5EF4-FFF2-40B4-BE49-F238E27FC236}">
                  <a16:creationId xmlns:a16="http://schemas.microsoft.com/office/drawing/2014/main" id="{9ABB304A-5D70-044A-92E0-8A90C1E95390}"/>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20">
              <a:extLst>
                <a:ext uri="{FF2B5EF4-FFF2-40B4-BE49-F238E27FC236}">
                  <a16:creationId xmlns:a16="http://schemas.microsoft.com/office/drawing/2014/main" id="{47809058-A081-4D41-AC15-52A924357607}"/>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6" name="Freeform 21">
              <a:extLst>
                <a:ext uri="{FF2B5EF4-FFF2-40B4-BE49-F238E27FC236}">
                  <a16:creationId xmlns:a16="http://schemas.microsoft.com/office/drawing/2014/main" id="{7C511D61-FE0B-6840-BAE4-29112BB1A450}"/>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7" name="Freeform 22">
              <a:extLst>
                <a:ext uri="{FF2B5EF4-FFF2-40B4-BE49-F238E27FC236}">
                  <a16:creationId xmlns:a16="http://schemas.microsoft.com/office/drawing/2014/main" id="{5F627318-EF4A-6845-9BC2-31B9E15AF203}"/>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8" name="Freeform 23">
              <a:extLst>
                <a:ext uri="{FF2B5EF4-FFF2-40B4-BE49-F238E27FC236}">
                  <a16:creationId xmlns:a16="http://schemas.microsoft.com/office/drawing/2014/main" id="{1C86489F-7237-BE47-AA67-FC234CF6A6FC}"/>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9" name="Freeform 24">
              <a:extLst>
                <a:ext uri="{FF2B5EF4-FFF2-40B4-BE49-F238E27FC236}">
                  <a16:creationId xmlns:a16="http://schemas.microsoft.com/office/drawing/2014/main" id="{50D54382-3BB7-CB45-B00F-3AC515931A43}"/>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0" name="Freeform 25">
              <a:extLst>
                <a:ext uri="{FF2B5EF4-FFF2-40B4-BE49-F238E27FC236}">
                  <a16:creationId xmlns:a16="http://schemas.microsoft.com/office/drawing/2014/main" id="{63B2A783-AC69-D945-8F76-642B0B5E81DC}"/>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1" name="Freeform 26">
              <a:extLst>
                <a:ext uri="{FF2B5EF4-FFF2-40B4-BE49-F238E27FC236}">
                  <a16:creationId xmlns:a16="http://schemas.microsoft.com/office/drawing/2014/main" id="{3BCEECA2-F7A8-BD40-A1EC-2162B3ECD8BA}"/>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2" name="Freeform 27">
              <a:extLst>
                <a:ext uri="{FF2B5EF4-FFF2-40B4-BE49-F238E27FC236}">
                  <a16:creationId xmlns:a16="http://schemas.microsoft.com/office/drawing/2014/main" id="{63A2050A-6B0F-2042-9679-5133D3ED1D0D}"/>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90" name="Freeform 18">
              <a:extLst>
                <a:ext uri="{FF2B5EF4-FFF2-40B4-BE49-F238E27FC236}">
                  <a16:creationId xmlns:a16="http://schemas.microsoft.com/office/drawing/2014/main" id="{48A0DF6F-F238-9446-A917-915CAE0244D5}"/>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97" name="Text Placeholder 23">
            <a:extLst>
              <a:ext uri="{FF2B5EF4-FFF2-40B4-BE49-F238E27FC236}">
                <a16:creationId xmlns:a16="http://schemas.microsoft.com/office/drawing/2014/main" id="{F8461E90-A497-7347-A343-678BD39DAAA5}"/>
              </a:ext>
            </a:extLst>
          </p:cNvPr>
          <p:cNvSpPr>
            <a:spLocks noGrp="1"/>
          </p:cNvSpPr>
          <p:nvPr>
            <p:ph type="body" sz="quarter" idx="21" hasCustomPrompt="1"/>
          </p:nvPr>
        </p:nvSpPr>
        <p:spPr>
          <a:xfrm>
            <a:off x="9444032" y="5084075"/>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107" name="Text Placeholder 23">
            <a:extLst>
              <a:ext uri="{FF2B5EF4-FFF2-40B4-BE49-F238E27FC236}">
                <a16:creationId xmlns:a16="http://schemas.microsoft.com/office/drawing/2014/main" id="{D1C8CE19-8720-4F40-BD8F-AAF446DD3A8B}"/>
              </a:ext>
            </a:extLst>
          </p:cNvPr>
          <p:cNvSpPr>
            <a:spLocks noGrp="1"/>
          </p:cNvSpPr>
          <p:nvPr>
            <p:ph type="body" sz="quarter" idx="22" hasCustomPrompt="1"/>
          </p:nvPr>
        </p:nvSpPr>
        <p:spPr>
          <a:xfrm>
            <a:off x="9798056" y="3576744"/>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108" name="Text Placeholder 23">
            <a:extLst>
              <a:ext uri="{FF2B5EF4-FFF2-40B4-BE49-F238E27FC236}">
                <a16:creationId xmlns:a16="http://schemas.microsoft.com/office/drawing/2014/main" id="{702796D0-BBCB-4C44-BCC9-0087AA68EE92}"/>
              </a:ext>
            </a:extLst>
          </p:cNvPr>
          <p:cNvSpPr>
            <a:spLocks noGrp="1"/>
          </p:cNvSpPr>
          <p:nvPr>
            <p:ph type="body" sz="quarter" idx="23" hasCustomPrompt="1"/>
          </p:nvPr>
        </p:nvSpPr>
        <p:spPr>
          <a:xfrm>
            <a:off x="9365460" y="2052516"/>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grpSp>
        <p:nvGrpSpPr>
          <p:cNvPr id="109" name="Group 108">
            <a:extLst>
              <a:ext uri="{FF2B5EF4-FFF2-40B4-BE49-F238E27FC236}">
                <a16:creationId xmlns:a16="http://schemas.microsoft.com/office/drawing/2014/main" id="{C3D3AAB8-51EE-BE47-96A7-F4C6EB71FBED}"/>
              </a:ext>
            </a:extLst>
          </p:cNvPr>
          <p:cNvGrpSpPr/>
          <p:nvPr userDrawn="1"/>
        </p:nvGrpSpPr>
        <p:grpSpPr>
          <a:xfrm>
            <a:off x="4830849" y="6407537"/>
            <a:ext cx="2530305" cy="138107"/>
            <a:chOff x="2502568" y="6027821"/>
            <a:chExt cx="6689559" cy="365125"/>
          </a:xfrm>
        </p:grpSpPr>
        <p:pic>
          <p:nvPicPr>
            <p:cNvPr id="110" name="Picture 109" descr="Text, logo&#10;&#10;Description automatically generated">
              <a:extLst>
                <a:ext uri="{FF2B5EF4-FFF2-40B4-BE49-F238E27FC236}">
                  <a16:creationId xmlns:a16="http://schemas.microsoft.com/office/drawing/2014/main" id="{F30378CC-EFC7-004D-86D9-0A066147AA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1" name="Picture 110" descr="Text, logo&#10;&#10;Description automatically generated">
              <a:extLst>
                <a:ext uri="{FF2B5EF4-FFF2-40B4-BE49-F238E27FC236}">
                  <a16:creationId xmlns:a16="http://schemas.microsoft.com/office/drawing/2014/main" id="{50DC9650-F7DD-144D-8344-F200DD1FF9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3658723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point arrow Inforgraphic">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8AB9018-D1C4-2747-A5A5-68536C279161}"/>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E10A0B0F-C824-F84B-B463-E30858284846}"/>
              </a:ext>
            </a:extLst>
          </p:cNvPr>
          <p:cNvSpPr>
            <a:spLocks/>
          </p:cNvSpPr>
          <p:nvPr userDrawn="1"/>
        </p:nvSpPr>
        <p:spPr bwMode="auto">
          <a:xfrm>
            <a:off x="271411" y="2232803"/>
            <a:ext cx="3170178" cy="3026381"/>
          </a:xfrm>
          <a:custGeom>
            <a:avLst/>
            <a:gdLst>
              <a:gd name="T0" fmla="*/ 131 w 704"/>
              <a:gd name="T1" fmla="*/ 270 h 547"/>
              <a:gd name="T2" fmla="*/ 77 w 704"/>
              <a:gd name="T3" fmla="*/ 396 h 547"/>
              <a:gd name="T4" fmla="*/ 0 w 704"/>
              <a:gd name="T5" fmla="*/ 546 h 547"/>
              <a:gd name="T6" fmla="*/ 574 w 704"/>
              <a:gd name="T7" fmla="*/ 547 h 547"/>
              <a:gd name="T8" fmla="*/ 635 w 704"/>
              <a:gd name="T9" fmla="*/ 428 h 547"/>
              <a:gd name="T10" fmla="*/ 704 w 704"/>
              <a:gd name="T11" fmla="*/ 276 h 547"/>
              <a:gd name="T12" fmla="*/ 578 w 704"/>
              <a:gd name="T13" fmla="*/ 5 h 547"/>
              <a:gd name="T14" fmla="*/ 4 w 704"/>
              <a:gd name="T15" fmla="*/ 0 h 547"/>
              <a:gd name="T16" fmla="*/ 131 w 704"/>
              <a:gd name="T17" fmla="*/ 27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4" h="547">
                <a:moveTo>
                  <a:pt x="131" y="270"/>
                </a:moveTo>
                <a:cubicBezTo>
                  <a:pt x="105" y="307"/>
                  <a:pt x="93" y="353"/>
                  <a:pt x="77" y="396"/>
                </a:cubicBezTo>
                <a:cubicBezTo>
                  <a:pt x="58" y="449"/>
                  <a:pt x="32" y="499"/>
                  <a:pt x="0" y="546"/>
                </a:cubicBezTo>
                <a:cubicBezTo>
                  <a:pt x="193" y="546"/>
                  <a:pt x="383" y="545"/>
                  <a:pt x="574" y="547"/>
                </a:cubicBezTo>
                <a:cubicBezTo>
                  <a:pt x="598" y="508"/>
                  <a:pt x="617" y="470"/>
                  <a:pt x="635" y="428"/>
                </a:cubicBezTo>
                <a:cubicBezTo>
                  <a:pt x="657" y="378"/>
                  <a:pt x="682" y="325"/>
                  <a:pt x="704" y="276"/>
                </a:cubicBezTo>
                <a:cubicBezTo>
                  <a:pt x="659" y="188"/>
                  <a:pt x="616" y="96"/>
                  <a:pt x="578" y="5"/>
                </a:cubicBezTo>
                <a:cubicBezTo>
                  <a:pt x="386" y="2"/>
                  <a:pt x="196" y="3"/>
                  <a:pt x="4" y="0"/>
                </a:cubicBezTo>
                <a:cubicBezTo>
                  <a:pt x="46" y="90"/>
                  <a:pt x="131" y="270"/>
                  <a:pt x="131"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4" name="Freeform 7">
            <a:extLst>
              <a:ext uri="{FF2B5EF4-FFF2-40B4-BE49-F238E27FC236}">
                <a16:creationId xmlns:a16="http://schemas.microsoft.com/office/drawing/2014/main" id="{A2C6C7A6-D492-5C41-B551-99B0B6D54740}"/>
              </a:ext>
            </a:extLst>
          </p:cNvPr>
          <p:cNvSpPr>
            <a:spLocks/>
          </p:cNvSpPr>
          <p:nvPr userDrawn="1"/>
        </p:nvSpPr>
        <p:spPr bwMode="auto">
          <a:xfrm>
            <a:off x="5872200" y="2237670"/>
            <a:ext cx="3213348" cy="3017160"/>
          </a:xfrm>
          <a:custGeom>
            <a:avLst/>
            <a:gdLst>
              <a:gd name="T0" fmla="*/ 135 w 714"/>
              <a:gd name="T1" fmla="*/ 270 h 545"/>
              <a:gd name="T2" fmla="*/ 82 w 714"/>
              <a:gd name="T3" fmla="*/ 396 h 545"/>
              <a:gd name="T4" fmla="*/ 7 w 714"/>
              <a:gd name="T5" fmla="*/ 545 h 545"/>
              <a:gd name="T6" fmla="*/ 587 w 714"/>
              <a:gd name="T7" fmla="*/ 535 h 545"/>
              <a:gd name="T8" fmla="*/ 647 w 714"/>
              <a:gd name="T9" fmla="*/ 416 h 545"/>
              <a:gd name="T10" fmla="*/ 714 w 714"/>
              <a:gd name="T11" fmla="*/ 264 h 545"/>
              <a:gd name="T12" fmla="*/ 582 w 714"/>
              <a:gd name="T13" fmla="*/ 0 h 545"/>
              <a:gd name="T14" fmla="*/ 0 w 714"/>
              <a:gd name="T15" fmla="*/ 5 h 545"/>
              <a:gd name="T16" fmla="*/ 135 w 714"/>
              <a:gd name="T17" fmla="*/ 27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4" h="545">
                <a:moveTo>
                  <a:pt x="135" y="270"/>
                </a:moveTo>
                <a:cubicBezTo>
                  <a:pt x="108" y="307"/>
                  <a:pt x="97" y="353"/>
                  <a:pt x="82" y="396"/>
                </a:cubicBezTo>
                <a:cubicBezTo>
                  <a:pt x="64" y="449"/>
                  <a:pt x="38" y="499"/>
                  <a:pt x="7" y="545"/>
                </a:cubicBezTo>
                <a:cubicBezTo>
                  <a:pt x="202" y="542"/>
                  <a:pt x="395" y="537"/>
                  <a:pt x="587" y="535"/>
                </a:cubicBezTo>
                <a:cubicBezTo>
                  <a:pt x="611" y="496"/>
                  <a:pt x="629" y="458"/>
                  <a:pt x="647" y="416"/>
                </a:cubicBezTo>
                <a:cubicBezTo>
                  <a:pt x="668" y="366"/>
                  <a:pt x="693" y="314"/>
                  <a:pt x="714" y="264"/>
                </a:cubicBezTo>
                <a:cubicBezTo>
                  <a:pt x="667" y="179"/>
                  <a:pt x="622" y="89"/>
                  <a:pt x="582" y="0"/>
                </a:cubicBezTo>
                <a:cubicBezTo>
                  <a:pt x="387" y="1"/>
                  <a:pt x="195" y="5"/>
                  <a:pt x="0" y="5"/>
                </a:cubicBezTo>
                <a:cubicBezTo>
                  <a:pt x="45" y="94"/>
                  <a:pt x="135" y="270"/>
                  <a:pt x="135"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5" name="Freeform 8">
            <a:extLst>
              <a:ext uri="{FF2B5EF4-FFF2-40B4-BE49-F238E27FC236}">
                <a16:creationId xmlns:a16="http://schemas.microsoft.com/office/drawing/2014/main" id="{0B1615B6-9D86-A143-979A-BB3A2064606E}"/>
              </a:ext>
            </a:extLst>
          </p:cNvPr>
          <p:cNvSpPr>
            <a:spLocks/>
          </p:cNvSpPr>
          <p:nvPr userDrawn="1"/>
        </p:nvSpPr>
        <p:spPr bwMode="auto">
          <a:xfrm>
            <a:off x="3051139" y="2245813"/>
            <a:ext cx="3173932" cy="2998723"/>
          </a:xfrm>
          <a:custGeom>
            <a:avLst/>
            <a:gdLst>
              <a:gd name="T0" fmla="*/ 130 w 705"/>
              <a:gd name="T1" fmla="*/ 270 h 542"/>
              <a:gd name="T2" fmla="*/ 8 w 705"/>
              <a:gd name="T3" fmla="*/ 542 h 542"/>
              <a:gd name="T4" fmla="*/ 582 w 705"/>
              <a:gd name="T5" fmla="*/ 537 h 542"/>
              <a:gd name="T6" fmla="*/ 705 w 705"/>
              <a:gd name="T7" fmla="*/ 266 h 542"/>
              <a:gd name="T8" fmla="*/ 585 w 705"/>
              <a:gd name="T9" fmla="*/ 0 h 542"/>
              <a:gd name="T10" fmla="*/ 0 w 705"/>
              <a:gd name="T11" fmla="*/ 5 h 542"/>
              <a:gd name="T12" fmla="*/ 130 w 705"/>
              <a:gd name="T13" fmla="*/ 270 h 542"/>
            </a:gdLst>
            <a:ahLst/>
            <a:cxnLst>
              <a:cxn ang="0">
                <a:pos x="T0" y="T1"/>
              </a:cxn>
              <a:cxn ang="0">
                <a:pos x="T2" y="T3"/>
              </a:cxn>
              <a:cxn ang="0">
                <a:pos x="T4" y="T5"/>
              </a:cxn>
              <a:cxn ang="0">
                <a:pos x="T6" y="T7"/>
              </a:cxn>
              <a:cxn ang="0">
                <a:pos x="T8" y="T9"/>
              </a:cxn>
              <a:cxn ang="0">
                <a:pos x="T10" y="T11"/>
              </a:cxn>
              <a:cxn ang="0">
                <a:pos x="T12" y="T13"/>
              </a:cxn>
            </a:cxnLst>
            <a:rect l="0" t="0" r="r" b="b"/>
            <a:pathLst>
              <a:path w="705" h="542">
                <a:moveTo>
                  <a:pt x="130" y="270"/>
                </a:moveTo>
                <a:cubicBezTo>
                  <a:pt x="90" y="361"/>
                  <a:pt x="48" y="451"/>
                  <a:pt x="8" y="542"/>
                </a:cubicBezTo>
                <a:cubicBezTo>
                  <a:pt x="199" y="541"/>
                  <a:pt x="392" y="538"/>
                  <a:pt x="582" y="537"/>
                </a:cubicBezTo>
                <a:cubicBezTo>
                  <a:pt x="627" y="447"/>
                  <a:pt x="667" y="359"/>
                  <a:pt x="705" y="266"/>
                </a:cubicBezTo>
                <a:cubicBezTo>
                  <a:pt x="660" y="180"/>
                  <a:pt x="620" y="91"/>
                  <a:pt x="585" y="0"/>
                </a:cubicBezTo>
                <a:cubicBezTo>
                  <a:pt x="391" y="8"/>
                  <a:pt x="193" y="11"/>
                  <a:pt x="0" y="5"/>
                </a:cubicBezTo>
                <a:cubicBezTo>
                  <a:pt x="44" y="94"/>
                  <a:pt x="130" y="270"/>
                  <a:pt x="130" y="270"/>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6" name="Freeform 9">
            <a:extLst>
              <a:ext uri="{FF2B5EF4-FFF2-40B4-BE49-F238E27FC236}">
                <a16:creationId xmlns:a16="http://schemas.microsoft.com/office/drawing/2014/main" id="{98B0D9DF-9CA0-AC47-86FA-573F47B3639C}"/>
              </a:ext>
            </a:extLst>
          </p:cNvPr>
          <p:cNvSpPr>
            <a:spLocks/>
          </p:cNvSpPr>
          <p:nvPr userDrawn="1"/>
        </p:nvSpPr>
        <p:spPr bwMode="auto">
          <a:xfrm>
            <a:off x="8710630" y="2256177"/>
            <a:ext cx="3190824" cy="2959539"/>
          </a:xfrm>
          <a:custGeom>
            <a:avLst/>
            <a:gdLst>
              <a:gd name="T0" fmla="*/ 130 w 709"/>
              <a:gd name="T1" fmla="*/ 266 h 535"/>
              <a:gd name="T2" fmla="*/ 5 w 709"/>
              <a:gd name="T3" fmla="*/ 535 h 535"/>
              <a:gd name="T4" fmla="*/ 584 w 709"/>
              <a:gd name="T5" fmla="*/ 533 h 535"/>
              <a:gd name="T6" fmla="*/ 709 w 709"/>
              <a:gd name="T7" fmla="*/ 265 h 535"/>
              <a:gd name="T8" fmla="*/ 589 w 709"/>
              <a:gd name="T9" fmla="*/ 0 h 535"/>
              <a:gd name="T10" fmla="*/ 0 w 709"/>
              <a:gd name="T11" fmla="*/ 2 h 535"/>
              <a:gd name="T12" fmla="*/ 130 w 709"/>
              <a:gd name="T13" fmla="*/ 266 h 535"/>
            </a:gdLst>
            <a:ahLst/>
            <a:cxnLst>
              <a:cxn ang="0">
                <a:pos x="T0" y="T1"/>
              </a:cxn>
              <a:cxn ang="0">
                <a:pos x="T2" y="T3"/>
              </a:cxn>
              <a:cxn ang="0">
                <a:pos x="T4" y="T5"/>
              </a:cxn>
              <a:cxn ang="0">
                <a:pos x="T6" y="T7"/>
              </a:cxn>
              <a:cxn ang="0">
                <a:pos x="T8" y="T9"/>
              </a:cxn>
              <a:cxn ang="0">
                <a:pos x="T10" y="T11"/>
              </a:cxn>
              <a:cxn ang="0">
                <a:pos x="T12" y="T13"/>
              </a:cxn>
            </a:cxnLst>
            <a:rect l="0" t="0" r="r" b="b"/>
            <a:pathLst>
              <a:path w="709" h="535">
                <a:moveTo>
                  <a:pt x="130" y="266"/>
                </a:moveTo>
                <a:cubicBezTo>
                  <a:pt x="89" y="356"/>
                  <a:pt x="46" y="445"/>
                  <a:pt x="5" y="535"/>
                </a:cubicBezTo>
                <a:cubicBezTo>
                  <a:pt x="197" y="535"/>
                  <a:pt x="391" y="533"/>
                  <a:pt x="584" y="533"/>
                </a:cubicBezTo>
                <a:cubicBezTo>
                  <a:pt x="629" y="444"/>
                  <a:pt x="670" y="357"/>
                  <a:pt x="709" y="265"/>
                </a:cubicBezTo>
                <a:cubicBezTo>
                  <a:pt x="664" y="179"/>
                  <a:pt x="624" y="90"/>
                  <a:pt x="589" y="0"/>
                </a:cubicBezTo>
                <a:cubicBezTo>
                  <a:pt x="394" y="7"/>
                  <a:pt x="194" y="9"/>
                  <a:pt x="0" y="2"/>
                </a:cubicBezTo>
                <a:cubicBezTo>
                  <a:pt x="43" y="90"/>
                  <a:pt x="130" y="266"/>
                  <a:pt x="130" y="266"/>
                </a:cubicBezTo>
                <a:close/>
              </a:path>
            </a:pathLst>
          </a:custGeom>
          <a:solidFill>
            <a:schemeClr val="bg1"/>
          </a:solidFill>
          <a:ln w="46038"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8" name="Freeform 31">
            <a:extLst>
              <a:ext uri="{FF2B5EF4-FFF2-40B4-BE49-F238E27FC236}">
                <a16:creationId xmlns:a16="http://schemas.microsoft.com/office/drawing/2014/main" id="{E648F237-38E1-F946-B557-6E4A0FA91C0D}"/>
              </a:ext>
            </a:extLst>
          </p:cNvPr>
          <p:cNvSpPr>
            <a:spLocks/>
          </p:cNvSpPr>
          <p:nvPr userDrawn="1"/>
        </p:nvSpPr>
        <p:spPr bwMode="auto">
          <a:xfrm>
            <a:off x="4400550" y="1330097"/>
            <a:ext cx="3390900" cy="97393"/>
          </a:xfrm>
          <a:custGeom>
            <a:avLst/>
            <a:gdLst>
              <a:gd name="T0" fmla="*/ 0 w 871"/>
              <a:gd name="T1" fmla="*/ 25 h 25"/>
              <a:gd name="T2" fmla="*/ 871 w 871"/>
              <a:gd name="T3" fmla="*/ 3 h 25"/>
            </a:gdLst>
            <a:ahLst/>
            <a:cxnLst>
              <a:cxn ang="0">
                <a:pos x="T0" y="T1"/>
              </a:cxn>
              <a:cxn ang="0">
                <a:pos x="T2" y="T3"/>
              </a:cxn>
            </a:cxnLst>
            <a:rect l="0" t="0" r="r" b="b"/>
            <a:pathLst>
              <a:path w="871" h="25">
                <a:moveTo>
                  <a:pt x="0" y="25"/>
                </a:moveTo>
                <a:cubicBezTo>
                  <a:pt x="290" y="7"/>
                  <a:pt x="580" y="0"/>
                  <a:pt x="871" y="3"/>
                </a:cubicBezTo>
              </a:path>
            </a:pathLst>
          </a:custGeom>
          <a:noFill/>
          <a:ln w="12700"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898ABE68-06B2-2B4F-89FB-3B3B13AB83CE}"/>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TITLE HERE</a:t>
            </a:r>
          </a:p>
        </p:txBody>
      </p:sp>
      <p:sp>
        <p:nvSpPr>
          <p:cNvPr id="76" name="Text Placeholder 23">
            <a:extLst>
              <a:ext uri="{FF2B5EF4-FFF2-40B4-BE49-F238E27FC236}">
                <a16:creationId xmlns:a16="http://schemas.microsoft.com/office/drawing/2014/main" id="{642447BF-00C7-9C46-A57E-528F4DE50154}"/>
              </a:ext>
            </a:extLst>
          </p:cNvPr>
          <p:cNvSpPr>
            <a:spLocks noGrp="1"/>
          </p:cNvSpPr>
          <p:nvPr>
            <p:ph type="body" sz="quarter" idx="18" hasCustomPrompt="1"/>
          </p:nvPr>
        </p:nvSpPr>
        <p:spPr>
          <a:xfrm>
            <a:off x="1074780"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 HEADING</a:t>
            </a:r>
          </a:p>
        </p:txBody>
      </p:sp>
      <p:sp>
        <p:nvSpPr>
          <p:cNvPr id="78" name="Text Placeholder 23">
            <a:extLst>
              <a:ext uri="{FF2B5EF4-FFF2-40B4-BE49-F238E27FC236}">
                <a16:creationId xmlns:a16="http://schemas.microsoft.com/office/drawing/2014/main" id="{50BEF1D7-5F19-2941-8816-E288244744E8}"/>
              </a:ext>
            </a:extLst>
          </p:cNvPr>
          <p:cNvSpPr>
            <a:spLocks noGrp="1"/>
          </p:cNvSpPr>
          <p:nvPr>
            <p:ph type="body" sz="quarter" idx="16" hasCustomPrompt="1"/>
          </p:nvPr>
        </p:nvSpPr>
        <p:spPr>
          <a:xfrm>
            <a:off x="1074780"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79" name="Text Placeholder 23">
            <a:extLst>
              <a:ext uri="{FF2B5EF4-FFF2-40B4-BE49-F238E27FC236}">
                <a16:creationId xmlns:a16="http://schemas.microsoft.com/office/drawing/2014/main" id="{3575DDFC-5CDA-AB4A-8D74-35D6EB3F6B53}"/>
              </a:ext>
            </a:extLst>
          </p:cNvPr>
          <p:cNvSpPr>
            <a:spLocks noGrp="1"/>
          </p:cNvSpPr>
          <p:nvPr>
            <p:ph type="body" sz="quarter" idx="19" hasCustomPrompt="1"/>
          </p:nvPr>
        </p:nvSpPr>
        <p:spPr>
          <a:xfrm>
            <a:off x="3709094"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0" name="Text Placeholder 23">
            <a:extLst>
              <a:ext uri="{FF2B5EF4-FFF2-40B4-BE49-F238E27FC236}">
                <a16:creationId xmlns:a16="http://schemas.microsoft.com/office/drawing/2014/main" id="{59EA635A-236B-6E42-B2AD-3601614BEFAC}"/>
              </a:ext>
            </a:extLst>
          </p:cNvPr>
          <p:cNvSpPr>
            <a:spLocks noGrp="1"/>
          </p:cNvSpPr>
          <p:nvPr>
            <p:ph type="body" sz="quarter" idx="20" hasCustomPrompt="1"/>
          </p:nvPr>
        </p:nvSpPr>
        <p:spPr>
          <a:xfrm>
            <a:off x="3709094"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1" name="Text Placeholder 23">
            <a:extLst>
              <a:ext uri="{FF2B5EF4-FFF2-40B4-BE49-F238E27FC236}">
                <a16:creationId xmlns:a16="http://schemas.microsoft.com/office/drawing/2014/main" id="{A6237D36-CFAB-9349-869A-805E901E4C8A}"/>
              </a:ext>
            </a:extLst>
          </p:cNvPr>
          <p:cNvSpPr>
            <a:spLocks noGrp="1"/>
          </p:cNvSpPr>
          <p:nvPr>
            <p:ph type="body" sz="quarter" idx="21" hasCustomPrompt="1"/>
          </p:nvPr>
        </p:nvSpPr>
        <p:spPr>
          <a:xfrm>
            <a:off x="657943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2" name="Text Placeholder 23">
            <a:extLst>
              <a:ext uri="{FF2B5EF4-FFF2-40B4-BE49-F238E27FC236}">
                <a16:creationId xmlns:a16="http://schemas.microsoft.com/office/drawing/2014/main" id="{66961305-EA7D-0F49-9FE1-446B0EB4BB90}"/>
              </a:ext>
            </a:extLst>
          </p:cNvPr>
          <p:cNvSpPr>
            <a:spLocks noGrp="1"/>
          </p:cNvSpPr>
          <p:nvPr>
            <p:ph type="body" sz="quarter" idx="22" hasCustomPrompt="1"/>
          </p:nvPr>
        </p:nvSpPr>
        <p:spPr>
          <a:xfrm>
            <a:off x="657943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
        <p:nvSpPr>
          <p:cNvPr id="93" name="Text Placeholder 23">
            <a:extLst>
              <a:ext uri="{FF2B5EF4-FFF2-40B4-BE49-F238E27FC236}">
                <a16:creationId xmlns:a16="http://schemas.microsoft.com/office/drawing/2014/main" id="{5E14F0AB-16FA-BF48-9237-4173D77C5852}"/>
              </a:ext>
            </a:extLst>
          </p:cNvPr>
          <p:cNvSpPr>
            <a:spLocks noGrp="1"/>
          </p:cNvSpPr>
          <p:nvPr>
            <p:ph type="body" sz="quarter" idx="23" hasCustomPrompt="1"/>
          </p:nvPr>
        </p:nvSpPr>
        <p:spPr>
          <a:xfrm>
            <a:off x="9408001" y="2474468"/>
            <a:ext cx="1840653" cy="666794"/>
          </a:xfrm>
        </p:spPr>
        <p:txBody>
          <a:bodyPr anchor="t">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94" name="Text Placeholder 23">
            <a:extLst>
              <a:ext uri="{FF2B5EF4-FFF2-40B4-BE49-F238E27FC236}">
                <a16:creationId xmlns:a16="http://schemas.microsoft.com/office/drawing/2014/main" id="{6812D4C4-B594-014A-868E-78DDB39536FA}"/>
              </a:ext>
            </a:extLst>
          </p:cNvPr>
          <p:cNvSpPr>
            <a:spLocks noGrp="1"/>
          </p:cNvSpPr>
          <p:nvPr>
            <p:ph type="body" sz="quarter" idx="24" hasCustomPrompt="1"/>
          </p:nvPr>
        </p:nvSpPr>
        <p:spPr>
          <a:xfrm>
            <a:off x="9408001" y="3284138"/>
            <a:ext cx="1840653" cy="1959379"/>
          </a:xfrm>
        </p:spPr>
        <p:txBody>
          <a:bodyPr anchor="t">
            <a:normAutofit/>
          </a:bodyPr>
          <a:lstStyle>
            <a:lvl1pPr marL="0" indent="0" algn="ctr">
              <a:lnSpc>
                <a:spcPts val="2200"/>
              </a:lnSpc>
              <a:spcBef>
                <a:spcPts val="0"/>
              </a:spcBef>
              <a:buNone/>
              <a:defRPr sz="2000" b="0" i="0">
                <a:solidFill>
                  <a:srgbClr val="231F20"/>
                </a:solidFill>
                <a:latin typeface="Josefin Sans" pitchFamily="2" charset="77"/>
              </a:defRPr>
            </a:lvl1pPr>
          </a:lstStyle>
          <a:p>
            <a:pPr lvl="0"/>
            <a:r>
              <a:rPr lang="en-US" dirty="0"/>
              <a:t>Click here         to type</a:t>
            </a:r>
          </a:p>
        </p:txBody>
      </p:sp>
    </p:spTree>
    <p:extLst>
      <p:ext uri="{BB962C8B-B14F-4D97-AF65-F5344CB8AC3E}">
        <p14:creationId xmlns:p14="http://schemas.microsoft.com/office/powerpoint/2010/main" val="240558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1000" fill="hold"/>
                                        <p:tgtEl>
                                          <p:spTgt spid="56"/>
                                        </p:tgtEl>
                                        <p:attrNameLst>
                                          <p:attrName>ppt_x</p:attrName>
                                        </p:attrNameLst>
                                      </p:cBhvr>
                                      <p:tavLst>
                                        <p:tav tm="0">
                                          <p:val>
                                            <p:strVal val="0-#ppt_w/2"/>
                                          </p:val>
                                        </p:tav>
                                        <p:tav tm="100000">
                                          <p:val>
                                            <p:strVal val="#ppt_x"/>
                                          </p:val>
                                        </p:tav>
                                      </p:tavLst>
                                    </p:anim>
                                    <p:anim calcmode="lin" valueType="num">
                                      <p:cBhvr additive="base">
                                        <p:cTn id="8" dur="1000" fill="hold"/>
                                        <p:tgtEl>
                                          <p:spTgt spid="5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00"/>
                                  </p:stCondLst>
                                  <p:childTnLst>
                                    <p:set>
                                      <p:cBhvr>
                                        <p:cTn id="10" dur="1" fill="hold">
                                          <p:stCondLst>
                                            <p:cond delay="0"/>
                                          </p:stCondLst>
                                        </p:cTn>
                                        <p:tgtEl>
                                          <p:spTgt spid="54"/>
                                        </p:tgtEl>
                                        <p:attrNameLst>
                                          <p:attrName>style.visibility</p:attrName>
                                        </p:attrNameLst>
                                      </p:cBhvr>
                                      <p:to>
                                        <p:strVal val="visible"/>
                                      </p:to>
                                    </p:set>
                                    <p:anim calcmode="lin" valueType="num">
                                      <p:cBhvr additive="base">
                                        <p:cTn id="11" dur="1000" fill="hold"/>
                                        <p:tgtEl>
                                          <p:spTgt spid="54"/>
                                        </p:tgtEl>
                                        <p:attrNameLst>
                                          <p:attrName>ppt_x</p:attrName>
                                        </p:attrNameLst>
                                      </p:cBhvr>
                                      <p:tavLst>
                                        <p:tav tm="0">
                                          <p:val>
                                            <p:strVal val="0-#ppt_w/2"/>
                                          </p:val>
                                        </p:tav>
                                        <p:tav tm="100000">
                                          <p:val>
                                            <p:strVal val="#ppt_x"/>
                                          </p:val>
                                        </p:tav>
                                      </p:tavLst>
                                    </p:anim>
                                    <p:anim calcmode="lin" valueType="num">
                                      <p:cBhvr additive="base">
                                        <p:cTn id="12" dur="1000" fill="hold"/>
                                        <p:tgtEl>
                                          <p:spTgt spid="5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40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1000" fill="hold"/>
                                        <p:tgtEl>
                                          <p:spTgt spid="55"/>
                                        </p:tgtEl>
                                        <p:attrNameLst>
                                          <p:attrName>ppt_x</p:attrName>
                                        </p:attrNameLst>
                                      </p:cBhvr>
                                      <p:tavLst>
                                        <p:tav tm="0">
                                          <p:val>
                                            <p:strVal val="0-#ppt_w/2"/>
                                          </p:val>
                                        </p:tav>
                                        <p:tav tm="100000">
                                          <p:val>
                                            <p:strVal val="#ppt_x"/>
                                          </p:val>
                                        </p:tav>
                                      </p:tavLst>
                                    </p:anim>
                                    <p:anim calcmode="lin" valueType="num">
                                      <p:cBhvr additive="base">
                                        <p:cTn id="16" dur="1000" fill="hold"/>
                                        <p:tgtEl>
                                          <p:spTgt spid="5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60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0-#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Step Inforgraphic  B">
    <p:spTree>
      <p:nvGrpSpPr>
        <p:cNvPr id="1" name=""/>
        <p:cNvGrpSpPr/>
        <p:nvPr/>
      </p:nvGrpSpPr>
      <p:grpSpPr>
        <a:xfrm>
          <a:off x="0" y="0"/>
          <a:ext cx="0" cy="0"/>
          <a:chOff x="0" y="0"/>
          <a:chExt cx="0" cy="0"/>
        </a:xfrm>
      </p:grpSpPr>
      <p:sp>
        <p:nvSpPr>
          <p:cNvPr id="59" name="Freeform 22">
            <a:extLst>
              <a:ext uri="{FF2B5EF4-FFF2-40B4-BE49-F238E27FC236}">
                <a16:creationId xmlns:a16="http://schemas.microsoft.com/office/drawing/2014/main" id="{B68051CA-AAD9-DF4F-83E1-3F06EE70EA1E}"/>
              </a:ext>
            </a:extLst>
          </p:cNvPr>
          <p:cNvSpPr>
            <a:spLocks/>
          </p:cNvSpPr>
          <p:nvPr userDrawn="1"/>
        </p:nvSpPr>
        <p:spPr bwMode="auto">
          <a:xfrm>
            <a:off x="1746640"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0" name="Freeform 22">
            <a:extLst>
              <a:ext uri="{FF2B5EF4-FFF2-40B4-BE49-F238E27FC236}">
                <a16:creationId xmlns:a16="http://schemas.microsoft.com/office/drawing/2014/main" id="{FB14D03A-2C17-7346-826C-73DF4D024B3B}"/>
              </a:ext>
            </a:extLst>
          </p:cNvPr>
          <p:cNvSpPr>
            <a:spLocks/>
          </p:cNvSpPr>
          <p:nvPr userDrawn="1"/>
        </p:nvSpPr>
        <p:spPr bwMode="auto">
          <a:xfrm>
            <a:off x="4048601"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1" name="Freeform 22">
            <a:extLst>
              <a:ext uri="{FF2B5EF4-FFF2-40B4-BE49-F238E27FC236}">
                <a16:creationId xmlns:a16="http://schemas.microsoft.com/office/drawing/2014/main" id="{47553A37-5082-914C-BC5A-C49C3C303EBD}"/>
              </a:ext>
            </a:extLst>
          </p:cNvPr>
          <p:cNvSpPr>
            <a:spLocks/>
          </p:cNvSpPr>
          <p:nvPr userDrawn="1"/>
        </p:nvSpPr>
        <p:spPr bwMode="auto">
          <a:xfrm>
            <a:off x="6379138"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Freeform 22">
            <a:extLst>
              <a:ext uri="{FF2B5EF4-FFF2-40B4-BE49-F238E27FC236}">
                <a16:creationId xmlns:a16="http://schemas.microsoft.com/office/drawing/2014/main" id="{6A01C89F-A1DA-E74A-B109-43A6FBDCFEB7}"/>
              </a:ext>
            </a:extLst>
          </p:cNvPr>
          <p:cNvSpPr>
            <a:spLocks/>
          </p:cNvSpPr>
          <p:nvPr userDrawn="1"/>
        </p:nvSpPr>
        <p:spPr bwMode="auto">
          <a:xfrm>
            <a:off x="8912789" y="543884"/>
            <a:ext cx="1799016" cy="1784350"/>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71" name="Group 70">
            <a:extLst>
              <a:ext uri="{FF2B5EF4-FFF2-40B4-BE49-F238E27FC236}">
                <a16:creationId xmlns:a16="http://schemas.microsoft.com/office/drawing/2014/main" id="{CF359CE3-5194-7447-9401-904DD8EDC08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3DD726E4-48E0-4B47-9731-F23EC599F6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8F9D245B-F412-1D4A-9C6D-6AE23E49CE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Freeform 6">
            <a:extLst>
              <a:ext uri="{FF2B5EF4-FFF2-40B4-BE49-F238E27FC236}">
                <a16:creationId xmlns:a16="http://schemas.microsoft.com/office/drawing/2014/main" id="{2A078533-4E22-0843-991D-B85294770F44}"/>
              </a:ext>
            </a:extLst>
          </p:cNvPr>
          <p:cNvSpPr>
            <a:spLocks/>
          </p:cNvSpPr>
          <p:nvPr userDrawn="1"/>
        </p:nvSpPr>
        <p:spPr bwMode="auto">
          <a:xfrm>
            <a:off x="38100" y="312738"/>
            <a:ext cx="12153900" cy="1997075"/>
          </a:xfrm>
          <a:custGeom>
            <a:avLst/>
            <a:gdLst>
              <a:gd name="T0" fmla="*/ 0 w 3204"/>
              <a:gd name="T1" fmla="*/ 490 h 526"/>
              <a:gd name="T2" fmla="*/ 568 w 3204"/>
              <a:gd name="T3" fmla="*/ 493 h 526"/>
              <a:gd name="T4" fmla="*/ 801 w 3204"/>
              <a:gd name="T5" fmla="*/ 452 h 526"/>
              <a:gd name="T6" fmla="*/ 906 w 3204"/>
              <a:gd name="T7" fmla="*/ 281 h 526"/>
              <a:gd name="T8" fmla="*/ 616 w 3204"/>
              <a:gd name="T9" fmla="*/ 41 h 526"/>
              <a:gd name="T10" fmla="*/ 464 w 3204"/>
              <a:gd name="T11" fmla="*/ 367 h 526"/>
              <a:gd name="T12" fmla="*/ 891 w 3204"/>
              <a:gd name="T13" fmla="*/ 495 h 526"/>
              <a:gd name="T14" fmla="*/ 1178 w 3204"/>
              <a:gd name="T15" fmla="*/ 498 h 526"/>
              <a:gd name="T16" fmla="*/ 1401 w 3204"/>
              <a:gd name="T17" fmla="*/ 464 h 526"/>
              <a:gd name="T18" fmla="*/ 1457 w 3204"/>
              <a:gd name="T19" fmla="*/ 123 h 526"/>
              <a:gd name="T20" fmla="*/ 1091 w 3204"/>
              <a:gd name="T21" fmla="*/ 143 h 526"/>
              <a:gd name="T22" fmla="*/ 1069 w 3204"/>
              <a:gd name="T23" fmla="*/ 346 h 526"/>
              <a:gd name="T24" fmla="*/ 1222 w 3204"/>
              <a:gd name="T25" fmla="*/ 487 h 526"/>
              <a:gd name="T26" fmla="*/ 1495 w 3204"/>
              <a:gd name="T27" fmla="*/ 498 h 526"/>
              <a:gd name="T28" fmla="*/ 1772 w 3204"/>
              <a:gd name="T29" fmla="*/ 500 h 526"/>
              <a:gd name="T30" fmla="*/ 2131 w 3204"/>
              <a:gd name="T31" fmla="*/ 276 h 526"/>
              <a:gd name="T32" fmla="*/ 1824 w 3204"/>
              <a:gd name="T33" fmla="*/ 64 h 526"/>
              <a:gd name="T34" fmla="*/ 1743 w 3204"/>
              <a:gd name="T35" fmla="*/ 421 h 526"/>
              <a:gd name="T36" fmla="*/ 1969 w 3204"/>
              <a:gd name="T37" fmla="*/ 499 h 526"/>
              <a:gd name="T38" fmla="*/ 2239 w 3204"/>
              <a:gd name="T39" fmla="*/ 492 h 526"/>
              <a:gd name="T40" fmla="*/ 2510 w 3204"/>
              <a:gd name="T41" fmla="*/ 496 h 526"/>
              <a:gd name="T42" fmla="*/ 2727 w 3204"/>
              <a:gd name="T43" fmla="*/ 436 h 526"/>
              <a:gd name="T44" fmla="*/ 2687 w 3204"/>
              <a:gd name="T45" fmla="*/ 77 h 526"/>
              <a:gd name="T46" fmla="*/ 2348 w 3204"/>
              <a:gd name="T47" fmla="*/ 213 h 526"/>
              <a:gd name="T48" fmla="*/ 2575 w 3204"/>
              <a:gd name="T49" fmla="*/ 500 h 526"/>
              <a:gd name="T50" fmla="*/ 2889 w 3204"/>
              <a:gd name="T51" fmla="*/ 496 h 526"/>
              <a:gd name="T52" fmla="*/ 3146 w 3204"/>
              <a:gd name="T53" fmla="*/ 496 h 526"/>
              <a:gd name="T54" fmla="*/ 3204 w 3204"/>
              <a:gd name="T55" fmla="*/ 49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04" h="526">
                <a:moveTo>
                  <a:pt x="0" y="490"/>
                </a:moveTo>
                <a:cubicBezTo>
                  <a:pt x="189" y="498"/>
                  <a:pt x="379" y="498"/>
                  <a:pt x="568" y="493"/>
                </a:cubicBezTo>
                <a:cubicBezTo>
                  <a:pt x="646" y="490"/>
                  <a:pt x="731" y="492"/>
                  <a:pt x="801" y="452"/>
                </a:cubicBezTo>
                <a:cubicBezTo>
                  <a:pt x="862" y="418"/>
                  <a:pt x="902" y="351"/>
                  <a:pt x="906" y="281"/>
                </a:cubicBezTo>
                <a:cubicBezTo>
                  <a:pt x="916" y="127"/>
                  <a:pt x="764" y="7"/>
                  <a:pt x="616" y="41"/>
                </a:cubicBezTo>
                <a:cubicBezTo>
                  <a:pt x="474" y="74"/>
                  <a:pt x="405" y="234"/>
                  <a:pt x="464" y="367"/>
                </a:cubicBezTo>
                <a:cubicBezTo>
                  <a:pt x="535" y="526"/>
                  <a:pt x="744" y="494"/>
                  <a:pt x="891" y="495"/>
                </a:cubicBezTo>
                <a:cubicBezTo>
                  <a:pt x="987" y="496"/>
                  <a:pt x="1083" y="497"/>
                  <a:pt x="1178" y="498"/>
                </a:cubicBezTo>
                <a:cubicBezTo>
                  <a:pt x="1253" y="499"/>
                  <a:pt x="1333" y="498"/>
                  <a:pt x="1401" y="464"/>
                </a:cubicBezTo>
                <a:cubicBezTo>
                  <a:pt x="1530" y="400"/>
                  <a:pt x="1555" y="225"/>
                  <a:pt x="1457" y="123"/>
                </a:cubicBezTo>
                <a:cubicBezTo>
                  <a:pt x="1358" y="19"/>
                  <a:pt x="1176" y="22"/>
                  <a:pt x="1091" y="143"/>
                </a:cubicBezTo>
                <a:cubicBezTo>
                  <a:pt x="1050" y="201"/>
                  <a:pt x="1041" y="281"/>
                  <a:pt x="1069" y="346"/>
                </a:cubicBezTo>
                <a:cubicBezTo>
                  <a:pt x="1098" y="412"/>
                  <a:pt x="1155" y="467"/>
                  <a:pt x="1222" y="487"/>
                </a:cubicBezTo>
                <a:cubicBezTo>
                  <a:pt x="1308" y="513"/>
                  <a:pt x="1407" y="497"/>
                  <a:pt x="1495" y="498"/>
                </a:cubicBezTo>
                <a:cubicBezTo>
                  <a:pt x="1587" y="498"/>
                  <a:pt x="1680" y="500"/>
                  <a:pt x="1772" y="500"/>
                </a:cubicBezTo>
                <a:cubicBezTo>
                  <a:pt x="1925" y="500"/>
                  <a:pt x="2120" y="496"/>
                  <a:pt x="2131" y="276"/>
                </a:cubicBezTo>
                <a:cubicBezTo>
                  <a:pt x="2140" y="111"/>
                  <a:pt x="1976" y="1"/>
                  <a:pt x="1824" y="64"/>
                </a:cubicBezTo>
                <a:cubicBezTo>
                  <a:pt x="1683" y="122"/>
                  <a:pt x="1629" y="309"/>
                  <a:pt x="1743" y="421"/>
                </a:cubicBezTo>
                <a:cubicBezTo>
                  <a:pt x="1803" y="479"/>
                  <a:pt x="1888" y="500"/>
                  <a:pt x="1969" y="499"/>
                </a:cubicBezTo>
                <a:cubicBezTo>
                  <a:pt x="2059" y="499"/>
                  <a:pt x="2149" y="491"/>
                  <a:pt x="2239" y="492"/>
                </a:cubicBezTo>
                <a:cubicBezTo>
                  <a:pt x="2329" y="494"/>
                  <a:pt x="2419" y="497"/>
                  <a:pt x="2510" y="496"/>
                </a:cubicBezTo>
                <a:cubicBezTo>
                  <a:pt x="2586" y="496"/>
                  <a:pt x="2667" y="489"/>
                  <a:pt x="2727" y="436"/>
                </a:cubicBezTo>
                <a:cubicBezTo>
                  <a:pt x="2839" y="335"/>
                  <a:pt x="2814" y="153"/>
                  <a:pt x="2687" y="77"/>
                </a:cubicBezTo>
                <a:cubicBezTo>
                  <a:pt x="2558" y="0"/>
                  <a:pt x="2388" y="69"/>
                  <a:pt x="2348" y="213"/>
                </a:cubicBezTo>
                <a:cubicBezTo>
                  <a:pt x="2306" y="363"/>
                  <a:pt x="2430" y="507"/>
                  <a:pt x="2575" y="500"/>
                </a:cubicBezTo>
                <a:cubicBezTo>
                  <a:pt x="2661" y="496"/>
                  <a:pt x="2868" y="496"/>
                  <a:pt x="2889" y="496"/>
                </a:cubicBezTo>
                <a:cubicBezTo>
                  <a:pt x="2975" y="496"/>
                  <a:pt x="3060" y="496"/>
                  <a:pt x="3146" y="496"/>
                </a:cubicBezTo>
                <a:cubicBezTo>
                  <a:pt x="3165" y="496"/>
                  <a:pt x="3185" y="496"/>
                  <a:pt x="3204" y="496"/>
                </a:cubicBezTo>
              </a:path>
            </a:pathLst>
          </a:custGeom>
          <a:noFill/>
          <a:ln w="3810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Text Placeholder 23">
            <a:extLst>
              <a:ext uri="{FF2B5EF4-FFF2-40B4-BE49-F238E27FC236}">
                <a16:creationId xmlns:a16="http://schemas.microsoft.com/office/drawing/2014/main" id="{2477F6C0-86DB-DC45-A7BE-5E05F8C13521}"/>
              </a:ext>
            </a:extLst>
          </p:cNvPr>
          <p:cNvSpPr>
            <a:spLocks noGrp="1"/>
          </p:cNvSpPr>
          <p:nvPr>
            <p:ph type="body" sz="quarter" idx="17" hasCustomPrompt="1"/>
          </p:nvPr>
        </p:nvSpPr>
        <p:spPr>
          <a:xfrm>
            <a:off x="171611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01</a:t>
            </a:r>
          </a:p>
        </p:txBody>
      </p:sp>
      <p:sp>
        <p:nvSpPr>
          <p:cNvPr id="57" name="Text Placeholder 23">
            <a:extLst>
              <a:ext uri="{FF2B5EF4-FFF2-40B4-BE49-F238E27FC236}">
                <a16:creationId xmlns:a16="http://schemas.microsoft.com/office/drawing/2014/main" id="{EDF2C95E-1116-AA43-ACD2-ABDA55CA7374}"/>
              </a:ext>
            </a:extLst>
          </p:cNvPr>
          <p:cNvSpPr>
            <a:spLocks noGrp="1"/>
          </p:cNvSpPr>
          <p:nvPr>
            <p:ph type="body" sz="quarter" idx="20" hasCustomPrompt="1"/>
          </p:nvPr>
        </p:nvSpPr>
        <p:spPr>
          <a:xfrm>
            <a:off x="171611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3" name="Text Placeholder 23">
            <a:extLst>
              <a:ext uri="{FF2B5EF4-FFF2-40B4-BE49-F238E27FC236}">
                <a16:creationId xmlns:a16="http://schemas.microsoft.com/office/drawing/2014/main" id="{44BCE812-51C9-6149-8918-4A11491B31F0}"/>
              </a:ext>
            </a:extLst>
          </p:cNvPr>
          <p:cNvSpPr>
            <a:spLocks noGrp="1"/>
          </p:cNvSpPr>
          <p:nvPr>
            <p:ph type="body" sz="quarter" idx="21" hasCustomPrompt="1"/>
          </p:nvPr>
        </p:nvSpPr>
        <p:spPr>
          <a:xfrm>
            <a:off x="4040210"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02</a:t>
            </a:r>
          </a:p>
        </p:txBody>
      </p:sp>
      <p:sp>
        <p:nvSpPr>
          <p:cNvPr id="64" name="Text Placeholder 23">
            <a:extLst>
              <a:ext uri="{FF2B5EF4-FFF2-40B4-BE49-F238E27FC236}">
                <a16:creationId xmlns:a16="http://schemas.microsoft.com/office/drawing/2014/main" id="{C78EADB4-A126-9045-971E-2D69A7A99FFE}"/>
              </a:ext>
            </a:extLst>
          </p:cNvPr>
          <p:cNvSpPr>
            <a:spLocks noGrp="1"/>
          </p:cNvSpPr>
          <p:nvPr>
            <p:ph type="body" sz="quarter" idx="22" hasCustomPrompt="1"/>
          </p:nvPr>
        </p:nvSpPr>
        <p:spPr>
          <a:xfrm>
            <a:off x="4040210"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5" name="Text Placeholder 23">
            <a:extLst>
              <a:ext uri="{FF2B5EF4-FFF2-40B4-BE49-F238E27FC236}">
                <a16:creationId xmlns:a16="http://schemas.microsoft.com/office/drawing/2014/main" id="{6E4AF8AA-240C-724D-885B-EF63D4EA27F2}"/>
              </a:ext>
            </a:extLst>
          </p:cNvPr>
          <p:cNvSpPr>
            <a:spLocks noGrp="1"/>
          </p:cNvSpPr>
          <p:nvPr>
            <p:ph type="body" sz="quarter" idx="23" hasCustomPrompt="1"/>
          </p:nvPr>
        </p:nvSpPr>
        <p:spPr>
          <a:xfrm>
            <a:off x="6413063"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03</a:t>
            </a:r>
          </a:p>
        </p:txBody>
      </p:sp>
      <p:sp>
        <p:nvSpPr>
          <p:cNvPr id="66" name="Text Placeholder 23">
            <a:extLst>
              <a:ext uri="{FF2B5EF4-FFF2-40B4-BE49-F238E27FC236}">
                <a16:creationId xmlns:a16="http://schemas.microsoft.com/office/drawing/2014/main" id="{0A327A68-D086-B849-8334-B1F2585CF0B3}"/>
              </a:ext>
            </a:extLst>
          </p:cNvPr>
          <p:cNvSpPr>
            <a:spLocks noGrp="1"/>
          </p:cNvSpPr>
          <p:nvPr>
            <p:ph type="body" sz="quarter" idx="24" hasCustomPrompt="1"/>
          </p:nvPr>
        </p:nvSpPr>
        <p:spPr>
          <a:xfrm>
            <a:off x="6413063"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7" name="Text Placeholder 23">
            <a:extLst>
              <a:ext uri="{FF2B5EF4-FFF2-40B4-BE49-F238E27FC236}">
                <a16:creationId xmlns:a16="http://schemas.microsoft.com/office/drawing/2014/main" id="{5242A065-C028-CB4E-8D20-B05E3A6B1CCF}"/>
              </a:ext>
            </a:extLst>
          </p:cNvPr>
          <p:cNvSpPr>
            <a:spLocks noGrp="1"/>
          </p:cNvSpPr>
          <p:nvPr>
            <p:ph type="body" sz="quarter" idx="25" hasCustomPrompt="1"/>
          </p:nvPr>
        </p:nvSpPr>
        <p:spPr>
          <a:xfrm>
            <a:off x="8960846" y="1190001"/>
            <a:ext cx="1727994" cy="1007103"/>
          </a:xfrm>
        </p:spPr>
        <p:txBody>
          <a:bodyPr anchor="ctr">
            <a:noAutofit/>
          </a:bodyPr>
          <a:lstStyle>
            <a:lvl1pPr marL="0" indent="0" algn="ctr">
              <a:spcBef>
                <a:spcPts val="100"/>
              </a:spcBef>
              <a:buNone/>
              <a:defRPr sz="7200" b="1" i="0">
                <a:solidFill>
                  <a:srgbClr val="231F20"/>
                </a:solidFill>
                <a:latin typeface="Amatic SC" pitchFamily="2" charset="0"/>
              </a:defRPr>
            </a:lvl1pPr>
          </a:lstStyle>
          <a:p>
            <a:pPr lvl="0"/>
            <a:r>
              <a:rPr lang="en-US" dirty="0"/>
              <a:t>04</a:t>
            </a:r>
          </a:p>
        </p:txBody>
      </p:sp>
      <p:sp>
        <p:nvSpPr>
          <p:cNvPr id="68" name="Text Placeholder 23">
            <a:extLst>
              <a:ext uri="{FF2B5EF4-FFF2-40B4-BE49-F238E27FC236}">
                <a16:creationId xmlns:a16="http://schemas.microsoft.com/office/drawing/2014/main" id="{F09F2871-2BB9-ED45-B98A-A7999BBFF36C}"/>
              </a:ext>
            </a:extLst>
          </p:cNvPr>
          <p:cNvSpPr>
            <a:spLocks noGrp="1"/>
          </p:cNvSpPr>
          <p:nvPr>
            <p:ph type="body" sz="quarter" idx="26" hasCustomPrompt="1"/>
          </p:nvPr>
        </p:nvSpPr>
        <p:spPr>
          <a:xfrm>
            <a:off x="8960846" y="807400"/>
            <a:ext cx="1727994" cy="35402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STEP</a:t>
            </a:r>
          </a:p>
        </p:txBody>
      </p:sp>
      <p:sp>
        <p:nvSpPr>
          <p:cNvPr id="69" name="Text Placeholder 23">
            <a:extLst>
              <a:ext uri="{FF2B5EF4-FFF2-40B4-BE49-F238E27FC236}">
                <a16:creationId xmlns:a16="http://schemas.microsoft.com/office/drawing/2014/main" id="{0A0801E4-10C7-A14B-A08A-81AFD6920892}"/>
              </a:ext>
            </a:extLst>
          </p:cNvPr>
          <p:cNvSpPr>
            <a:spLocks noGrp="1"/>
          </p:cNvSpPr>
          <p:nvPr>
            <p:ph type="body" sz="quarter" idx="18" hasCustomPrompt="1"/>
          </p:nvPr>
        </p:nvSpPr>
        <p:spPr>
          <a:xfrm>
            <a:off x="1715100" y="3474291"/>
            <a:ext cx="183055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0" name="Text Placeholder 23">
            <a:extLst>
              <a:ext uri="{FF2B5EF4-FFF2-40B4-BE49-F238E27FC236}">
                <a16:creationId xmlns:a16="http://schemas.microsoft.com/office/drawing/2014/main" id="{4AAA074B-79BB-FE4F-B22F-1B7CBF92911A}"/>
              </a:ext>
            </a:extLst>
          </p:cNvPr>
          <p:cNvSpPr>
            <a:spLocks noGrp="1"/>
          </p:cNvSpPr>
          <p:nvPr>
            <p:ph type="body" sz="quarter" idx="16" hasCustomPrompt="1"/>
          </p:nvPr>
        </p:nvSpPr>
        <p:spPr>
          <a:xfrm>
            <a:off x="1715100" y="4216614"/>
            <a:ext cx="183055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74" name="Text Placeholder 23">
            <a:extLst>
              <a:ext uri="{FF2B5EF4-FFF2-40B4-BE49-F238E27FC236}">
                <a16:creationId xmlns:a16="http://schemas.microsoft.com/office/drawing/2014/main" id="{9AF5ED48-868C-3E4C-9012-3AE10A3286A7}"/>
              </a:ext>
            </a:extLst>
          </p:cNvPr>
          <p:cNvSpPr>
            <a:spLocks noGrp="1"/>
          </p:cNvSpPr>
          <p:nvPr>
            <p:ph type="body" sz="quarter" idx="27" hasCustomPrompt="1"/>
          </p:nvPr>
        </p:nvSpPr>
        <p:spPr>
          <a:xfrm>
            <a:off x="4009552" y="3474291"/>
            <a:ext cx="1838063"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77" name="Text Placeholder 23">
            <a:extLst>
              <a:ext uri="{FF2B5EF4-FFF2-40B4-BE49-F238E27FC236}">
                <a16:creationId xmlns:a16="http://schemas.microsoft.com/office/drawing/2014/main" id="{6CBB33F9-2006-4E4A-8FD2-1CF63608DE2C}"/>
              </a:ext>
            </a:extLst>
          </p:cNvPr>
          <p:cNvSpPr>
            <a:spLocks noGrp="1"/>
          </p:cNvSpPr>
          <p:nvPr>
            <p:ph type="body" sz="quarter" idx="28" hasCustomPrompt="1"/>
          </p:nvPr>
        </p:nvSpPr>
        <p:spPr>
          <a:xfrm>
            <a:off x="4009552" y="4216614"/>
            <a:ext cx="1838063"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C857E53-09F8-DA42-A120-9826AF59A15F}"/>
              </a:ext>
            </a:extLst>
          </p:cNvPr>
          <p:cNvSpPr>
            <a:spLocks noGrp="1"/>
          </p:cNvSpPr>
          <p:nvPr>
            <p:ph type="body" sz="quarter" idx="29" hasCustomPrompt="1"/>
          </p:nvPr>
        </p:nvSpPr>
        <p:spPr>
          <a:xfrm>
            <a:off x="6343840"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2" name="Text Placeholder 23">
            <a:extLst>
              <a:ext uri="{FF2B5EF4-FFF2-40B4-BE49-F238E27FC236}">
                <a16:creationId xmlns:a16="http://schemas.microsoft.com/office/drawing/2014/main" id="{0C277B26-D0B8-A046-A193-710F5E14CF23}"/>
              </a:ext>
            </a:extLst>
          </p:cNvPr>
          <p:cNvSpPr>
            <a:spLocks noGrp="1"/>
          </p:cNvSpPr>
          <p:nvPr>
            <p:ph type="body" sz="quarter" idx="30" hasCustomPrompt="1"/>
          </p:nvPr>
        </p:nvSpPr>
        <p:spPr>
          <a:xfrm>
            <a:off x="6343840"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37E458AF-F456-364B-BE0C-17C96A874BF6}"/>
              </a:ext>
            </a:extLst>
          </p:cNvPr>
          <p:cNvSpPr>
            <a:spLocks noGrp="1"/>
          </p:cNvSpPr>
          <p:nvPr>
            <p:ph type="body" sz="quarter" idx="31" hasCustomPrompt="1"/>
          </p:nvPr>
        </p:nvSpPr>
        <p:spPr>
          <a:xfrm>
            <a:off x="8877494" y="3474291"/>
            <a:ext cx="1857276" cy="68400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heading</a:t>
            </a:r>
          </a:p>
        </p:txBody>
      </p:sp>
      <p:sp>
        <p:nvSpPr>
          <p:cNvPr id="84" name="Text Placeholder 23">
            <a:extLst>
              <a:ext uri="{FF2B5EF4-FFF2-40B4-BE49-F238E27FC236}">
                <a16:creationId xmlns:a16="http://schemas.microsoft.com/office/drawing/2014/main" id="{2B4C2841-9646-7442-AD09-AC26642E0561}"/>
              </a:ext>
            </a:extLst>
          </p:cNvPr>
          <p:cNvSpPr>
            <a:spLocks noGrp="1"/>
          </p:cNvSpPr>
          <p:nvPr>
            <p:ph type="body" sz="quarter" idx="32" hasCustomPrompt="1"/>
          </p:nvPr>
        </p:nvSpPr>
        <p:spPr>
          <a:xfrm>
            <a:off x="8877494" y="4216614"/>
            <a:ext cx="1857276" cy="1559225"/>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20380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500"/>
                                        <p:tgtEl>
                                          <p:spTgt spid="20"/>
                                        </p:tgtEl>
                                      </p:cBhvr>
                                    </p:animEffect>
                                  </p:childTnLst>
                                </p:cTn>
                              </p:par>
                              <p:par>
                                <p:cTn id="8" presetID="2" presetClass="entr" presetSubtype="2" fill="hold" nodeType="withEffect">
                                  <p:stCondLst>
                                    <p:cond delay="850"/>
                                  </p:stCondLst>
                                  <p:childTnLst>
                                    <p:set>
                                      <p:cBhvr>
                                        <p:cTn id="9" dur="1" fill="hold">
                                          <p:stCondLst>
                                            <p:cond delay="0"/>
                                          </p:stCondLst>
                                        </p:cTn>
                                        <p:tgtEl>
                                          <p:spTgt spid="59"/>
                                        </p:tgtEl>
                                        <p:attrNameLst>
                                          <p:attrName>style.visibility</p:attrName>
                                        </p:attrNameLst>
                                      </p:cBhvr>
                                      <p:to>
                                        <p:strVal val="visible"/>
                                      </p:to>
                                    </p:set>
                                    <p:anim calcmode="lin" valueType="num">
                                      <p:cBhvr additive="base">
                                        <p:cTn id="10" dur="1000" fill="hold"/>
                                        <p:tgtEl>
                                          <p:spTgt spid="59"/>
                                        </p:tgtEl>
                                        <p:attrNameLst>
                                          <p:attrName>ppt_x</p:attrName>
                                        </p:attrNameLst>
                                      </p:cBhvr>
                                      <p:tavLst>
                                        <p:tav tm="0">
                                          <p:val>
                                            <p:strVal val="1+#ppt_w/2"/>
                                          </p:val>
                                        </p:tav>
                                        <p:tav tm="100000">
                                          <p:val>
                                            <p:strVal val="#ppt_x"/>
                                          </p:val>
                                        </p:tav>
                                      </p:tavLst>
                                    </p:anim>
                                    <p:anim calcmode="lin" valueType="num">
                                      <p:cBhvr additive="base">
                                        <p:cTn id="11" dur="1000" fill="hold"/>
                                        <p:tgtEl>
                                          <p:spTgt spid="59"/>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850"/>
                                  </p:stCondLst>
                                  <p:childTnLst>
                                    <p:set>
                                      <p:cBhvr>
                                        <p:cTn id="13" dur="1" fill="hold">
                                          <p:stCondLst>
                                            <p:cond delay="0"/>
                                          </p:stCondLst>
                                        </p:cTn>
                                        <p:tgtEl>
                                          <p:spTgt spid="60"/>
                                        </p:tgtEl>
                                        <p:attrNameLst>
                                          <p:attrName>style.visibility</p:attrName>
                                        </p:attrNameLst>
                                      </p:cBhvr>
                                      <p:to>
                                        <p:strVal val="visible"/>
                                      </p:to>
                                    </p:set>
                                    <p:anim calcmode="lin" valueType="num">
                                      <p:cBhvr additive="base">
                                        <p:cTn id="14" dur="1000" fill="hold"/>
                                        <p:tgtEl>
                                          <p:spTgt spid="60"/>
                                        </p:tgtEl>
                                        <p:attrNameLst>
                                          <p:attrName>ppt_x</p:attrName>
                                        </p:attrNameLst>
                                      </p:cBhvr>
                                      <p:tavLst>
                                        <p:tav tm="0">
                                          <p:val>
                                            <p:strVal val="1+#ppt_w/2"/>
                                          </p:val>
                                        </p:tav>
                                        <p:tav tm="100000">
                                          <p:val>
                                            <p:strVal val="#ppt_x"/>
                                          </p:val>
                                        </p:tav>
                                      </p:tavLst>
                                    </p:anim>
                                    <p:anim calcmode="lin" valueType="num">
                                      <p:cBhvr additive="base">
                                        <p:cTn id="15" dur="1000" fill="hold"/>
                                        <p:tgtEl>
                                          <p:spTgt spid="6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850"/>
                                  </p:stCondLst>
                                  <p:childTnLst>
                                    <p:set>
                                      <p:cBhvr>
                                        <p:cTn id="17" dur="1" fill="hold">
                                          <p:stCondLst>
                                            <p:cond delay="0"/>
                                          </p:stCondLst>
                                        </p:cTn>
                                        <p:tgtEl>
                                          <p:spTgt spid="61"/>
                                        </p:tgtEl>
                                        <p:attrNameLst>
                                          <p:attrName>style.visibility</p:attrName>
                                        </p:attrNameLst>
                                      </p:cBhvr>
                                      <p:to>
                                        <p:strVal val="visible"/>
                                      </p:to>
                                    </p:set>
                                    <p:anim calcmode="lin" valueType="num">
                                      <p:cBhvr additive="base">
                                        <p:cTn id="18" dur="1000" fill="hold"/>
                                        <p:tgtEl>
                                          <p:spTgt spid="61"/>
                                        </p:tgtEl>
                                        <p:attrNameLst>
                                          <p:attrName>ppt_x</p:attrName>
                                        </p:attrNameLst>
                                      </p:cBhvr>
                                      <p:tavLst>
                                        <p:tav tm="0">
                                          <p:val>
                                            <p:strVal val="1+#ppt_w/2"/>
                                          </p:val>
                                        </p:tav>
                                        <p:tav tm="100000">
                                          <p:val>
                                            <p:strVal val="#ppt_x"/>
                                          </p:val>
                                        </p:tav>
                                      </p:tavLst>
                                    </p:anim>
                                    <p:anim calcmode="lin" valueType="num">
                                      <p:cBhvr additive="base">
                                        <p:cTn id="19" dur="1000" fill="hold"/>
                                        <p:tgtEl>
                                          <p:spTgt spid="61"/>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850"/>
                                  </p:stCondLst>
                                  <p:childTnLst>
                                    <p:set>
                                      <p:cBhvr>
                                        <p:cTn id="21" dur="1" fill="hold">
                                          <p:stCondLst>
                                            <p:cond delay="0"/>
                                          </p:stCondLst>
                                        </p:cTn>
                                        <p:tgtEl>
                                          <p:spTgt spid="62"/>
                                        </p:tgtEl>
                                        <p:attrNameLst>
                                          <p:attrName>style.visibility</p:attrName>
                                        </p:attrNameLst>
                                      </p:cBhvr>
                                      <p:to>
                                        <p:strVal val="visible"/>
                                      </p:to>
                                    </p:set>
                                    <p:anim calcmode="lin" valueType="num">
                                      <p:cBhvr additive="base">
                                        <p:cTn id="22" dur="1000" fill="hold"/>
                                        <p:tgtEl>
                                          <p:spTgt spid="62"/>
                                        </p:tgtEl>
                                        <p:attrNameLst>
                                          <p:attrName>ppt_x</p:attrName>
                                        </p:attrNameLst>
                                      </p:cBhvr>
                                      <p:tavLst>
                                        <p:tav tm="0">
                                          <p:val>
                                            <p:strVal val="1+#ppt_w/2"/>
                                          </p:val>
                                        </p:tav>
                                        <p:tav tm="100000">
                                          <p:val>
                                            <p:strVal val="#ppt_x"/>
                                          </p:val>
                                        </p:tav>
                                      </p:tavLst>
                                    </p:anim>
                                    <p:anim calcmode="lin" valueType="num">
                                      <p:cBhvr additive="base">
                                        <p:cTn id="23"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 Inforgraphic">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0">
            <a:extLst>
              <a:ext uri="{FF2B5EF4-FFF2-40B4-BE49-F238E27FC236}">
                <a16:creationId xmlns:a16="http://schemas.microsoft.com/office/drawing/2014/main" id="{EFC64A70-74A9-DE49-A7BB-05828C677E20}"/>
              </a:ext>
            </a:extLst>
          </p:cNvPr>
          <p:cNvSpPr>
            <a:spLocks/>
          </p:cNvSpPr>
          <p:nvPr userDrawn="1"/>
        </p:nvSpPr>
        <p:spPr bwMode="auto">
          <a:xfrm>
            <a:off x="6323013" y="2203450"/>
            <a:ext cx="4508500" cy="1147763"/>
          </a:xfrm>
          <a:custGeom>
            <a:avLst/>
            <a:gdLst>
              <a:gd name="T0" fmla="*/ 1176 w 1184"/>
              <a:gd name="T1" fmla="*/ 301 h 301"/>
              <a:gd name="T2" fmla="*/ 1183 w 1184"/>
              <a:gd name="T3" fmla="*/ 235 h 301"/>
              <a:gd name="T4" fmla="*/ 1121 w 1184"/>
              <a:gd name="T5" fmla="*/ 0 h 301"/>
              <a:gd name="T6" fmla="*/ 53 w 1184"/>
              <a:gd name="T7" fmla="*/ 1 h 301"/>
              <a:gd name="T8" fmla="*/ 39 w 1184"/>
              <a:gd name="T9" fmla="*/ 40 h 301"/>
              <a:gd name="T10" fmla="*/ 3 w 1184"/>
              <a:gd name="T11" fmla="*/ 214 h 301"/>
              <a:gd name="T12" fmla="*/ 14 w 1184"/>
              <a:gd name="T13" fmla="*/ 301 h 301"/>
              <a:gd name="T14" fmla="*/ 1176 w 1184"/>
              <a:gd name="T15" fmla="*/ 301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301">
                <a:moveTo>
                  <a:pt x="1176" y="301"/>
                </a:moveTo>
                <a:cubicBezTo>
                  <a:pt x="1180" y="279"/>
                  <a:pt x="1183" y="257"/>
                  <a:pt x="1183" y="235"/>
                </a:cubicBezTo>
                <a:cubicBezTo>
                  <a:pt x="1184" y="153"/>
                  <a:pt x="1154" y="75"/>
                  <a:pt x="1121" y="0"/>
                </a:cubicBezTo>
                <a:cubicBezTo>
                  <a:pt x="765" y="0"/>
                  <a:pt x="409" y="1"/>
                  <a:pt x="53" y="1"/>
                </a:cubicBezTo>
                <a:cubicBezTo>
                  <a:pt x="48" y="14"/>
                  <a:pt x="44" y="27"/>
                  <a:pt x="39" y="40"/>
                </a:cubicBezTo>
                <a:cubicBezTo>
                  <a:pt x="21" y="96"/>
                  <a:pt x="9" y="155"/>
                  <a:pt x="3" y="214"/>
                </a:cubicBezTo>
                <a:cubicBezTo>
                  <a:pt x="0" y="243"/>
                  <a:pt x="0" y="275"/>
                  <a:pt x="14" y="301"/>
                </a:cubicBezTo>
                <a:cubicBezTo>
                  <a:pt x="401" y="300"/>
                  <a:pt x="789" y="300"/>
                  <a:pt x="1176" y="30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0" name="Freeform 11">
            <a:extLst>
              <a:ext uri="{FF2B5EF4-FFF2-40B4-BE49-F238E27FC236}">
                <a16:creationId xmlns:a16="http://schemas.microsoft.com/office/drawing/2014/main" id="{5B98E6C1-32BE-C943-BF8F-32EAF3CD05FE}"/>
              </a:ext>
            </a:extLst>
          </p:cNvPr>
          <p:cNvSpPr>
            <a:spLocks/>
          </p:cNvSpPr>
          <p:nvPr userDrawn="1"/>
        </p:nvSpPr>
        <p:spPr bwMode="auto">
          <a:xfrm>
            <a:off x="6524625" y="1006475"/>
            <a:ext cx="4067175" cy="1200150"/>
          </a:xfrm>
          <a:custGeom>
            <a:avLst/>
            <a:gdLst>
              <a:gd name="T0" fmla="*/ 1058 w 1068"/>
              <a:gd name="T1" fmla="*/ 291 h 315"/>
              <a:gd name="T2" fmla="*/ 1001 w 1068"/>
              <a:gd name="T3" fmla="*/ 215 h 315"/>
              <a:gd name="T4" fmla="*/ 931 w 1068"/>
              <a:gd name="T5" fmla="*/ 144 h 315"/>
              <a:gd name="T6" fmla="*/ 766 w 1068"/>
              <a:gd name="T7" fmla="*/ 39 h 315"/>
              <a:gd name="T8" fmla="*/ 464 w 1068"/>
              <a:gd name="T9" fmla="*/ 4 h 315"/>
              <a:gd name="T10" fmla="*/ 336 w 1068"/>
              <a:gd name="T11" fmla="*/ 16 h 315"/>
              <a:gd name="T12" fmla="*/ 0 w 1068"/>
              <a:gd name="T13" fmla="*/ 315 h 315"/>
              <a:gd name="T14" fmla="*/ 1068 w 1068"/>
              <a:gd name="T15" fmla="*/ 314 h 315"/>
              <a:gd name="T16" fmla="*/ 1058 w 1068"/>
              <a:gd name="T17" fmla="*/ 291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8" h="315">
                <a:moveTo>
                  <a:pt x="1058" y="291"/>
                </a:moveTo>
                <a:cubicBezTo>
                  <a:pt x="1051" y="275"/>
                  <a:pt x="1011" y="226"/>
                  <a:pt x="1001" y="215"/>
                </a:cubicBezTo>
                <a:cubicBezTo>
                  <a:pt x="979" y="190"/>
                  <a:pt x="955" y="166"/>
                  <a:pt x="931" y="144"/>
                </a:cubicBezTo>
                <a:cubicBezTo>
                  <a:pt x="882" y="100"/>
                  <a:pt x="828" y="62"/>
                  <a:pt x="766" y="39"/>
                </a:cubicBezTo>
                <a:cubicBezTo>
                  <a:pt x="671" y="2"/>
                  <a:pt x="566" y="0"/>
                  <a:pt x="464" y="4"/>
                </a:cubicBezTo>
                <a:cubicBezTo>
                  <a:pt x="421" y="6"/>
                  <a:pt x="378" y="8"/>
                  <a:pt x="336" y="16"/>
                </a:cubicBezTo>
                <a:cubicBezTo>
                  <a:pt x="181" y="47"/>
                  <a:pt x="60" y="168"/>
                  <a:pt x="0" y="315"/>
                </a:cubicBezTo>
                <a:cubicBezTo>
                  <a:pt x="356" y="315"/>
                  <a:pt x="712" y="314"/>
                  <a:pt x="1068" y="314"/>
                </a:cubicBezTo>
                <a:cubicBezTo>
                  <a:pt x="1065" y="306"/>
                  <a:pt x="1061" y="299"/>
                  <a:pt x="1058" y="291"/>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1" name="Freeform 12">
            <a:extLst>
              <a:ext uri="{FF2B5EF4-FFF2-40B4-BE49-F238E27FC236}">
                <a16:creationId xmlns:a16="http://schemas.microsoft.com/office/drawing/2014/main" id="{662A36D7-69EB-3B4E-B326-DAAF69B40D58}"/>
              </a:ext>
            </a:extLst>
          </p:cNvPr>
          <p:cNvSpPr>
            <a:spLocks/>
          </p:cNvSpPr>
          <p:nvPr userDrawn="1"/>
        </p:nvSpPr>
        <p:spPr bwMode="auto">
          <a:xfrm>
            <a:off x="5956300" y="3346450"/>
            <a:ext cx="4845050" cy="1231900"/>
          </a:xfrm>
          <a:custGeom>
            <a:avLst/>
            <a:gdLst>
              <a:gd name="T0" fmla="*/ 1156 w 1272"/>
              <a:gd name="T1" fmla="*/ 310 h 323"/>
              <a:gd name="T2" fmla="*/ 1174 w 1272"/>
              <a:gd name="T3" fmla="*/ 278 h 323"/>
              <a:gd name="T4" fmla="*/ 1236 w 1272"/>
              <a:gd name="T5" fmla="*/ 153 h 323"/>
              <a:gd name="T6" fmla="*/ 1262 w 1272"/>
              <a:gd name="T7" fmla="*/ 54 h 323"/>
              <a:gd name="T8" fmla="*/ 1272 w 1272"/>
              <a:gd name="T9" fmla="*/ 1 h 323"/>
              <a:gd name="T10" fmla="*/ 110 w 1272"/>
              <a:gd name="T11" fmla="*/ 1 h 323"/>
              <a:gd name="T12" fmla="*/ 114 w 1272"/>
              <a:gd name="T13" fmla="*/ 8 h 323"/>
              <a:gd name="T14" fmla="*/ 147 w 1272"/>
              <a:gd name="T15" fmla="*/ 51 h 323"/>
              <a:gd name="T16" fmla="*/ 139 w 1272"/>
              <a:gd name="T17" fmla="*/ 118 h 323"/>
              <a:gd name="T18" fmla="*/ 36 w 1272"/>
              <a:gd name="T19" fmla="*/ 261 h 323"/>
              <a:gd name="T20" fmla="*/ 7 w 1272"/>
              <a:gd name="T21" fmla="*/ 298 h 323"/>
              <a:gd name="T22" fmla="*/ 0 w 1272"/>
              <a:gd name="T23" fmla="*/ 320 h 323"/>
              <a:gd name="T24" fmla="*/ 1156 w 1272"/>
              <a:gd name="T25" fmla="*/ 3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2" h="323">
                <a:moveTo>
                  <a:pt x="1156" y="310"/>
                </a:moveTo>
                <a:cubicBezTo>
                  <a:pt x="1162" y="299"/>
                  <a:pt x="1168" y="288"/>
                  <a:pt x="1174" y="278"/>
                </a:cubicBezTo>
                <a:cubicBezTo>
                  <a:pt x="1197" y="237"/>
                  <a:pt x="1220" y="197"/>
                  <a:pt x="1236" y="153"/>
                </a:cubicBezTo>
                <a:cubicBezTo>
                  <a:pt x="1247" y="121"/>
                  <a:pt x="1254" y="87"/>
                  <a:pt x="1262" y="54"/>
                </a:cubicBezTo>
                <a:cubicBezTo>
                  <a:pt x="1265" y="36"/>
                  <a:pt x="1269" y="18"/>
                  <a:pt x="1272" y="1"/>
                </a:cubicBezTo>
                <a:cubicBezTo>
                  <a:pt x="885" y="0"/>
                  <a:pt x="497" y="0"/>
                  <a:pt x="110" y="1"/>
                </a:cubicBezTo>
                <a:cubicBezTo>
                  <a:pt x="111" y="3"/>
                  <a:pt x="113" y="6"/>
                  <a:pt x="114" y="8"/>
                </a:cubicBezTo>
                <a:cubicBezTo>
                  <a:pt x="125" y="23"/>
                  <a:pt x="140" y="34"/>
                  <a:pt x="147" y="51"/>
                </a:cubicBezTo>
                <a:cubicBezTo>
                  <a:pt x="156" y="72"/>
                  <a:pt x="149" y="97"/>
                  <a:pt x="139" y="118"/>
                </a:cubicBezTo>
                <a:cubicBezTo>
                  <a:pt x="114" y="171"/>
                  <a:pt x="75" y="217"/>
                  <a:pt x="36" y="261"/>
                </a:cubicBezTo>
                <a:cubicBezTo>
                  <a:pt x="26" y="274"/>
                  <a:pt x="18" y="285"/>
                  <a:pt x="7" y="298"/>
                </a:cubicBezTo>
                <a:cubicBezTo>
                  <a:pt x="2" y="304"/>
                  <a:pt x="0" y="312"/>
                  <a:pt x="0" y="320"/>
                </a:cubicBezTo>
                <a:cubicBezTo>
                  <a:pt x="385" y="323"/>
                  <a:pt x="771" y="320"/>
                  <a:pt x="1156" y="31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2" name="Freeform 13">
            <a:extLst>
              <a:ext uri="{FF2B5EF4-FFF2-40B4-BE49-F238E27FC236}">
                <a16:creationId xmlns:a16="http://schemas.microsoft.com/office/drawing/2014/main" id="{8F4A6694-F7EF-2447-9457-9C63E570E3F3}"/>
              </a:ext>
            </a:extLst>
          </p:cNvPr>
          <p:cNvSpPr>
            <a:spLocks/>
          </p:cNvSpPr>
          <p:nvPr userDrawn="1"/>
        </p:nvSpPr>
        <p:spPr bwMode="auto">
          <a:xfrm>
            <a:off x="6475413" y="5694363"/>
            <a:ext cx="4287838" cy="1201738"/>
          </a:xfrm>
          <a:custGeom>
            <a:avLst/>
            <a:gdLst>
              <a:gd name="T0" fmla="*/ 9 w 1126"/>
              <a:gd name="T1" fmla="*/ 0 h 315"/>
              <a:gd name="T2" fmla="*/ 7 w 1126"/>
              <a:gd name="T3" fmla="*/ 48 h 315"/>
              <a:gd name="T4" fmla="*/ 17 w 1126"/>
              <a:gd name="T5" fmla="*/ 128 h 315"/>
              <a:gd name="T6" fmla="*/ 88 w 1126"/>
              <a:gd name="T7" fmla="*/ 155 h 315"/>
              <a:gd name="T8" fmla="*/ 215 w 1126"/>
              <a:gd name="T9" fmla="*/ 146 h 315"/>
              <a:gd name="T10" fmla="*/ 296 w 1126"/>
              <a:gd name="T11" fmla="*/ 135 h 315"/>
              <a:gd name="T12" fmla="*/ 358 w 1126"/>
              <a:gd name="T13" fmla="*/ 179 h 315"/>
              <a:gd name="T14" fmla="*/ 359 w 1126"/>
              <a:gd name="T15" fmla="*/ 212 h 315"/>
              <a:gd name="T16" fmla="*/ 322 w 1126"/>
              <a:gd name="T17" fmla="*/ 269 h 315"/>
              <a:gd name="T18" fmla="*/ 299 w 1126"/>
              <a:gd name="T19" fmla="*/ 287 h 315"/>
              <a:gd name="T20" fmla="*/ 292 w 1126"/>
              <a:gd name="T21" fmla="*/ 313 h 315"/>
              <a:gd name="T22" fmla="*/ 1126 w 1126"/>
              <a:gd name="T23" fmla="*/ 315 h 315"/>
              <a:gd name="T24" fmla="*/ 1097 w 1126"/>
              <a:gd name="T25" fmla="*/ 260 h 315"/>
              <a:gd name="T26" fmla="*/ 915 w 1126"/>
              <a:gd name="T27" fmla="*/ 69 h 315"/>
              <a:gd name="T28" fmla="*/ 893 w 1126"/>
              <a:gd name="T29" fmla="*/ 3 h 315"/>
              <a:gd name="T30" fmla="*/ 190 w 1126"/>
              <a:gd name="T31" fmla="*/ 0 h 315"/>
              <a:gd name="T32" fmla="*/ 9 w 1126"/>
              <a:gd name="T33"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6" h="315">
                <a:moveTo>
                  <a:pt x="9" y="0"/>
                </a:moveTo>
                <a:cubicBezTo>
                  <a:pt x="11" y="16"/>
                  <a:pt x="9" y="33"/>
                  <a:pt x="7" y="48"/>
                </a:cubicBezTo>
                <a:cubicBezTo>
                  <a:pt x="3" y="75"/>
                  <a:pt x="0" y="106"/>
                  <a:pt x="17" y="128"/>
                </a:cubicBezTo>
                <a:cubicBezTo>
                  <a:pt x="33" y="148"/>
                  <a:pt x="62" y="153"/>
                  <a:pt x="88" y="155"/>
                </a:cubicBezTo>
                <a:cubicBezTo>
                  <a:pt x="130" y="157"/>
                  <a:pt x="173" y="154"/>
                  <a:pt x="215" y="146"/>
                </a:cubicBezTo>
                <a:cubicBezTo>
                  <a:pt x="242" y="140"/>
                  <a:pt x="269" y="133"/>
                  <a:pt x="296" y="135"/>
                </a:cubicBezTo>
                <a:cubicBezTo>
                  <a:pt x="323" y="138"/>
                  <a:pt x="351" y="153"/>
                  <a:pt x="358" y="179"/>
                </a:cubicBezTo>
                <a:cubicBezTo>
                  <a:pt x="361" y="190"/>
                  <a:pt x="361" y="201"/>
                  <a:pt x="359" y="212"/>
                </a:cubicBezTo>
                <a:cubicBezTo>
                  <a:pt x="354" y="234"/>
                  <a:pt x="341" y="255"/>
                  <a:pt x="322" y="269"/>
                </a:cubicBezTo>
                <a:cubicBezTo>
                  <a:pt x="315" y="275"/>
                  <a:pt x="306" y="280"/>
                  <a:pt x="299" y="287"/>
                </a:cubicBezTo>
                <a:cubicBezTo>
                  <a:pt x="293" y="294"/>
                  <a:pt x="289" y="304"/>
                  <a:pt x="292" y="313"/>
                </a:cubicBezTo>
                <a:cubicBezTo>
                  <a:pt x="1126" y="315"/>
                  <a:pt x="1126" y="315"/>
                  <a:pt x="1126" y="315"/>
                </a:cubicBezTo>
                <a:cubicBezTo>
                  <a:pt x="1124" y="294"/>
                  <a:pt x="1111" y="275"/>
                  <a:pt x="1097" y="260"/>
                </a:cubicBezTo>
                <a:cubicBezTo>
                  <a:pt x="1039" y="193"/>
                  <a:pt x="957" y="147"/>
                  <a:pt x="915" y="69"/>
                </a:cubicBezTo>
                <a:cubicBezTo>
                  <a:pt x="904" y="48"/>
                  <a:pt x="897" y="26"/>
                  <a:pt x="893" y="3"/>
                </a:cubicBezTo>
                <a:cubicBezTo>
                  <a:pt x="658" y="1"/>
                  <a:pt x="424" y="0"/>
                  <a:pt x="190" y="0"/>
                </a:cubicBezTo>
                <a:cubicBezTo>
                  <a:pt x="129" y="0"/>
                  <a:pt x="69" y="0"/>
                  <a:pt x="9" y="0"/>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3" name="Freeform 14">
            <a:extLst>
              <a:ext uri="{FF2B5EF4-FFF2-40B4-BE49-F238E27FC236}">
                <a16:creationId xmlns:a16="http://schemas.microsoft.com/office/drawing/2014/main" id="{F5A86063-609B-8849-A59C-A095A2AE99AE}"/>
              </a:ext>
            </a:extLst>
          </p:cNvPr>
          <p:cNvSpPr>
            <a:spLocks/>
          </p:cNvSpPr>
          <p:nvPr userDrawn="1"/>
        </p:nvSpPr>
        <p:spPr bwMode="auto">
          <a:xfrm>
            <a:off x="5956300" y="4529138"/>
            <a:ext cx="4403725" cy="1176338"/>
          </a:xfrm>
          <a:custGeom>
            <a:avLst/>
            <a:gdLst>
              <a:gd name="T0" fmla="*/ 1056 w 1156"/>
              <a:gd name="T1" fmla="*/ 155 h 309"/>
              <a:gd name="T2" fmla="*/ 1082 w 1156"/>
              <a:gd name="T3" fmla="*/ 118 h 309"/>
              <a:gd name="T4" fmla="*/ 1156 w 1156"/>
              <a:gd name="T5" fmla="*/ 0 h 309"/>
              <a:gd name="T6" fmla="*/ 0 w 1156"/>
              <a:gd name="T7" fmla="*/ 10 h 309"/>
              <a:gd name="T8" fmla="*/ 13 w 1156"/>
              <a:gd name="T9" fmla="*/ 42 h 309"/>
              <a:gd name="T10" fmla="*/ 66 w 1156"/>
              <a:gd name="T11" fmla="*/ 67 h 309"/>
              <a:gd name="T12" fmla="*/ 111 w 1156"/>
              <a:gd name="T13" fmla="*/ 87 h 309"/>
              <a:gd name="T14" fmla="*/ 108 w 1156"/>
              <a:gd name="T15" fmla="*/ 135 h 309"/>
              <a:gd name="T16" fmla="*/ 97 w 1156"/>
              <a:gd name="T17" fmla="*/ 184 h 309"/>
              <a:gd name="T18" fmla="*/ 148 w 1156"/>
              <a:gd name="T19" fmla="*/ 222 h 309"/>
              <a:gd name="T20" fmla="*/ 113 w 1156"/>
              <a:gd name="T21" fmla="*/ 250 h 309"/>
              <a:gd name="T22" fmla="*/ 131 w 1156"/>
              <a:gd name="T23" fmla="*/ 275 h 309"/>
              <a:gd name="T24" fmla="*/ 145 w 1156"/>
              <a:gd name="T25" fmla="*/ 306 h 309"/>
              <a:gd name="T26" fmla="*/ 326 w 1156"/>
              <a:gd name="T27" fmla="*/ 306 h 309"/>
              <a:gd name="T28" fmla="*/ 1029 w 1156"/>
              <a:gd name="T29" fmla="*/ 309 h 309"/>
              <a:gd name="T30" fmla="*/ 1056 w 1156"/>
              <a:gd name="T31" fmla="*/ 15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56" h="309">
                <a:moveTo>
                  <a:pt x="1056" y="155"/>
                </a:moveTo>
                <a:cubicBezTo>
                  <a:pt x="1064" y="143"/>
                  <a:pt x="1073" y="130"/>
                  <a:pt x="1082" y="118"/>
                </a:cubicBezTo>
                <a:cubicBezTo>
                  <a:pt x="1109" y="80"/>
                  <a:pt x="1133" y="40"/>
                  <a:pt x="1156" y="0"/>
                </a:cubicBezTo>
                <a:cubicBezTo>
                  <a:pt x="771" y="10"/>
                  <a:pt x="385" y="13"/>
                  <a:pt x="0" y="10"/>
                </a:cubicBezTo>
                <a:cubicBezTo>
                  <a:pt x="0" y="21"/>
                  <a:pt x="5" y="34"/>
                  <a:pt x="13" y="42"/>
                </a:cubicBezTo>
                <a:cubicBezTo>
                  <a:pt x="26" y="57"/>
                  <a:pt x="46" y="64"/>
                  <a:pt x="66" y="67"/>
                </a:cubicBezTo>
                <a:cubicBezTo>
                  <a:pt x="83" y="70"/>
                  <a:pt x="102" y="73"/>
                  <a:pt x="111" y="87"/>
                </a:cubicBezTo>
                <a:cubicBezTo>
                  <a:pt x="120" y="101"/>
                  <a:pt x="115" y="120"/>
                  <a:pt x="108" y="135"/>
                </a:cubicBezTo>
                <a:cubicBezTo>
                  <a:pt x="101" y="151"/>
                  <a:pt x="93" y="167"/>
                  <a:pt x="97" y="184"/>
                </a:cubicBezTo>
                <a:cubicBezTo>
                  <a:pt x="103" y="205"/>
                  <a:pt x="127" y="215"/>
                  <a:pt x="148" y="222"/>
                </a:cubicBezTo>
                <a:cubicBezTo>
                  <a:pt x="132" y="225"/>
                  <a:pt x="112" y="234"/>
                  <a:pt x="113" y="250"/>
                </a:cubicBezTo>
                <a:cubicBezTo>
                  <a:pt x="114" y="260"/>
                  <a:pt x="124" y="267"/>
                  <a:pt x="131" y="275"/>
                </a:cubicBezTo>
                <a:cubicBezTo>
                  <a:pt x="139" y="284"/>
                  <a:pt x="143" y="295"/>
                  <a:pt x="145" y="306"/>
                </a:cubicBezTo>
                <a:cubicBezTo>
                  <a:pt x="205" y="306"/>
                  <a:pt x="265" y="306"/>
                  <a:pt x="326" y="306"/>
                </a:cubicBezTo>
                <a:cubicBezTo>
                  <a:pt x="560" y="306"/>
                  <a:pt x="794" y="307"/>
                  <a:pt x="1029" y="309"/>
                </a:cubicBezTo>
                <a:cubicBezTo>
                  <a:pt x="1020" y="257"/>
                  <a:pt x="1028" y="201"/>
                  <a:pt x="1056" y="155"/>
                </a:cubicBezTo>
                <a:close/>
              </a:path>
            </a:pathLst>
          </a:custGeom>
          <a:solidFill>
            <a:schemeClr val="bg1"/>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50" name="Text Placeholder 23">
            <a:extLst>
              <a:ext uri="{FF2B5EF4-FFF2-40B4-BE49-F238E27FC236}">
                <a16:creationId xmlns:a16="http://schemas.microsoft.com/office/drawing/2014/main" id="{F2C6D6D5-6050-1646-94C8-F7B63E8148AE}"/>
              </a:ext>
            </a:extLst>
          </p:cNvPr>
          <p:cNvSpPr>
            <a:spLocks noGrp="1"/>
          </p:cNvSpPr>
          <p:nvPr>
            <p:ph type="body" sz="quarter" idx="20" hasCustomPrompt="1"/>
          </p:nvPr>
        </p:nvSpPr>
        <p:spPr>
          <a:xfrm>
            <a:off x="6582702" y="1493929"/>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STARTUP</a:t>
            </a:r>
          </a:p>
        </p:txBody>
      </p:sp>
      <p:sp>
        <p:nvSpPr>
          <p:cNvPr id="51" name="Text Placeholder 23">
            <a:extLst>
              <a:ext uri="{FF2B5EF4-FFF2-40B4-BE49-F238E27FC236}">
                <a16:creationId xmlns:a16="http://schemas.microsoft.com/office/drawing/2014/main" id="{4F22EDFA-A456-B04E-AD5A-47F6D031DDE3}"/>
              </a:ext>
            </a:extLst>
          </p:cNvPr>
          <p:cNvSpPr>
            <a:spLocks noGrp="1"/>
          </p:cNvSpPr>
          <p:nvPr>
            <p:ph type="body" sz="quarter" idx="21" hasCustomPrompt="1"/>
          </p:nvPr>
        </p:nvSpPr>
        <p:spPr>
          <a:xfrm>
            <a:off x="6582702" y="258547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BUSINESS</a:t>
            </a:r>
          </a:p>
        </p:txBody>
      </p:sp>
      <p:sp>
        <p:nvSpPr>
          <p:cNvPr id="53" name="Text Placeholder 23">
            <a:extLst>
              <a:ext uri="{FF2B5EF4-FFF2-40B4-BE49-F238E27FC236}">
                <a16:creationId xmlns:a16="http://schemas.microsoft.com/office/drawing/2014/main" id="{1643526B-D3E1-CD4D-BB3E-A572B77D99DD}"/>
              </a:ext>
            </a:extLst>
          </p:cNvPr>
          <p:cNvSpPr>
            <a:spLocks noGrp="1"/>
          </p:cNvSpPr>
          <p:nvPr>
            <p:ph type="body" sz="quarter" idx="22" hasCustomPrompt="1"/>
          </p:nvPr>
        </p:nvSpPr>
        <p:spPr>
          <a:xfrm>
            <a:off x="6582702" y="3732783"/>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TEAMWROK</a:t>
            </a:r>
          </a:p>
        </p:txBody>
      </p:sp>
      <p:sp>
        <p:nvSpPr>
          <p:cNvPr id="54" name="Text Placeholder 23">
            <a:extLst>
              <a:ext uri="{FF2B5EF4-FFF2-40B4-BE49-F238E27FC236}">
                <a16:creationId xmlns:a16="http://schemas.microsoft.com/office/drawing/2014/main" id="{9EA54D97-5306-BE4A-B01E-C6114CA55EB0}"/>
              </a:ext>
            </a:extLst>
          </p:cNvPr>
          <p:cNvSpPr>
            <a:spLocks noGrp="1"/>
          </p:cNvSpPr>
          <p:nvPr>
            <p:ph type="body" sz="quarter" idx="23" hasCustomPrompt="1"/>
          </p:nvPr>
        </p:nvSpPr>
        <p:spPr>
          <a:xfrm>
            <a:off x="6582702" y="4824325"/>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MARKETING</a:t>
            </a:r>
          </a:p>
        </p:txBody>
      </p:sp>
      <p:sp>
        <p:nvSpPr>
          <p:cNvPr id="55" name="Text Placeholder 23">
            <a:extLst>
              <a:ext uri="{FF2B5EF4-FFF2-40B4-BE49-F238E27FC236}">
                <a16:creationId xmlns:a16="http://schemas.microsoft.com/office/drawing/2014/main" id="{AC92AD65-3995-1B4C-A72E-C83B44B38E5B}"/>
              </a:ext>
            </a:extLst>
          </p:cNvPr>
          <p:cNvSpPr>
            <a:spLocks noGrp="1"/>
          </p:cNvSpPr>
          <p:nvPr>
            <p:ph type="body" sz="quarter" idx="24" hasCustomPrompt="1"/>
          </p:nvPr>
        </p:nvSpPr>
        <p:spPr>
          <a:xfrm>
            <a:off x="6582702" y="6050331"/>
            <a:ext cx="3985087" cy="327380"/>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272191" y="3390783"/>
            <a:ext cx="257987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100085" y="2355659"/>
            <a:ext cx="3862441" cy="785651"/>
          </a:xfrm>
        </p:spPr>
        <p:txBody>
          <a:bodyPr anchor="t">
            <a:noAutofit/>
          </a:bodyPr>
          <a:lstStyle>
            <a:lvl1pPr marL="0" indent="0" algn="just">
              <a:lnSpc>
                <a:spcPts val="2040"/>
              </a:lnSpc>
              <a:buNone/>
              <a:defRPr sz="22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79" name="Text Placeholder 23">
            <a:extLst>
              <a:ext uri="{FF2B5EF4-FFF2-40B4-BE49-F238E27FC236}">
                <a16:creationId xmlns:a16="http://schemas.microsoft.com/office/drawing/2014/main" id="{E7AA6267-F17E-AF4D-87CF-B30238EE7C5F}"/>
              </a:ext>
            </a:extLst>
          </p:cNvPr>
          <p:cNvSpPr>
            <a:spLocks noGrp="1"/>
          </p:cNvSpPr>
          <p:nvPr>
            <p:ph type="body" sz="quarter" idx="25" hasCustomPrompt="1"/>
          </p:nvPr>
        </p:nvSpPr>
        <p:spPr>
          <a:xfrm>
            <a:off x="782863" y="2224048"/>
            <a:ext cx="796700" cy="553134"/>
          </a:xfrm>
        </p:spPr>
        <p:txBody>
          <a:bodyPr anchor="ctr">
            <a:noAutofit/>
          </a:bodyPr>
          <a:lstStyle>
            <a:lvl1pPr marL="0" indent="0" algn="l">
              <a:buNone/>
              <a:defRPr sz="6000" b="1" i="0">
                <a:solidFill>
                  <a:srgbClr val="231F20"/>
                </a:solidFill>
                <a:latin typeface="Amatic SC" pitchFamily="2" charset="0"/>
              </a:defRPr>
            </a:lvl1pPr>
          </a:lstStyle>
          <a:p>
            <a:pPr lvl="0"/>
            <a:r>
              <a:rPr lang="en-US" dirty="0"/>
              <a:t>“</a:t>
            </a:r>
          </a:p>
        </p:txBody>
      </p:sp>
      <p:sp>
        <p:nvSpPr>
          <p:cNvPr id="80" name="Text Placeholder 23">
            <a:extLst>
              <a:ext uri="{FF2B5EF4-FFF2-40B4-BE49-F238E27FC236}">
                <a16:creationId xmlns:a16="http://schemas.microsoft.com/office/drawing/2014/main" id="{B565B87F-002E-B94B-9DC4-B0F1A0FCF371}"/>
              </a:ext>
            </a:extLst>
          </p:cNvPr>
          <p:cNvSpPr>
            <a:spLocks noGrp="1"/>
          </p:cNvSpPr>
          <p:nvPr>
            <p:ph type="body" sz="quarter" idx="26" hasCustomPrompt="1"/>
          </p:nvPr>
        </p:nvSpPr>
        <p:spPr>
          <a:xfrm>
            <a:off x="1788043" y="2924783"/>
            <a:ext cx="2579872" cy="684000"/>
          </a:xfrm>
        </p:spPr>
        <p:txBody>
          <a:bodyPr anchor="ctr">
            <a:noAutofit/>
          </a:bodyPr>
          <a:lstStyle>
            <a:lvl1pPr marL="0" indent="0" algn="r">
              <a:buNone/>
              <a:defRPr sz="6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63314101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67000">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14:bounceEnd="67000">
                                          <p:cBhvr additive="base">
                                            <p:cTn id="7" dur="1000" fill="hold"/>
                                            <p:tgtEl>
                                              <p:spTgt spid="32"/>
                                            </p:tgtEl>
                                            <p:attrNameLst>
                                              <p:attrName>ppt_x</p:attrName>
                                            </p:attrNameLst>
                                          </p:cBhvr>
                                          <p:tavLst>
                                            <p:tav tm="0">
                                              <p:val>
                                                <p:strVal val="1+#ppt_w/2"/>
                                              </p:val>
                                            </p:tav>
                                            <p:tav tm="100000">
                                              <p:val>
                                                <p:strVal val="#ppt_x"/>
                                              </p:val>
                                            </p:tav>
                                          </p:tavLst>
                                        </p:anim>
                                        <p:anim calcmode="lin" valueType="num" p14:bounceEnd="67000">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14:bounceEnd="67000">
                                          <p:cBhvr additive="base">
                                            <p:cTn id="11" dur="1000" fill="hold"/>
                                            <p:tgtEl>
                                              <p:spTgt spid="33"/>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7000">
                                          <p:cBhvr additive="base">
                                            <p:cTn id="15" dur="1000" fill="hold"/>
                                            <p:tgtEl>
                                              <p:spTgt spid="31"/>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14:bounceEnd="67000">
                                          <p:cBhvr additive="base">
                                            <p:cTn id="19" dur="1000" fill="hold"/>
                                            <p:tgtEl>
                                              <p:spTgt spid="2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14:presetBounceEnd="67000">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14:bounceEnd="67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7000">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1+#ppt_w/2"/>
                                              </p:val>
                                            </p:tav>
                                            <p:tav tm="100000">
                                              <p:val>
                                                <p:strVal val="#ppt_x"/>
                                              </p:val>
                                            </p:tav>
                                          </p:tavLst>
                                        </p:anim>
                                        <p:anim calcmode="lin" valueType="num">
                                          <p:cBhvr additive="base">
                                            <p:cTn id="12" dur="10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1000" fill="hold"/>
                                            <p:tgtEl>
                                              <p:spTgt spid="29"/>
                                            </p:tgtEl>
                                            <p:attrNameLst>
                                              <p:attrName>ppt_x</p:attrName>
                                            </p:attrNameLst>
                                          </p:cBhvr>
                                          <p:tavLst>
                                            <p:tav tm="0">
                                              <p:val>
                                                <p:strVal val="1+#ppt_w/2"/>
                                              </p:val>
                                            </p:tav>
                                            <p:tav tm="100000">
                                              <p:val>
                                                <p:strVal val="#ppt_x"/>
                                              </p:val>
                                            </p:tav>
                                          </p:tavLst>
                                        </p:anim>
                                        <p:anim calcmode="lin" valueType="num">
                                          <p:cBhvr additive="base">
                                            <p:cTn id="20" dur="1000" fill="hold"/>
                                            <p:tgtEl>
                                              <p:spTgt spid="29"/>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48D4CA3-5965-3F4A-B9B3-A6A9B66FE967}"/>
              </a:ext>
            </a:extLst>
          </p:cNvPr>
          <p:cNvGrpSpPr/>
          <p:nvPr userDrawn="1"/>
        </p:nvGrpSpPr>
        <p:grpSpPr>
          <a:xfrm>
            <a:off x="1110342" y="952500"/>
            <a:ext cx="11081657" cy="3568701"/>
            <a:chOff x="23813" y="2527300"/>
            <a:chExt cx="12152312" cy="4318001"/>
          </a:xfrm>
        </p:grpSpPr>
        <p:sp>
          <p:nvSpPr>
            <p:cNvPr id="9" name="Freeform 6">
              <a:extLst>
                <a:ext uri="{FF2B5EF4-FFF2-40B4-BE49-F238E27FC236}">
                  <a16:creationId xmlns:a16="http://schemas.microsoft.com/office/drawing/2014/main" id="{6147E857-2965-B941-902E-99E449D71E27}"/>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 name="Freeform 7">
              <a:extLst>
                <a:ext uri="{FF2B5EF4-FFF2-40B4-BE49-F238E27FC236}">
                  <a16:creationId xmlns:a16="http://schemas.microsoft.com/office/drawing/2014/main" id="{3B9C6E6B-0442-FE42-BB02-52AB2B9E9614}"/>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 name="Freeform 8">
              <a:extLst>
                <a:ext uri="{FF2B5EF4-FFF2-40B4-BE49-F238E27FC236}">
                  <a16:creationId xmlns:a16="http://schemas.microsoft.com/office/drawing/2014/main" id="{ABC49B68-8955-DA4E-9E2D-826F32D327C3}"/>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9">
              <a:extLst>
                <a:ext uri="{FF2B5EF4-FFF2-40B4-BE49-F238E27FC236}">
                  <a16:creationId xmlns:a16="http://schemas.microsoft.com/office/drawing/2014/main" id="{33C0AD99-6483-CC41-BEDC-74180077F70A}"/>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 name="Freeform 10">
              <a:extLst>
                <a:ext uri="{FF2B5EF4-FFF2-40B4-BE49-F238E27FC236}">
                  <a16:creationId xmlns:a16="http://schemas.microsoft.com/office/drawing/2014/main" id="{3EC1FAAA-D54F-284B-8663-939655CBDF9B}"/>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1">
              <a:extLst>
                <a:ext uri="{FF2B5EF4-FFF2-40B4-BE49-F238E27FC236}">
                  <a16:creationId xmlns:a16="http://schemas.microsoft.com/office/drawing/2014/main" id="{5BFF45D3-FC98-2649-9098-C6F0EE4C87EC}"/>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2">
              <a:extLst>
                <a:ext uri="{FF2B5EF4-FFF2-40B4-BE49-F238E27FC236}">
                  <a16:creationId xmlns:a16="http://schemas.microsoft.com/office/drawing/2014/main" id="{EF56043F-0C3C-AE47-A280-12D3A217A4B9}"/>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3">
              <a:extLst>
                <a:ext uri="{FF2B5EF4-FFF2-40B4-BE49-F238E27FC236}">
                  <a16:creationId xmlns:a16="http://schemas.microsoft.com/office/drawing/2014/main" id="{F98EDF3F-1E90-3443-98AA-55FA15A71740}"/>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4">
              <a:extLst>
                <a:ext uri="{FF2B5EF4-FFF2-40B4-BE49-F238E27FC236}">
                  <a16:creationId xmlns:a16="http://schemas.microsoft.com/office/drawing/2014/main" id="{CB0E70EC-140D-EC49-B346-9AFB1689D672}"/>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 name="Freeform 15">
              <a:extLst>
                <a:ext uri="{FF2B5EF4-FFF2-40B4-BE49-F238E27FC236}">
                  <a16:creationId xmlns:a16="http://schemas.microsoft.com/office/drawing/2014/main" id="{799A185C-08D0-E647-A562-A95E361AD4FA}"/>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6">
              <a:extLst>
                <a:ext uri="{FF2B5EF4-FFF2-40B4-BE49-F238E27FC236}">
                  <a16:creationId xmlns:a16="http://schemas.microsoft.com/office/drawing/2014/main" id="{73D9E0E6-355F-3944-BEE6-D71733ECBA21}"/>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7">
              <a:extLst>
                <a:ext uri="{FF2B5EF4-FFF2-40B4-BE49-F238E27FC236}">
                  <a16:creationId xmlns:a16="http://schemas.microsoft.com/office/drawing/2014/main" id="{52D7A62F-699E-AF4F-882E-8AC2BDC4AB5C}"/>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18">
              <a:extLst>
                <a:ext uri="{FF2B5EF4-FFF2-40B4-BE49-F238E27FC236}">
                  <a16:creationId xmlns:a16="http://schemas.microsoft.com/office/drawing/2014/main" id="{FFB40542-EFFC-E146-91D1-A5AB751D8EF1}"/>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19">
              <a:extLst>
                <a:ext uri="{FF2B5EF4-FFF2-40B4-BE49-F238E27FC236}">
                  <a16:creationId xmlns:a16="http://schemas.microsoft.com/office/drawing/2014/main" id="{E83CC7F8-05B3-3D48-B400-9115A1F3CCF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0">
              <a:extLst>
                <a:ext uri="{FF2B5EF4-FFF2-40B4-BE49-F238E27FC236}">
                  <a16:creationId xmlns:a16="http://schemas.microsoft.com/office/drawing/2014/main" id="{1E3E8AE8-F3D7-9C47-8437-2465ADB5CF6E}"/>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21">
              <a:extLst>
                <a:ext uri="{FF2B5EF4-FFF2-40B4-BE49-F238E27FC236}">
                  <a16:creationId xmlns:a16="http://schemas.microsoft.com/office/drawing/2014/main" id="{0071864E-095D-2446-BDD9-E7046D9517C1}"/>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2">
              <a:extLst>
                <a:ext uri="{FF2B5EF4-FFF2-40B4-BE49-F238E27FC236}">
                  <a16:creationId xmlns:a16="http://schemas.microsoft.com/office/drawing/2014/main" id="{543D6C09-DC4A-9C47-81E7-C890A4D16EDC}"/>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3">
              <a:extLst>
                <a:ext uri="{FF2B5EF4-FFF2-40B4-BE49-F238E27FC236}">
                  <a16:creationId xmlns:a16="http://schemas.microsoft.com/office/drawing/2014/main" id="{534296B3-B0B4-3345-BCB8-373AA645838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4">
              <a:extLst>
                <a:ext uri="{FF2B5EF4-FFF2-40B4-BE49-F238E27FC236}">
                  <a16:creationId xmlns:a16="http://schemas.microsoft.com/office/drawing/2014/main" id="{3B040978-FB4F-1440-BCA7-661F14C9CD19}"/>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5">
              <a:extLst>
                <a:ext uri="{FF2B5EF4-FFF2-40B4-BE49-F238E27FC236}">
                  <a16:creationId xmlns:a16="http://schemas.microsoft.com/office/drawing/2014/main" id="{EC2DDE41-A078-AE48-81B7-C08AFA6ABAA8}"/>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6">
              <a:extLst>
                <a:ext uri="{FF2B5EF4-FFF2-40B4-BE49-F238E27FC236}">
                  <a16:creationId xmlns:a16="http://schemas.microsoft.com/office/drawing/2014/main" id="{0AE4BD07-A7E4-E64D-B133-DBB9F0FAD432}"/>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7">
              <a:extLst>
                <a:ext uri="{FF2B5EF4-FFF2-40B4-BE49-F238E27FC236}">
                  <a16:creationId xmlns:a16="http://schemas.microsoft.com/office/drawing/2014/main" id="{A469C8E9-69B2-4246-BEBB-2B77A531A0FB}"/>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28">
              <a:extLst>
                <a:ext uri="{FF2B5EF4-FFF2-40B4-BE49-F238E27FC236}">
                  <a16:creationId xmlns:a16="http://schemas.microsoft.com/office/drawing/2014/main" id="{FA3F7473-6121-D442-9DBB-614679B803B3}"/>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29">
              <a:extLst>
                <a:ext uri="{FF2B5EF4-FFF2-40B4-BE49-F238E27FC236}">
                  <a16:creationId xmlns:a16="http://schemas.microsoft.com/office/drawing/2014/main" id="{1B9FEB21-B9E7-2F4E-B2DB-3219D97C13AB}"/>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3" name="Rectangle 32">
            <a:extLst>
              <a:ext uri="{FF2B5EF4-FFF2-40B4-BE49-F238E27FC236}">
                <a16:creationId xmlns:a16="http://schemas.microsoft.com/office/drawing/2014/main" id="{13A1E07F-D7FB-1E42-B52A-FB9DDD1BFA81}"/>
              </a:ext>
            </a:extLst>
          </p:cNvPr>
          <p:cNvSpPr/>
          <p:nvPr userDrawn="1"/>
        </p:nvSpPr>
        <p:spPr>
          <a:xfrm>
            <a:off x="-14286" y="4504510"/>
            <a:ext cx="12206286"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23">
            <a:extLst>
              <a:ext uri="{FF2B5EF4-FFF2-40B4-BE49-F238E27FC236}">
                <a16:creationId xmlns:a16="http://schemas.microsoft.com/office/drawing/2014/main" id="{A62C18DF-8E5A-CC46-A573-D4EA86596A30}"/>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Sub-Heading</a:t>
            </a:r>
          </a:p>
        </p:txBody>
      </p:sp>
      <p:sp>
        <p:nvSpPr>
          <p:cNvPr id="38" name="Text Placeholder 23">
            <a:extLst>
              <a:ext uri="{FF2B5EF4-FFF2-40B4-BE49-F238E27FC236}">
                <a16:creationId xmlns:a16="http://schemas.microsoft.com/office/drawing/2014/main" id="{6EF2AF29-1649-4644-889D-2C50F70B6550}"/>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cover slide 2</a:t>
            </a:r>
          </a:p>
        </p:txBody>
      </p:sp>
      <p:sp>
        <p:nvSpPr>
          <p:cNvPr id="40" name="Rectangle 39">
            <a:extLst>
              <a:ext uri="{FF2B5EF4-FFF2-40B4-BE49-F238E27FC236}">
                <a16:creationId xmlns:a16="http://schemas.microsoft.com/office/drawing/2014/main" id="{C1256D89-7C38-C94A-A3C4-BF7565B89C84}"/>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D2A64D6F-66F3-BB4B-A101-A657296FB845}"/>
              </a:ext>
            </a:extLst>
          </p:cNvPr>
          <p:cNvPicPr/>
          <p:nvPr userDrawn="1"/>
        </p:nvPicPr>
        <p:blipFill rotWithShape="1">
          <a:blip r:embed="rId2">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43" name="Picture 42" descr="Text, logo&#10;&#10;Description automatically generated">
            <a:extLst>
              <a:ext uri="{FF2B5EF4-FFF2-40B4-BE49-F238E27FC236}">
                <a16:creationId xmlns:a16="http://schemas.microsoft.com/office/drawing/2014/main" id="{B7B67D35-95E9-2142-9B32-26E29C5B5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978" y="288362"/>
            <a:ext cx="5316974" cy="3267862"/>
          </a:xfrm>
          <a:prstGeom prst="rect">
            <a:avLst/>
          </a:prstGeom>
        </p:spPr>
      </p:pic>
    </p:spTree>
    <p:extLst>
      <p:ext uri="{BB962C8B-B14F-4D97-AF65-F5344CB8AC3E}">
        <p14:creationId xmlns:p14="http://schemas.microsoft.com/office/powerpoint/2010/main" val="20984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Slide - Yelllow">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5" name="Text Placeholder 23">
            <a:extLst>
              <a:ext uri="{FF2B5EF4-FFF2-40B4-BE49-F238E27FC236}">
                <a16:creationId xmlns:a16="http://schemas.microsoft.com/office/drawing/2014/main" id="{9C6F1F7A-7570-C54B-BA5C-2EAFAB8B55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
        <p:nvSpPr>
          <p:cNvPr id="76" name="Text Placeholder 23">
            <a:extLst>
              <a:ext uri="{FF2B5EF4-FFF2-40B4-BE49-F238E27FC236}">
                <a16:creationId xmlns:a16="http://schemas.microsoft.com/office/drawing/2014/main" id="{D40DE3BA-F250-E741-9920-6A9D8F5FFAFA}"/>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21" name="Text Placeholder 23">
            <a:extLst>
              <a:ext uri="{FF2B5EF4-FFF2-40B4-BE49-F238E27FC236}">
                <a16:creationId xmlns:a16="http://schemas.microsoft.com/office/drawing/2014/main" id="{89A2F8BC-CA8E-1F4C-B422-4E69F2919FC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22" name="Text Placeholder 23">
            <a:extLst>
              <a:ext uri="{FF2B5EF4-FFF2-40B4-BE49-F238E27FC236}">
                <a16:creationId xmlns:a16="http://schemas.microsoft.com/office/drawing/2014/main" id="{DF02E061-0EF4-FB48-BEEF-57DCC8314981}"/>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Tree>
    <p:extLst>
      <p:ext uri="{BB962C8B-B14F-4D97-AF65-F5344CB8AC3E}">
        <p14:creationId xmlns:p14="http://schemas.microsoft.com/office/powerpoint/2010/main" val="14323092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972211BB-40C0-124A-93B6-C7041ED83520}"/>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3D2FF981-F105-124F-85D1-547076CCB434}"/>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85087EC3-DEBD-6B40-94C7-EA08F8BFFF6B}"/>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92C3EF4C-23CE-F34D-AB76-3DF5DDEA2DE9}"/>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06246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07B054D-E499-B545-A10C-2CCCAC25273B}"/>
              </a:ext>
            </a:extLst>
          </p:cNvPr>
          <p:cNvSpPr/>
          <p:nvPr userDrawn="1"/>
        </p:nvSpPr>
        <p:spPr>
          <a:xfrm>
            <a:off x="0" y="0"/>
            <a:ext cx="12192000" cy="6858000"/>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5DD7A60C-E6D0-A444-9057-4B6621685FBF}"/>
              </a:ext>
            </a:extLst>
          </p:cNvPr>
          <p:cNvGrpSpPr/>
          <p:nvPr userDrawn="1"/>
        </p:nvGrpSpPr>
        <p:grpSpPr>
          <a:xfrm>
            <a:off x="495008" y="6405767"/>
            <a:ext cx="2530305" cy="138107"/>
            <a:chOff x="2502568" y="6027821"/>
            <a:chExt cx="6689559" cy="365125"/>
          </a:xfrm>
        </p:grpSpPr>
        <p:pic>
          <p:nvPicPr>
            <p:cNvPr id="40" name="Picture 39" descr="Text, logo&#10;&#10;Description automatically generated">
              <a:extLst>
                <a:ext uri="{FF2B5EF4-FFF2-40B4-BE49-F238E27FC236}">
                  <a16:creationId xmlns:a16="http://schemas.microsoft.com/office/drawing/2014/main" id="{5A5BA6BB-AAEA-2E4D-9539-C812B3A22D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41" name="Picture 40" descr="Text, logo&#10;&#10;Description automatically generated">
              <a:extLst>
                <a:ext uri="{FF2B5EF4-FFF2-40B4-BE49-F238E27FC236}">
                  <a16:creationId xmlns:a16="http://schemas.microsoft.com/office/drawing/2014/main" id="{B75A1548-9BEE-0243-A9D4-1128BEF011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pic>
        <p:nvPicPr>
          <p:cNvPr id="18" name="Picture 17" descr="Icon&#10;&#10;Description automatically generated">
            <a:extLst>
              <a:ext uri="{FF2B5EF4-FFF2-40B4-BE49-F238E27FC236}">
                <a16:creationId xmlns:a16="http://schemas.microsoft.com/office/drawing/2014/main" id="{31A89C9F-179D-504C-B246-C88FFC7096DE}"/>
              </a:ext>
            </a:extLst>
          </p:cNvPr>
          <p:cNvPicPr>
            <a:picLocks noChangeAspect="1"/>
          </p:cNvPicPr>
          <p:nvPr userDrawn="1"/>
        </p:nvPicPr>
        <p:blipFill>
          <a:blip r:embed="rId3"/>
          <a:stretch>
            <a:fillRect/>
          </a:stretch>
        </p:blipFill>
        <p:spPr>
          <a:xfrm>
            <a:off x="8674003" y="2366704"/>
            <a:ext cx="3022989" cy="4491296"/>
          </a:xfrm>
          <a:prstGeom prst="rect">
            <a:avLst/>
          </a:prstGeom>
        </p:spPr>
      </p:pic>
      <p:sp>
        <p:nvSpPr>
          <p:cNvPr id="10" name="Text Placeholder 23">
            <a:extLst>
              <a:ext uri="{FF2B5EF4-FFF2-40B4-BE49-F238E27FC236}">
                <a16:creationId xmlns:a16="http://schemas.microsoft.com/office/drawing/2014/main" id="{B7176D75-51D2-E54F-8783-19E9A8A9A6F9}"/>
              </a:ext>
            </a:extLst>
          </p:cNvPr>
          <p:cNvSpPr>
            <a:spLocks noGrp="1"/>
          </p:cNvSpPr>
          <p:nvPr>
            <p:ph type="body" sz="quarter" idx="16" hasCustomPrompt="1"/>
          </p:nvPr>
        </p:nvSpPr>
        <p:spPr>
          <a:xfrm>
            <a:off x="1723753" y="1920304"/>
            <a:ext cx="5379114" cy="1160521"/>
          </a:xfrm>
        </p:spPr>
        <p:txBody>
          <a:bodyPr anchor="t">
            <a:noAutofit/>
          </a:bodyPr>
          <a:lstStyle>
            <a:lvl1pPr marL="0" indent="0" algn="l">
              <a:lnSpc>
                <a:spcPts val="2440"/>
              </a:lnSpc>
              <a:buNone/>
              <a:defRPr sz="2800" b="0" i="0">
                <a:solidFill>
                  <a:srgbClr val="231F20"/>
                </a:solidFill>
                <a:latin typeface="Josefin Sans" pitchFamily="2" charset="77"/>
              </a:defRPr>
            </a:lvl1pPr>
          </a:lstStyle>
          <a:p>
            <a:pPr lvl="0"/>
            <a:r>
              <a:rPr lang="en-US" dirty="0"/>
              <a:t>Biology gives you a brain. </a:t>
            </a:r>
          </a:p>
          <a:p>
            <a:pPr lvl="0"/>
            <a:r>
              <a:rPr lang="en-US" dirty="0"/>
              <a:t>Lift turns into a mind.</a:t>
            </a:r>
          </a:p>
        </p:txBody>
      </p:sp>
      <p:sp>
        <p:nvSpPr>
          <p:cNvPr id="11" name="Text Placeholder 23">
            <a:extLst>
              <a:ext uri="{FF2B5EF4-FFF2-40B4-BE49-F238E27FC236}">
                <a16:creationId xmlns:a16="http://schemas.microsoft.com/office/drawing/2014/main" id="{52A664AB-31BE-0A48-BF7E-BACA81AE0E23}"/>
              </a:ext>
            </a:extLst>
          </p:cNvPr>
          <p:cNvSpPr>
            <a:spLocks noGrp="1"/>
          </p:cNvSpPr>
          <p:nvPr>
            <p:ph type="body" sz="quarter" idx="25" hasCustomPrompt="1"/>
          </p:nvPr>
        </p:nvSpPr>
        <p:spPr>
          <a:xfrm>
            <a:off x="1325403" y="1918534"/>
            <a:ext cx="796700" cy="553134"/>
          </a:xfrm>
        </p:spPr>
        <p:txBody>
          <a:bodyPr anchor="ctr">
            <a:noAutofit/>
          </a:bodyPr>
          <a:lstStyle>
            <a:lvl1pPr marL="0" indent="0" algn="l">
              <a:buNone/>
              <a:defRPr sz="8000" b="1" i="0">
                <a:solidFill>
                  <a:srgbClr val="231F20"/>
                </a:solidFill>
                <a:latin typeface="Amatic SC" pitchFamily="2" charset="0"/>
              </a:defRPr>
            </a:lvl1pPr>
          </a:lstStyle>
          <a:p>
            <a:pPr lvl="0"/>
            <a:r>
              <a:rPr lang="en-US" dirty="0"/>
              <a:t>“</a:t>
            </a:r>
          </a:p>
        </p:txBody>
      </p:sp>
      <p:sp>
        <p:nvSpPr>
          <p:cNvPr id="12" name="Text Placeholder 23">
            <a:extLst>
              <a:ext uri="{FF2B5EF4-FFF2-40B4-BE49-F238E27FC236}">
                <a16:creationId xmlns:a16="http://schemas.microsoft.com/office/drawing/2014/main" id="{2EE91D5E-2A69-0B43-AEDA-DFA48D356F3A}"/>
              </a:ext>
            </a:extLst>
          </p:cNvPr>
          <p:cNvSpPr>
            <a:spLocks noGrp="1"/>
          </p:cNvSpPr>
          <p:nvPr>
            <p:ph type="body" sz="quarter" idx="26" hasCustomPrompt="1"/>
          </p:nvPr>
        </p:nvSpPr>
        <p:spPr>
          <a:xfrm>
            <a:off x="3269786" y="2738825"/>
            <a:ext cx="2579872" cy="684000"/>
          </a:xfrm>
        </p:spPr>
        <p:txBody>
          <a:bodyPr anchor="ctr">
            <a:noAutofit/>
          </a:bodyPr>
          <a:lstStyle>
            <a:lvl1pPr marL="0" indent="0" algn="r">
              <a:buNone/>
              <a:defRPr sz="8000" b="1" i="0">
                <a:solidFill>
                  <a:srgbClr val="231F20"/>
                </a:solidFill>
                <a:latin typeface="Amatic SC" pitchFamily="2" charset="0"/>
              </a:defRPr>
            </a:lvl1pPr>
          </a:lstStyle>
          <a:p>
            <a:pPr lvl="0"/>
            <a:r>
              <a:rPr lang="en-US" dirty="0"/>
              <a:t>”</a:t>
            </a:r>
          </a:p>
        </p:txBody>
      </p:sp>
      <p:sp>
        <p:nvSpPr>
          <p:cNvPr id="13" name="Text Placeholder 23">
            <a:extLst>
              <a:ext uri="{FF2B5EF4-FFF2-40B4-BE49-F238E27FC236}">
                <a16:creationId xmlns:a16="http://schemas.microsoft.com/office/drawing/2014/main" id="{2A89F7F6-276B-F443-BFFD-1DDB7521579C}"/>
              </a:ext>
            </a:extLst>
          </p:cNvPr>
          <p:cNvSpPr>
            <a:spLocks noGrp="1"/>
          </p:cNvSpPr>
          <p:nvPr>
            <p:ph type="body" sz="quarter" idx="18" hasCustomPrompt="1"/>
          </p:nvPr>
        </p:nvSpPr>
        <p:spPr>
          <a:xfrm>
            <a:off x="2903709" y="3238773"/>
            <a:ext cx="3192291" cy="684000"/>
          </a:xfrm>
        </p:spPr>
        <p:txBody>
          <a:bodyPr anchor="ctr">
            <a:noAutofit/>
          </a:bodyPr>
          <a:lstStyle>
            <a:lvl1pPr marL="0" indent="0" algn="r">
              <a:buNone/>
              <a:defRPr sz="4400" b="1" i="0">
                <a:solidFill>
                  <a:srgbClr val="231F20"/>
                </a:solidFill>
                <a:latin typeface="Amatic SC" pitchFamily="2" charset="0"/>
              </a:defRPr>
            </a:lvl1pPr>
          </a:lstStyle>
          <a:p>
            <a:pPr lvl="0"/>
            <a:r>
              <a:rPr lang="en-US" dirty="0"/>
              <a:t>JEFFERY EUGENIDES</a:t>
            </a:r>
          </a:p>
        </p:txBody>
      </p:sp>
    </p:spTree>
    <p:extLst>
      <p:ext uri="{BB962C8B-B14F-4D97-AF65-F5344CB8AC3E}">
        <p14:creationId xmlns:p14="http://schemas.microsoft.com/office/powerpoint/2010/main" val="13263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ck Infographic">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11E9958-640A-194A-AEDD-5B0EA82C2D75}"/>
              </a:ext>
            </a:extLst>
          </p:cNvPr>
          <p:cNvGrpSpPr/>
          <p:nvPr userDrawn="1"/>
        </p:nvGrpSpPr>
        <p:grpSpPr>
          <a:xfrm>
            <a:off x="4034971" y="873254"/>
            <a:ext cx="4247555" cy="4333363"/>
            <a:chOff x="3736975" y="1014413"/>
            <a:chExt cx="4714876" cy="4810125"/>
          </a:xfrm>
        </p:grpSpPr>
        <p:sp>
          <p:nvSpPr>
            <p:cNvPr id="64" name="Freeform 63">
              <a:extLst>
                <a:ext uri="{FF2B5EF4-FFF2-40B4-BE49-F238E27FC236}">
                  <a16:creationId xmlns:a16="http://schemas.microsoft.com/office/drawing/2014/main" id="{3A9BD46D-5621-6744-B737-75567C6ADB2E}"/>
                </a:ext>
              </a:extLst>
            </p:cNvPr>
            <p:cNvSpPr>
              <a:spLocks/>
            </p:cNvSpPr>
            <p:nvPr userDrawn="1"/>
          </p:nvSpPr>
          <p:spPr bwMode="auto">
            <a:xfrm>
              <a:off x="4705864" y="2022475"/>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solidFill>
              <a:srgbClr val="FFC652"/>
            </a:solidFill>
            <a:ln w="492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BD373DC8-6A03-7E4B-A5F3-32196B065091}"/>
                </a:ext>
              </a:extLst>
            </p:cNvPr>
            <p:cNvSpPr>
              <a:spLocks noEditPoints="1"/>
            </p:cNvSpPr>
            <p:nvPr userDrawn="1"/>
          </p:nvSpPr>
          <p:spPr bwMode="auto">
            <a:xfrm>
              <a:off x="4178300" y="1014413"/>
              <a:ext cx="1824038" cy="1146175"/>
            </a:xfrm>
            <a:custGeom>
              <a:avLst/>
              <a:gdLst>
                <a:gd name="T0" fmla="*/ 0 w 479"/>
                <a:gd name="T1" fmla="*/ 301 h 301"/>
                <a:gd name="T2" fmla="*/ 17 w 479"/>
                <a:gd name="T3" fmla="*/ 278 h 301"/>
                <a:gd name="T4" fmla="*/ 356 w 479"/>
                <a:gd name="T5" fmla="*/ 52 h 301"/>
                <a:gd name="T6" fmla="*/ 479 w 479"/>
                <a:gd name="T7" fmla="*/ 37 h 301"/>
                <a:gd name="T8" fmla="*/ 390 w 479"/>
                <a:gd name="T9" fmla="*/ 90 h 301"/>
                <a:gd name="T10" fmla="*/ 433 w 479"/>
                <a:gd name="T11" fmla="*/ 66 h 301"/>
                <a:gd name="T12" fmla="*/ 446 w 479"/>
                <a:gd name="T13" fmla="*/ 59 h 301"/>
                <a:gd name="T14" fmla="*/ 479 w 479"/>
                <a:gd name="T15" fmla="*/ 37 h 301"/>
                <a:gd name="T16" fmla="*/ 382 w 479"/>
                <a:gd name="T17"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301">
                  <a:moveTo>
                    <a:pt x="0" y="301"/>
                  </a:moveTo>
                  <a:cubicBezTo>
                    <a:pt x="5" y="293"/>
                    <a:pt x="11" y="285"/>
                    <a:pt x="17" y="278"/>
                  </a:cubicBezTo>
                  <a:cubicBezTo>
                    <a:pt x="106" y="172"/>
                    <a:pt x="221" y="82"/>
                    <a:pt x="356" y="52"/>
                  </a:cubicBezTo>
                  <a:cubicBezTo>
                    <a:pt x="396" y="43"/>
                    <a:pt x="437" y="40"/>
                    <a:pt x="479" y="37"/>
                  </a:cubicBezTo>
                  <a:moveTo>
                    <a:pt x="390" y="90"/>
                  </a:moveTo>
                  <a:cubicBezTo>
                    <a:pt x="404" y="82"/>
                    <a:pt x="419" y="74"/>
                    <a:pt x="433" y="66"/>
                  </a:cubicBezTo>
                  <a:cubicBezTo>
                    <a:pt x="438" y="63"/>
                    <a:pt x="442" y="61"/>
                    <a:pt x="446" y="59"/>
                  </a:cubicBezTo>
                  <a:cubicBezTo>
                    <a:pt x="458" y="52"/>
                    <a:pt x="468" y="45"/>
                    <a:pt x="479" y="37"/>
                  </a:cubicBezTo>
                  <a:cubicBezTo>
                    <a:pt x="446" y="25"/>
                    <a:pt x="414" y="13"/>
                    <a:pt x="382"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5" name="Freeform 14">
              <a:extLst>
                <a:ext uri="{FF2B5EF4-FFF2-40B4-BE49-F238E27FC236}">
                  <a16:creationId xmlns:a16="http://schemas.microsoft.com/office/drawing/2014/main" id="{DF677910-760C-5A41-9ADF-EBA772137538}"/>
                </a:ext>
              </a:extLst>
            </p:cNvPr>
            <p:cNvSpPr>
              <a:spLocks noEditPoints="1"/>
            </p:cNvSpPr>
            <p:nvPr userDrawn="1"/>
          </p:nvSpPr>
          <p:spPr bwMode="auto">
            <a:xfrm>
              <a:off x="3736975" y="2370138"/>
              <a:ext cx="349250" cy="2074863"/>
            </a:xfrm>
            <a:custGeom>
              <a:avLst/>
              <a:gdLst>
                <a:gd name="T0" fmla="*/ 77 w 92"/>
                <a:gd name="T1" fmla="*/ 544 h 544"/>
                <a:gd name="T2" fmla="*/ 68 w 92"/>
                <a:gd name="T3" fmla="*/ 521 h 544"/>
                <a:gd name="T4" fmla="*/ 41 w 92"/>
                <a:gd name="T5" fmla="*/ 115 h 544"/>
                <a:gd name="T6" fmla="*/ 89 w 92"/>
                <a:gd name="T7" fmla="*/ 0 h 544"/>
                <a:gd name="T8" fmla="*/ 91 w 92"/>
                <a:gd name="T9" fmla="*/ 104 h 544"/>
                <a:gd name="T10" fmla="*/ 92 w 92"/>
                <a:gd name="T11" fmla="*/ 54 h 544"/>
                <a:gd name="T12" fmla="*/ 92 w 92"/>
                <a:gd name="T13" fmla="*/ 40 h 544"/>
                <a:gd name="T14" fmla="*/ 90 w 92"/>
                <a:gd name="T15" fmla="*/ 1 h 544"/>
                <a:gd name="T16" fmla="*/ 10 w 92"/>
                <a:gd name="T17" fmla="*/ 6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4">
                  <a:moveTo>
                    <a:pt x="77" y="544"/>
                  </a:moveTo>
                  <a:cubicBezTo>
                    <a:pt x="74" y="537"/>
                    <a:pt x="71" y="529"/>
                    <a:pt x="68" y="521"/>
                  </a:cubicBezTo>
                  <a:cubicBezTo>
                    <a:pt x="20" y="391"/>
                    <a:pt x="0" y="246"/>
                    <a:pt x="41" y="115"/>
                  </a:cubicBezTo>
                  <a:cubicBezTo>
                    <a:pt x="54" y="75"/>
                    <a:pt x="72" y="38"/>
                    <a:pt x="89" y="0"/>
                  </a:cubicBezTo>
                  <a:moveTo>
                    <a:pt x="91" y="104"/>
                  </a:moveTo>
                  <a:cubicBezTo>
                    <a:pt x="91" y="87"/>
                    <a:pt x="92" y="71"/>
                    <a:pt x="92" y="54"/>
                  </a:cubicBezTo>
                  <a:cubicBezTo>
                    <a:pt x="92" y="49"/>
                    <a:pt x="92" y="44"/>
                    <a:pt x="92" y="40"/>
                  </a:cubicBezTo>
                  <a:cubicBezTo>
                    <a:pt x="92" y="26"/>
                    <a:pt x="92" y="14"/>
                    <a:pt x="90" y="1"/>
                  </a:cubicBezTo>
                  <a:cubicBezTo>
                    <a:pt x="63" y="22"/>
                    <a:pt x="36" y="44"/>
                    <a:pt x="10" y="66"/>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5ACA3152-4E4D-264A-89F6-524A577C9FC8}"/>
                </a:ext>
              </a:extLst>
            </p:cNvPr>
            <p:cNvSpPr>
              <a:spLocks noEditPoints="1"/>
            </p:cNvSpPr>
            <p:nvPr userDrawn="1"/>
          </p:nvSpPr>
          <p:spPr bwMode="auto">
            <a:xfrm>
              <a:off x="4170363" y="4646613"/>
              <a:ext cx="1843088" cy="1071563"/>
            </a:xfrm>
            <a:custGeom>
              <a:avLst/>
              <a:gdLst>
                <a:gd name="T0" fmla="*/ 484 w 484"/>
                <a:gd name="T1" fmla="*/ 281 h 281"/>
                <a:gd name="T2" fmla="*/ 75 w 484"/>
                <a:gd name="T3" fmla="*/ 100 h 281"/>
                <a:gd name="T4" fmla="*/ 0 w 484"/>
                <a:gd name="T5" fmla="*/ 1 h 281"/>
                <a:gd name="T6" fmla="*/ 90 w 484"/>
                <a:gd name="T7" fmla="*/ 51 h 281"/>
                <a:gd name="T8" fmla="*/ 48 w 484"/>
                <a:gd name="T9" fmla="*/ 25 h 281"/>
                <a:gd name="T10" fmla="*/ 35 w 484"/>
                <a:gd name="T11" fmla="*/ 18 h 281"/>
                <a:gd name="T12" fmla="*/ 0 w 484"/>
                <a:gd name="T13" fmla="*/ 0 h 281"/>
                <a:gd name="T14" fmla="*/ 17 w 484"/>
                <a:gd name="T15" fmla="*/ 103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4" h="281">
                  <a:moveTo>
                    <a:pt x="484" y="281"/>
                  </a:moveTo>
                  <a:cubicBezTo>
                    <a:pt x="393" y="278"/>
                    <a:pt x="168" y="202"/>
                    <a:pt x="75" y="100"/>
                  </a:cubicBezTo>
                  <a:cubicBezTo>
                    <a:pt x="47" y="69"/>
                    <a:pt x="23" y="35"/>
                    <a:pt x="0" y="1"/>
                  </a:cubicBezTo>
                  <a:moveTo>
                    <a:pt x="90" y="51"/>
                  </a:moveTo>
                  <a:cubicBezTo>
                    <a:pt x="76" y="43"/>
                    <a:pt x="62" y="34"/>
                    <a:pt x="48" y="25"/>
                  </a:cubicBezTo>
                  <a:cubicBezTo>
                    <a:pt x="43" y="23"/>
                    <a:pt x="39" y="20"/>
                    <a:pt x="35" y="18"/>
                  </a:cubicBezTo>
                  <a:cubicBezTo>
                    <a:pt x="24" y="11"/>
                    <a:pt x="13" y="6"/>
                    <a:pt x="0" y="0"/>
                  </a:cubicBezTo>
                  <a:cubicBezTo>
                    <a:pt x="6" y="34"/>
                    <a:pt x="11" y="69"/>
                    <a:pt x="17" y="103"/>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7" name="Freeform 16">
              <a:extLst>
                <a:ext uri="{FF2B5EF4-FFF2-40B4-BE49-F238E27FC236}">
                  <a16:creationId xmlns:a16="http://schemas.microsoft.com/office/drawing/2014/main" id="{075D1436-1A01-F644-8FBE-8B97A2E54B3C}"/>
                </a:ext>
              </a:extLst>
            </p:cNvPr>
            <p:cNvSpPr>
              <a:spLocks noEditPoints="1"/>
            </p:cNvSpPr>
            <p:nvPr userDrawn="1"/>
          </p:nvSpPr>
          <p:spPr bwMode="auto">
            <a:xfrm>
              <a:off x="6184900" y="4722813"/>
              <a:ext cx="1809750" cy="1101725"/>
            </a:xfrm>
            <a:custGeom>
              <a:avLst/>
              <a:gdLst>
                <a:gd name="T0" fmla="*/ 475 w 475"/>
                <a:gd name="T1" fmla="*/ 0 h 289"/>
                <a:gd name="T2" fmla="*/ 462 w 475"/>
                <a:gd name="T3" fmla="*/ 17 h 289"/>
                <a:gd name="T4" fmla="*/ 123 w 475"/>
                <a:gd name="T5" fmla="*/ 243 h 289"/>
                <a:gd name="T6" fmla="*/ 0 w 475"/>
                <a:gd name="T7" fmla="*/ 258 h 289"/>
                <a:gd name="T8" fmla="*/ 90 w 475"/>
                <a:gd name="T9" fmla="*/ 212 h 289"/>
                <a:gd name="T10" fmla="*/ 46 w 475"/>
                <a:gd name="T11" fmla="*/ 236 h 289"/>
                <a:gd name="T12" fmla="*/ 0 w 475"/>
                <a:gd name="T13" fmla="*/ 258 h 289"/>
                <a:gd name="T14" fmla="*/ 98 w 475"/>
                <a:gd name="T15" fmla="*/ 289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5" h="289">
                  <a:moveTo>
                    <a:pt x="475" y="0"/>
                  </a:moveTo>
                  <a:cubicBezTo>
                    <a:pt x="471" y="6"/>
                    <a:pt x="467" y="11"/>
                    <a:pt x="462" y="17"/>
                  </a:cubicBezTo>
                  <a:cubicBezTo>
                    <a:pt x="373" y="123"/>
                    <a:pt x="258" y="213"/>
                    <a:pt x="123" y="243"/>
                  </a:cubicBezTo>
                  <a:cubicBezTo>
                    <a:pt x="83" y="252"/>
                    <a:pt x="42" y="255"/>
                    <a:pt x="0" y="258"/>
                  </a:cubicBezTo>
                  <a:moveTo>
                    <a:pt x="90" y="212"/>
                  </a:moveTo>
                  <a:cubicBezTo>
                    <a:pt x="75" y="220"/>
                    <a:pt x="61" y="228"/>
                    <a:pt x="46" y="236"/>
                  </a:cubicBezTo>
                  <a:cubicBezTo>
                    <a:pt x="42" y="238"/>
                    <a:pt x="11" y="250"/>
                    <a:pt x="0" y="258"/>
                  </a:cubicBezTo>
                  <a:cubicBezTo>
                    <a:pt x="33" y="270"/>
                    <a:pt x="66" y="277"/>
                    <a:pt x="98" y="289"/>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5918014E-736E-1A43-9309-0EC4EE4E2AB4}"/>
                </a:ext>
              </a:extLst>
            </p:cNvPr>
            <p:cNvSpPr>
              <a:spLocks noEditPoints="1"/>
            </p:cNvSpPr>
            <p:nvPr userDrawn="1"/>
          </p:nvSpPr>
          <p:spPr bwMode="auto">
            <a:xfrm>
              <a:off x="8101013" y="2420938"/>
              <a:ext cx="350838" cy="2070100"/>
            </a:xfrm>
            <a:custGeom>
              <a:avLst/>
              <a:gdLst>
                <a:gd name="T0" fmla="*/ 15 w 92"/>
                <a:gd name="T1" fmla="*/ 0 h 543"/>
                <a:gd name="T2" fmla="*/ 24 w 92"/>
                <a:gd name="T3" fmla="*/ 22 h 543"/>
                <a:gd name="T4" fmla="*/ 51 w 92"/>
                <a:gd name="T5" fmla="*/ 428 h 543"/>
                <a:gd name="T6" fmla="*/ 3 w 92"/>
                <a:gd name="T7" fmla="*/ 543 h 543"/>
                <a:gd name="T8" fmla="*/ 1 w 92"/>
                <a:gd name="T9" fmla="*/ 439 h 543"/>
                <a:gd name="T10" fmla="*/ 0 w 92"/>
                <a:gd name="T11" fmla="*/ 489 h 543"/>
                <a:gd name="T12" fmla="*/ 0 w 92"/>
                <a:gd name="T13" fmla="*/ 503 h 543"/>
                <a:gd name="T14" fmla="*/ 2 w 92"/>
                <a:gd name="T15" fmla="*/ 542 h 543"/>
                <a:gd name="T16" fmla="*/ 82 w 92"/>
                <a:gd name="T17" fmla="*/ 47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43">
                  <a:moveTo>
                    <a:pt x="15" y="0"/>
                  </a:moveTo>
                  <a:cubicBezTo>
                    <a:pt x="19" y="7"/>
                    <a:pt x="22" y="15"/>
                    <a:pt x="24" y="22"/>
                  </a:cubicBezTo>
                  <a:cubicBezTo>
                    <a:pt x="72" y="152"/>
                    <a:pt x="92" y="297"/>
                    <a:pt x="51" y="428"/>
                  </a:cubicBezTo>
                  <a:cubicBezTo>
                    <a:pt x="38" y="468"/>
                    <a:pt x="20" y="505"/>
                    <a:pt x="3" y="543"/>
                  </a:cubicBezTo>
                  <a:moveTo>
                    <a:pt x="1" y="439"/>
                  </a:moveTo>
                  <a:cubicBezTo>
                    <a:pt x="1" y="456"/>
                    <a:pt x="0" y="472"/>
                    <a:pt x="0" y="489"/>
                  </a:cubicBezTo>
                  <a:cubicBezTo>
                    <a:pt x="0" y="494"/>
                    <a:pt x="0" y="499"/>
                    <a:pt x="0" y="503"/>
                  </a:cubicBezTo>
                  <a:cubicBezTo>
                    <a:pt x="0" y="517"/>
                    <a:pt x="0" y="529"/>
                    <a:pt x="2" y="542"/>
                  </a:cubicBezTo>
                  <a:cubicBezTo>
                    <a:pt x="29" y="521"/>
                    <a:pt x="56" y="499"/>
                    <a:pt x="82" y="477"/>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BAF147BD-3E1D-1749-89C6-79BDB98427F1}"/>
                </a:ext>
              </a:extLst>
            </p:cNvPr>
            <p:cNvSpPr>
              <a:spLocks noEditPoints="1"/>
            </p:cNvSpPr>
            <p:nvPr userDrawn="1"/>
          </p:nvSpPr>
          <p:spPr bwMode="auto">
            <a:xfrm>
              <a:off x="6173788" y="1128713"/>
              <a:ext cx="1843088" cy="1085850"/>
            </a:xfrm>
            <a:custGeom>
              <a:avLst/>
              <a:gdLst>
                <a:gd name="T0" fmla="*/ 0 w 484"/>
                <a:gd name="T1" fmla="*/ 4 h 285"/>
                <a:gd name="T2" fmla="*/ 44 w 484"/>
                <a:gd name="T3" fmla="*/ 5 h 285"/>
                <a:gd name="T4" fmla="*/ 409 w 484"/>
                <a:gd name="T5" fmla="*/ 185 h 285"/>
                <a:gd name="T6" fmla="*/ 484 w 484"/>
                <a:gd name="T7" fmla="*/ 284 h 285"/>
                <a:gd name="T8" fmla="*/ 394 w 484"/>
                <a:gd name="T9" fmla="*/ 234 h 285"/>
                <a:gd name="T10" fmla="*/ 436 w 484"/>
                <a:gd name="T11" fmla="*/ 260 h 285"/>
                <a:gd name="T12" fmla="*/ 449 w 484"/>
                <a:gd name="T13" fmla="*/ 267 h 285"/>
                <a:gd name="T14" fmla="*/ 484 w 484"/>
                <a:gd name="T15" fmla="*/ 285 h 285"/>
                <a:gd name="T16" fmla="*/ 467 w 484"/>
                <a:gd name="T17" fmla="*/ 18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85">
                  <a:moveTo>
                    <a:pt x="0" y="4"/>
                  </a:moveTo>
                  <a:cubicBezTo>
                    <a:pt x="14" y="0"/>
                    <a:pt x="29" y="3"/>
                    <a:pt x="44" y="5"/>
                  </a:cubicBezTo>
                  <a:cubicBezTo>
                    <a:pt x="180" y="29"/>
                    <a:pt x="316" y="83"/>
                    <a:pt x="409" y="185"/>
                  </a:cubicBezTo>
                  <a:cubicBezTo>
                    <a:pt x="437" y="216"/>
                    <a:pt x="461" y="250"/>
                    <a:pt x="484" y="284"/>
                  </a:cubicBezTo>
                  <a:moveTo>
                    <a:pt x="394" y="234"/>
                  </a:moveTo>
                  <a:cubicBezTo>
                    <a:pt x="408" y="242"/>
                    <a:pt x="422" y="251"/>
                    <a:pt x="436" y="260"/>
                  </a:cubicBezTo>
                  <a:cubicBezTo>
                    <a:pt x="441" y="262"/>
                    <a:pt x="445" y="265"/>
                    <a:pt x="449" y="267"/>
                  </a:cubicBezTo>
                  <a:cubicBezTo>
                    <a:pt x="460" y="274"/>
                    <a:pt x="471" y="279"/>
                    <a:pt x="484" y="285"/>
                  </a:cubicBezTo>
                  <a:cubicBezTo>
                    <a:pt x="478" y="251"/>
                    <a:pt x="473" y="216"/>
                    <a:pt x="467" y="182"/>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1B416F8-94EC-5D43-8550-41083C753C31}"/>
                </a:ext>
              </a:extLst>
            </p:cNvPr>
            <p:cNvSpPr>
              <a:spLocks/>
            </p:cNvSpPr>
            <p:nvPr/>
          </p:nvSpPr>
          <p:spPr bwMode="auto">
            <a:xfrm rot="1203208">
              <a:off x="5863431" y="3548855"/>
              <a:ext cx="1157288" cy="7938"/>
            </a:xfrm>
            <a:custGeom>
              <a:avLst/>
              <a:gdLst>
                <a:gd name="T0" fmla="*/ 0 w 304"/>
                <a:gd name="T1" fmla="*/ 1 h 2"/>
                <a:gd name="T2" fmla="*/ 304 w 304"/>
                <a:gd name="T3" fmla="*/ 0 h 2"/>
              </a:gdLst>
              <a:ahLst/>
              <a:cxnLst>
                <a:cxn ang="0">
                  <a:pos x="T0" y="T1"/>
                </a:cxn>
                <a:cxn ang="0">
                  <a:pos x="T2" y="T3"/>
                </a:cxn>
              </a:cxnLst>
              <a:rect l="0" t="0" r="r" b="b"/>
              <a:pathLst>
                <a:path w="304" h="2">
                  <a:moveTo>
                    <a:pt x="0" y="1"/>
                  </a:moveTo>
                  <a:cubicBezTo>
                    <a:pt x="101" y="2"/>
                    <a:pt x="203" y="1"/>
                    <a:pt x="304"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3EDDBA03-E5BF-0941-933C-0CF98E9414C3}"/>
                </a:ext>
              </a:extLst>
            </p:cNvPr>
            <p:cNvSpPr>
              <a:spLocks/>
            </p:cNvSpPr>
            <p:nvPr/>
          </p:nvSpPr>
          <p:spPr bwMode="auto">
            <a:xfrm>
              <a:off x="5746545" y="2158206"/>
              <a:ext cx="403225" cy="1487488"/>
            </a:xfrm>
            <a:custGeom>
              <a:avLst/>
              <a:gdLst>
                <a:gd name="T0" fmla="*/ 0 w 106"/>
                <a:gd name="T1" fmla="*/ 0 h 390"/>
                <a:gd name="T2" fmla="*/ 106 w 106"/>
                <a:gd name="T3" fmla="*/ 390 h 390"/>
              </a:gdLst>
              <a:ahLst/>
              <a:cxnLst>
                <a:cxn ang="0">
                  <a:pos x="T0" y="T1"/>
                </a:cxn>
                <a:cxn ang="0">
                  <a:pos x="T2" y="T3"/>
                </a:cxn>
              </a:cxnLst>
              <a:rect l="0" t="0" r="r" b="b"/>
              <a:pathLst>
                <a:path w="106" h="390">
                  <a:moveTo>
                    <a:pt x="0" y="0"/>
                  </a:moveTo>
                  <a:cubicBezTo>
                    <a:pt x="34" y="131"/>
                    <a:pt x="69" y="261"/>
                    <a:pt x="106" y="39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24">
              <a:extLst>
                <a:ext uri="{FF2B5EF4-FFF2-40B4-BE49-F238E27FC236}">
                  <a16:creationId xmlns:a16="http://schemas.microsoft.com/office/drawing/2014/main" id="{CA825781-FC52-5E46-A7B2-69D1900AED0C}"/>
                </a:ext>
              </a:extLst>
            </p:cNvPr>
            <p:cNvSpPr>
              <a:spLocks/>
            </p:cNvSpPr>
            <p:nvPr/>
          </p:nvSpPr>
          <p:spPr bwMode="auto">
            <a:xfrm>
              <a:off x="6089650" y="2039938"/>
              <a:ext cx="4763" cy="128588"/>
            </a:xfrm>
            <a:custGeom>
              <a:avLst/>
              <a:gdLst>
                <a:gd name="T0" fmla="*/ 0 w 1"/>
                <a:gd name="T1" fmla="*/ 0 h 34"/>
                <a:gd name="T2" fmla="*/ 1 w 1"/>
                <a:gd name="T3" fmla="*/ 34 h 34"/>
              </a:gdLst>
              <a:ahLst/>
              <a:cxnLst>
                <a:cxn ang="0">
                  <a:pos x="T0" y="T1"/>
                </a:cxn>
                <a:cxn ang="0">
                  <a:pos x="T2" y="T3"/>
                </a:cxn>
              </a:cxnLst>
              <a:rect l="0" t="0" r="r" b="b"/>
              <a:pathLst>
                <a:path w="1" h="34">
                  <a:moveTo>
                    <a:pt x="0" y="0"/>
                  </a:moveTo>
                  <a:cubicBezTo>
                    <a:pt x="1" y="11"/>
                    <a:pt x="1" y="22"/>
                    <a:pt x="1" y="34"/>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AC2C36C2-1D39-5B46-BBCC-ADCC90DDCBEE}"/>
                </a:ext>
              </a:extLst>
            </p:cNvPr>
            <p:cNvSpPr>
              <a:spLocks/>
            </p:cNvSpPr>
            <p:nvPr/>
          </p:nvSpPr>
          <p:spPr bwMode="auto">
            <a:xfrm>
              <a:off x="5397500" y="2225675"/>
              <a:ext cx="57150" cy="114300"/>
            </a:xfrm>
            <a:custGeom>
              <a:avLst/>
              <a:gdLst>
                <a:gd name="T0" fmla="*/ 0 w 15"/>
                <a:gd name="T1" fmla="*/ 0 h 30"/>
                <a:gd name="T2" fmla="*/ 15 w 15"/>
                <a:gd name="T3" fmla="*/ 30 h 30"/>
              </a:gdLst>
              <a:ahLst/>
              <a:cxnLst>
                <a:cxn ang="0">
                  <a:pos x="T0" y="T1"/>
                </a:cxn>
                <a:cxn ang="0">
                  <a:pos x="T2" y="T3"/>
                </a:cxn>
              </a:cxnLst>
              <a:rect l="0" t="0" r="r" b="b"/>
              <a:pathLst>
                <a:path w="15" h="30">
                  <a:moveTo>
                    <a:pt x="0" y="0"/>
                  </a:moveTo>
                  <a:cubicBezTo>
                    <a:pt x="5" y="9"/>
                    <a:pt x="10" y="19"/>
                    <a:pt x="15" y="3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26">
              <a:extLst>
                <a:ext uri="{FF2B5EF4-FFF2-40B4-BE49-F238E27FC236}">
                  <a16:creationId xmlns:a16="http://schemas.microsoft.com/office/drawing/2014/main" id="{7FA1DB1E-7CE5-FB46-9242-A7F823F725B6}"/>
                </a:ext>
              </a:extLst>
            </p:cNvPr>
            <p:cNvSpPr>
              <a:spLocks/>
            </p:cNvSpPr>
            <p:nvPr/>
          </p:nvSpPr>
          <p:spPr bwMode="auto">
            <a:xfrm>
              <a:off x="4891088" y="2728913"/>
              <a:ext cx="106363" cy="80963"/>
            </a:xfrm>
            <a:custGeom>
              <a:avLst/>
              <a:gdLst>
                <a:gd name="T0" fmla="*/ 0 w 28"/>
                <a:gd name="T1" fmla="*/ 0 h 21"/>
                <a:gd name="T2" fmla="*/ 6 w 28"/>
                <a:gd name="T3" fmla="*/ 5 h 21"/>
                <a:gd name="T4" fmla="*/ 15 w 28"/>
                <a:gd name="T5" fmla="*/ 11 h 21"/>
                <a:gd name="T6" fmla="*/ 28 w 28"/>
                <a:gd name="T7" fmla="*/ 21 h 21"/>
              </a:gdLst>
              <a:ahLst/>
              <a:cxnLst>
                <a:cxn ang="0">
                  <a:pos x="T0" y="T1"/>
                </a:cxn>
                <a:cxn ang="0">
                  <a:pos x="T2" y="T3"/>
                </a:cxn>
                <a:cxn ang="0">
                  <a:pos x="T4" y="T5"/>
                </a:cxn>
                <a:cxn ang="0">
                  <a:pos x="T6" y="T7"/>
                </a:cxn>
              </a:cxnLst>
              <a:rect l="0" t="0" r="r" b="b"/>
              <a:pathLst>
                <a:path w="28" h="21">
                  <a:moveTo>
                    <a:pt x="0" y="0"/>
                  </a:moveTo>
                  <a:cubicBezTo>
                    <a:pt x="2" y="2"/>
                    <a:pt x="4" y="3"/>
                    <a:pt x="6" y="5"/>
                  </a:cubicBezTo>
                  <a:cubicBezTo>
                    <a:pt x="9" y="7"/>
                    <a:pt x="12" y="9"/>
                    <a:pt x="15" y="11"/>
                  </a:cubicBezTo>
                  <a:cubicBezTo>
                    <a:pt x="19" y="14"/>
                    <a:pt x="24" y="17"/>
                    <a:pt x="28" y="2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27">
              <a:extLst>
                <a:ext uri="{FF2B5EF4-FFF2-40B4-BE49-F238E27FC236}">
                  <a16:creationId xmlns:a16="http://schemas.microsoft.com/office/drawing/2014/main" id="{078F4D17-1556-E34A-8D0B-B46F4FD059C2}"/>
                </a:ext>
              </a:extLst>
            </p:cNvPr>
            <p:cNvSpPr>
              <a:spLocks/>
            </p:cNvSpPr>
            <p:nvPr/>
          </p:nvSpPr>
          <p:spPr bwMode="auto">
            <a:xfrm>
              <a:off x="4700588" y="3430588"/>
              <a:ext cx="125413" cy="3175"/>
            </a:xfrm>
            <a:custGeom>
              <a:avLst/>
              <a:gdLst>
                <a:gd name="T0" fmla="*/ 0 w 33"/>
                <a:gd name="T1" fmla="*/ 0 h 1"/>
                <a:gd name="T2" fmla="*/ 33 w 33"/>
                <a:gd name="T3" fmla="*/ 1 h 1"/>
              </a:gdLst>
              <a:ahLst/>
              <a:cxnLst>
                <a:cxn ang="0">
                  <a:pos x="T0" y="T1"/>
                </a:cxn>
                <a:cxn ang="0">
                  <a:pos x="T2" y="T3"/>
                </a:cxn>
              </a:cxnLst>
              <a:rect l="0" t="0" r="r" b="b"/>
              <a:pathLst>
                <a:path w="33" h="1">
                  <a:moveTo>
                    <a:pt x="0" y="0"/>
                  </a:moveTo>
                  <a:cubicBezTo>
                    <a:pt x="11" y="1"/>
                    <a:pt x="22" y="1"/>
                    <a:pt x="33" y="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28">
              <a:extLst>
                <a:ext uri="{FF2B5EF4-FFF2-40B4-BE49-F238E27FC236}">
                  <a16:creationId xmlns:a16="http://schemas.microsoft.com/office/drawing/2014/main" id="{F5525509-446D-0C4B-81AF-9695A9C3D5A3}"/>
                </a:ext>
              </a:extLst>
            </p:cNvPr>
            <p:cNvSpPr>
              <a:spLocks/>
            </p:cNvSpPr>
            <p:nvPr/>
          </p:nvSpPr>
          <p:spPr bwMode="auto">
            <a:xfrm>
              <a:off x="4891088" y="4070350"/>
              <a:ext cx="101600" cy="61913"/>
            </a:xfrm>
            <a:custGeom>
              <a:avLst/>
              <a:gdLst>
                <a:gd name="T0" fmla="*/ 0 w 27"/>
                <a:gd name="T1" fmla="*/ 16 h 16"/>
                <a:gd name="T2" fmla="*/ 9 w 27"/>
                <a:gd name="T3" fmla="*/ 11 h 16"/>
                <a:gd name="T4" fmla="*/ 27 w 27"/>
                <a:gd name="T5" fmla="*/ 0 h 16"/>
              </a:gdLst>
              <a:ahLst/>
              <a:cxnLst>
                <a:cxn ang="0">
                  <a:pos x="T0" y="T1"/>
                </a:cxn>
                <a:cxn ang="0">
                  <a:pos x="T2" y="T3"/>
                </a:cxn>
                <a:cxn ang="0">
                  <a:pos x="T4" y="T5"/>
                </a:cxn>
              </a:cxnLst>
              <a:rect l="0" t="0" r="r" b="b"/>
              <a:pathLst>
                <a:path w="27" h="16">
                  <a:moveTo>
                    <a:pt x="0" y="16"/>
                  </a:moveTo>
                  <a:cubicBezTo>
                    <a:pt x="3" y="15"/>
                    <a:pt x="6" y="13"/>
                    <a:pt x="9" y="11"/>
                  </a:cubicBezTo>
                  <a:cubicBezTo>
                    <a:pt x="16" y="8"/>
                    <a:pt x="22" y="5"/>
                    <a:pt x="27"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29">
              <a:extLst>
                <a:ext uri="{FF2B5EF4-FFF2-40B4-BE49-F238E27FC236}">
                  <a16:creationId xmlns:a16="http://schemas.microsoft.com/office/drawing/2014/main" id="{12D91EA4-BE81-074E-B624-AF1A3ECFACB0}"/>
                </a:ext>
              </a:extLst>
            </p:cNvPr>
            <p:cNvSpPr>
              <a:spLocks/>
            </p:cNvSpPr>
            <p:nvPr/>
          </p:nvSpPr>
          <p:spPr bwMode="auto">
            <a:xfrm>
              <a:off x="5400675" y="4529138"/>
              <a:ext cx="57150" cy="117475"/>
            </a:xfrm>
            <a:custGeom>
              <a:avLst/>
              <a:gdLst>
                <a:gd name="T0" fmla="*/ 0 w 15"/>
                <a:gd name="T1" fmla="*/ 31 h 31"/>
                <a:gd name="T2" fmla="*/ 15 w 15"/>
                <a:gd name="T3" fmla="*/ 0 h 31"/>
              </a:gdLst>
              <a:ahLst/>
              <a:cxnLst>
                <a:cxn ang="0">
                  <a:pos x="T0" y="T1"/>
                </a:cxn>
                <a:cxn ang="0">
                  <a:pos x="T2" y="T3"/>
                </a:cxn>
              </a:cxnLst>
              <a:rect l="0" t="0" r="r" b="b"/>
              <a:pathLst>
                <a:path w="15" h="31">
                  <a:moveTo>
                    <a:pt x="0" y="31"/>
                  </a:moveTo>
                  <a:cubicBezTo>
                    <a:pt x="5" y="20"/>
                    <a:pt x="10" y="10"/>
                    <a:pt x="15"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30">
              <a:extLst>
                <a:ext uri="{FF2B5EF4-FFF2-40B4-BE49-F238E27FC236}">
                  <a16:creationId xmlns:a16="http://schemas.microsoft.com/office/drawing/2014/main" id="{430A7BAA-5572-C049-A259-4BAE4D92D580}"/>
                </a:ext>
              </a:extLst>
            </p:cNvPr>
            <p:cNvSpPr>
              <a:spLocks/>
            </p:cNvSpPr>
            <p:nvPr/>
          </p:nvSpPr>
          <p:spPr bwMode="auto">
            <a:xfrm>
              <a:off x="6086475" y="4695825"/>
              <a:ext cx="7938" cy="138113"/>
            </a:xfrm>
            <a:custGeom>
              <a:avLst/>
              <a:gdLst>
                <a:gd name="T0" fmla="*/ 2 w 2"/>
                <a:gd name="T1" fmla="*/ 36 h 36"/>
                <a:gd name="T2" fmla="*/ 0 w 2"/>
                <a:gd name="T3" fmla="*/ 0 h 36"/>
              </a:gdLst>
              <a:ahLst/>
              <a:cxnLst>
                <a:cxn ang="0">
                  <a:pos x="T0" y="T1"/>
                </a:cxn>
                <a:cxn ang="0">
                  <a:pos x="T2" y="T3"/>
                </a:cxn>
              </a:cxnLst>
              <a:rect l="0" t="0" r="r" b="b"/>
              <a:pathLst>
                <a:path w="2" h="36">
                  <a:moveTo>
                    <a:pt x="2" y="36"/>
                  </a:moveTo>
                  <a:cubicBezTo>
                    <a:pt x="2" y="24"/>
                    <a:pt x="1" y="1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31">
              <a:extLst>
                <a:ext uri="{FF2B5EF4-FFF2-40B4-BE49-F238E27FC236}">
                  <a16:creationId xmlns:a16="http://schemas.microsoft.com/office/drawing/2014/main" id="{8F2C6E5F-26C8-1A45-8A6F-783C505288A5}"/>
                </a:ext>
              </a:extLst>
            </p:cNvPr>
            <p:cNvSpPr>
              <a:spLocks/>
            </p:cNvSpPr>
            <p:nvPr/>
          </p:nvSpPr>
          <p:spPr bwMode="auto">
            <a:xfrm>
              <a:off x="6729413" y="4521200"/>
              <a:ext cx="65088" cy="128588"/>
            </a:xfrm>
            <a:custGeom>
              <a:avLst/>
              <a:gdLst>
                <a:gd name="T0" fmla="*/ 17 w 17"/>
                <a:gd name="T1" fmla="*/ 34 h 34"/>
                <a:gd name="T2" fmla="*/ 6 w 17"/>
                <a:gd name="T3" fmla="*/ 12 h 34"/>
                <a:gd name="T4" fmla="*/ 0 w 17"/>
                <a:gd name="T5" fmla="*/ 0 h 34"/>
              </a:gdLst>
              <a:ahLst/>
              <a:cxnLst>
                <a:cxn ang="0">
                  <a:pos x="T0" y="T1"/>
                </a:cxn>
                <a:cxn ang="0">
                  <a:pos x="T2" y="T3"/>
                </a:cxn>
                <a:cxn ang="0">
                  <a:pos x="T4" y="T5"/>
                </a:cxn>
              </a:cxnLst>
              <a:rect l="0" t="0" r="r" b="b"/>
              <a:pathLst>
                <a:path w="17" h="34">
                  <a:moveTo>
                    <a:pt x="17" y="34"/>
                  </a:moveTo>
                  <a:cubicBezTo>
                    <a:pt x="13" y="27"/>
                    <a:pt x="9" y="20"/>
                    <a:pt x="6" y="12"/>
                  </a:cubicBezTo>
                  <a:cubicBezTo>
                    <a:pt x="4" y="8"/>
                    <a:pt x="2" y="4"/>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32">
              <a:extLst>
                <a:ext uri="{FF2B5EF4-FFF2-40B4-BE49-F238E27FC236}">
                  <a16:creationId xmlns:a16="http://schemas.microsoft.com/office/drawing/2014/main" id="{DFCC3BAE-BD93-1D42-B999-52CCE045570F}"/>
                </a:ext>
              </a:extLst>
            </p:cNvPr>
            <p:cNvSpPr>
              <a:spLocks/>
            </p:cNvSpPr>
            <p:nvPr/>
          </p:nvSpPr>
          <p:spPr bwMode="auto">
            <a:xfrm>
              <a:off x="7183438" y="4067175"/>
              <a:ext cx="117475" cy="60325"/>
            </a:xfrm>
            <a:custGeom>
              <a:avLst/>
              <a:gdLst>
                <a:gd name="T0" fmla="*/ 31 w 31"/>
                <a:gd name="T1" fmla="*/ 16 h 16"/>
                <a:gd name="T2" fmla="*/ 13 w 31"/>
                <a:gd name="T3" fmla="*/ 6 h 16"/>
                <a:gd name="T4" fmla="*/ 9 w 31"/>
                <a:gd name="T5" fmla="*/ 4 h 16"/>
                <a:gd name="T6" fmla="*/ 0 w 31"/>
                <a:gd name="T7" fmla="*/ 0 h 16"/>
              </a:gdLst>
              <a:ahLst/>
              <a:cxnLst>
                <a:cxn ang="0">
                  <a:pos x="T0" y="T1"/>
                </a:cxn>
                <a:cxn ang="0">
                  <a:pos x="T2" y="T3"/>
                </a:cxn>
                <a:cxn ang="0">
                  <a:pos x="T4" y="T5"/>
                </a:cxn>
                <a:cxn ang="0">
                  <a:pos x="T6" y="T7"/>
                </a:cxn>
              </a:cxnLst>
              <a:rect l="0" t="0" r="r" b="b"/>
              <a:pathLst>
                <a:path w="31" h="16">
                  <a:moveTo>
                    <a:pt x="31" y="16"/>
                  </a:moveTo>
                  <a:cubicBezTo>
                    <a:pt x="25" y="13"/>
                    <a:pt x="19" y="9"/>
                    <a:pt x="13" y="6"/>
                  </a:cubicBezTo>
                  <a:cubicBezTo>
                    <a:pt x="12" y="5"/>
                    <a:pt x="10" y="5"/>
                    <a:pt x="9" y="4"/>
                  </a:cubicBezTo>
                  <a:cubicBezTo>
                    <a:pt x="6" y="3"/>
                    <a:pt x="3" y="2"/>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33">
              <a:extLst>
                <a:ext uri="{FF2B5EF4-FFF2-40B4-BE49-F238E27FC236}">
                  <a16:creationId xmlns:a16="http://schemas.microsoft.com/office/drawing/2014/main" id="{F213D4E7-E78E-9143-B1CA-06D7CBEE8654}"/>
                </a:ext>
              </a:extLst>
            </p:cNvPr>
            <p:cNvSpPr>
              <a:spLocks/>
            </p:cNvSpPr>
            <p:nvPr/>
          </p:nvSpPr>
          <p:spPr bwMode="auto">
            <a:xfrm>
              <a:off x="7351713" y="3427413"/>
              <a:ext cx="139700" cy="6350"/>
            </a:xfrm>
            <a:custGeom>
              <a:avLst/>
              <a:gdLst>
                <a:gd name="T0" fmla="*/ 37 w 37"/>
                <a:gd name="T1" fmla="*/ 2 h 2"/>
                <a:gd name="T2" fmla="*/ 0 w 37"/>
                <a:gd name="T3" fmla="*/ 0 h 2"/>
              </a:gdLst>
              <a:ahLst/>
              <a:cxnLst>
                <a:cxn ang="0">
                  <a:pos x="T0" y="T1"/>
                </a:cxn>
                <a:cxn ang="0">
                  <a:pos x="T2" y="T3"/>
                </a:cxn>
              </a:cxnLst>
              <a:rect l="0" t="0" r="r" b="b"/>
              <a:pathLst>
                <a:path w="37" h="2">
                  <a:moveTo>
                    <a:pt x="37" y="2"/>
                  </a:moveTo>
                  <a:cubicBezTo>
                    <a:pt x="24" y="2"/>
                    <a:pt x="12" y="1"/>
                    <a:pt x="0" y="0"/>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34">
              <a:extLst>
                <a:ext uri="{FF2B5EF4-FFF2-40B4-BE49-F238E27FC236}">
                  <a16:creationId xmlns:a16="http://schemas.microsoft.com/office/drawing/2014/main" id="{839194B1-6D96-9641-8C3D-4046E05169C0}"/>
                </a:ext>
              </a:extLst>
            </p:cNvPr>
            <p:cNvSpPr>
              <a:spLocks/>
            </p:cNvSpPr>
            <p:nvPr/>
          </p:nvSpPr>
          <p:spPr bwMode="auto">
            <a:xfrm>
              <a:off x="7186613" y="2733675"/>
              <a:ext cx="114300" cy="68263"/>
            </a:xfrm>
            <a:custGeom>
              <a:avLst/>
              <a:gdLst>
                <a:gd name="T0" fmla="*/ 30 w 30"/>
                <a:gd name="T1" fmla="*/ 0 h 18"/>
                <a:gd name="T2" fmla="*/ 0 w 30"/>
                <a:gd name="T3" fmla="*/ 18 h 18"/>
              </a:gdLst>
              <a:ahLst/>
              <a:cxnLst>
                <a:cxn ang="0">
                  <a:pos x="T0" y="T1"/>
                </a:cxn>
                <a:cxn ang="0">
                  <a:pos x="T2" y="T3"/>
                </a:cxn>
              </a:cxnLst>
              <a:rect l="0" t="0" r="r" b="b"/>
              <a:pathLst>
                <a:path w="30" h="18">
                  <a:moveTo>
                    <a:pt x="30" y="0"/>
                  </a:moveTo>
                  <a:cubicBezTo>
                    <a:pt x="20" y="6"/>
                    <a:pt x="10" y="12"/>
                    <a:pt x="0" y="18"/>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7E8B20C6-02D6-5748-B8AF-3734C712FB0D}"/>
                </a:ext>
              </a:extLst>
            </p:cNvPr>
            <p:cNvSpPr>
              <a:spLocks/>
            </p:cNvSpPr>
            <p:nvPr/>
          </p:nvSpPr>
          <p:spPr bwMode="auto">
            <a:xfrm>
              <a:off x="6729413" y="2222500"/>
              <a:ext cx="61913" cy="117475"/>
            </a:xfrm>
            <a:custGeom>
              <a:avLst/>
              <a:gdLst>
                <a:gd name="T0" fmla="*/ 16 w 16"/>
                <a:gd name="T1" fmla="*/ 0 h 31"/>
                <a:gd name="T2" fmla="*/ 0 w 16"/>
                <a:gd name="T3" fmla="*/ 31 h 31"/>
              </a:gdLst>
              <a:ahLst/>
              <a:cxnLst>
                <a:cxn ang="0">
                  <a:pos x="T0" y="T1"/>
                </a:cxn>
                <a:cxn ang="0">
                  <a:pos x="T2" y="T3"/>
                </a:cxn>
              </a:cxnLst>
              <a:rect l="0" t="0" r="r" b="b"/>
              <a:pathLst>
                <a:path w="16" h="31">
                  <a:moveTo>
                    <a:pt x="16" y="0"/>
                  </a:moveTo>
                  <a:cubicBezTo>
                    <a:pt x="12" y="11"/>
                    <a:pt x="6" y="21"/>
                    <a:pt x="0" y="31"/>
                  </a:cubicBezTo>
                </a:path>
              </a:pathLst>
            </a:custGeom>
            <a:noFill/>
            <a:ln w="603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A0944552-4CDB-F741-9EEC-1AA581DA7254}"/>
                </a:ext>
              </a:extLst>
            </p:cNvPr>
            <p:cNvSpPr>
              <a:spLocks/>
            </p:cNvSpPr>
            <p:nvPr/>
          </p:nvSpPr>
          <p:spPr bwMode="auto">
            <a:xfrm>
              <a:off x="5999163" y="3332163"/>
              <a:ext cx="190500" cy="177800"/>
            </a:xfrm>
            <a:custGeom>
              <a:avLst/>
              <a:gdLst>
                <a:gd name="T0" fmla="*/ 2 w 50"/>
                <a:gd name="T1" fmla="*/ 14 h 47"/>
                <a:gd name="T2" fmla="*/ 1 w 50"/>
                <a:gd name="T3" fmla="*/ 20 h 47"/>
                <a:gd name="T4" fmla="*/ 4 w 50"/>
                <a:gd name="T5" fmla="*/ 32 h 47"/>
                <a:gd name="T6" fmla="*/ 19 w 50"/>
                <a:gd name="T7" fmla="*/ 46 h 47"/>
                <a:gd name="T8" fmla="*/ 25 w 50"/>
                <a:gd name="T9" fmla="*/ 47 h 47"/>
                <a:gd name="T10" fmla="*/ 32 w 50"/>
                <a:gd name="T11" fmla="*/ 47 h 47"/>
                <a:gd name="T12" fmla="*/ 47 w 50"/>
                <a:gd name="T13" fmla="*/ 35 h 47"/>
                <a:gd name="T14" fmla="*/ 48 w 50"/>
                <a:gd name="T15" fmla="*/ 16 h 47"/>
                <a:gd name="T16" fmla="*/ 38 w 50"/>
                <a:gd name="T17" fmla="*/ 4 h 47"/>
                <a:gd name="T18" fmla="*/ 24 w 50"/>
                <a:gd name="T19" fmla="*/ 0 h 47"/>
                <a:gd name="T20" fmla="*/ 14 w 50"/>
                <a:gd name="T21" fmla="*/ 2 h 47"/>
                <a:gd name="T22" fmla="*/ 2 w 50"/>
                <a:gd name="T2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7">
                  <a:moveTo>
                    <a:pt x="2" y="14"/>
                  </a:moveTo>
                  <a:cubicBezTo>
                    <a:pt x="1" y="16"/>
                    <a:pt x="1" y="18"/>
                    <a:pt x="1" y="20"/>
                  </a:cubicBezTo>
                  <a:cubicBezTo>
                    <a:pt x="0" y="24"/>
                    <a:pt x="2" y="29"/>
                    <a:pt x="4" y="32"/>
                  </a:cubicBezTo>
                  <a:cubicBezTo>
                    <a:pt x="7" y="39"/>
                    <a:pt x="12" y="45"/>
                    <a:pt x="19" y="46"/>
                  </a:cubicBezTo>
                  <a:cubicBezTo>
                    <a:pt x="21" y="47"/>
                    <a:pt x="23" y="47"/>
                    <a:pt x="25" y="47"/>
                  </a:cubicBezTo>
                  <a:cubicBezTo>
                    <a:pt x="27" y="47"/>
                    <a:pt x="30" y="47"/>
                    <a:pt x="32" y="47"/>
                  </a:cubicBezTo>
                  <a:cubicBezTo>
                    <a:pt x="38" y="46"/>
                    <a:pt x="44" y="41"/>
                    <a:pt x="47" y="35"/>
                  </a:cubicBezTo>
                  <a:cubicBezTo>
                    <a:pt x="50" y="29"/>
                    <a:pt x="50" y="22"/>
                    <a:pt x="48" y="16"/>
                  </a:cubicBezTo>
                  <a:cubicBezTo>
                    <a:pt x="46" y="11"/>
                    <a:pt x="43" y="7"/>
                    <a:pt x="38" y="4"/>
                  </a:cubicBezTo>
                  <a:cubicBezTo>
                    <a:pt x="34" y="1"/>
                    <a:pt x="29" y="0"/>
                    <a:pt x="24" y="0"/>
                  </a:cubicBezTo>
                  <a:cubicBezTo>
                    <a:pt x="21" y="0"/>
                    <a:pt x="17" y="1"/>
                    <a:pt x="14" y="2"/>
                  </a:cubicBezTo>
                  <a:cubicBezTo>
                    <a:pt x="8" y="4"/>
                    <a:pt x="4" y="8"/>
                    <a:pt x="2" y="14"/>
                  </a:cubicBezTo>
                  <a:close/>
                </a:path>
              </a:pathLst>
            </a:custGeom>
            <a:solidFill>
              <a:schemeClr val="bg2"/>
            </a:solidFill>
            <a:ln w="6032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91EAB103-0F6D-8F4D-8784-6A0D95634CBC}"/>
                </a:ext>
              </a:extLst>
            </p:cNvPr>
            <p:cNvSpPr>
              <a:spLocks/>
            </p:cNvSpPr>
            <p:nvPr/>
          </p:nvSpPr>
          <p:spPr bwMode="auto">
            <a:xfrm>
              <a:off x="4265613" y="1543050"/>
              <a:ext cx="3675063" cy="3705225"/>
            </a:xfrm>
            <a:custGeom>
              <a:avLst/>
              <a:gdLst>
                <a:gd name="T0" fmla="*/ 530 w 965"/>
                <a:gd name="T1" fmla="*/ 39 h 972"/>
                <a:gd name="T2" fmla="*/ 947 w 965"/>
                <a:gd name="T3" fmla="*/ 549 h 972"/>
                <a:gd name="T4" fmla="*/ 441 w 965"/>
                <a:gd name="T5" fmla="*/ 954 h 972"/>
                <a:gd name="T6" fmla="*/ 12 w 965"/>
                <a:gd name="T7" fmla="*/ 482 h 972"/>
                <a:gd name="T8" fmla="*/ 530 w 965"/>
                <a:gd name="T9" fmla="*/ 39 h 972"/>
              </a:gdLst>
              <a:ahLst/>
              <a:cxnLst>
                <a:cxn ang="0">
                  <a:pos x="T0" y="T1"/>
                </a:cxn>
                <a:cxn ang="0">
                  <a:pos x="T2" y="T3"/>
                </a:cxn>
                <a:cxn ang="0">
                  <a:pos x="T4" y="T5"/>
                </a:cxn>
                <a:cxn ang="0">
                  <a:pos x="T6" y="T7"/>
                </a:cxn>
                <a:cxn ang="0">
                  <a:pos x="T8" y="T9"/>
                </a:cxn>
              </a:cxnLst>
              <a:rect l="0" t="0" r="r" b="b"/>
              <a:pathLst>
                <a:path w="965" h="972">
                  <a:moveTo>
                    <a:pt x="530" y="39"/>
                  </a:moveTo>
                  <a:cubicBezTo>
                    <a:pt x="786" y="77"/>
                    <a:pt x="965" y="288"/>
                    <a:pt x="947" y="549"/>
                  </a:cubicBezTo>
                  <a:cubicBezTo>
                    <a:pt x="929" y="811"/>
                    <a:pt x="693" y="972"/>
                    <a:pt x="441" y="954"/>
                  </a:cubicBezTo>
                  <a:cubicBezTo>
                    <a:pt x="183" y="935"/>
                    <a:pt x="0" y="744"/>
                    <a:pt x="12" y="482"/>
                  </a:cubicBezTo>
                  <a:cubicBezTo>
                    <a:pt x="23" y="224"/>
                    <a:pt x="261" y="0"/>
                    <a:pt x="530" y="39"/>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7E295BD4-ED88-EE41-9421-A830AD304B04}"/>
                </a:ext>
              </a:extLst>
            </p:cNvPr>
            <p:cNvSpPr>
              <a:spLocks/>
            </p:cNvSpPr>
            <p:nvPr/>
          </p:nvSpPr>
          <p:spPr bwMode="auto">
            <a:xfrm>
              <a:off x="4535488" y="1822450"/>
              <a:ext cx="3135313" cy="3159125"/>
            </a:xfrm>
            <a:custGeom>
              <a:avLst/>
              <a:gdLst>
                <a:gd name="T0" fmla="*/ 452 w 823"/>
                <a:gd name="T1" fmla="*/ 33 h 829"/>
                <a:gd name="T2" fmla="*/ 808 w 823"/>
                <a:gd name="T3" fmla="*/ 468 h 829"/>
                <a:gd name="T4" fmla="*/ 376 w 823"/>
                <a:gd name="T5" fmla="*/ 813 h 829"/>
                <a:gd name="T6" fmla="*/ 10 w 823"/>
                <a:gd name="T7" fmla="*/ 411 h 829"/>
                <a:gd name="T8" fmla="*/ 452 w 823"/>
                <a:gd name="T9" fmla="*/ 33 h 829"/>
              </a:gdLst>
              <a:ahLst/>
              <a:cxnLst>
                <a:cxn ang="0">
                  <a:pos x="T0" y="T1"/>
                </a:cxn>
                <a:cxn ang="0">
                  <a:pos x="T2" y="T3"/>
                </a:cxn>
                <a:cxn ang="0">
                  <a:pos x="T4" y="T5"/>
                </a:cxn>
                <a:cxn ang="0">
                  <a:pos x="T6" y="T7"/>
                </a:cxn>
                <a:cxn ang="0">
                  <a:pos x="T8" y="T9"/>
                </a:cxn>
              </a:cxnLst>
              <a:rect l="0" t="0" r="r" b="b"/>
              <a:pathLst>
                <a:path w="823" h="829">
                  <a:moveTo>
                    <a:pt x="452" y="33"/>
                  </a:moveTo>
                  <a:cubicBezTo>
                    <a:pt x="670" y="65"/>
                    <a:pt x="823" y="246"/>
                    <a:pt x="808" y="468"/>
                  </a:cubicBezTo>
                  <a:cubicBezTo>
                    <a:pt x="792" y="692"/>
                    <a:pt x="591" y="829"/>
                    <a:pt x="376" y="813"/>
                  </a:cubicBezTo>
                  <a:cubicBezTo>
                    <a:pt x="156" y="797"/>
                    <a:pt x="0" y="634"/>
                    <a:pt x="10" y="411"/>
                  </a:cubicBezTo>
                  <a:cubicBezTo>
                    <a:pt x="19" y="190"/>
                    <a:pt x="222" y="0"/>
                    <a:pt x="452" y="33"/>
                  </a:cubicBezTo>
                  <a:close/>
                </a:path>
              </a:pathLst>
            </a:custGeom>
            <a:noFill/>
            <a:ln w="49213"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91B63691-BA38-9541-AB9E-4F4DF7306365}"/>
                </a:ext>
              </a:extLst>
            </p:cNvPr>
            <p:cNvSpPr>
              <a:spLocks noEditPoints="1"/>
            </p:cNvSpPr>
            <p:nvPr/>
          </p:nvSpPr>
          <p:spPr bwMode="auto">
            <a:xfrm>
              <a:off x="4308475" y="1676400"/>
              <a:ext cx="3571875" cy="3508375"/>
            </a:xfrm>
            <a:custGeom>
              <a:avLst/>
              <a:gdLst>
                <a:gd name="T0" fmla="*/ 668 w 938"/>
                <a:gd name="T1" fmla="*/ 125 h 920"/>
                <a:gd name="T2" fmla="*/ 726 w 938"/>
                <a:gd name="T3" fmla="*/ 165 h 920"/>
                <a:gd name="T4" fmla="*/ 636 w 938"/>
                <a:gd name="T5" fmla="*/ 109 h 920"/>
                <a:gd name="T6" fmla="*/ 525 w 938"/>
                <a:gd name="T7" fmla="*/ 74 h 920"/>
                <a:gd name="T8" fmla="*/ 668 w 938"/>
                <a:gd name="T9" fmla="*/ 125 h 920"/>
                <a:gd name="T10" fmla="*/ 602 w 938"/>
                <a:gd name="T11" fmla="*/ 94 h 920"/>
                <a:gd name="T12" fmla="*/ 385 w 938"/>
                <a:gd name="T13" fmla="*/ 6 h 920"/>
                <a:gd name="T14" fmla="*/ 385 w 938"/>
                <a:gd name="T15" fmla="*/ 6 h 920"/>
                <a:gd name="T16" fmla="*/ 9 w 938"/>
                <a:gd name="T17" fmla="*/ 383 h 920"/>
                <a:gd name="T18" fmla="*/ 472 w 938"/>
                <a:gd name="T19" fmla="*/ 29 h 920"/>
                <a:gd name="T20" fmla="*/ 472 w 938"/>
                <a:gd name="T21" fmla="*/ 29 h 920"/>
                <a:gd name="T22" fmla="*/ 519 w 938"/>
                <a:gd name="T23" fmla="*/ 4 h 920"/>
                <a:gd name="T24" fmla="*/ 512 w 938"/>
                <a:gd name="T25" fmla="*/ 71 h 920"/>
                <a:gd name="T26" fmla="*/ 845 w 938"/>
                <a:gd name="T27" fmla="*/ 338 h 920"/>
                <a:gd name="T28" fmla="*/ 886 w 938"/>
                <a:gd name="T29" fmla="*/ 443 h 920"/>
                <a:gd name="T30" fmla="*/ 936 w 938"/>
                <a:gd name="T31" fmla="*/ 441 h 920"/>
                <a:gd name="T32" fmla="*/ 886 w 938"/>
                <a:gd name="T33" fmla="*/ 443 h 920"/>
                <a:gd name="T34" fmla="*/ 923 w 938"/>
                <a:gd name="T35" fmla="*/ 358 h 920"/>
                <a:gd name="T36" fmla="*/ 829 w 938"/>
                <a:gd name="T37" fmla="*/ 647 h 920"/>
                <a:gd name="T38" fmla="*/ 858 w 938"/>
                <a:gd name="T39" fmla="*/ 569 h 920"/>
                <a:gd name="T40" fmla="*/ 857 w 938"/>
                <a:gd name="T41" fmla="*/ 375 h 920"/>
                <a:gd name="T42" fmla="*/ 937 w 938"/>
                <a:gd name="T43" fmla="*/ 489 h 920"/>
                <a:gd name="T44" fmla="*/ 773 w 938"/>
                <a:gd name="T45" fmla="*/ 118 h 920"/>
                <a:gd name="T46" fmla="*/ 822 w 938"/>
                <a:gd name="T47" fmla="*/ 166 h 920"/>
                <a:gd name="T48" fmla="*/ 799 w 938"/>
                <a:gd name="T49" fmla="*/ 141 h 920"/>
                <a:gd name="T50" fmla="*/ 864 w 938"/>
                <a:gd name="T51" fmla="*/ 222 h 920"/>
                <a:gd name="T52" fmla="*/ 1 w 938"/>
                <a:gd name="T53" fmla="*/ 445 h 920"/>
                <a:gd name="T54" fmla="*/ 844 w 938"/>
                <a:gd name="T55" fmla="*/ 193 h 920"/>
                <a:gd name="T56" fmla="*/ 310 w 938"/>
                <a:gd name="T57" fmla="*/ 26 h 920"/>
                <a:gd name="T58" fmla="*/ 225 w 938"/>
                <a:gd name="T59" fmla="*/ 860 h 920"/>
                <a:gd name="T60" fmla="*/ 1 w 938"/>
                <a:gd name="T61" fmla="*/ 447 h 920"/>
                <a:gd name="T62" fmla="*/ 430 w 938"/>
                <a:gd name="T63" fmla="*/ 851 h 920"/>
                <a:gd name="T64" fmla="*/ 310 w 938"/>
                <a:gd name="T65" fmla="*/ 824 h 920"/>
                <a:gd name="T66" fmla="*/ 276 w 938"/>
                <a:gd name="T67" fmla="*/ 809 h 920"/>
                <a:gd name="T68" fmla="*/ 477 w 938"/>
                <a:gd name="T69" fmla="*/ 852 h 920"/>
                <a:gd name="T70" fmla="*/ 477 w 938"/>
                <a:gd name="T71" fmla="*/ 852 h 920"/>
                <a:gd name="T72" fmla="*/ 387 w 938"/>
                <a:gd name="T73" fmla="*/ 845 h 920"/>
                <a:gd name="T74" fmla="*/ 530 w 938"/>
                <a:gd name="T75" fmla="*/ 848 h 920"/>
                <a:gd name="T76" fmla="*/ 887 w 938"/>
                <a:gd name="T77" fmla="*/ 686 h 920"/>
                <a:gd name="T78" fmla="*/ 842 w 938"/>
                <a:gd name="T79" fmla="*/ 683 h 920"/>
                <a:gd name="T80" fmla="*/ 783 w 938"/>
                <a:gd name="T81" fmla="*/ 741 h 920"/>
                <a:gd name="T82" fmla="*/ 673 w 938"/>
                <a:gd name="T83" fmla="*/ 802 h 920"/>
                <a:gd name="T84" fmla="*/ 508 w 938"/>
                <a:gd name="T85" fmla="*/ 919 h 920"/>
                <a:gd name="T86" fmla="*/ 293 w 938"/>
                <a:gd name="T87" fmla="*/ 890 h 920"/>
                <a:gd name="T88" fmla="*/ 25 w 938"/>
                <a:gd name="T89" fmla="*/ 622 h 920"/>
                <a:gd name="T90" fmla="*/ 14 w 938"/>
                <a:gd name="T91" fmla="*/ 585 h 920"/>
                <a:gd name="T92" fmla="*/ 71 w 938"/>
                <a:gd name="T93" fmla="*/ 431 h 920"/>
                <a:gd name="T94" fmla="*/ 69 w 938"/>
                <a:gd name="T95" fmla="*/ 481 h 920"/>
                <a:gd name="T96" fmla="*/ 92 w 938"/>
                <a:gd name="T97" fmla="*/ 604 h 920"/>
                <a:gd name="T98" fmla="*/ 165 w 938"/>
                <a:gd name="T99" fmla="*/ 726 h 920"/>
                <a:gd name="T100" fmla="*/ 189 w 938"/>
                <a:gd name="T101" fmla="*/ 750 h 920"/>
                <a:gd name="T102" fmla="*/ 216 w 938"/>
                <a:gd name="T103" fmla="*/ 772 h 920"/>
                <a:gd name="T104" fmla="*/ 106 w 938"/>
                <a:gd name="T105" fmla="*/ 639 h 920"/>
                <a:gd name="T106" fmla="*/ 123 w 938"/>
                <a:gd name="T107" fmla="*/ 670 h 920"/>
                <a:gd name="T108" fmla="*/ 143 w 938"/>
                <a:gd name="T109" fmla="*/ 699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8" h="920">
                  <a:moveTo>
                    <a:pt x="668" y="125"/>
                  </a:moveTo>
                  <a:cubicBezTo>
                    <a:pt x="683" y="111"/>
                    <a:pt x="700" y="94"/>
                    <a:pt x="717" y="77"/>
                  </a:cubicBezTo>
                  <a:cubicBezTo>
                    <a:pt x="727" y="83"/>
                    <a:pt x="737" y="89"/>
                    <a:pt x="746" y="96"/>
                  </a:cubicBezTo>
                  <a:cubicBezTo>
                    <a:pt x="729" y="114"/>
                    <a:pt x="713" y="130"/>
                    <a:pt x="698" y="144"/>
                  </a:cubicBezTo>
                  <a:cubicBezTo>
                    <a:pt x="688" y="138"/>
                    <a:pt x="679" y="131"/>
                    <a:pt x="668" y="125"/>
                  </a:cubicBezTo>
                  <a:close/>
                  <a:moveTo>
                    <a:pt x="726" y="165"/>
                  </a:moveTo>
                  <a:cubicBezTo>
                    <a:pt x="740" y="151"/>
                    <a:pt x="756" y="135"/>
                    <a:pt x="773" y="118"/>
                  </a:cubicBezTo>
                  <a:cubicBezTo>
                    <a:pt x="765" y="110"/>
                    <a:pt x="756" y="103"/>
                    <a:pt x="746" y="96"/>
                  </a:cubicBezTo>
                  <a:cubicBezTo>
                    <a:pt x="729" y="114"/>
                    <a:pt x="713" y="130"/>
                    <a:pt x="698" y="144"/>
                  </a:cubicBezTo>
                  <a:cubicBezTo>
                    <a:pt x="708" y="151"/>
                    <a:pt x="717" y="158"/>
                    <a:pt x="726" y="165"/>
                  </a:cubicBezTo>
                  <a:close/>
                  <a:moveTo>
                    <a:pt x="636" y="109"/>
                  </a:moveTo>
                  <a:cubicBezTo>
                    <a:pt x="651" y="94"/>
                    <a:pt x="668" y="77"/>
                    <a:pt x="686" y="59"/>
                  </a:cubicBezTo>
                  <a:cubicBezTo>
                    <a:pt x="676" y="53"/>
                    <a:pt x="665" y="48"/>
                    <a:pt x="654" y="43"/>
                  </a:cubicBezTo>
                  <a:cubicBezTo>
                    <a:pt x="634" y="62"/>
                    <a:pt x="616" y="80"/>
                    <a:pt x="602" y="94"/>
                  </a:cubicBezTo>
                  <a:cubicBezTo>
                    <a:pt x="614" y="99"/>
                    <a:pt x="625" y="103"/>
                    <a:pt x="636" y="109"/>
                  </a:cubicBezTo>
                  <a:close/>
                  <a:moveTo>
                    <a:pt x="525" y="74"/>
                  </a:moveTo>
                  <a:cubicBezTo>
                    <a:pt x="539" y="76"/>
                    <a:pt x="552" y="79"/>
                    <a:pt x="565" y="83"/>
                  </a:cubicBezTo>
                  <a:cubicBezTo>
                    <a:pt x="579" y="69"/>
                    <a:pt x="597" y="50"/>
                    <a:pt x="619" y="29"/>
                  </a:cubicBezTo>
                  <a:cubicBezTo>
                    <a:pt x="607" y="25"/>
                    <a:pt x="594" y="21"/>
                    <a:pt x="582" y="18"/>
                  </a:cubicBezTo>
                  <a:cubicBezTo>
                    <a:pt x="556" y="43"/>
                    <a:pt x="535" y="64"/>
                    <a:pt x="525" y="74"/>
                  </a:cubicBezTo>
                  <a:close/>
                  <a:moveTo>
                    <a:pt x="668" y="125"/>
                  </a:moveTo>
                  <a:cubicBezTo>
                    <a:pt x="683" y="111"/>
                    <a:pt x="700" y="94"/>
                    <a:pt x="717" y="77"/>
                  </a:cubicBezTo>
                  <a:cubicBezTo>
                    <a:pt x="707" y="70"/>
                    <a:pt x="697" y="64"/>
                    <a:pt x="686" y="59"/>
                  </a:cubicBezTo>
                  <a:cubicBezTo>
                    <a:pt x="668" y="77"/>
                    <a:pt x="651" y="94"/>
                    <a:pt x="636" y="109"/>
                  </a:cubicBezTo>
                  <a:cubicBezTo>
                    <a:pt x="647" y="114"/>
                    <a:pt x="658" y="119"/>
                    <a:pt x="668" y="125"/>
                  </a:cubicBezTo>
                  <a:close/>
                  <a:moveTo>
                    <a:pt x="602" y="94"/>
                  </a:moveTo>
                  <a:cubicBezTo>
                    <a:pt x="616" y="80"/>
                    <a:pt x="634" y="62"/>
                    <a:pt x="654" y="43"/>
                  </a:cubicBezTo>
                  <a:cubicBezTo>
                    <a:pt x="642" y="38"/>
                    <a:pt x="631" y="33"/>
                    <a:pt x="619" y="29"/>
                  </a:cubicBezTo>
                  <a:cubicBezTo>
                    <a:pt x="597" y="50"/>
                    <a:pt x="579" y="69"/>
                    <a:pt x="565" y="83"/>
                  </a:cubicBezTo>
                  <a:cubicBezTo>
                    <a:pt x="578" y="86"/>
                    <a:pt x="590" y="90"/>
                    <a:pt x="602" y="94"/>
                  </a:cubicBezTo>
                  <a:close/>
                  <a:moveTo>
                    <a:pt x="274" y="117"/>
                  </a:moveTo>
                  <a:cubicBezTo>
                    <a:pt x="303" y="101"/>
                    <a:pt x="335" y="88"/>
                    <a:pt x="368" y="79"/>
                  </a:cubicBezTo>
                  <a:cubicBezTo>
                    <a:pt x="394" y="53"/>
                    <a:pt x="419" y="27"/>
                    <a:pt x="445" y="2"/>
                  </a:cubicBezTo>
                  <a:cubicBezTo>
                    <a:pt x="445" y="1"/>
                    <a:pt x="446" y="1"/>
                    <a:pt x="446" y="0"/>
                  </a:cubicBezTo>
                  <a:cubicBezTo>
                    <a:pt x="425" y="1"/>
                    <a:pt x="405" y="3"/>
                    <a:pt x="385" y="6"/>
                  </a:cubicBezTo>
                  <a:cubicBezTo>
                    <a:pt x="348" y="43"/>
                    <a:pt x="312" y="80"/>
                    <a:pt x="275" y="117"/>
                  </a:cubicBezTo>
                  <a:cubicBezTo>
                    <a:pt x="275" y="117"/>
                    <a:pt x="275" y="117"/>
                    <a:pt x="274" y="117"/>
                  </a:cubicBezTo>
                  <a:close/>
                  <a:moveTo>
                    <a:pt x="274" y="117"/>
                  </a:moveTo>
                  <a:cubicBezTo>
                    <a:pt x="275" y="117"/>
                    <a:pt x="275" y="117"/>
                    <a:pt x="275" y="117"/>
                  </a:cubicBezTo>
                  <a:cubicBezTo>
                    <a:pt x="312" y="80"/>
                    <a:pt x="348" y="43"/>
                    <a:pt x="385" y="6"/>
                  </a:cubicBezTo>
                  <a:cubicBezTo>
                    <a:pt x="359" y="11"/>
                    <a:pt x="334" y="17"/>
                    <a:pt x="310" y="26"/>
                  </a:cubicBezTo>
                  <a:cubicBezTo>
                    <a:pt x="289" y="47"/>
                    <a:pt x="268" y="68"/>
                    <a:pt x="247" y="89"/>
                  </a:cubicBezTo>
                  <a:cubicBezTo>
                    <a:pt x="228" y="108"/>
                    <a:pt x="209" y="128"/>
                    <a:pt x="189" y="147"/>
                  </a:cubicBezTo>
                  <a:cubicBezTo>
                    <a:pt x="151" y="185"/>
                    <a:pt x="94" y="242"/>
                    <a:pt x="30" y="305"/>
                  </a:cubicBezTo>
                  <a:cubicBezTo>
                    <a:pt x="21" y="330"/>
                    <a:pt x="14" y="356"/>
                    <a:pt x="9" y="383"/>
                  </a:cubicBezTo>
                  <a:cubicBezTo>
                    <a:pt x="49" y="342"/>
                    <a:pt x="88" y="303"/>
                    <a:pt x="123" y="268"/>
                  </a:cubicBezTo>
                  <a:cubicBezTo>
                    <a:pt x="160" y="206"/>
                    <a:pt x="212" y="153"/>
                    <a:pt x="274" y="117"/>
                  </a:cubicBezTo>
                  <a:close/>
                  <a:moveTo>
                    <a:pt x="368" y="79"/>
                  </a:moveTo>
                  <a:cubicBezTo>
                    <a:pt x="389" y="74"/>
                    <a:pt x="411" y="70"/>
                    <a:pt x="434" y="68"/>
                  </a:cubicBezTo>
                  <a:cubicBezTo>
                    <a:pt x="447" y="55"/>
                    <a:pt x="460" y="42"/>
                    <a:pt x="472" y="29"/>
                  </a:cubicBezTo>
                  <a:cubicBezTo>
                    <a:pt x="476" y="26"/>
                    <a:pt x="486" y="16"/>
                    <a:pt x="500" y="2"/>
                  </a:cubicBezTo>
                  <a:cubicBezTo>
                    <a:pt x="482" y="0"/>
                    <a:pt x="464" y="0"/>
                    <a:pt x="446" y="0"/>
                  </a:cubicBezTo>
                  <a:cubicBezTo>
                    <a:pt x="446" y="1"/>
                    <a:pt x="445" y="1"/>
                    <a:pt x="445" y="2"/>
                  </a:cubicBezTo>
                  <a:cubicBezTo>
                    <a:pt x="419" y="27"/>
                    <a:pt x="394" y="53"/>
                    <a:pt x="368" y="79"/>
                  </a:cubicBezTo>
                  <a:close/>
                  <a:moveTo>
                    <a:pt x="472" y="29"/>
                  </a:moveTo>
                  <a:cubicBezTo>
                    <a:pt x="460" y="42"/>
                    <a:pt x="447" y="55"/>
                    <a:pt x="434" y="68"/>
                  </a:cubicBezTo>
                  <a:cubicBezTo>
                    <a:pt x="450" y="67"/>
                    <a:pt x="466" y="67"/>
                    <a:pt x="482" y="68"/>
                  </a:cubicBezTo>
                  <a:cubicBezTo>
                    <a:pt x="487" y="63"/>
                    <a:pt x="492" y="59"/>
                    <a:pt x="497" y="54"/>
                  </a:cubicBezTo>
                  <a:cubicBezTo>
                    <a:pt x="502" y="48"/>
                    <a:pt x="519" y="32"/>
                    <a:pt x="542" y="8"/>
                  </a:cubicBezTo>
                  <a:cubicBezTo>
                    <a:pt x="534" y="7"/>
                    <a:pt x="527" y="6"/>
                    <a:pt x="519" y="4"/>
                  </a:cubicBezTo>
                  <a:cubicBezTo>
                    <a:pt x="513" y="4"/>
                    <a:pt x="506" y="3"/>
                    <a:pt x="500" y="2"/>
                  </a:cubicBezTo>
                  <a:cubicBezTo>
                    <a:pt x="486" y="16"/>
                    <a:pt x="476" y="26"/>
                    <a:pt x="472" y="29"/>
                  </a:cubicBezTo>
                  <a:close/>
                  <a:moveTo>
                    <a:pt x="497" y="54"/>
                  </a:moveTo>
                  <a:cubicBezTo>
                    <a:pt x="492" y="59"/>
                    <a:pt x="487" y="63"/>
                    <a:pt x="482" y="68"/>
                  </a:cubicBezTo>
                  <a:cubicBezTo>
                    <a:pt x="492" y="69"/>
                    <a:pt x="502" y="70"/>
                    <a:pt x="512" y="71"/>
                  </a:cubicBezTo>
                  <a:cubicBezTo>
                    <a:pt x="516" y="72"/>
                    <a:pt x="521" y="73"/>
                    <a:pt x="525" y="74"/>
                  </a:cubicBezTo>
                  <a:cubicBezTo>
                    <a:pt x="535" y="64"/>
                    <a:pt x="556" y="43"/>
                    <a:pt x="582" y="18"/>
                  </a:cubicBezTo>
                  <a:cubicBezTo>
                    <a:pt x="569" y="14"/>
                    <a:pt x="555" y="11"/>
                    <a:pt x="542" y="8"/>
                  </a:cubicBezTo>
                  <a:cubicBezTo>
                    <a:pt x="519" y="32"/>
                    <a:pt x="502" y="48"/>
                    <a:pt x="497" y="54"/>
                  </a:cubicBezTo>
                  <a:close/>
                  <a:moveTo>
                    <a:pt x="845" y="338"/>
                  </a:moveTo>
                  <a:cubicBezTo>
                    <a:pt x="860" y="323"/>
                    <a:pt x="878" y="305"/>
                    <a:pt x="898" y="285"/>
                  </a:cubicBezTo>
                  <a:cubicBezTo>
                    <a:pt x="893" y="274"/>
                    <a:pt x="888" y="263"/>
                    <a:pt x="882" y="253"/>
                  </a:cubicBezTo>
                  <a:cubicBezTo>
                    <a:pt x="863" y="271"/>
                    <a:pt x="846" y="288"/>
                    <a:pt x="831" y="303"/>
                  </a:cubicBezTo>
                  <a:cubicBezTo>
                    <a:pt x="837" y="314"/>
                    <a:pt x="841" y="326"/>
                    <a:pt x="845" y="338"/>
                  </a:cubicBezTo>
                  <a:close/>
                  <a:moveTo>
                    <a:pt x="886" y="443"/>
                  </a:moveTo>
                  <a:cubicBezTo>
                    <a:pt x="880" y="449"/>
                    <a:pt x="874" y="455"/>
                    <a:pt x="869" y="461"/>
                  </a:cubicBezTo>
                  <a:cubicBezTo>
                    <a:pt x="869" y="476"/>
                    <a:pt x="869" y="491"/>
                    <a:pt x="868" y="506"/>
                  </a:cubicBezTo>
                  <a:cubicBezTo>
                    <a:pt x="868" y="507"/>
                    <a:pt x="867" y="509"/>
                    <a:pt x="867" y="511"/>
                  </a:cubicBezTo>
                  <a:cubicBezTo>
                    <a:pt x="882" y="496"/>
                    <a:pt x="896" y="482"/>
                    <a:pt x="910" y="467"/>
                  </a:cubicBezTo>
                  <a:cubicBezTo>
                    <a:pt x="914" y="464"/>
                    <a:pt x="923" y="455"/>
                    <a:pt x="936" y="441"/>
                  </a:cubicBezTo>
                  <a:cubicBezTo>
                    <a:pt x="935" y="427"/>
                    <a:pt x="933" y="412"/>
                    <a:pt x="931" y="398"/>
                  </a:cubicBezTo>
                  <a:cubicBezTo>
                    <a:pt x="908" y="421"/>
                    <a:pt x="891" y="438"/>
                    <a:pt x="886" y="443"/>
                  </a:cubicBezTo>
                  <a:close/>
                  <a:moveTo>
                    <a:pt x="865" y="416"/>
                  </a:moveTo>
                  <a:cubicBezTo>
                    <a:pt x="867" y="431"/>
                    <a:pt x="868" y="446"/>
                    <a:pt x="869" y="461"/>
                  </a:cubicBezTo>
                  <a:cubicBezTo>
                    <a:pt x="874" y="455"/>
                    <a:pt x="880" y="449"/>
                    <a:pt x="886" y="443"/>
                  </a:cubicBezTo>
                  <a:cubicBezTo>
                    <a:pt x="891" y="438"/>
                    <a:pt x="908" y="421"/>
                    <a:pt x="931" y="398"/>
                  </a:cubicBezTo>
                  <a:cubicBezTo>
                    <a:pt x="929" y="384"/>
                    <a:pt x="926" y="371"/>
                    <a:pt x="923" y="358"/>
                  </a:cubicBezTo>
                  <a:cubicBezTo>
                    <a:pt x="895" y="385"/>
                    <a:pt x="873" y="407"/>
                    <a:pt x="865" y="416"/>
                  </a:cubicBezTo>
                  <a:close/>
                  <a:moveTo>
                    <a:pt x="865" y="416"/>
                  </a:moveTo>
                  <a:cubicBezTo>
                    <a:pt x="873" y="407"/>
                    <a:pt x="895" y="385"/>
                    <a:pt x="923" y="358"/>
                  </a:cubicBezTo>
                  <a:cubicBezTo>
                    <a:pt x="919" y="345"/>
                    <a:pt x="916" y="333"/>
                    <a:pt x="912" y="320"/>
                  </a:cubicBezTo>
                  <a:cubicBezTo>
                    <a:pt x="890" y="342"/>
                    <a:pt x="870" y="361"/>
                    <a:pt x="857" y="375"/>
                  </a:cubicBezTo>
                  <a:cubicBezTo>
                    <a:pt x="860" y="388"/>
                    <a:pt x="863" y="402"/>
                    <a:pt x="865" y="416"/>
                  </a:cubicBezTo>
                  <a:close/>
                  <a:moveTo>
                    <a:pt x="858" y="569"/>
                  </a:moveTo>
                  <a:cubicBezTo>
                    <a:pt x="851" y="597"/>
                    <a:pt x="841" y="623"/>
                    <a:pt x="829" y="647"/>
                  </a:cubicBezTo>
                  <a:cubicBezTo>
                    <a:pt x="864" y="612"/>
                    <a:pt x="899" y="577"/>
                    <a:pt x="933" y="542"/>
                  </a:cubicBezTo>
                  <a:cubicBezTo>
                    <a:pt x="935" y="533"/>
                    <a:pt x="936" y="523"/>
                    <a:pt x="936" y="514"/>
                  </a:cubicBezTo>
                  <a:cubicBezTo>
                    <a:pt x="937" y="505"/>
                    <a:pt x="937" y="497"/>
                    <a:pt x="937" y="489"/>
                  </a:cubicBezTo>
                  <a:cubicBezTo>
                    <a:pt x="936" y="490"/>
                    <a:pt x="935" y="491"/>
                    <a:pt x="935" y="492"/>
                  </a:cubicBezTo>
                  <a:cubicBezTo>
                    <a:pt x="909" y="518"/>
                    <a:pt x="884" y="543"/>
                    <a:pt x="858" y="569"/>
                  </a:cubicBezTo>
                  <a:close/>
                  <a:moveTo>
                    <a:pt x="857" y="375"/>
                  </a:moveTo>
                  <a:cubicBezTo>
                    <a:pt x="870" y="361"/>
                    <a:pt x="890" y="342"/>
                    <a:pt x="912" y="320"/>
                  </a:cubicBezTo>
                  <a:cubicBezTo>
                    <a:pt x="907" y="308"/>
                    <a:pt x="903" y="297"/>
                    <a:pt x="898" y="285"/>
                  </a:cubicBezTo>
                  <a:cubicBezTo>
                    <a:pt x="878" y="305"/>
                    <a:pt x="860" y="323"/>
                    <a:pt x="845" y="338"/>
                  </a:cubicBezTo>
                  <a:cubicBezTo>
                    <a:pt x="850" y="350"/>
                    <a:pt x="854" y="362"/>
                    <a:pt x="857" y="375"/>
                  </a:cubicBezTo>
                  <a:close/>
                  <a:moveTo>
                    <a:pt x="910" y="467"/>
                  </a:moveTo>
                  <a:cubicBezTo>
                    <a:pt x="896" y="482"/>
                    <a:pt x="882" y="496"/>
                    <a:pt x="867" y="511"/>
                  </a:cubicBezTo>
                  <a:cubicBezTo>
                    <a:pt x="866" y="531"/>
                    <a:pt x="862" y="550"/>
                    <a:pt x="858" y="569"/>
                  </a:cubicBezTo>
                  <a:cubicBezTo>
                    <a:pt x="884" y="543"/>
                    <a:pt x="909" y="518"/>
                    <a:pt x="935" y="492"/>
                  </a:cubicBezTo>
                  <a:cubicBezTo>
                    <a:pt x="935" y="491"/>
                    <a:pt x="936" y="490"/>
                    <a:pt x="937" y="489"/>
                  </a:cubicBezTo>
                  <a:cubicBezTo>
                    <a:pt x="938" y="473"/>
                    <a:pt x="937" y="457"/>
                    <a:pt x="936" y="441"/>
                  </a:cubicBezTo>
                  <a:cubicBezTo>
                    <a:pt x="923" y="455"/>
                    <a:pt x="914" y="464"/>
                    <a:pt x="910" y="467"/>
                  </a:cubicBezTo>
                  <a:close/>
                  <a:moveTo>
                    <a:pt x="751" y="189"/>
                  </a:moveTo>
                  <a:cubicBezTo>
                    <a:pt x="766" y="174"/>
                    <a:pt x="782" y="158"/>
                    <a:pt x="799" y="141"/>
                  </a:cubicBezTo>
                  <a:cubicBezTo>
                    <a:pt x="791" y="133"/>
                    <a:pt x="782" y="125"/>
                    <a:pt x="773" y="118"/>
                  </a:cubicBezTo>
                  <a:cubicBezTo>
                    <a:pt x="756" y="135"/>
                    <a:pt x="740" y="151"/>
                    <a:pt x="726" y="165"/>
                  </a:cubicBezTo>
                  <a:cubicBezTo>
                    <a:pt x="735" y="173"/>
                    <a:pt x="743" y="181"/>
                    <a:pt x="751" y="189"/>
                  </a:cubicBezTo>
                  <a:close/>
                  <a:moveTo>
                    <a:pt x="796" y="241"/>
                  </a:moveTo>
                  <a:cubicBezTo>
                    <a:pt x="810" y="227"/>
                    <a:pt x="827" y="210"/>
                    <a:pt x="844" y="193"/>
                  </a:cubicBezTo>
                  <a:cubicBezTo>
                    <a:pt x="837" y="184"/>
                    <a:pt x="830" y="175"/>
                    <a:pt x="822" y="166"/>
                  </a:cubicBezTo>
                  <a:cubicBezTo>
                    <a:pt x="805" y="183"/>
                    <a:pt x="789" y="199"/>
                    <a:pt x="774" y="214"/>
                  </a:cubicBezTo>
                  <a:cubicBezTo>
                    <a:pt x="782" y="223"/>
                    <a:pt x="789" y="232"/>
                    <a:pt x="796" y="241"/>
                  </a:cubicBezTo>
                  <a:close/>
                  <a:moveTo>
                    <a:pt x="774" y="214"/>
                  </a:moveTo>
                  <a:cubicBezTo>
                    <a:pt x="789" y="199"/>
                    <a:pt x="805" y="183"/>
                    <a:pt x="822" y="166"/>
                  </a:cubicBezTo>
                  <a:cubicBezTo>
                    <a:pt x="815" y="158"/>
                    <a:pt x="807" y="149"/>
                    <a:pt x="799" y="141"/>
                  </a:cubicBezTo>
                  <a:cubicBezTo>
                    <a:pt x="782" y="158"/>
                    <a:pt x="766" y="174"/>
                    <a:pt x="751" y="189"/>
                  </a:cubicBezTo>
                  <a:cubicBezTo>
                    <a:pt x="759" y="197"/>
                    <a:pt x="767" y="205"/>
                    <a:pt x="774" y="214"/>
                  </a:cubicBezTo>
                  <a:close/>
                  <a:moveTo>
                    <a:pt x="831" y="303"/>
                  </a:moveTo>
                  <a:cubicBezTo>
                    <a:pt x="846" y="288"/>
                    <a:pt x="863" y="271"/>
                    <a:pt x="882" y="253"/>
                  </a:cubicBezTo>
                  <a:cubicBezTo>
                    <a:pt x="876" y="242"/>
                    <a:pt x="870" y="232"/>
                    <a:pt x="864" y="222"/>
                  </a:cubicBezTo>
                  <a:cubicBezTo>
                    <a:pt x="846" y="240"/>
                    <a:pt x="829" y="256"/>
                    <a:pt x="815" y="271"/>
                  </a:cubicBezTo>
                  <a:cubicBezTo>
                    <a:pt x="821" y="281"/>
                    <a:pt x="826" y="292"/>
                    <a:pt x="831" y="303"/>
                  </a:cubicBezTo>
                  <a:close/>
                  <a:moveTo>
                    <a:pt x="123" y="268"/>
                  </a:moveTo>
                  <a:cubicBezTo>
                    <a:pt x="88" y="303"/>
                    <a:pt x="49" y="342"/>
                    <a:pt x="9" y="383"/>
                  </a:cubicBezTo>
                  <a:cubicBezTo>
                    <a:pt x="5" y="403"/>
                    <a:pt x="2" y="424"/>
                    <a:pt x="1" y="445"/>
                  </a:cubicBezTo>
                  <a:cubicBezTo>
                    <a:pt x="29" y="418"/>
                    <a:pt x="57" y="390"/>
                    <a:pt x="83" y="363"/>
                  </a:cubicBezTo>
                  <a:cubicBezTo>
                    <a:pt x="92" y="330"/>
                    <a:pt x="106" y="298"/>
                    <a:pt x="123" y="268"/>
                  </a:cubicBezTo>
                  <a:close/>
                  <a:moveTo>
                    <a:pt x="815" y="271"/>
                  </a:moveTo>
                  <a:cubicBezTo>
                    <a:pt x="829" y="256"/>
                    <a:pt x="846" y="240"/>
                    <a:pt x="864" y="222"/>
                  </a:cubicBezTo>
                  <a:cubicBezTo>
                    <a:pt x="858" y="212"/>
                    <a:pt x="851" y="202"/>
                    <a:pt x="844" y="193"/>
                  </a:cubicBezTo>
                  <a:cubicBezTo>
                    <a:pt x="827" y="210"/>
                    <a:pt x="810" y="227"/>
                    <a:pt x="796" y="241"/>
                  </a:cubicBezTo>
                  <a:cubicBezTo>
                    <a:pt x="802" y="251"/>
                    <a:pt x="809" y="261"/>
                    <a:pt x="815" y="271"/>
                  </a:cubicBezTo>
                  <a:close/>
                  <a:moveTo>
                    <a:pt x="189" y="147"/>
                  </a:moveTo>
                  <a:cubicBezTo>
                    <a:pt x="209" y="128"/>
                    <a:pt x="228" y="108"/>
                    <a:pt x="247" y="89"/>
                  </a:cubicBezTo>
                  <a:cubicBezTo>
                    <a:pt x="268" y="68"/>
                    <a:pt x="289" y="47"/>
                    <a:pt x="310" y="26"/>
                  </a:cubicBezTo>
                  <a:cubicBezTo>
                    <a:pt x="182" y="73"/>
                    <a:pt x="79" y="178"/>
                    <a:pt x="30" y="305"/>
                  </a:cubicBezTo>
                  <a:cubicBezTo>
                    <a:pt x="94" y="242"/>
                    <a:pt x="151" y="185"/>
                    <a:pt x="189" y="147"/>
                  </a:cubicBezTo>
                  <a:close/>
                  <a:moveTo>
                    <a:pt x="245" y="792"/>
                  </a:moveTo>
                  <a:cubicBezTo>
                    <a:pt x="228" y="809"/>
                    <a:pt x="211" y="825"/>
                    <a:pt x="195" y="842"/>
                  </a:cubicBezTo>
                  <a:cubicBezTo>
                    <a:pt x="205" y="848"/>
                    <a:pt x="215" y="854"/>
                    <a:pt x="225" y="860"/>
                  </a:cubicBezTo>
                  <a:cubicBezTo>
                    <a:pt x="242" y="843"/>
                    <a:pt x="259" y="826"/>
                    <a:pt x="276" y="809"/>
                  </a:cubicBezTo>
                  <a:cubicBezTo>
                    <a:pt x="266" y="804"/>
                    <a:pt x="255" y="798"/>
                    <a:pt x="245" y="792"/>
                  </a:cubicBezTo>
                  <a:close/>
                  <a:moveTo>
                    <a:pt x="83" y="363"/>
                  </a:moveTo>
                  <a:cubicBezTo>
                    <a:pt x="57" y="390"/>
                    <a:pt x="29" y="418"/>
                    <a:pt x="1" y="445"/>
                  </a:cubicBezTo>
                  <a:cubicBezTo>
                    <a:pt x="1" y="446"/>
                    <a:pt x="1" y="446"/>
                    <a:pt x="1" y="447"/>
                  </a:cubicBezTo>
                  <a:cubicBezTo>
                    <a:pt x="0" y="465"/>
                    <a:pt x="0" y="483"/>
                    <a:pt x="1" y="500"/>
                  </a:cubicBezTo>
                  <a:cubicBezTo>
                    <a:pt x="25" y="477"/>
                    <a:pt x="48" y="454"/>
                    <a:pt x="71" y="431"/>
                  </a:cubicBezTo>
                  <a:cubicBezTo>
                    <a:pt x="73" y="408"/>
                    <a:pt x="77" y="385"/>
                    <a:pt x="83" y="363"/>
                  </a:cubicBezTo>
                  <a:close/>
                  <a:moveTo>
                    <a:pt x="436" y="851"/>
                  </a:moveTo>
                  <a:cubicBezTo>
                    <a:pt x="434" y="851"/>
                    <a:pt x="432" y="851"/>
                    <a:pt x="430" y="851"/>
                  </a:cubicBezTo>
                  <a:cubicBezTo>
                    <a:pt x="410" y="871"/>
                    <a:pt x="389" y="891"/>
                    <a:pt x="370" y="911"/>
                  </a:cubicBezTo>
                  <a:cubicBezTo>
                    <a:pt x="383" y="913"/>
                    <a:pt x="398" y="915"/>
                    <a:pt x="412" y="917"/>
                  </a:cubicBezTo>
                  <a:cubicBezTo>
                    <a:pt x="434" y="895"/>
                    <a:pt x="455" y="874"/>
                    <a:pt x="477" y="852"/>
                  </a:cubicBezTo>
                  <a:cubicBezTo>
                    <a:pt x="463" y="853"/>
                    <a:pt x="449" y="852"/>
                    <a:pt x="436" y="851"/>
                  </a:cubicBezTo>
                  <a:close/>
                  <a:moveTo>
                    <a:pt x="310" y="824"/>
                  </a:moveTo>
                  <a:cubicBezTo>
                    <a:pt x="293" y="842"/>
                    <a:pt x="275" y="859"/>
                    <a:pt x="258" y="876"/>
                  </a:cubicBezTo>
                  <a:cubicBezTo>
                    <a:pt x="269" y="881"/>
                    <a:pt x="281" y="886"/>
                    <a:pt x="293" y="890"/>
                  </a:cubicBezTo>
                  <a:cubicBezTo>
                    <a:pt x="311" y="872"/>
                    <a:pt x="329" y="854"/>
                    <a:pt x="347" y="836"/>
                  </a:cubicBezTo>
                  <a:cubicBezTo>
                    <a:pt x="335" y="832"/>
                    <a:pt x="322" y="828"/>
                    <a:pt x="310" y="824"/>
                  </a:cubicBezTo>
                  <a:close/>
                  <a:moveTo>
                    <a:pt x="276" y="809"/>
                  </a:moveTo>
                  <a:cubicBezTo>
                    <a:pt x="259" y="826"/>
                    <a:pt x="242" y="843"/>
                    <a:pt x="225" y="860"/>
                  </a:cubicBezTo>
                  <a:cubicBezTo>
                    <a:pt x="236" y="866"/>
                    <a:pt x="247" y="871"/>
                    <a:pt x="258" y="876"/>
                  </a:cubicBezTo>
                  <a:cubicBezTo>
                    <a:pt x="275" y="859"/>
                    <a:pt x="293" y="842"/>
                    <a:pt x="310" y="824"/>
                  </a:cubicBezTo>
                  <a:cubicBezTo>
                    <a:pt x="299" y="819"/>
                    <a:pt x="287" y="815"/>
                    <a:pt x="276" y="809"/>
                  </a:cubicBezTo>
                  <a:close/>
                  <a:moveTo>
                    <a:pt x="477" y="852"/>
                  </a:moveTo>
                  <a:cubicBezTo>
                    <a:pt x="455" y="874"/>
                    <a:pt x="434" y="895"/>
                    <a:pt x="412" y="917"/>
                  </a:cubicBezTo>
                  <a:cubicBezTo>
                    <a:pt x="418" y="918"/>
                    <a:pt x="424" y="918"/>
                    <a:pt x="430" y="919"/>
                  </a:cubicBezTo>
                  <a:cubicBezTo>
                    <a:pt x="439" y="919"/>
                    <a:pt x="449" y="920"/>
                    <a:pt x="458" y="920"/>
                  </a:cubicBezTo>
                  <a:cubicBezTo>
                    <a:pt x="482" y="896"/>
                    <a:pt x="506" y="872"/>
                    <a:pt x="530" y="848"/>
                  </a:cubicBezTo>
                  <a:cubicBezTo>
                    <a:pt x="512" y="851"/>
                    <a:pt x="495" y="852"/>
                    <a:pt x="477" y="852"/>
                  </a:cubicBezTo>
                  <a:close/>
                  <a:moveTo>
                    <a:pt x="387" y="845"/>
                  </a:moveTo>
                  <a:cubicBezTo>
                    <a:pt x="368" y="864"/>
                    <a:pt x="349" y="883"/>
                    <a:pt x="330" y="902"/>
                  </a:cubicBezTo>
                  <a:cubicBezTo>
                    <a:pt x="343" y="905"/>
                    <a:pt x="356" y="908"/>
                    <a:pt x="370" y="911"/>
                  </a:cubicBezTo>
                  <a:cubicBezTo>
                    <a:pt x="389" y="891"/>
                    <a:pt x="410" y="871"/>
                    <a:pt x="430" y="851"/>
                  </a:cubicBezTo>
                  <a:cubicBezTo>
                    <a:pt x="415" y="849"/>
                    <a:pt x="401" y="848"/>
                    <a:pt x="387" y="845"/>
                  </a:cubicBezTo>
                  <a:close/>
                  <a:moveTo>
                    <a:pt x="530" y="848"/>
                  </a:moveTo>
                  <a:cubicBezTo>
                    <a:pt x="506" y="872"/>
                    <a:pt x="482" y="896"/>
                    <a:pt x="458" y="920"/>
                  </a:cubicBezTo>
                  <a:cubicBezTo>
                    <a:pt x="475" y="920"/>
                    <a:pt x="491" y="920"/>
                    <a:pt x="508" y="919"/>
                  </a:cubicBezTo>
                  <a:cubicBezTo>
                    <a:pt x="536" y="890"/>
                    <a:pt x="564" y="862"/>
                    <a:pt x="591" y="836"/>
                  </a:cubicBezTo>
                  <a:cubicBezTo>
                    <a:pt x="571" y="841"/>
                    <a:pt x="551" y="846"/>
                    <a:pt x="530" y="848"/>
                  </a:cubicBezTo>
                  <a:close/>
                  <a:moveTo>
                    <a:pt x="887" y="686"/>
                  </a:moveTo>
                  <a:cubicBezTo>
                    <a:pt x="880" y="693"/>
                    <a:pt x="873" y="700"/>
                    <a:pt x="866" y="707"/>
                  </a:cubicBezTo>
                  <a:cubicBezTo>
                    <a:pt x="847" y="727"/>
                    <a:pt x="827" y="746"/>
                    <a:pt x="808" y="766"/>
                  </a:cubicBezTo>
                  <a:cubicBezTo>
                    <a:pt x="784" y="790"/>
                    <a:pt x="752" y="822"/>
                    <a:pt x="715" y="858"/>
                  </a:cubicBezTo>
                  <a:cubicBezTo>
                    <a:pt x="788" y="818"/>
                    <a:pt x="848" y="759"/>
                    <a:pt x="887" y="686"/>
                  </a:cubicBezTo>
                  <a:close/>
                  <a:moveTo>
                    <a:pt x="808" y="766"/>
                  </a:moveTo>
                  <a:cubicBezTo>
                    <a:pt x="827" y="746"/>
                    <a:pt x="847" y="727"/>
                    <a:pt x="866" y="707"/>
                  </a:cubicBezTo>
                  <a:cubicBezTo>
                    <a:pt x="873" y="700"/>
                    <a:pt x="880" y="693"/>
                    <a:pt x="887" y="686"/>
                  </a:cubicBezTo>
                  <a:cubicBezTo>
                    <a:pt x="901" y="660"/>
                    <a:pt x="912" y="633"/>
                    <a:pt x="921" y="604"/>
                  </a:cubicBezTo>
                  <a:cubicBezTo>
                    <a:pt x="894" y="630"/>
                    <a:pt x="868" y="657"/>
                    <a:pt x="842" y="683"/>
                  </a:cubicBezTo>
                  <a:cubicBezTo>
                    <a:pt x="822" y="702"/>
                    <a:pt x="803" y="722"/>
                    <a:pt x="783" y="741"/>
                  </a:cubicBezTo>
                  <a:cubicBezTo>
                    <a:pt x="746" y="778"/>
                    <a:pt x="691" y="834"/>
                    <a:pt x="629" y="895"/>
                  </a:cubicBezTo>
                  <a:cubicBezTo>
                    <a:pt x="659" y="885"/>
                    <a:pt x="688" y="873"/>
                    <a:pt x="715" y="858"/>
                  </a:cubicBezTo>
                  <a:cubicBezTo>
                    <a:pt x="752" y="822"/>
                    <a:pt x="784" y="790"/>
                    <a:pt x="808" y="766"/>
                  </a:cubicBezTo>
                  <a:close/>
                  <a:moveTo>
                    <a:pt x="783" y="741"/>
                  </a:moveTo>
                  <a:cubicBezTo>
                    <a:pt x="803" y="722"/>
                    <a:pt x="822" y="702"/>
                    <a:pt x="842" y="683"/>
                  </a:cubicBezTo>
                  <a:cubicBezTo>
                    <a:pt x="868" y="657"/>
                    <a:pt x="894" y="630"/>
                    <a:pt x="921" y="604"/>
                  </a:cubicBezTo>
                  <a:cubicBezTo>
                    <a:pt x="926" y="584"/>
                    <a:pt x="931" y="563"/>
                    <a:pt x="933" y="542"/>
                  </a:cubicBezTo>
                  <a:cubicBezTo>
                    <a:pt x="899" y="577"/>
                    <a:pt x="864" y="612"/>
                    <a:pt x="829" y="647"/>
                  </a:cubicBezTo>
                  <a:cubicBezTo>
                    <a:pt x="794" y="714"/>
                    <a:pt x="740" y="767"/>
                    <a:pt x="673" y="802"/>
                  </a:cubicBezTo>
                  <a:cubicBezTo>
                    <a:pt x="640" y="836"/>
                    <a:pt x="603" y="873"/>
                    <a:pt x="564" y="912"/>
                  </a:cubicBezTo>
                  <a:cubicBezTo>
                    <a:pt x="586" y="907"/>
                    <a:pt x="608" y="902"/>
                    <a:pt x="629" y="895"/>
                  </a:cubicBezTo>
                  <a:cubicBezTo>
                    <a:pt x="691" y="834"/>
                    <a:pt x="746" y="778"/>
                    <a:pt x="783" y="741"/>
                  </a:cubicBezTo>
                  <a:close/>
                  <a:moveTo>
                    <a:pt x="591" y="836"/>
                  </a:moveTo>
                  <a:cubicBezTo>
                    <a:pt x="564" y="862"/>
                    <a:pt x="536" y="890"/>
                    <a:pt x="508" y="919"/>
                  </a:cubicBezTo>
                  <a:cubicBezTo>
                    <a:pt x="527" y="917"/>
                    <a:pt x="545" y="915"/>
                    <a:pt x="564" y="912"/>
                  </a:cubicBezTo>
                  <a:cubicBezTo>
                    <a:pt x="603" y="873"/>
                    <a:pt x="640" y="836"/>
                    <a:pt x="673" y="802"/>
                  </a:cubicBezTo>
                  <a:cubicBezTo>
                    <a:pt x="648" y="816"/>
                    <a:pt x="620" y="827"/>
                    <a:pt x="591" y="836"/>
                  </a:cubicBezTo>
                  <a:close/>
                  <a:moveTo>
                    <a:pt x="347" y="836"/>
                  </a:moveTo>
                  <a:cubicBezTo>
                    <a:pt x="329" y="854"/>
                    <a:pt x="311" y="872"/>
                    <a:pt x="293" y="890"/>
                  </a:cubicBezTo>
                  <a:cubicBezTo>
                    <a:pt x="305" y="894"/>
                    <a:pt x="317" y="898"/>
                    <a:pt x="330" y="902"/>
                  </a:cubicBezTo>
                  <a:cubicBezTo>
                    <a:pt x="349" y="883"/>
                    <a:pt x="368" y="864"/>
                    <a:pt x="387" y="845"/>
                  </a:cubicBezTo>
                  <a:cubicBezTo>
                    <a:pt x="373" y="843"/>
                    <a:pt x="360" y="840"/>
                    <a:pt x="347" y="836"/>
                  </a:cubicBezTo>
                  <a:close/>
                  <a:moveTo>
                    <a:pt x="81" y="567"/>
                  </a:moveTo>
                  <a:cubicBezTo>
                    <a:pt x="62" y="586"/>
                    <a:pt x="43" y="604"/>
                    <a:pt x="25" y="622"/>
                  </a:cubicBezTo>
                  <a:cubicBezTo>
                    <a:pt x="29" y="634"/>
                    <a:pt x="34" y="646"/>
                    <a:pt x="39" y="657"/>
                  </a:cubicBezTo>
                  <a:cubicBezTo>
                    <a:pt x="56" y="640"/>
                    <a:pt x="74" y="622"/>
                    <a:pt x="92" y="604"/>
                  </a:cubicBezTo>
                  <a:cubicBezTo>
                    <a:pt x="88" y="592"/>
                    <a:pt x="84" y="580"/>
                    <a:pt x="81" y="567"/>
                  </a:cubicBezTo>
                  <a:close/>
                  <a:moveTo>
                    <a:pt x="73" y="526"/>
                  </a:moveTo>
                  <a:cubicBezTo>
                    <a:pt x="53" y="546"/>
                    <a:pt x="33" y="565"/>
                    <a:pt x="14" y="585"/>
                  </a:cubicBezTo>
                  <a:cubicBezTo>
                    <a:pt x="17" y="598"/>
                    <a:pt x="21" y="610"/>
                    <a:pt x="25" y="622"/>
                  </a:cubicBezTo>
                  <a:cubicBezTo>
                    <a:pt x="43" y="604"/>
                    <a:pt x="62" y="586"/>
                    <a:pt x="81" y="567"/>
                  </a:cubicBezTo>
                  <a:cubicBezTo>
                    <a:pt x="78" y="554"/>
                    <a:pt x="75" y="540"/>
                    <a:pt x="73" y="526"/>
                  </a:cubicBezTo>
                  <a:close/>
                  <a:moveTo>
                    <a:pt x="70" y="449"/>
                  </a:moveTo>
                  <a:cubicBezTo>
                    <a:pt x="70" y="443"/>
                    <a:pt x="70" y="437"/>
                    <a:pt x="71" y="431"/>
                  </a:cubicBezTo>
                  <a:cubicBezTo>
                    <a:pt x="48" y="454"/>
                    <a:pt x="25" y="477"/>
                    <a:pt x="1" y="500"/>
                  </a:cubicBezTo>
                  <a:cubicBezTo>
                    <a:pt x="2" y="515"/>
                    <a:pt x="4" y="530"/>
                    <a:pt x="6" y="544"/>
                  </a:cubicBezTo>
                  <a:cubicBezTo>
                    <a:pt x="27" y="523"/>
                    <a:pt x="48" y="502"/>
                    <a:pt x="69" y="481"/>
                  </a:cubicBezTo>
                  <a:cubicBezTo>
                    <a:pt x="69" y="470"/>
                    <a:pt x="69" y="460"/>
                    <a:pt x="70" y="449"/>
                  </a:cubicBezTo>
                  <a:close/>
                  <a:moveTo>
                    <a:pt x="69" y="481"/>
                  </a:moveTo>
                  <a:cubicBezTo>
                    <a:pt x="48" y="502"/>
                    <a:pt x="27" y="523"/>
                    <a:pt x="6" y="544"/>
                  </a:cubicBezTo>
                  <a:cubicBezTo>
                    <a:pt x="8" y="558"/>
                    <a:pt x="11" y="572"/>
                    <a:pt x="14" y="585"/>
                  </a:cubicBezTo>
                  <a:cubicBezTo>
                    <a:pt x="33" y="565"/>
                    <a:pt x="53" y="546"/>
                    <a:pt x="73" y="526"/>
                  </a:cubicBezTo>
                  <a:cubicBezTo>
                    <a:pt x="71" y="511"/>
                    <a:pt x="70" y="496"/>
                    <a:pt x="69" y="481"/>
                  </a:cubicBezTo>
                  <a:close/>
                  <a:moveTo>
                    <a:pt x="92" y="604"/>
                  </a:moveTo>
                  <a:cubicBezTo>
                    <a:pt x="74" y="622"/>
                    <a:pt x="56" y="640"/>
                    <a:pt x="39" y="657"/>
                  </a:cubicBezTo>
                  <a:cubicBezTo>
                    <a:pt x="43" y="669"/>
                    <a:pt x="49" y="680"/>
                    <a:pt x="54" y="690"/>
                  </a:cubicBezTo>
                  <a:cubicBezTo>
                    <a:pt x="71" y="673"/>
                    <a:pt x="89" y="656"/>
                    <a:pt x="106" y="639"/>
                  </a:cubicBezTo>
                  <a:cubicBezTo>
                    <a:pt x="101" y="628"/>
                    <a:pt x="96" y="616"/>
                    <a:pt x="92" y="604"/>
                  </a:cubicBezTo>
                  <a:close/>
                  <a:moveTo>
                    <a:pt x="165" y="726"/>
                  </a:moveTo>
                  <a:cubicBezTo>
                    <a:pt x="148" y="743"/>
                    <a:pt x="132" y="759"/>
                    <a:pt x="116" y="775"/>
                  </a:cubicBezTo>
                  <a:cubicBezTo>
                    <a:pt x="123" y="783"/>
                    <a:pt x="132" y="791"/>
                    <a:pt x="140" y="799"/>
                  </a:cubicBezTo>
                  <a:cubicBezTo>
                    <a:pt x="156" y="783"/>
                    <a:pt x="173" y="767"/>
                    <a:pt x="189" y="750"/>
                  </a:cubicBezTo>
                  <a:cubicBezTo>
                    <a:pt x="181" y="743"/>
                    <a:pt x="173" y="734"/>
                    <a:pt x="165" y="726"/>
                  </a:cubicBezTo>
                  <a:close/>
                  <a:moveTo>
                    <a:pt x="189" y="750"/>
                  </a:moveTo>
                  <a:cubicBezTo>
                    <a:pt x="173" y="767"/>
                    <a:pt x="156" y="783"/>
                    <a:pt x="140" y="799"/>
                  </a:cubicBezTo>
                  <a:cubicBezTo>
                    <a:pt x="149" y="807"/>
                    <a:pt x="157" y="814"/>
                    <a:pt x="167" y="821"/>
                  </a:cubicBezTo>
                  <a:cubicBezTo>
                    <a:pt x="183" y="805"/>
                    <a:pt x="199" y="789"/>
                    <a:pt x="216" y="772"/>
                  </a:cubicBezTo>
                  <a:cubicBezTo>
                    <a:pt x="207" y="765"/>
                    <a:pt x="198" y="758"/>
                    <a:pt x="189" y="750"/>
                  </a:cubicBezTo>
                  <a:close/>
                  <a:moveTo>
                    <a:pt x="216" y="772"/>
                  </a:moveTo>
                  <a:cubicBezTo>
                    <a:pt x="199" y="789"/>
                    <a:pt x="183" y="805"/>
                    <a:pt x="167" y="821"/>
                  </a:cubicBezTo>
                  <a:cubicBezTo>
                    <a:pt x="176" y="829"/>
                    <a:pt x="185" y="835"/>
                    <a:pt x="195" y="842"/>
                  </a:cubicBezTo>
                  <a:cubicBezTo>
                    <a:pt x="211" y="825"/>
                    <a:pt x="228" y="809"/>
                    <a:pt x="245" y="792"/>
                  </a:cubicBezTo>
                  <a:cubicBezTo>
                    <a:pt x="235" y="786"/>
                    <a:pt x="225" y="779"/>
                    <a:pt x="216" y="772"/>
                  </a:cubicBezTo>
                  <a:close/>
                  <a:moveTo>
                    <a:pt x="106" y="639"/>
                  </a:moveTo>
                  <a:cubicBezTo>
                    <a:pt x="89" y="656"/>
                    <a:pt x="71" y="673"/>
                    <a:pt x="54" y="690"/>
                  </a:cubicBezTo>
                  <a:cubicBezTo>
                    <a:pt x="60" y="701"/>
                    <a:pt x="66" y="711"/>
                    <a:pt x="73" y="721"/>
                  </a:cubicBezTo>
                  <a:cubicBezTo>
                    <a:pt x="89" y="704"/>
                    <a:pt x="106" y="687"/>
                    <a:pt x="123" y="670"/>
                  </a:cubicBezTo>
                  <a:cubicBezTo>
                    <a:pt x="117" y="660"/>
                    <a:pt x="111" y="650"/>
                    <a:pt x="106" y="639"/>
                  </a:cubicBezTo>
                  <a:close/>
                  <a:moveTo>
                    <a:pt x="123" y="670"/>
                  </a:moveTo>
                  <a:cubicBezTo>
                    <a:pt x="106" y="687"/>
                    <a:pt x="89" y="704"/>
                    <a:pt x="73" y="721"/>
                  </a:cubicBezTo>
                  <a:cubicBezTo>
                    <a:pt x="79" y="730"/>
                    <a:pt x="86" y="740"/>
                    <a:pt x="93" y="749"/>
                  </a:cubicBezTo>
                  <a:cubicBezTo>
                    <a:pt x="109" y="733"/>
                    <a:pt x="126" y="716"/>
                    <a:pt x="143" y="699"/>
                  </a:cubicBezTo>
                  <a:cubicBezTo>
                    <a:pt x="136" y="690"/>
                    <a:pt x="129" y="680"/>
                    <a:pt x="123" y="670"/>
                  </a:cubicBezTo>
                  <a:close/>
                  <a:moveTo>
                    <a:pt x="143" y="699"/>
                  </a:moveTo>
                  <a:cubicBezTo>
                    <a:pt x="126" y="716"/>
                    <a:pt x="109" y="733"/>
                    <a:pt x="93" y="749"/>
                  </a:cubicBezTo>
                  <a:cubicBezTo>
                    <a:pt x="100" y="758"/>
                    <a:pt x="108" y="767"/>
                    <a:pt x="116" y="775"/>
                  </a:cubicBezTo>
                  <a:cubicBezTo>
                    <a:pt x="132" y="759"/>
                    <a:pt x="148" y="743"/>
                    <a:pt x="165" y="726"/>
                  </a:cubicBezTo>
                  <a:cubicBezTo>
                    <a:pt x="157" y="717"/>
                    <a:pt x="150" y="709"/>
                    <a:pt x="143" y="699"/>
                  </a:cubicBezTo>
                  <a:close/>
                </a:path>
              </a:pathLst>
            </a:custGeom>
            <a:noFill/>
            <a:ln w="1905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1" name="Group 70">
            <a:extLst>
              <a:ext uri="{FF2B5EF4-FFF2-40B4-BE49-F238E27FC236}">
                <a16:creationId xmlns:a16="http://schemas.microsoft.com/office/drawing/2014/main" id="{53226F09-6231-8D45-9D6F-9F4C9F0419E2}"/>
              </a:ext>
            </a:extLst>
          </p:cNvPr>
          <p:cNvGrpSpPr/>
          <p:nvPr userDrawn="1"/>
        </p:nvGrpSpPr>
        <p:grpSpPr>
          <a:xfrm>
            <a:off x="4830849" y="6407537"/>
            <a:ext cx="2530305" cy="138107"/>
            <a:chOff x="2502568" y="6027821"/>
            <a:chExt cx="6689559" cy="365125"/>
          </a:xfrm>
        </p:grpSpPr>
        <p:pic>
          <p:nvPicPr>
            <p:cNvPr id="72" name="Picture 71" descr="Text, logo&#10;&#10;Description automatically generated">
              <a:extLst>
                <a:ext uri="{FF2B5EF4-FFF2-40B4-BE49-F238E27FC236}">
                  <a16:creationId xmlns:a16="http://schemas.microsoft.com/office/drawing/2014/main" id="{1BE19806-42F5-944B-B95F-7D7D91F4595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73" name="Picture 72" descr="Text, logo&#10;&#10;Description automatically generated">
              <a:extLst>
                <a:ext uri="{FF2B5EF4-FFF2-40B4-BE49-F238E27FC236}">
                  <a16:creationId xmlns:a16="http://schemas.microsoft.com/office/drawing/2014/main" id="{9CB54DED-6FDD-F04B-A35F-B51A766BC8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74" name="Text Placeholder 23">
            <a:extLst>
              <a:ext uri="{FF2B5EF4-FFF2-40B4-BE49-F238E27FC236}">
                <a16:creationId xmlns:a16="http://schemas.microsoft.com/office/drawing/2014/main" id="{29631997-9310-B849-973C-40E47C3966A4}"/>
              </a:ext>
            </a:extLst>
          </p:cNvPr>
          <p:cNvSpPr>
            <a:spLocks noGrp="1"/>
          </p:cNvSpPr>
          <p:nvPr>
            <p:ph type="body" sz="quarter" idx="18" hasCustomPrompt="1"/>
          </p:nvPr>
        </p:nvSpPr>
        <p:spPr>
          <a:xfrm>
            <a:off x="382221" y="4674192"/>
            <a:ext cx="244836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03</a:t>
            </a:r>
          </a:p>
        </p:txBody>
      </p:sp>
      <p:sp>
        <p:nvSpPr>
          <p:cNvPr id="75" name="Text Placeholder 23">
            <a:extLst>
              <a:ext uri="{FF2B5EF4-FFF2-40B4-BE49-F238E27FC236}">
                <a16:creationId xmlns:a16="http://schemas.microsoft.com/office/drawing/2014/main" id="{4FC15504-25BD-884D-BAC2-81FD837B2FD2}"/>
              </a:ext>
            </a:extLst>
          </p:cNvPr>
          <p:cNvSpPr>
            <a:spLocks noGrp="1"/>
          </p:cNvSpPr>
          <p:nvPr>
            <p:ph type="body" sz="quarter" idx="19" hasCustomPrompt="1"/>
          </p:nvPr>
        </p:nvSpPr>
        <p:spPr>
          <a:xfrm>
            <a:off x="382221" y="2697936"/>
            <a:ext cx="212328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02</a:t>
            </a:r>
          </a:p>
        </p:txBody>
      </p:sp>
      <p:sp>
        <p:nvSpPr>
          <p:cNvPr id="76" name="Text Placeholder 23">
            <a:extLst>
              <a:ext uri="{FF2B5EF4-FFF2-40B4-BE49-F238E27FC236}">
                <a16:creationId xmlns:a16="http://schemas.microsoft.com/office/drawing/2014/main" id="{F34160AD-836E-E540-9EE2-1E632539E508}"/>
              </a:ext>
            </a:extLst>
          </p:cNvPr>
          <p:cNvSpPr>
            <a:spLocks noGrp="1"/>
          </p:cNvSpPr>
          <p:nvPr>
            <p:ph type="body" sz="quarter" idx="20" hasCustomPrompt="1"/>
          </p:nvPr>
        </p:nvSpPr>
        <p:spPr>
          <a:xfrm>
            <a:off x="448540" y="657741"/>
            <a:ext cx="2508254"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STEP 01</a:t>
            </a:r>
          </a:p>
        </p:txBody>
      </p:sp>
      <p:sp>
        <p:nvSpPr>
          <p:cNvPr id="77" name="Text Placeholder 23">
            <a:extLst>
              <a:ext uri="{FF2B5EF4-FFF2-40B4-BE49-F238E27FC236}">
                <a16:creationId xmlns:a16="http://schemas.microsoft.com/office/drawing/2014/main" id="{37B036F7-BC6C-5448-8BC0-A19CAFA454C9}"/>
              </a:ext>
            </a:extLst>
          </p:cNvPr>
          <p:cNvSpPr>
            <a:spLocks noGrp="1"/>
          </p:cNvSpPr>
          <p:nvPr>
            <p:ph type="body" sz="quarter" idx="21" hasCustomPrompt="1"/>
          </p:nvPr>
        </p:nvSpPr>
        <p:spPr>
          <a:xfrm>
            <a:off x="9333428" y="4703787"/>
            <a:ext cx="24003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06</a:t>
            </a:r>
          </a:p>
        </p:txBody>
      </p:sp>
      <p:sp>
        <p:nvSpPr>
          <p:cNvPr id="78" name="Text Placeholder 23">
            <a:extLst>
              <a:ext uri="{FF2B5EF4-FFF2-40B4-BE49-F238E27FC236}">
                <a16:creationId xmlns:a16="http://schemas.microsoft.com/office/drawing/2014/main" id="{78439F53-44AC-0947-BA59-916D5135EB12}"/>
              </a:ext>
            </a:extLst>
          </p:cNvPr>
          <p:cNvSpPr>
            <a:spLocks noGrp="1"/>
          </p:cNvSpPr>
          <p:nvPr>
            <p:ph type="body" sz="quarter" idx="22" hasCustomPrompt="1"/>
          </p:nvPr>
        </p:nvSpPr>
        <p:spPr>
          <a:xfrm>
            <a:off x="9740665" y="2687418"/>
            <a:ext cx="1979606"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05</a:t>
            </a:r>
          </a:p>
        </p:txBody>
      </p:sp>
      <p:sp>
        <p:nvSpPr>
          <p:cNvPr id="79" name="Text Placeholder 23">
            <a:extLst>
              <a:ext uri="{FF2B5EF4-FFF2-40B4-BE49-F238E27FC236}">
                <a16:creationId xmlns:a16="http://schemas.microsoft.com/office/drawing/2014/main" id="{B98C7777-36F5-1045-B45D-8996EEF4B111}"/>
              </a:ext>
            </a:extLst>
          </p:cNvPr>
          <p:cNvSpPr>
            <a:spLocks noGrp="1"/>
          </p:cNvSpPr>
          <p:nvPr>
            <p:ph type="body" sz="quarter" idx="23" hasCustomPrompt="1"/>
          </p:nvPr>
        </p:nvSpPr>
        <p:spPr>
          <a:xfrm>
            <a:off x="9333429" y="657741"/>
            <a:ext cx="2400305"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STEP 04</a:t>
            </a:r>
          </a:p>
        </p:txBody>
      </p:sp>
      <p:sp>
        <p:nvSpPr>
          <p:cNvPr id="80" name="Text Placeholder 23">
            <a:extLst>
              <a:ext uri="{FF2B5EF4-FFF2-40B4-BE49-F238E27FC236}">
                <a16:creationId xmlns:a16="http://schemas.microsoft.com/office/drawing/2014/main" id="{12A3E5DF-BAD5-C843-AC73-2D0181ED3E4D}"/>
              </a:ext>
            </a:extLst>
          </p:cNvPr>
          <p:cNvSpPr>
            <a:spLocks noGrp="1"/>
          </p:cNvSpPr>
          <p:nvPr>
            <p:ph type="body" sz="quarter" idx="16" hasCustomPrompt="1"/>
          </p:nvPr>
        </p:nvSpPr>
        <p:spPr>
          <a:xfrm>
            <a:off x="438619" y="1271741"/>
            <a:ext cx="2518175"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1" name="Text Placeholder 23">
            <a:extLst>
              <a:ext uri="{FF2B5EF4-FFF2-40B4-BE49-F238E27FC236}">
                <a16:creationId xmlns:a16="http://schemas.microsoft.com/office/drawing/2014/main" id="{77383CD7-6326-9F43-920B-7D2F25202207}"/>
              </a:ext>
            </a:extLst>
          </p:cNvPr>
          <p:cNvSpPr>
            <a:spLocks noGrp="1"/>
          </p:cNvSpPr>
          <p:nvPr>
            <p:ph type="body" sz="quarter" idx="24" hasCustomPrompt="1"/>
          </p:nvPr>
        </p:nvSpPr>
        <p:spPr>
          <a:xfrm>
            <a:off x="382221" y="5294439"/>
            <a:ext cx="244836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2" name="Text Placeholder 23">
            <a:extLst>
              <a:ext uri="{FF2B5EF4-FFF2-40B4-BE49-F238E27FC236}">
                <a16:creationId xmlns:a16="http://schemas.microsoft.com/office/drawing/2014/main" id="{5C47E238-8FEB-8745-BAEE-211345CF7068}"/>
              </a:ext>
            </a:extLst>
          </p:cNvPr>
          <p:cNvSpPr>
            <a:spLocks noGrp="1"/>
          </p:cNvSpPr>
          <p:nvPr>
            <p:ph type="body" sz="quarter" idx="25" hasCustomPrompt="1"/>
          </p:nvPr>
        </p:nvSpPr>
        <p:spPr>
          <a:xfrm>
            <a:off x="382221" y="3304115"/>
            <a:ext cx="2123286"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83" name="Text Placeholder 23">
            <a:extLst>
              <a:ext uri="{FF2B5EF4-FFF2-40B4-BE49-F238E27FC236}">
                <a16:creationId xmlns:a16="http://schemas.microsoft.com/office/drawing/2014/main" id="{567EB23D-0E62-914C-B308-7969AB646E33}"/>
              </a:ext>
            </a:extLst>
          </p:cNvPr>
          <p:cNvSpPr>
            <a:spLocks noGrp="1"/>
          </p:cNvSpPr>
          <p:nvPr>
            <p:ph type="body" sz="quarter" idx="26" hasCustomPrompt="1"/>
          </p:nvPr>
        </p:nvSpPr>
        <p:spPr>
          <a:xfrm>
            <a:off x="9329721" y="1270310"/>
            <a:ext cx="2518175"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4" name="Text Placeholder 23">
            <a:extLst>
              <a:ext uri="{FF2B5EF4-FFF2-40B4-BE49-F238E27FC236}">
                <a16:creationId xmlns:a16="http://schemas.microsoft.com/office/drawing/2014/main" id="{B8F6C282-BB4F-4A40-B092-17DFC5B052F4}"/>
              </a:ext>
            </a:extLst>
          </p:cNvPr>
          <p:cNvSpPr>
            <a:spLocks noGrp="1"/>
          </p:cNvSpPr>
          <p:nvPr>
            <p:ph type="body" sz="quarter" idx="27" hasCustomPrompt="1"/>
          </p:nvPr>
        </p:nvSpPr>
        <p:spPr>
          <a:xfrm>
            <a:off x="9273323" y="5293008"/>
            <a:ext cx="244836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85" name="Text Placeholder 23">
            <a:extLst>
              <a:ext uri="{FF2B5EF4-FFF2-40B4-BE49-F238E27FC236}">
                <a16:creationId xmlns:a16="http://schemas.microsoft.com/office/drawing/2014/main" id="{B13CF27D-45A2-344A-988A-459297E27969}"/>
              </a:ext>
            </a:extLst>
          </p:cNvPr>
          <p:cNvSpPr>
            <a:spLocks noGrp="1"/>
          </p:cNvSpPr>
          <p:nvPr>
            <p:ph type="body" sz="quarter" idx="28" hasCustomPrompt="1"/>
          </p:nvPr>
        </p:nvSpPr>
        <p:spPr>
          <a:xfrm>
            <a:off x="9740665" y="3288256"/>
            <a:ext cx="2123286"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4115244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nfographic">
    <p:spTree>
      <p:nvGrpSpPr>
        <p:cNvPr id="1" name=""/>
        <p:cNvGrpSpPr/>
        <p:nvPr/>
      </p:nvGrpSpPr>
      <p:grpSpPr>
        <a:xfrm>
          <a:off x="0" y="0"/>
          <a:ext cx="0" cy="0"/>
          <a:chOff x="0" y="0"/>
          <a:chExt cx="0" cy="0"/>
        </a:xfrm>
      </p:grpSpPr>
      <p:sp>
        <p:nvSpPr>
          <p:cNvPr id="120" name="Freeform 119">
            <a:extLst>
              <a:ext uri="{FF2B5EF4-FFF2-40B4-BE49-F238E27FC236}">
                <a16:creationId xmlns:a16="http://schemas.microsoft.com/office/drawing/2014/main" id="{C1EDE1AB-EC00-6045-B690-3902752E794D}"/>
              </a:ext>
            </a:extLst>
          </p:cNvPr>
          <p:cNvSpPr>
            <a:spLocks/>
          </p:cNvSpPr>
          <p:nvPr userDrawn="1"/>
        </p:nvSpPr>
        <p:spPr bwMode="auto">
          <a:xfrm>
            <a:off x="2942028" y="4310064"/>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1" name="Freeform 120">
            <a:extLst>
              <a:ext uri="{FF2B5EF4-FFF2-40B4-BE49-F238E27FC236}">
                <a16:creationId xmlns:a16="http://schemas.microsoft.com/office/drawing/2014/main" id="{36FD17B2-203E-994E-9A8F-32DCD8C38BD5}"/>
              </a:ext>
            </a:extLst>
          </p:cNvPr>
          <p:cNvSpPr>
            <a:spLocks/>
          </p:cNvSpPr>
          <p:nvPr userDrawn="1"/>
        </p:nvSpPr>
        <p:spPr bwMode="auto">
          <a:xfrm>
            <a:off x="3708790" y="2168526"/>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2" name="Freeform 121">
            <a:extLst>
              <a:ext uri="{FF2B5EF4-FFF2-40B4-BE49-F238E27FC236}">
                <a16:creationId xmlns:a16="http://schemas.microsoft.com/office/drawing/2014/main" id="{71318882-0B8D-F243-A1A7-6027A95A4E6E}"/>
              </a:ext>
            </a:extLst>
          </p:cNvPr>
          <p:cNvSpPr>
            <a:spLocks/>
          </p:cNvSpPr>
          <p:nvPr userDrawn="1"/>
        </p:nvSpPr>
        <p:spPr bwMode="auto">
          <a:xfrm>
            <a:off x="5597915" y="1547814"/>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3" name="Freeform 122">
            <a:extLst>
              <a:ext uri="{FF2B5EF4-FFF2-40B4-BE49-F238E27FC236}">
                <a16:creationId xmlns:a16="http://schemas.microsoft.com/office/drawing/2014/main" id="{598639F3-231B-A74D-B01B-B20F4E391DDD}"/>
              </a:ext>
            </a:extLst>
          </p:cNvPr>
          <p:cNvSpPr>
            <a:spLocks/>
          </p:cNvSpPr>
          <p:nvPr userDrawn="1"/>
        </p:nvSpPr>
        <p:spPr bwMode="auto">
          <a:xfrm>
            <a:off x="7582290" y="2263776"/>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4" name="Freeform 123">
            <a:extLst>
              <a:ext uri="{FF2B5EF4-FFF2-40B4-BE49-F238E27FC236}">
                <a16:creationId xmlns:a16="http://schemas.microsoft.com/office/drawing/2014/main" id="{E2CD92CF-4F9D-D546-91A6-554A9BEBF0DC}"/>
              </a:ext>
            </a:extLst>
          </p:cNvPr>
          <p:cNvSpPr>
            <a:spLocks/>
          </p:cNvSpPr>
          <p:nvPr userDrawn="1"/>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ADA8308F-A363-5E41-A5DA-3BA461C67181}"/>
              </a:ext>
            </a:extLst>
          </p:cNvPr>
          <p:cNvSpPr>
            <a:spLocks/>
          </p:cNvSpPr>
          <p:nvPr userDrawn="1"/>
        </p:nvSpPr>
        <p:spPr bwMode="auto">
          <a:xfrm>
            <a:off x="2842725" y="4271963"/>
            <a:ext cx="1033463"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DC23B0DC-6122-FA4F-8BE7-536DF490DB9F}"/>
              </a:ext>
            </a:extLst>
          </p:cNvPr>
          <p:cNvSpPr>
            <a:spLocks/>
          </p:cNvSpPr>
          <p:nvPr userDrawn="1"/>
        </p:nvSpPr>
        <p:spPr bwMode="auto">
          <a:xfrm>
            <a:off x="3609487" y="2130425"/>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CBBEF1FA-6078-234B-AD94-B619207B4212}"/>
              </a:ext>
            </a:extLst>
          </p:cNvPr>
          <p:cNvSpPr>
            <a:spLocks/>
          </p:cNvSpPr>
          <p:nvPr userDrawn="1"/>
        </p:nvSpPr>
        <p:spPr bwMode="auto">
          <a:xfrm>
            <a:off x="5498612" y="1509713"/>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97981ACB-C715-A749-8760-6280DC304FA2}"/>
              </a:ext>
            </a:extLst>
          </p:cNvPr>
          <p:cNvSpPr>
            <a:spLocks/>
          </p:cNvSpPr>
          <p:nvPr userDrawn="1"/>
        </p:nvSpPr>
        <p:spPr bwMode="auto">
          <a:xfrm>
            <a:off x="7482987" y="2225675"/>
            <a:ext cx="1027113" cy="1041400"/>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F6CC10FC-A3A0-254F-954C-AF3FDB4CEE82}"/>
              </a:ext>
            </a:extLst>
          </p:cNvPr>
          <p:cNvSpPr>
            <a:spLocks/>
          </p:cNvSpPr>
          <p:nvPr userDrawn="1"/>
        </p:nvSpPr>
        <p:spPr bwMode="auto">
          <a:xfrm>
            <a:off x="8179900" y="4276725"/>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153D40FA-47EF-7343-8272-24CAED03A987}"/>
              </a:ext>
            </a:extLst>
          </p:cNvPr>
          <p:cNvSpPr>
            <a:spLocks/>
          </p:cNvSpPr>
          <p:nvPr userDrawn="1"/>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D539C348-1100-D947-8390-4B489B0D57C2}"/>
              </a:ext>
            </a:extLst>
          </p:cNvPr>
          <p:cNvSpPr>
            <a:spLocks/>
          </p:cNvSpPr>
          <p:nvPr userDrawn="1"/>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3" name="Freeform 52">
            <a:extLst>
              <a:ext uri="{FF2B5EF4-FFF2-40B4-BE49-F238E27FC236}">
                <a16:creationId xmlns:a16="http://schemas.microsoft.com/office/drawing/2014/main" id="{7DBCF9F3-FD10-FC42-BE3D-6109BDE2DF83}"/>
              </a:ext>
            </a:extLst>
          </p:cNvPr>
          <p:cNvSpPr>
            <a:spLocks/>
          </p:cNvSpPr>
          <p:nvPr userDrawn="1"/>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4" name="Freeform 53">
            <a:extLst>
              <a:ext uri="{FF2B5EF4-FFF2-40B4-BE49-F238E27FC236}">
                <a16:creationId xmlns:a16="http://schemas.microsoft.com/office/drawing/2014/main" id="{0B72D39C-7F39-9143-83D1-387681632F0D}"/>
              </a:ext>
            </a:extLst>
          </p:cNvPr>
          <p:cNvSpPr>
            <a:spLocks/>
          </p:cNvSpPr>
          <p:nvPr userDrawn="1"/>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54">
            <a:extLst>
              <a:ext uri="{FF2B5EF4-FFF2-40B4-BE49-F238E27FC236}">
                <a16:creationId xmlns:a16="http://schemas.microsoft.com/office/drawing/2014/main" id="{43D15176-DFA1-B241-9297-DE6F3301919A}"/>
              </a:ext>
            </a:extLst>
          </p:cNvPr>
          <p:cNvSpPr>
            <a:spLocks/>
          </p:cNvSpPr>
          <p:nvPr userDrawn="1"/>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CA04D651-BF92-FE46-AA19-152A5E16B72A}"/>
              </a:ext>
            </a:extLst>
          </p:cNvPr>
          <p:cNvGrpSpPr/>
          <p:nvPr userDrawn="1"/>
        </p:nvGrpSpPr>
        <p:grpSpPr>
          <a:xfrm>
            <a:off x="5547825" y="4260850"/>
            <a:ext cx="947738" cy="957263"/>
            <a:chOff x="5618163" y="4260850"/>
            <a:chExt cx="947738" cy="957263"/>
          </a:xfrm>
        </p:grpSpPr>
        <p:sp>
          <p:nvSpPr>
            <p:cNvPr id="57" name="Freeform 56">
              <a:extLst>
                <a:ext uri="{FF2B5EF4-FFF2-40B4-BE49-F238E27FC236}">
                  <a16:creationId xmlns:a16="http://schemas.microsoft.com/office/drawing/2014/main" id="{0FFFB000-4377-1540-8930-51D451D60596}"/>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Freeform 57">
              <a:extLst>
                <a:ext uri="{FF2B5EF4-FFF2-40B4-BE49-F238E27FC236}">
                  <a16:creationId xmlns:a16="http://schemas.microsoft.com/office/drawing/2014/main" id="{DA7ED9F0-6927-B647-8AEE-FC63018F863F}"/>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Line 18">
              <a:extLst>
                <a:ext uri="{FF2B5EF4-FFF2-40B4-BE49-F238E27FC236}">
                  <a16:creationId xmlns:a16="http://schemas.microsoft.com/office/drawing/2014/main" id="{795EE5EB-F898-BB4E-ADBB-3F2DA285522A}"/>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Line 19">
              <a:extLst>
                <a:ext uri="{FF2B5EF4-FFF2-40B4-BE49-F238E27FC236}">
                  <a16:creationId xmlns:a16="http://schemas.microsoft.com/office/drawing/2014/main" id="{CF4F3384-B9D2-1D4F-AD76-4C04A48418D3}"/>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Line 20">
              <a:extLst>
                <a:ext uri="{FF2B5EF4-FFF2-40B4-BE49-F238E27FC236}">
                  <a16:creationId xmlns:a16="http://schemas.microsoft.com/office/drawing/2014/main" id="{869AA87F-6306-4940-8572-5C3F8B791B37}"/>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Line 21">
              <a:extLst>
                <a:ext uri="{FF2B5EF4-FFF2-40B4-BE49-F238E27FC236}">
                  <a16:creationId xmlns:a16="http://schemas.microsoft.com/office/drawing/2014/main" id="{34D16FA9-B076-D540-819D-635A527387FB}"/>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7" name="Line 22">
              <a:extLst>
                <a:ext uri="{FF2B5EF4-FFF2-40B4-BE49-F238E27FC236}">
                  <a16:creationId xmlns:a16="http://schemas.microsoft.com/office/drawing/2014/main" id="{F23032BD-CD9C-AE4B-9B56-85A216F5A07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8" name="Line 23">
              <a:extLst>
                <a:ext uri="{FF2B5EF4-FFF2-40B4-BE49-F238E27FC236}">
                  <a16:creationId xmlns:a16="http://schemas.microsoft.com/office/drawing/2014/main" id="{C0D620F6-2DE4-9548-AF17-5E6D19F967C9}"/>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Line 24">
              <a:extLst>
                <a:ext uri="{FF2B5EF4-FFF2-40B4-BE49-F238E27FC236}">
                  <a16:creationId xmlns:a16="http://schemas.microsoft.com/office/drawing/2014/main" id="{1FBDB080-70AF-3243-B880-B4360065E81C}"/>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AB41C0E7-329F-074F-A2D2-F9A56DA7B815}"/>
              </a:ext>
            </a:extLst>
          </p:cNvPr>
          <p:cNvGrpSpPr/>
          <p:nvPr userDrawn="1"/>
        </p:nvGrpSpPr>
        <p:grpSpPr>
          <a:xfrm>
            <a:off x="5366055" y="4632325"/>
            <a:ext cx="1382713" cy="2225675"/>
            <a:chOff x="5549900" y="4633913"/>
            <a:chExt cx="1382713" cy="2225675"/>
          </a:xfrm>
        </p:grpSpPr>
        <p:sp>
          <p:nvSpPr>
            <p:cNvPr id="86" name="Freeform 85">
              <a:extLst>
                <a:ext uri="{FF2B5EF4-FFF2-40B4-BE49-F238E27FC236}">
                  <a16:creationId xmlns:a16="http://schemas.microsoft.com/office/drawing/2014/main" id="{FFF15364-2DD6-EA40-8105-89AD7617713D}"/>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86">
              <a:extLst>
                <a:ext uri="{FF2B5EF4-FFF2-40B4-BE49-F238E27FC236}">
                  <a16:creationId xmlns:a16="http://schemas.microsoft.com/office/drawing/2014/main" id="{724110F9-1DEF-014B-84E8-34E486E1205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87">
              <a:extLst>
                <a:ext uri="{FF2B5EF4-FFF2-40B4-BE49-F238E27FC236}">
                  <a16:creationId xmlns:a16="http://schemas.microsoft.com/office/drawing/2014/main" id="{1D9579EC-438A-4149-8BDA-68324B1138C1}"/>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88">
              <a:extLst>
                <a:ext uri="{FF2B5EF4-FFF2-40B4-BE49-F238E27FC236}">
                  <a16:creationId xmlns:a16="http://schemas.microsoft.com/office/drawing/2014/main" id="{263C4501-FDE9-584A-B8EA-CD2177E0B8A8}"/>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929C1869-1F0F-AC4C-B426-C15D56B02627}"/>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0590CC22-F76F-504F-893C-D770B23CFAED}"/>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FB4453BC-CBA9-E449-820F-323172BCE29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chemeClr val="bg2"/>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3" name="Freeform 92">
              <a:extLst>
                <a:ext uri="{FF2B5EF4-FFF2-40B4-BE49-F238E27FC236}">
                  <a16:creationId xmlns:a16="http://schemas.microsoft.com/office/drawing/2014/main" id="{E1E50BA1-902A-104E-82E2-07CEDEEE18E4}"/>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713E80F8-9E44-8F41-857B-340EF5AA058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C908589F-008F-F043-95CA-95A452E987B0}"/>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CD7BDC25-CC21-334B-9B31-DE7F79F90167}"/>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96">
              <a:extLst>
                <a:ext uri="{FF2B5EF4-FFF2-40B4-BE49-F238E27FC236}">
                  <a16:creationId xmlns:a16="http://schemas.microsoft.com/office/drawing/2014/main" id="{7E30E2AD-4E93-7B42-9F2C-A6C38040D89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8" name="Freeform 97">
              <a:extLst>
                <a:ext uri="{FF2B5EF4-FFF2-40B4-BE49-F238E27FC236}">
                  <a16:creationId xmlns:a16="http://schemas.microsoft.com/office/drawing/2014/main" id="{228D3406-FA9E-5041-8FB0-667DE67BF05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15" name="Text Placeholder 23">
            <a:extLst>
              <a:ext uri="{FF2B5EF4-FFF2-40B4-BE49-F238E27FC236}">
                <a16:creationId xmlns:a16="http://schemas.microsoft.com/office/drawing/2014/main" id="{3D61CCDC-B675-CB4E-A70B-FCF748896837}"/>
              </a:ext>
            </a:extLst>
          </p:cNvPr>
          <p:cNvSpPr>
            <a:spLocks noGrp="1"/>
          </p:cNvSpPr>
          <p:nvPr>
            <p:ph type="body" sz="quarter" idx="18" hasCustomPrompt="1"/>
          </p:nvPr>
        </p:nvSpPr>
        <p:spPr>
          <a:xfrm>
            <a:off x="337625" y="4432301"/>
            <a:ext cx="2241636"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16" name="Text Placeholder 23">
            <a:extLst>
              <a:ext uri="{FF2B5EF4-FFF2-40B4-BE49-F238E27FC236}">
                <a16:creationId xmlns:a16="http://schemas.microsoft.com/office/drawing/2014/main" id="{6C5FAE2C-8D0E-DA42-9E4E-1EB624C6957A}"/>
              </a:ext>
            </a:extLst>
          </p:cNvPr>
          <p:cNvSpPr>
            <a:spLocks noGrp="1"/>
          </p:cNvSpPr>
          <p:nvPr>
            <p:ph type="body" sz="quarter" idx="19" hasCustomPrompt="1"/>
          </p:nvPr>
        </p:nvSpPr>
        <p:spPr>
          <a:xfrm>
            <a:off x="337625" y="2278883"/>
            <a:ext cx="2869831" cy="684000"/>
          </a:xfrm>
        </p:spPr>
        <p:txBody>
          <a:bodyPr anchor="ctr">
            <a:noAutofit/>
          </a:bodyPr>
          <a:lstStyle>
            <a:lvl1pPr marL="0" marR="0" indent="0" algn="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02</a:t>
            </a:r>
          </a:p>
        </p:txBody>
      </p:sp>
      <p:sp>
        <p:nvSpPr>
          <p:cNvPr id="117" name="Text Placeholder 23">
            <a:extLst>
              <a:ext uri="{FF2B5EF4-FFF2-40B4-BE49-F238E27FC236}">
                <a16:creationId xmlns:a16="http://schemas.microsoft.com/office/drawing/2014/main" id="{A072ED18-BBAD-0648-BBC9-B197B7F937A2}"/>
              </a:ext>
            </a:extLst>
          </p:cNvPr>
          <p:cNvSpPr>
            <a:spLocks noGrp="1"/>
          </p:cNvSpPr>
          <p:nvPr>
            <p:ph type="body" sz="quarter" idx="20" hasCustomPrompt="1"/>
          </p:nvPr>
        </p:nvSpPr>
        <p:spPr>
          <a:xfrm>
            <a:off x="9671929" y="4432301"/>
            <a:ext cx="2248502"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118" name="Text Placeholder 23">
            <a:extLst>
              <a:ext uri="{FF2B5EF4-FFF2-40B4-BE49-F238E27FC236}">
                <a16:creationId xmlns:a16="http://schemas.microsoft.com/office/drawing/2014/main" id="{549A8ADC-2960-BB4F-9BB9-6176B1050283}"/>
              </a:ext>
            </a:extLst>
          </p:cNvPr>
          <p:cNvSpPr>
            <a:spLocks noGrp="1"/>
          </p:cNvSpPr>
          <p:nvPr>
            <p:ph type="body" sz="quarter" idx="21" hasCustomPrompt="1"/>
          </p:nvPr>
        </p:nvSpPr>
        <p:spPr>
          <a:xfrm>
            <a:off x="9120475" y="2278883"/>
            <a:ext cx="2799955" cy="684000"/>
          </a:xfrm>
        </p:spPr>
        <p:txBody>
          <a:bodyPr anchor="ctr">
            <a:noAutofit/>
          </a:bodyPr>
          <a:lstStyle>
            <a:lvl1pPr marL="0" marR="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04</a:t>
            </a:r>
          </a:p>
        </p:txBody>
      </p:sp>
      <p:sp>
        <p:nvSpPr>
          <p:cNvPr id="119" name="Text Placeholder 23">
            <a:extLst>
              <a:ext uri="{FF2B5EF4-FFF2-40B4-BE49-F238E27FC236}">
                <a16:creationId xmlns:a16="http://schemas.microsoft.com/office/drawing/2014/main" id="{E31A21C9-A782-5849-B9C6-DAB5802D096C}"/>
              </a:ext>
            </a:extLst>
          </p:cNvPr>
          <p:cNvSpPr>
            <a:spLocks noGrp="1"/>
          </p:cNvSpPr>
          <p:nvPr>
            <p:ph type="body" sz="quarter" idx="22" hasCustomPrompt="1"/>
          </p:nvPr>
        </p:nvSpPr>
        <p:spPr>
          <a:xfrm>
            <a:off x="4950525" y="620238"/>
            <a:ext cx="2123286" cy="684000"/>
          </a:xfrm>
        </p:spPr>
        <p:txBody>
          <a:bodyPr anchor="ct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a:solidFill>
                  <a:srgbClr val="231F20"/>
                </a:solidFill>
                <a:latin typeface="Amatic SC" pitchFamily="2" charset="0"/>
              </a:defRPr>
            </a:lvl1pPr>
          </a:lstStyle>
          <a:p>
            <a:pPr lvl="0"/>
            <a:r>
              <a:rPr lang="en-US" dirty="0"/>
              <a:t>INFODATA 03</a:t>
            </a:r>
          </a:p>
        </p:txBody>
      </p:sp>
    </p:spTree>
    <p:extLst>
      <p:ext uri="{BB962C8B-B14F-4D97-AF65-F5344CB8AC3E}">
        <p14:creationId xmlns:p14="http://schemas.microsoft.com/office/powerpoint/2010/main" val="384111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par>
                                <p:cTn id="9" presetID="26" presetClass="emph" presetSubtype="0" fill="hold" nodeType="withEffect">
                                  <p:stCondLst>
                                    <p:cond delay="500"/>
                                  </p:stCondLst>
                                  <p:childTnLst>
                                    <p:animEffect transition="out" filter="fade">
                                      <p:cBhvr>
                                        <p:cTn id="10" dur="500" tmFilter="0, 0; .2, .5; .8, .5; 1, 0"/>
                                        <p:tgtEl>
                                          <p:spTgt spid="56"/>
                                        </p:tgtEl>
                                      </p:cBhvr>
                                    </p:animEffect>
                                    <p:animScale>
                                      <p:cBhvr>
                                        <p:cTn id="11" dur="250" autoRev="1" fill="hold"/>
                                        <p:tgtEl>
                                          <p:spTgt spid="56"/>
                                        </p:tgtEl>
                                      </p:cBhvr>
                                      <p:by x="105000" y="105000"/>
                                    </p:animScale>
                                  </p:childTnLst>
                                </p:cTn>
                              </p:par>
                              <p:par>
                                <p:cTn id="12" presetID="22" presetClass="entr" presetSubtype="2" fill="hold" grpId="0" nodeType="withEffect">
                                  <p:stCondLst>
                                    <p:cond delay="750"/>
                                  </p:stCondLst>
                                  <p:childTnLst>
                                    <p:set>
                                      <p:cBhvr>
                                        <p:cTn id="13" dur="1" fill="hold">
                                          <p:stCondLst>
                                            <p:cond delay="0"/>
                                          </p:stCondLst>
                                        </p:cTn>
                                        <p:tgtEl>
                                          <p:spTgt spid="51"/>
                                        </p:tgtEl>
                                        <p:attrNameLst>
                                          <p:attrName>style.visibility</p:attrName>
                                        </p:attrNameLst>
                                      </p:cBhvr>
                                      <p:to>
                                        <p:strVal val="visible"/>
                                      </p:to>
                                    </p:set>
                                    <p:animEffect transition="in" filter="wipe(right)">
                                      <p:cBhvr>
                                        <p:cTn id="14" dur="500"/>
                                        <p:tgtEl>
                                          <p:spTgt spid="51"/>
                                        </p:tgtEl>
                                      </p:cBhvr>
                                    </p:animEffect>
                                  </p:childTnLst>
                                </p:cTn>
                              </p:par>
                              <p:par>
                                <p:cTn id="15" presetID="22" presetClass="entr" presetSubtype="4" fill="hold" grpId="0" nodeType="withEffect">
                                  <p:stCondLst>
                                    <p:cond delay="1000"/>
                                  </p:stCondLst>
                                  <p:childTnLst>
                                    <p:set>
                                      <p:cBhvr>
                                        <p:cTn id="16" dur="1" fill="hold">
                                          <p:stCondLst>
                                            <p:cond delay="0"/>
                                          </p:stCondLst>
                                        </p:cTn>
                                        <p:tgtEl>
                                          <p:spTgt spid="52"/>
                                        </p:tgtEl>
                                        <p:attrNameLst>
                                          <p:attrName>style.visibility</p:attrName>
                                        </p:attrNameLst>
                                      </p:cBhvr>
                                      <p:to>
                                        <p:strVal val="visible"/>
                                      </p:to>
                                    </p:set>
                                    <p:animEffect transition="in" filter="wipe(down)">
                                      <p:cBhvr>
                                        <p:cTn id="17" dur="500"/>
                                        <p:tgtEl>
                                          <p:spTgt spid="52"/>
                                        </p:tgtEl>
                                      </p:cBhvr>
                                    </p:animEffect>
                                  </p:childTnLst>
                                </p:cTn>
                              </p:par>
                              <p:par>
                                <p:cTn id="18" presetID="22" presetClass="entr" presetSubtype="4" fill="hold" grpId="0" nodeType="withEffect">
                                  <p:stCondLst>
                                    <p:cond delay="1250"/>
                                  </p:stCondLst>
                                  <p:childTnLst>
                                    <p:set>
                                      <p:cBhvr>
                                        <p:cTn id="19" dur="1" fill="hold">
                                          <p:stCondLst>
                                            <p:cond delay="0"/>
                                          </p:stCondLst>
                                        </p:cTn>
                                        <p:tgtEl>
                                          <p:spTgt spid="53"/>
                                        </p:tgtEl>
                                        <p:attrNameLst>
                                          <p:attrName>style.visibility</p:attrName>
                                        </p:attrNameLst>
                                      </p:cBhvr>
                                      <p:to>
                                        <p:strVal val="visible"/>
                                      </p:to>
                                    </p:set>
                                    <p:animEffect transition="in" filter="wipe(down)">
                                      <p:cBhvr>
                                        <p:cTn id="20" dur="500"/>
                                        <p:tgtEl>
                                          <p:spTgt spid="53"/>
                                        </p:tgtEl>
                                      </p:cBhvr>
                                    </p:animEffect>
                                  </p:childTnLst>
                                </p:cTn>
                              </p:par>
                              <p:par>
                                <p:cTn id="21" presetID="22" presetClass="entr" presetSubtype="4" fill="hold" grpId="0" nodeType="withEffect">
                                  <p:stCondLst>
                                    <p:cond delay="1500"/>
                                  </p:stCondLst>
                                  <p:childTnLst>
                                    <p:set>
                                      <p:cBhvr>
                                        <p:cTn id="22" dur="1" fill="hold">
                                          <p:stCondLst>
                                            <p:cond delay="0"/>
                                          </p:stCondLst>
                                        </p:cTn>
                                        <p:tgtEl>
                                          <p:spTgt spid="54"/>
                                        </p:tgtEl>
                                        <p:attrNameLst>
                                          <p:attrName>style.visibility</p:attrName>
                                        </p:attrNameLst>
                                      </p:cBhvr>
                                      <p:to>
                                        <p:strVal val="visible"/>
                                      </p:to>
                                    </p:set>
                                    <p:animEffect transition="in" filter="wipe(down)">
                                      <p:cBhvr>
                                        <p:cTn id="23" dur="500"/>
                                        <p:tgtEl>
                                          <p:spTgt spid="54"/>
                                        </p:tgtEl>
                                      </p:cBhvr>
                                    </p:animEffect>
                                  </p:childTnLst>
                                </p:cTn>
                              </p:par>
                              <p:par>
                                <p:cTn id="24" presetID="22" presetClass="entr" presetSubtype="8" fill="hold" grpId="0" nodeType="withEffect">
                                  <p:stCondLst>
                                    <p:cond delay="1750"/>
                                  </p:stCondLst>
                                  <p:childTnLst>
                                    <p:set>
                                      <p:cBhvr>
                                        <p:cTn id="25" dur="1" fill="hold">
                                          <p:stCondLst>
                                            <p:cond delay="0"/>
                                          </p:stCondLst>
                                        </p:cTn>
                                        <p:tgtEl>
                                          <p:spTgt spid="55"/>
                                        </p:tgtEl>
                                        <p:attrNameLst>
                                          <p:attrName>style.visibility</p:attrName>
                                        </p:attrNameLst>
                                      </p:cBhvr>
                                      <p:to>
                                        <p:strVal val="visible"/>
                                      </p:to>
                                    </p:set>
                                    <p:animEffect transition="in" filter="wipe(left)">
                                      <p:cBhvr>
                                        <p:cTn id="26" dur="500"/>
                                        <p:tgtEl>
                                          <p:spTgt spid="55"/>
                                        </p:tgtEl>
                                      </p:cBhvr>
                                    </p:animEffect>
                                  </p:childTnLst>
                                </p:cTn>
                              </p:par>
                              <p:par>
                                <p:cTn id="27" presetID="53" presetClass="entr" presetSubtype="16" fill="hold" grpId="0" nodeType="withEffect">
                                  <p:stCondLst>
                                    <p:cond delay="1000"/>
                                  </p:stCondLst>
                                  <p:childTnLst>
                                    <p:set>
                                      <p:cBhvr>
                                        <p:cTn id="28" dur="1" fill="hold">
                                          <p:stCondLst>
                                            <p:cond delay="0"/>
                                          </p:stCondLst>
                                        </p:cTn>
                                        <p:tgtEl>
                                          <p:spTgt spid="46"/>
                                        </p:tgtEl>
                                        <p:attrNameLst>
                                          <p:attrName>style.visibility</p:attrName>
                                        </p:attrNameLst>
                                      </p:cBhvr>
                                      <p:to>
                                        <p:strVal val="visible"/>
                                      </p:to>
                                    </p:set>
                                    <p:anim calcmode="lin" valueType="num">
                                      <p:cBhvr>
                                        <p:cTn id="29" dur="500" fill="hold"/>
                                        <p:tgtEl>
                                          <p:spTgt spid="46"/>
                                        </p:tgtEl>
                                        <p:attrNameLst>
                                          <p:attrName>ppt_w</p:attrName>
                                        </p:attrNameLst>
                                      </p:cBhvr>
                                      <p:tavLst>
                                        <p:tav tm="0">
                                          <p:val>
                                            <p:fltVal val="0"/>
                                          </p:val>
                                        </p:tav>
                                        <p:tav tm="100000">
                                          <p:val>
                                            <p:strVal val="#ppt_w"/>
                                          </p:val>
                                        </p:tav>
                                      </p:tavLst>
                                    </p:anim>
                                    <p:anim calcmode="lin" valueType="num">
                                      <p:cBhvr>
                                        <p:cTn id="30" dur="500" fill="hold"/>
                                        <p:tgtEl>
                                          <p:spTgt spid="46"/>
                                        </p:tgtEl>
                                        <p:attrNameLst>
                                          <p:attrName>ppt_h</p:attrName>
                                        </p:attrNameLst>
                                      </p:cBhvr>
                                      <p:tavLst>
                                        <p:tav tm="0">
                                          <p:val>
                                            <p:fltVal val="0"/>
                                          </p:val>
                                        </p:tav>
                                        <p:tav tm="100000">
                                          <p:val>
                                            <p:strVal val="#ppt_h"/>
                                          </p:val>
                                        </p:tav>
                                      </p:tavLst>
                                    </p:anim>
                                    <p:animEffect transition="in" filter="fade">
                                      <p:cBhvr>
                                        <p:cTn id="31" dur="500"/>
                                        <p:tgtEl>
                                          <p:spTgt spid="46"/>
                                        </p:tgtEl>
                                      </p:cBhvr>
                                    </p:animEffect>
                                  </p:childTnLst>
                                </p:cTn>
                              </p:par>
                              <p:par>
                                <p:cTn id="32" presetID="53" presetClass="entr" presetSubtype="16" fill="hold" grpId="0" nodeType="withEffect">
                                  <p:stCondLst>
                                    <p:cond delay="1250"/>
                                  </p:stCondLst>
                                  <p:childTnLst>
                                    <p:set>
                                      <p:cBhvr>
                                        <p:cTn id="33" dur="1" fill="hold">
                                          <p:stCondLst>
                                            <p:cond delay="0"/>
                                          </p:stCondLst>
                                        </p:cTn>
                                        <p:tgtEl>
                                          <p:spTgt spid="47"/>
                                        </p:tgtEl>
                                        <p:attrNameLst>
                                          <p:attrName>style.visibility</p:attrName>
                                        </p:attrNameLst>
                                      </p:cBhvr>
                                      <p:to>
                                        <p:strVal val="visible"/>
                                      </p:to>
                                    </p:set>
                                    <p:anim calcmode="lin" valueType="num">
                                      <p:cBhvr>
                                        <p:cTn id="34" dur="500" fill="hold"/>
                                        <p:tgtEl>
                                          <p:spTgt spid="47"/>
                                        </p:tgtEl>
                                        <p:attrNameLst>
                                          <p:attrName>ppt_w</p:attrName>
                                        </p:attrNameLst>
                                      </p:cBhvr>
                                      <p:tavLst>
                                        <p:tav tm="0">
                                          <p:val>
                                            <p:fltVal val="0"/>
                                          </p:val>
                                        </p:tav>
                                        <p:tav tm="100000">
                                          <p:val>
                                            <p:strVal val="#ppt_w"/>
                                          </p:val>
                                        </p:tav>
                                      </p:tavLst>
                                    </p:anim>
                                    <p:anim calcmode="lin" valueType="num">
                                      <p:cBhvr>
                                        <p:cTn id="35" dur="500" fill="hold"/>
                                        <p:tgtEl>
                                          <p:spTgt spid="47"/>
                                        </p:tgtEl>
                                        <p:attrNameLst>
                                          <p:attrName>ppt_h</p:attrName>
                                        </p:attrNameLst>
                                      </p:cBhvr>
                                      <p:tavLst>
                                        <p:tav tm="0">
                                          <p:val>
                                            <p:fltVal val="0"/>
                                          </p:val>
                                        </p:tav>
                                        <p:tav tm="100000">
                                          <p:val>
                                            <p:strVal val="#ppt_h"/>
                                          </p:val>
                                        </p:tav>
                                      </p:tavLst>
                                    </p:anim>
                                    <p:animEffect transition="in" filter="fade">
                                      <p:cBhvr>
                                        <p:cTn id="36" dur="500"/>
                                        <p:tgtEl>
                                          <p:spTgt spid="47"/>
                                        </p:tgtEl>
                                      </p:cBhvr>
                                    </p:animEffect>
                                  </p:childTnLst>
                                </p:cTn>
                              </p:par>
                              <p:par>
                                <p:cTn id="37" presetID="53" presetClass="entr" presetSubtype="16" fill="hold" grpId="0" nodeType="withEffect">
                                  <p:stCondLst>
                                    <p:cond delay="150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Effect transition="in" filter="fade">
                                      <p:cBhvr>
                                        <p:cTn id="41" dur="500"/>
                                        <p:tgtEl>
                                          <p:spTgt spid="48"/>
                                        </p:tgtEl>
                                      </p:cBhvr>
                                    </p:animEffect>
                                  </p:childTnLst>
                                </p:cTn>
                              </p:par>
                              <p:par>
                                <p:cTn id="42" presetID="53" presetClass="entr" presetSubtype="16" fill="hold" grpId="0" nodeType="withEffect">
                                  <p:stCondLst>
                                    <p:cond delay="1750"/>
                                  </p:stCondLst>
                                  <p:childTnLst>
                                    <p:set>
                                      <p:cBhvr>
                                        <p:cTn id="43" dur="1" fill="hold">
                                          <p:stCondLst>
                                            <p:cond delay="0"/>
                                          </p:stCondLst>
                                        </p:cTn>
                                        <p:tgtEl>
                                          <p:spTgt spid="49"/>
                                        </p:tgtEl>
                                        <p:attrNameLst>
                                          <p:attrName>style.visibility</p:attrName>
                                        </p:attrNameLst>
                                      </p:cBhvr>
                                      <p:to>
                                        <p:strVal val="visible"/>
                                      </p:to>
                                    </p:set>
                                    <p:anim calcmode="lin" valueType="num">
                                      <p:cBhvr>
                                        <p:cTn id="44" dur="500" fill="hold"/>
                                        <p:tgtEl>
                                          <p:spTgt spid="49"/>
                                        </p:tgtEl>
                                        <p:attrNameLst>
                                          <p:attrName>ppt_w</p:attrName>
                                        </p:attrNameLst>
                                      </p:cBhvr>
                                      <p:tavLst>
                                        <p:tav tm="0">
                                          <p:val>
                                            <p:fltVal val="0"/>
                                          </p:val>
                                        </p:tav>
                                        <p:tav tm="100000">
                                          <p:val>
                                            <p:strVal val="#ppt_w"/>
                                          </p:val>
                                        </p:tav>
                                      </p:tavLst>
                                    </p:anim>
                                    <p:anim calcmode="lin" valueType="num">
                                      <p:cBhvr>
                                        <p:cTn id="45" dur="500" fill="hold"/>
                                        <p:tgtEl>
                                          <p:spTgt spid="49"/>
                                        </p:tgtEl>
                                        <p:attrNameLst>
                                          <p:attrName>ppt_h</p:attrName>
                                        </p:attrNameLst>
                                      </p:cBhvr>
                                      <p:tavLst>
                                        <p:tav tm="0">
                                          <p:val>
                                            <p:fltVal val="0"/>
                                          </p:val>
                                        </p:tav>
                                        <p:tav tm="100000">
                                          <p:val>
                                            <p:strVal val="#ppt_h"/>
                                          </p:val>
                                        </p:tav>
                                      </p:tavLst>
                                    </p:anim>
                                    <p:animEffect transition="in" filter="fade">
                                      <p:cBhvr>
                                        <p:cTn id="46" dur="500"/>
                                        <p:tgtEl>
                                          <p:spTgt spid="49"/>
                                        </p:tgtEl>
                                      </p:cBhvr>
                                    </p:animEffect>
                                  </p:childTnLst>
                                </p:cTn>
                              </p:par>
                              <p:par>
                                <p:cTn id="47" presetID="53" presetClass="entr" presetSubtype="16" fill="hold" grpId="0" nodeType="withEffect">
                                  <p:stCondLst>
                                    <p:cond delay="200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fltVal val="0"/>
                                          </p:val>
                                        </p:tav>
                                        <p:tav tm="100000">
                                          <p:val>
                                            <p:strVal val="#ppt_w"/>
                                          </p:val>
                                        </p:tav>
                                      </p:tavLst>
                                    </p:anim>
                                    <p:anim calcmode="lin" valueType="num">
                                      <p:cBhvr>
                                        <p:cTn id="50" dur="500" fill="hold"/>
                                        <p:tgtEl>
                                          <p:spTgt spid="50"/>
                                        </p:tgtEl>
                                        <p:attrNameLst>
                                          <p:attrName>ppt_h</p:attrName>
                                        </p:attrNameLst>
                                      </p:cBhvr>
                                      <p:tavLst>
                                        <p:tav tm="0">
                                          <p:val>
                                            <p:fltVal val="0"/>
                                          </p:val>
                                        </p:tav>
                                        <p:tav tm="100000">
                                          <p:val>
                                            <p:strVal val="#ppt_h"/>
                                          </p:val>
                                        </p:tav>
                                      </p:tavLst>
                                    </p:anim>
                                    <p:animEffect transition="in" filter="fade">
                                      <p:cBhvr>
                                        <p:cTn id="51" dur="500"/>
                                        <p:tgtEl>
                                          <p:spTgt spid="50"/>
                                        </p:tgtEl>
                                      </p:cBhvr>
                                    </p:animEffect>
                                  </p:childTnLst>
                                </p:cTn>
                              </p:par>
                              <p:par>
                                <p:cTn id="52" presetID="53" presetClass="entr" presetSubtype="16" fill="hold" grpId="0" nodeType="withEffect">
                                  <p:stCondLst>
                                    <p:cond delay="1000"/>
                                  </p:stCondLst>
                                  <p:childTnLst>
                                    <p:set>
                                      <p:cBhvr>
                                        <p:cTn id="53" dur="1" fill="hold">
                                          <p:stCondLst>
                                            <p:cond delay="0"/>
                                          </p:stCondLst>
                                        </p:cTn>
                                        <p:tgtEl>
                                          <p:spTgt spid="120"/>
                                        </p:tgtEl>
                                        <p:attrNameLst>
                                          <p:attrName>style.visibility</p:attrName>
                                        </p:attrNameLst>
                                      </p:cBhvr>
                                      <p:to>
                                        <p:strVal val="visible"/>
                                      </p:to>
                                    </p:set>
                                    <p:anim calcmode="lin" valueType="num">
                                      <p:cBhvr>
                                        <p:cTn id="54" dur="500" fill="hold"/>
                                        <p:tgtEl>
                                          <p:spTgt spid="120"/>
                                        </p:tgtEl>
                                        <p:attrNameLst>
                                          <p:attrName>ppt_w</p:attrName>
                                        </p:attrNameLst>
                                      </p:cBhvr>
                                      <p:tavLst>
                                        <p:tav tm="0">
                                          <p:val>
                                            <p:fltVal val="0"/>
                                          </p:val>
                                        </p:tav>
                                        <p:tav tm="100000">
                                          <p:val>
                                            <p:strVal val="#ppt_w"/>
                                          </p:val>
                                        </p:tav>
                                      </p:tavLst>
                                    </p:anim>
                                    <p:anim calcmode="lin" valueType="num">
                                      <p:cBhvr>
                                        <p:cTn id="55" dur="500" fill="hold"/>
                                        <p:tgtEl>
                                          <p:spTgt spid="120"/>
                                        </p:tgtEl>
                                        <p:attrNameLst>
                                          <p:attrName>ppt_h</p:attrName>
                                        </p:attrNameLst>
                                      </p:cBhvr>
                                      <p:tavLst>
                                        <p:tav tm="0">
                                          <p:val>
                                            <p:fltVal val="0"/>
                                          </p:val>
                                        </p:tav>
                                        <p:tav tm="100000">
                                          <p:val>
                                            <p:strVal val="#ppt_h"/>
                                          </p:val>
                                        </p:tav>
                                      </p:tavLst>
                                    </p:anim>
                                    <p:animEffect transition="in" filter="fade">
                                      <p:cBhvr>
                                        <p:cTn id="56" dur="500"/>
                                        <p:tgtEl>
                                          <p:spTgt spid="120"/>
                                        </p:tgtEl>
                                      </p:cBhvr>
                                    </p:animEffect>
                                  </p:childTnLst>
                                </p:cTn>
                              </p:par>
                              <p:par>
                                <p:cTn id="57" presetID="53" presetClass="entr" presetSubtype="16" fill="hold" grpId="0" nodeType="withEffect">
                                  <p:stCondLst>
                                    <p:cond delay="125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par>
                                <p:cTn id="62" presetID="53" presetClass="entr" presetSubtype="16" fill="hold" grpId="0" nodeType="withEffect">
                                  <p:stCondLst>
                                    <p:cond delay="1500"/>
                                  </p:stCondLst>
                                  <p:childTnLst>
                                    <p:set>
                                      <p:cBhvr>
                                        <p:cTn id="63" dur="1" fill="hold">
                                          <p:stCondLst>
                                            <p:cond delay="0"/>
                                          </p:stCondLst>
                                        </p:cTn>
                                        <p:tgtEl>
                                          <p:spTgt spid="122"/>
                                        </p:tgtEl>
                                        <p:attrNameLst>
                                          <p:attrName>style.visibility</p:attrName>
                                        </p:attrNameLst>
                                      </p:cBhvr>
                                      <p:to>
                                        <p:strVal val="visible"/>
                                      </p:to>
                                    </p:set>
                                    <p:anim calcmode="lin" valueType="num">
                                      <p:cBhvr>
                                        <p:cTn id="64" dur="500" fill="hold"/>
                                        <p:tgtEl>
                                          <p:spTgt spid="122"/>
                                        </p:tgtEl>
                                        <p:attrNameLst>
                                          <p:attrName>ppt_w</p:attrName>
                                        </p:attrNameLst>
                                      </p:cBhvr>
                                      <p:tavLst>
                                        <p:tav tm="0">
                                          <p:val>
                                            <p:fltVal val="0"/>
                                          </p:val>
                                        </p:tav>
                                        <p:tav tm="100000">
                                          <p:val>
                                            <p:strVal val="#ppt_w"/>
                                          </p:val>
                                        </p:tav>
                                      </p:tavLst>
                                    </p:anim>
                                    <p:anim calcmode="lin" valueType="num">
                                      <p:cBhvr>
                                        <p:cTn id="65" dur="500" fill="hold"/>
                                        <p:tgtEl>
                                          <p:spTgt spid="122"/>
                                        </p:tgtEl>
                                        <p:attrNameLst>
                                          <p:attrName>ppt_h</p:attrName>
                                        </p:attrNameLst>
                                      </p:cBhvr>
                                      <p:tavLst>
                                        <p:tav tm="0">
                                          <p:val>
                                            <p:fltVal val="0"/>
                                          </p:val>
                                        </p:tav>
                                        <p:tav tm="100000">
                                          <p:val>
                                            <p:strVal val="#ppt_h"/>
                                          </p:val>
                                        </p:tav>
                                      </p:tavLst>
                                    </p:anim>
                                    <p:animEffect transition="in" filter="fade">
                                      <p:cBhvr>
                                        <p:cTn id="66" dur="500"/>
                                        <p:tgtEl>
                                          <p:spTgt spid="122"/>
                                        </p:tgtEl>
                                      </p:cBhvr>
                                    </p:animEffect>
                                  </p:childTnLst>
                                </p:cTn>
                              </p:par>
                              <p:par>
                                <p:cTn id="67" presetID="53" presetClass="entr" presetSubtype="16" fill="hold" grpId="0" nodeType="withEffect">
                                  <p:stCondLst>
                                    <p:cond delay="1750"/>
                                  </p:stCondLst>
                                  <p:childTnLst>
                                    <p:set>
                                      <p:cBhvr>
                                        <p:cTn id="68" dur="1" fill="hold">
                                          <p:stCondLst>
                                            <p:cond delay="0"/>
                                          </p:stCondLst>
                                        </p:cTn>
                                        <p:tgtEl>
                                          <p:spTgt spid="123"/>
                                        </p:tgtEl>
                                        <p:attrNameLst>
                                          <p:attrName>style.visibility</p:attrName>
                                        </p:attrNameLst>
                                      </p:cBhvr>
                                      <p:to>
                                        <p:strVal val="visible"/>
                                      </p:to>
                                    </p:set>
                                    <p:anim calcmode="lin" valueType="num">
                                      <p:cBhvr>
                                        <p:cTn id="69" dur="500" fill="hold"/>
                                        <p:tgtEl>
                                          <p:spTgt spid="123"/>
                                        </p:tgtEl>
                                        <p:attrNameLst>
                                          <p:attrName>ppt_w</p:attrName>
                                        </p:attrNameLst>
                                      </p:cBhvr>
                                      <p:tavLst>
                                        <p:tav tm="0">
                                          <p:val>
                                            <p:fltVal val="0"/>
                                          </p:val>
                                        </p:tav>
                                        <p:tav tm="100000">
                                          <p:val>
                                            <p:strVal val="#ppt_w"/>
                                          </p:val>
                                        </p:tav>
                                      </p:tavLst>
                                    </p:anim>
                                    <p:anim calcmode="lin" valueType="num">
                                      <p:cBhvr>
                                        <p:cTn id="70" dur="500" fill="hold"/>
                                        <p:tgtEl>
                                          <p:spTgt spid="123"/>
                                        </p:tgtEl>
                                        <p:attrNameLst>
                                          <p:attrName>ppt_h</p:attrName>
                                        </p:attrNameLst>
                                      </p:cBhvr>
                                      <p:tavLst>
                                        <p:tav tm="0">
                                          <p:val>
                                            <p:fltVal val="0"/>
                                          </p:val>
                                        </p:tav>
                                        <p:tav tm="100000">
                                          <p:val>
                                            <p:strVal val="#ppt_h"/>
                                          </p:val>
                                        </p:tav>
                                      </p:tavLst>
                                    </p:anim>
                                    <p:animEffect transition="in" filter="fade">
                                      <p:cBhvr>
                                        <p:cTn id="71" dur="500"/>
                                        <p:tgtEl>
                                          <p:spTgt spid="123"/>
                                        </p:tgtEl>
                                      </p:cBhvr>
                                    </p:animEffect>
                                  </p:childTnLst>
                                </p:cTn>
                              </p:par>
                              <p:par>
                                <p:cTn id="72" presetID="53" presetClass="entr" presetSubtype="16" fill="hold" grpId="0" nodeType="withEffect">
                                  <p:stCondLst>
                                    <p:cond delay="2000"/>
                                  </p:stCondLst>
                                  <p:childTnLst>
                                    <p:set>
                                      <p:cBhvr>
                                        <p:cTn id="73" dur="1" fill="hold">
                                          <p:stCondLst>
                                            <p:cond delay="0"/>
                                          </p:stCondLst>
                                        </p:cTn>
                                        <p:tgtEl>
                                          <p:spTgt spid="124"/>
                                        </p:tgtEl>
                                        <p:attrNameLst>
                                          <p:attrName>style.visibility</p:attrName>
                                        </p:attrNameLst>
                                      </p:cBhvr>
                                      <p:to>
                                        <p:strVal val="visible"/>
                                      </p:to>
                                    </p:set>
                                    <p:anim calcmode="lin" valueType="num">
                                      <p:cBhvr>
                                        <p:cTn id="74" dur="500" fill="hold"/>
                                        <p:tgtEl>
                                          <p:spTgt spid="124"/>
                                        </p:tgtEl>
                                        <p:attrNameLst>
                                          <p:attrName>ppt_w</p:attrName>
                                        </p:attrNameLst>
                                      </p:cBhvr>
                                      <p:tavLst>
                                        <p:tav tm="0">
                                          <p:val>
                                            <p:fltVal val="0"/>
                                          </p:val>
                                        </p:tav>
                                        <p:tav tm="100000">
                                          <p:val>
                                            <p:strVal val="#ppt_w"/>
                                          </p:val>
                                        </p:tav>
                                      </p:tavLst>
                                    </p:anim>
                                    <p:anim calcmode="lin" valueType="num">
                                      <p:cBhvr>
                                        <p:cTn id="75" dur="500" fill="hold"/>
                                        <p:tgtEl>
                                          <p:spTgt spid="124"/>
                                        </p:tgtEl>
                                        <p:attrNameLst>
                                          <p:attrName>ppt_h</p:attrName>
                                        </p:attrNameLst>
                                      </p:cBhvr>
                                      <p:tavLst>
                                        <p:tav tm="0">
                                          <p:val>
                                            <p:fltVal val="0"/>
                                          </p:val>
                                        </p:tav>
                                        <p:tav tm="100000">
                                          <p:val>
                                            <p:strVal val="#ppt_h"/>
                                          </p:val>
                                        </p:tav>
                                      </p:tavLst>
                                    </p:anim>
                                    <p:animEffect transition="in" filter="fade">
                                      <p:cBhvr>
                                        <p:cTn id="76"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24"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pencil infographic">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861CCDCB-010D-CA40-BE66-8128CB8E4D41}"/>
              </a:ext>
            </a:extLst>
          </p:cNvPr>
          <p:cNvSpPr/>
          <p:nvPr userDrawn="1"/>
        </p:nvSpPr>
        <p:spPr>
          <a:xfrm>
            <a:off x="0" y="0"/>
            <a:ext cx="12192000" cy="6858000"/>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06">
            <a:extLst>
              <a:ext uri="{FF2B5EF4-FFF2-40B4-BE49-F238E27FC236}">
                <a16:creationId xmlns:a16="http://schemas.microsoft.com/office/drawing/2014/main" id="{9603C849-2AF6-B44E-89A0-31F90917EEFF}"/>
              </a:ext>
            </a:extLst>
          </p:cNvPr>
          <p:cNvSpPr>
            <a:spLocks/>
          </p:cNvSpPr>
          <p:nvPr userDrawn="1"/>
        </p:nvSpPr>
        <p:spPr bwMode="auto">
          <a:xfrm>
            <a:off x="5661025" y="628650"/>
            <a:ext cx="865188" cy="474663"/>
          </a:xfrm>
          <a:custGeom>
            <a:avLst/>
            <a:gdLst>
              <a:gd name="T0" fmla="*/ 4 w 229"/>
              <a:gd name="T1" fmla="*/ 125 h 126"/>
              <a:gd name="T2" fmla="*/ 1 w 229"/>
              <a:gd name="T3" fmla="*/ 82 h 126"/>
              <a:gd name="T4" fmla="*/ 2 w 229"/>
              <a:gd name="T5" fmla="*/ 47 h 126"/>
              <a:gd name="T6" fmla="*/ 16 w 229"/>
              <a:gd name="T7" fmla="*/ 16 h 126"/>
              <a:gd name="T8" fmla="*/ 79 w 229"/>
              <a:gd name="T9" fmla="*/ 1 h 126"/>
              <a:gd name="T10" fmla="*/ 165 w 229"/>
              <a:gd name="T11" fmla="*/ 3 h 126"/>
              <a:gd name="T12" fmla="*/ 204 w 229"/>
              <a:gd name="T13" fmla="*/ 11 h 126"/>
              <a:gd name="T14" fmla="*/ 226 w 229"/>
              <a:gd name="T15" fmla="*/ 43 h 126"/>
              <a:gd name="T16" fmla="*/ 229 w 229"/>
              <a:gd name="T17" fmla="*/ 82 h 126"/>
              <a:gd name="T18" fmla="*/ 229 w 229"/>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26">
                <a:moveTo>
                  <a:pt x="4" y="125"/>
                </a:moveTo>
                <a:cubicBezTo>
                  <a:pt x="3" y="111"/>
                  <a:pt x="2" y="96"/>
                  <a:pt x="1" y="82"/>
                </a:cubicBezTo>
                <a:cubicBezTo>
                  <a:pt x="0" y="70"/>
                  <a:pt x="0" y="59"/>
                  <a:pt x="2" y="47"/>
                </a:cubicBezTo>
                <a:cubicBezTo>
                  <a:pt x="3" y="36"/>
                  <a:pt x="8" y="24"/>
                  <a:pt x="16" y="16"/>
                </a:cubicBezTo>
                <a:cubicBezTo>
                  <a:pt x="32" y="0"/>
                  <a:pt x="57" y="0"/>
                  <a:pt x="79" y="1"/>
                </a:cubicBezTo>
                <a:cubicBezTo>
                  <a:pt x="107" y="2"/>
                  <a:pt x="136" y="2"/>
                  <a:pt x="165" y="3"/>
                </a:cubicBezTo>
                <a:cubicBezTo>
                  <a:pt x="178" y="4"/>
                  <a:pt x="192" y="4"/>
                  <a:pt x="204" y="11"/>
                </a:cubicBezTo>
                <a:cubicBezTo>
                  <a:pt x="215" y="18"/>
                  <a:pt x="222" y="30"/>
                  <a:pt x="226" y="43"/>
                </a:cubicBezTo>
                <a:cubicBezTo>
                  <a:pt x="229" y="56"/>
                  <a:pt x="229" y="69"/>
                  <a:pt x="229" y="82"/>
                </a:cubicBezTo>
                <a:cubicBezTo>
                  <a:pt x="229" y="97"/>
                  <a:pt x="229" y="112"/>
                  <a:pt x="229" y="126"/>
                </a:cubicBezTo>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9" name="Freeform 107">
            <a:extLst>
              <a:ext uri="{FF2B5EF4-FFF2-40B4-BE49-F238E27FC236}">
                <a16:creationId xmlns:a16="http://schemas.microsoft.com/office/drawing/2014/main" id="{9C146C88-860B-8F4C-B799-F994A716FBE7}"/>
              </a:ext>
            </a:extLst>
          </p:cNvPr>
          <p:cNvSpPr>
            <a:spLocks/>
          </p:cNvSpPr>
          <p:nvPr userDrawn="1"/>
        </p:nvSpPr>
        <p:spPr bwMode="auto">
          <a:xfrm>
            <a:off x="5676900" y="1939925"/>
            <a:ext cx="871538" cy="882650"/>
          </a:xfrm>
          <a:custGeom>
            <a:avLst/>
            <a:gdLst>
              <a:gd name="T0" fmla="*/ 231 w 231"/>
              <a:gd name="T1" fmla="*/ 228 h 234"/>
              <a:gd name="T2" fmla="*/ 229 w 231"/>
              <a:gd name="T3" fmla="*/ 151 h 234"/>
              <a:gd name="T4" fmla="*/ 226 w 231"/>
              <a:gd name="T5" fmla="*/ 2 h 234"/>
              <a:gd name="T6" fmla="*/ 18 w 231"/>
              <a:gd name="T7" fmla="*/ 1 h 234"/>
              <a:gd name="T8" fmla="*/ 0 w 231"/>
              <a:gd name="T9" fmla="*/ 2 h 234"/>
              <a:gd name="T10" fmla="*/ 0 w 231"/>
              <a:gd name="T11" fmla="*/ 234 h 234"/>
              <a:gd name="T12" fmla="*/ 231 w 231"/>
              <a:gd name="T13" fmla="*/ 228 h 234"/>
            </a:gdLst>
            <a:ahLst/>
            <a:cxnLst>
              <a:cxn ang="0">
                <a:pos x="T0" y="T1"/>
              </a:cxn>
              <a:cxn ang="0">
                <a:pos x="T2" y="T3"/>
              </a:cxn>
              <a:cxn ang="0">
                <a:pos x="T4" y="T5"/>
              </a:cxn>
              <a:cxn ang="0">
                <a:pos x="T6" y="T7"/>
              </a:cxn>
              <a:cxn ang="0">
                <a:pos x="T8" y="T9"/>
              </a:cxn>
              <a:cxn ang="0">
                <a:pos x="T10" y="T11"/>
              </a:cxn>
              <a:cxn ang="0">
                <a:pos x="T12" y="T13"/>
              </a:cxn>
            </a:cxnLst>
            <a:rect l="0" t="0" r="r" b="b"/>
            <a:pathLst>
              <a:path w="231" h="234">
                <a:moveTo>
                  <a:pt x="231" y="228"/>
                </a:moveTo>
                <a:cubicBezTo>
                  <a:pt x="230" y="203"/>
                  <a:pt x="229" y="177"/>
                  <a:pt x="229" y="151"/>
                </a:cubicBezTo>
                <a:cubicBezTo>
                  <a:pt x="228" y="102"/>
                  <a:pt x="227" y="52"/>
                  <a:pt x="226" y="2"/>
                </a:cubicBezTo>
                <a:cubicBezTo>
                  <a:pt x="157" y="0"/>
                  <a:pt x="87" y="0"/>
                  <a:pt x="18" y="1"/>
                </a:cubicBezTo>
                <a:cubicBezTo>
                  <a:pt x="12" y="2"/>
                  <a:pt x="6" y="2"/>
                  <a:pt x="0" y="2"/>
                </a:cubicBezTo>
                <a:cubicBezTo>
                  <a:pt x="0" y="79"/>
                  <a:pt x="0" y="156"/>
                  <a:pt x="0" y="234"/>
                </a:cubicBezTo>
                <a:cubicBezTo>
                  <a:pt x="76" y="228"/>
                  <a:pt x="153" y="226"/>
                  <a:pt x="231"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0" name="Freeform 108">
            <a:extLst>
              <a:ext uri="{FF2B5EF4-FFF2-40B4-BE49-F238E27FC236}">
                <a16:creationId xmlns:a16="http://schemas.microsoft.com/office/drawing/2014/main" id="{2ABD5D8D-AD9C-A64C-AACD-EB26A439C105}"/>
              </a:ext>
            </a:extLst>
          </p:cNvPr>
          <p:cNvSpPr>
            <a:spLocks/>
          </p:cNvSpPr>
          <p:nvPr userDrawn="1"/>
        </p:nvSpPr>
        <p:spPr bwMode="auto">
          <a:xfrm>
            <a:off x="5676900" y="1087438"/>
            <a:ext cx="857250" cy="860425"/>
          </a:xfrm>
          <a:custGeom>
            <a:avLst/>
            <a:gdLst>
              <a:gd name="T0" fmla="*/ 226 w 227"/>
              <a:gd name="T1" fmla="*/ 228 h 228"/>
              <a:gd name="T2" fmla="*/ 226 w 227"/>
              <a:gd name="T3" fmla="*/ 201 h 228"/>
              <a:gd name="T4" fmla="*/ 225 w 227"/>
              <a:gd name="T5" fmla="*/ 59 h 228"/>
              <a:gd name="T6" fmla="*/ 227 w 227"/>
              <a:gd name="T7" fmla="*/ 1 h 228"/>
              <a:gd name="T8" fmla="*/ 0 w 227"/>
              <a:gd name="T9" fmla="*/ 1 h 228"/>
              <a:gd name="T10" fmla="*/ 0 w 227"/>
              <a:gd name="T11" fmla="*/ 228 h 228"/>
              <a:gd name="T12" fmla="*/ 18 w 227"/>
              <a:gd name="T13" fmla="*/ 227 h 228"/>
              <a:gd name="T14" fmla="*/ 226 w 227"/>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7" h="228">
                <a:moveTo>
                  <a:pt x="226" y="228"/>
                </a:moveTo>
                <a:cubicBezTo>
                  <a:pt x="226" y="219"/>
                  <a:pt x="226" y="210"/>
                  <a:pt x="226" y="201"/>
                </a:cubicBezTo>
                <a:cubicBezTo>
                  <a:pt x="225" y="154"/>
                  <a:pt x="224" y="107"/>
                  <a:pt x="225" y="59"/>
                </a:cubicBezTo>
                <a:cubicBezTo>
                  <a:pt x="225" y="56"/>
                  <a:pt x="224" y="1"/>
                  <a:pt x="227" y="1"/>
                </a:cubicBezTo>
                <a:cubicBezTo>
                  <a:pt x="151" y="0"/>
                  <a:pt x="76" y="2"/>
                  <a:pt x="0" y="1"/>
                </a:cubicBezTo>
                <a:cubicBezTo>
                  <a:pt x="0" y="76"/>
                  <a:pt x="0" y="152"/>
                  <a:pt x="0" y="228"/>
                </a:cubicBezTo>
                <a:cubicBezTo>
                  <a:pt x="6" y="228"/>
                  <a:pt x="12" y="228"/>
                  <a:pt x="18" y="227"/>
                </a:cubicBezTo>
                <a:cubicBezTo>
                  <a:pt x="87" y="226"/>
                  <a:pt x="157" y="226"/>
                  <a:pt x="226" y="228"/>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1" name="Freeform 109">
            <a:extLst>
              <a:ext uri="{FF2B5EF4-FFF2-40B4-BE49-F238E27FC236}">
                <a16:creationId xmlns:a16="http://schemas.microsoft.com/office/drawing/2014/main" id="{991AEFDD-7160-3144-B556-142E31AC64B0}"/>
              </a:ext>
            </a:extLst>
          </p:cNvPr>
          <p:cNvSpPr>
            <a:spLocks/>
          </p:cNvSpPr>
          <p:nvPr userDrawn="1"/>
        </p:nvSpPr>
        <p:spPr bwMode="auto">
          <a:xfrm>
            <a:off x="5668963" y="4575175"/>
            <a:ext cx="898525" cy="869950"/>
          </a:xfrm>
          <a:custGeom>
            <a:avLst/>
            <a:gdLst>
              <a:gd name="T0" fmla="*/ 1 w 238"/>
              <a:gd name="T1" fmla="*/ 0 h 231"/>
              <a:gd name="T2" fmla="*/ 0 w 238"/>
              <a:gd name="T3" fmla="*/ 230 h 231"/>
              <a:gd name="T4" fmla="*/ 234 w 238"/>
              <a:gd name="T5" fmla="*/ 231 h 231"/>
              <a:gd name="T6" fmla="*/ 232 w 238"/>
              <a:gd name="T7" fmla="*/ 97 h 231"/>
              <a:gd name="T8" fmla="*/ 231 w 238"/>
              <a:gd name="T9" fmla="*/ 0 h 231"/>
              <a:gd name="T10" fmla="*/ 1 w 238"/>
              <a:gd name="T11" fmla="*/ 0 h 231"/>
            </a:gdLst>
            <a:ahLst/>
            <a:cxnLst>
              <a:cxn ang="0">
                <a:pos x="T0" y="T1"/>
              </a:cxn>
              <a:cxn ang="0">
                <a:pos x="T2" y="T3"/>
              </a:cxn>
              <a:cxn ang="0">
                <a:pos x="T4" y="T5"/>
              </a:cxn>
              <a:cxn ang="0">
                <a:pos x="T6" y="T7"/>
              </a:cxn>
              <a:cxn ang="0">
                <a:pos x="T8" y="T9"/>
              </a:cxn>
              <a:cxn ang="0">
                <a:pos x="T10" y="T11"/>
              </a:cxn>
            </a:cxnLst>
            <a:rect l="0" t="0" r="r" b="b"/>
            <a:pathLst>
              <a:path w="238" h="231">
                <a:moveTo>
                  <a:pt x="1" y="0"/>
                </a:moveTo>
                <a:cubicBezTo>
                  <a:pt x="1" y="76"/>
                  <a:pt x="0" y="153"/>
                  <a:pt x="0" y="230"/>
                </a:cubicBezTo>
                <a:cubicBezTo>
                  <a:pt x="76" y="230"/>
                  <a:pt x="158" y="229"/>
                  <a:pt x="234" y="231"/>
                </a:cubicBezTo>
                <a:cubicBezTo>
                  <a:pt x="238" y="186"/>
                  <a:pt x="234" y="142"/>
                  <a:pt x="232" y="97"/>
                </a:cubicBezTo>
                <a:cubicBezTo>
                  <a:pt x="231" y="64"/>
                  <a:pt x="231" y="32"/>
                  <a:pt x="231" y="0"/>
                </a:cubicBezTo>
                <a:cubicBezTo>
                  <a:pt x="154" y="1"/>
                  <a:pt x="77" y="1"/>
                  <a:pt x="1" y="0"/>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2" name="Freeform 110">
            <a:extLst>
              <a:ext uri="{FF2B5EF4-FFF2-40B4-BE49-F238E27FC236}">
                <a16:creationId xmlns:a16="http://schemas.microsoft.com/office/drawing/2014/main" id="{2F87114F-66CE-EE4E-A46D-D43887EA6A32}"/>
              </a:ext>
            </a:extLst>
          </p:cNvPr>
          <p:cNvSpPr>
            <a:spLocks/>
          </p:cNvSpPr>
          <p:nvPr userDrawn="1"/>
        </p:nvSpPr>
        <p:spPr bwMode="auto">
          <a:xfrm>
            <a:off x="5672138" y="3692525"/>
            <a:ext cx="881063" cy="885825"/>
          </a:xfrm>
          <a:custGeom>
            <a:avLst/>
            <a:gdLst>
              <a:gd name="T0" fmla="*/ 230 w 233"/>
              <a:gd name="T1" fmla="*/ 234 h 235"/>
              <a:gd name="T2" fmla="*/ 231 w 233"/>
              <a:gd name="T3" fmla="*/ 142 h 235"/>
              <a:gd name="T4" fmla="*/ 233 w 233"/>
              <a:gd name="T5" fmla="*/ 0 h 235"/>
              <a:gd name="T6" fmla="*/ 0 w 233"/>
              <a:gd name="T7" fmla="*/ 5 h 235"/>
              <a:gd name="T8" fmla="*/ 0 w 233"/>
              <a:gd name="T9" fmla="*/ 234 h 235"/>
              <a:gd name="T10" fmla="*/ 230 w 233"/>
              <a:gd name="T11" fmla="*/ 234 h 235"/>
            </a:gdLst>
            <a:ahLst/>
            <a:cxnLst>
              <a:cxn ang="0">
                <a:pos x="T0" y="T1"/>
              </a:cxn>
              <a:cxn ang="0">
                <a:pos x="T2" y="T3"/>
              </a:cxn>
              <a:cxn ang="0">
                <a:pos x="T4" y="T5"/>
              </a:cxn>
              <a:cxn ang="0">
                <a:pos x="T6" y="T7"/>
              </a:cxn>
              <a:cxn ang="0">
                <a:pos x="T8" y="T9"/>
              </a:cxn>
              <a:cxn ang="0">
                <a:pos x="T10" y="T11"/>
              </a:cxn>
            </a:cxnLst>
            <a:rect l="0" t="0" r="r" b="b"/>
            <a:pathLst>
              <a:path w="233" h="235">
                <a:moveTo>
                  <a:pt x="230" y="234"/>
                </a:moveTo>
                <a:cubicBezTo>
                  <a:pt x="229" y="203"/>
                  <a:pt x="230" y="173"/>
                  <a:pt x="231" y="142"/>
                </a:cubicBezTo>
                <a:cubicBezTo>
                  <a:pt x="231" y="129"/>
                  <a:pt x="232" y="65"/>
                  <a:pt x="233" y="0"/>
                </a:cubicBezTo>
                <a:cubicBezTo>
                  <a:pt x="155" y="3"/>
                  <a:pt x="78" y="5"/>
                  <a:pt x="0" y="5"/>
                </a:cubicBezTo>
                <a:cubicBezTo>
                  <a:pt x="0" y="82"/>
                  <a:pt x="0" y="158"/>
                  <a:pt x="0" y="234"/>
                </a:cubicBezTo>
                <a:cubicBezTo>
                  <a:pt x="76" y="235"/>
                  <a:pt x="153" y="235"/>
                  <a:pt x="230" y="234"/>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3" name="Freeform 111">
            <a:extLst>
              <a:ext uri="{FF2B5EF4-FFF2-40B4-BE49-F238E27FC236}">
                <a16:creationId xmlns:a16="http://schemas.microsoft.com/office/drawing/2014/main" id="{43701DA3-C92A-5C42-B5EF-9EB015858306}"/>
              </a:ext>
            </a:extLst>
          </p:cNvPr>
          <p:cNvSpPr>
            <a:spLocks/>
          </p:cNvSpPr>
          <p:nvPr userDrawn="1"/>
        </p:nvSpPr>
        <p:spPr bwMode="auto">
          <a:xfrm>
            <a:off x="5672138" y="2792413"/>
            <a:ext cx="884238" cy="919163"/>
          </a:xfrm>
          <a:custGeom>
            <a:avLst/>
            <a:gdLst>
              <a:gd name="T0" fmla="*/ 233 w 234"/>
              <a:gd name="T1" fmla="*/ 86 h 244"/>
              <a:gd name="T2" fmla="*/ 232 w 234"/>
              <a:gd name="T3" fmla="*/ 2 h 244"/>
              <a:gd name="T4" fmla="*/ 1 w 234"/>
              <a:gd name="T5" fmla="*/ 8 h 244"/>
              <a:gd name="T6" fmla="*/ 0 w 234"/>
              <a:gd name="T7" fmla="*/ 244 h 244"/>
              <a:gd name="T8" fmla="*/ 233 w 234"/>
              <a:gd name="T9" fmla="*/ 239 h 244"/>
              <a:gd name="T10" fmla="*/ 233 w 234"/>
              <a:gd name="T11" fmla="*/ 86 h 244"/>
            </a:gdLst>
            <a:ahLst/>
            <a:cxnLst>
              <a:cxn ang="0">
                <a:pos x="T0" y="T1"/>
              </a:cxn>
              <a:cxn ang="0">
                <a:pos x="T2" y="T3"/>
              </a:cxn>
              <a:cxn ang="0">
                <a:pos x="T4" y="T5"/>
              </a:cxn>
              <a:cxn ang="0">
                <a:pos x="T6" y="T7"/>
              </a:cxn>
              <a:cxn ang="0">
                <a:pos x="T8" y="T9"/>
              </a:cxn>
              <a:cxn ang="0">
                <a:pos x="T10" y="T11"/>
              </a:cxn>
            </a:cxnLst>
            <a:rect l="0" t="0" r="r" b="b"/>
            <a:pathLst>
              <a:path w="234" h="244">
                <a:moveTo>
                  <a:pt x="233" y="86"/>
                </a:moveTo>
                <a:cubicBezTo>
                  <a:pt x="233" y="58"/>
                  <a:pt x="232" y="30"/>
                  <a:pt x="232" y="2"/>
                </a:cubicBezTo>
                <a:cubicBezTo>
                  <a:pt x="154" y="0"/>
                  <a:pt x="77" y="2"/>
                  <a:pt x="1" y="8"/>
                </a:cubicBezTo>
                <a:cubicBezTo>
                  <a:pt x="0" y="87"/>
                  <a:pt x="0" y="166"/>
                  <a:pt x="0" y="244"/>
                </a:cubicBezTo>
                <a:cubicBezTo>
                  <a:pt x="78" y="244"/>
                  <a:pt x="155" y="242"/>
                  <a:pt x="233" y="239"/>
                </a:cubicBezTo>
                <a:cubicBezTo>
                  <a:pt x="233" y="176"/>
                  <a:pt x="234" y="112"/>
                  <a:pt x="233" y="86"/>
                </a:cubicBezTo>
                <a:close/>
              </a:path>
            </a:pathLst>
          </a:custGeom>
          <a:solidFill>
            <a:schemeClr val="bg1"/>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4" name="Group 53">
            <a:extLst>
              <a:ext uri="{FF2B5EF4-FFF2-40B4-BE49-F238E27FC236}">
                <a16:creationId xmlns:a16="http://schemas.microsoft.com/office/drawing/2014/main" id="{4EE7C690-0A50-474B-A530-DEA6C7F223F9}"/>
              </a:ext>
            </a:extLst>
          </p:cNvPr>
          <p:cNvGrpSpPr/>
          <p:nvPr userDrawn="1"/>
        </p:nvGrpSpPr>
        <p:grpSpPr>
          <a:xfrm>
            <a:off x="5680075" y="5441950"/>
            <a:ext cx="862013" cy="776288"/>
            <a:chOff x="5680075" y="5441950"/>
            <a:chExt cx="862013" cy="776288"/>
          </a:xfrm>
          <a:solidFill>
            <a:schemeClr val="bg1"/>
          </a:solidFill>
        </p:grpSpPr>
        <p:sp>
          <p:nvSpPr>
            <p:cNvPr id="55" name="Freeform 112">
              <a:extLst>
                <a:ext uri="{FF2B5EF4-FFF2-40B4-BE49-F238E27FC236}">
                  <a16:creationId xmlns:a16="http://schemas.microsoft.com/office/drawing/2014/main" id="{CA3FD3FC-0A47-1541-9866-9079D1D69E70}"/>
                </a:ext>
              </a:extLst>
            </p:cNvPr>
            <p:cNvSpPr>
              <a:spLocks/>
            </p:cNvSpPr>
            <p:nvPr/>
          </p:nvSpPr>
          <p:spPr bwMode="auto">
            <a:xfrm>
              <a:off x="5680075" y="5441950"/>
              <a:ext cx="862013" cy="523875"/>
            </a:xfrm>
            <a:custGeom>
              <a:avLst/>
              <a:gdLst>
                <a:gd name="T0" fmla="*/ 0 w 228"/>
                <a:gd name="T1" fmla="*/ 0 h 139"/>
                <a:gd name="T2" fmla="*/ 74 w 228"/>
                <a:gd name="T3" fmla="*/ 135 h 139"/>
                <a:gd name="T4" fmla="*/ 76 w 228"/>
                <a:gd name="T5" fmla="*/ 139 h 139"/>
                <a:gd name="T6" fmla="*/ 89 w 228"/>
                <a:gd name="T7" fmla="*/ 136 h 139"/>
                <a:gd name="T8" fmla="*/ 152 w 228"/>
                <a:gd name="T9" fmla="*/ 138 h 139"/>
                <a:gd name="T10" fmla="*/ 154 w 228"/>
                <a:gd name="T11" fmla="*/ 134 h 139"/>
                <a:gd name="T12" fmla="*/ 228 w 228"/>
                <a:gd name="T13" fmla="*/ 1 h 139"/>
              </a:gdLst>
              <a:ahLst/>
              <a:cxnLst>
                <a:cxn ang="0">
                  <a:pos x="T0" y="T1"/>
                </a:cxn>
                <a:cxn ang="0">
                  <a:pos x="T2" y="T3"/>
                </a:cxn>
                <a:cxn ang="0">
                  <a:pos x="T4" y="T5"/>
                </a:cxn>
                <a:cxn ang="0">
                  <a:pos x="T6" y="T7"/>
                </a:cxn>
                <a:cxn ang="0">
                  <a:pos x="T8" y="T9"/>
                </a:cxn>
                <a:cxn ang="0">
                  <a:pos x="T10" y="T11"/>
                </a:cxn>
                <a:cxn ang="0">
                  <a:pos x="T12" y="T13"/>
                </a:cxn>
              </a:cxnLst>
              <a:rect l="0" t="0" r="r" b="b"/>
              <a:pathLst>
                <a:path w="228" h="139">
                  <a:moveTo>
                    <a:pt x="0" y="0"/>
                  </a:moveTo>
                  <a:cubicBezTo>
                    <a:pt x="24" y="46"/>
                    <a:pt x="48" y="91"/>
                    <a:pt x="74" y="135"/>
                  </a:cubicBezTo>
                  <a:cubicBezTo>
                    <a:pt x="74" y="137"/>
                    <a:pt x="75" y="138"/>
                    <a:pt x="76" y="139"/>
                  </a:cubicBezTo>
                  <a:cubicBezTo>
                    <a:pt x="80" y="137"/>
                    <a:pt x="85" y="136"/>
                    <a:pt x="89" y="136"/>
                  </a:cubicBezTo>
                  <a:cubicBezTo>
                    <a:pt x="110" y="132"/>
                    <a:pt x="131" y="134"/>
                    <a:pt x="152" y="138"/>
                  </a:cubicBezTo>
                  <a:cubicBezTo>
                    <a:pt x="153" y="137"/>
                    <a:pt x="153" y="135"/>
                    <a:pt x="154" y="134"/>
                  </a:cubicBezTo>
                  <a:cubicBezTo>
                    <a:pt x="179" y="90"/>
                    <a:pt x="204" y="45"/>
                    <a:pt x="228" y="1"/>
                  </a:cubicBezTo>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6" name="Freeform 113">
              <a:extLst>
                <a:ext uri="{FF2B5EF4-FFF2-40B4-BE49-F238E27FC236}">
                  <a16:creationId xmlns:a16="http://schemas.microsoft.com/office/drawing/2014/main" id="{473FAD1E-2AAF-1A44-9FD7-70D863378576}"/>
                </a:ext>
              </a:extLst>
            </p:cNvPr>
            <p:cNvSpPr>
              <a:spLocks/>
            </p:cNvSpPr>
            <p:nvPr/>
          </p:nvSpPr>
          <p:spPr bwMode="auto">
            <a:xfrm>
              <a:off x="5967413" y="5940425"/>
              <a:ext cx="287338" cy="277813"/>
            </a:xfrm>
            <a:custGeom>
              <a:avLst/>
              <a:gdLst>
                <a:gd name="T0" fmla="*/ 13 w 76"/>
                <a:gd name="T1" fmla="*/ 4 h 74"/>
                <a:gd name="T2" fmla="*/ 0 w 76"/>
                <a:gd name="T3" fmla="*/ 7 h 74"/>
                <a:gd name="T4" fmla="*/ 6 w 76"/>
                <a:gd name="T5" fmla="*/ 19 h 74"/>
                <a:gd name="T6" fmla="*/ 38 w 76"/>
                <a:gd name="T7" fmla="*/ 74 h 74"/>
                <a:gd name="T8" fmla="*/ 69 w 76"/>
                <a:gd name="T9" fmla="*/ 18 h 74"/>
                <a:gd name="T10" fmla="*/ 76 w 76"/>
                <a:gd name="T11" fmla="*/ 6 h 74"/>
                <a:gd name="T12" fmla="*/ 13 w 76"/>
                <a:gd name="T13" fmla="*/ 4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13" y="4"/>
                  </a:moveTo>
                  <a:cubicBezTo>
                    <a:pt x="9" y="4"/>
                    <a:pt x="4" y="5"/>
                    <a:pt x="0" y="7"/>
                  </a:cubicBezTo>
                  <a:cubicBezTo>
                    <a:pt x="2" y="11"/>
                    <a:pt x="4" y="15"/>
                    <a:pt x="6" y="19"/>
                  </a:cubicBezTo>
                  <a:cubicBezTo>
                    <a:pt x="17" y="37"/>
                    <a:pt x="28" y="55"/>
                    <a:pt x="38" y="74"/>
                  </a:cubicBezTo>
                  <a:cubicBezTo>
                    <a:pt x="49" y="55"/>
                    <a:pt x="59" y="37"/>
                    <a:pt x="69" y="18"/>
                  </a:cubicBezTo>
                  <a:cubicBezTo>
                    <a:pt x="71" y="14"/>
                    <a:pt x="74" y="10"/>
                    <a:pt x="76" y="6"/>
                  </a:cubicBezTo>
                  <a:cubicBezTo>
                    <a:pt x="55" y="2"/>
                    <a:pt x="34" y="0"/>
                    <a:pt x="13" y="4"/>
                  </a:cubicBezTo>
                  <a:close/>
                </a:path>
              </a:pathLst>
            </a:custGeom>
            <a:grp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114">
              <a:extLst>
                <a:ext uri="{FF2B5EF4-FFF2-40B4-BE49-F238E27FC236}">
                  <a16:creationId xmlns:a16="http://schemas.microsoft.com/office/drawing/2014/main" id="{160A6E6A-61D7-6B4E-8C3B-B3C09826625C}"/>
                </a:ext>
              </a:extLst>
            </p:cNvPr>
            <p:cNvSpPr>
              <a:spLocks/>
            </p:cNvSpPr>
            <p:nvPr/>
          </p:nvSpPr>
          <p:spPr bwMode="auto">
            <a:xfrm>
              <a:off x="5997575" y="5957888"/>
              <a:ext cx="203200" cy="196850"/>
            </a:xfrm>
            <a:custGeom>
              <a:avLst/>
              <a:gdLst>
                <a:gd name="T0" fmla="*/ 9 w 54"/>
                <a:gd name="T1" fmla="*/ 0 h 52"/>
                <a:gd name="T2" fmla="*/ 0 w 54"/>
                <a:gd name="T3" fmla="*/ 19 h 52"/>
                <a:gd name="T4" fmla="*/ 23 w 54"/>
                <a:gd name="T5" fmla="*/ 4 h 52"/>
                <a:gd name="T6" fmla="*/ 8 w 54"/>
                <a:gd name="T7" fmla="*/ 29 h 52"/>
                <a:gd name="T8" fmla="*/ 38 w 54"/>
                <a:gd name="T9" fmla="*/ 1 h 52"/>
                <a:gd name="T10" fmla="*/ 16 w 54"/>
                <a:gd name="T11" fmla="*/ 37 h 52"/>
                <a:gd name="T12" fmla="*/ 50 w 54"/>
                <a:gd name="T13" fmla="*/ 7 h 52"/>
                <a:gd name="T14" fmla="*/ 22 w 54"/>
                <a:gd name="T15" fmla="*/ 42 h 52"/>
                <a:gd name="T16" fmla="*/ 54 w 54"/>
                <a:gd name="T17" fmla="*/ 16 h 52"/>
                <a:gd name="T18" fmla="*/ 26 w 54"/>
                <a:gd name="T19" fmla="*/ 52 h 52"/>
                <a:gd name="T20" fmla="*/ 46 w 54"/>
                <a:gd name="T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52">
                  <a:moveTo>
                    <a:pt x="9" y="0"/>
                  </a:moveTo>
                  <a:cubicBezTo>
                    <a:pt x="5" y="8"/>
                    <a:pt x="4" y="11"/>
                    <a:pt x="0" y="19"/>
                  </a:cubicBezTo>
                  <a:cubicBezTo>
                    <a:pt x="9" y="13"/>
                    <a:pt x="14" y="11"/>
                    <a:pt x="23" y="4"/>
                  </a:cubicBezTo>
                  <a:cubicBezTo>
                    <a:pt x="19" y="13"/>
                    <a:pt x="14" y="22"/>
                    <a:pt x="8" y="29"/>
                  </a:cubicBezTo>
                  <a:cubicBezTo>
                    <a:pt x="16" y="18"/>
                    <a:pt x="28" y="11"/>
                    <a:pt x="38" y="1"/>
                  </a:cubicBezTo>
                  <a:cubicBezTo>
                    <a:pt x="32" y="13"/>
                    <a:pt x="24" y="25"/>
                    <a:pt x="16" y="37"/>
                  </a:cubicBezTo>
                  <a:cubicBezTo>
                    <a:pt x="26" y="26"/>
                    <a:pt x="40" y="18"/>
                    <a:pt x="50" y="7"/>
                  </a:cubicBezTo>
                  <a:cubicBezTo>
                    <a:pt x="42" y="19"/>
                    <a:pt x="32" y="31"/>
                    <a:pt x="22" y="42"/>
                  </a:cubicBezTo>
                  <a:cubicBezTo>
                    <a:pt x="31" y="33"/>
                    <a:pt x="45" y="24"/>
                    <a:pt x="54" y="16"/>
                  </a:cubicBezTo>
                  <a:cubicBezTo>
                    <a:pt x="49" y="28"/>
                    <a:pt x="34" y="41"/>
                    <a:pt x="26" y="52"/>
                  </a:cubicBezTo>
                  <a:cubicBezTo>
                    <a:pt x="32" y="46"/>
                    <a:pt x="39" y="41"/>
                    <a:pt x="46" y="36"/>
                  </a:cubicBezTo>
                </a:path>
              </a:pathLst>
            </a:custGeom>
            <a:grpFill/>
            <a:ln w="15875"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58" name="Group 57">
            <a:extLst>
              <a:ext uri="{FF2B5EF4-FFF2-40B4-BE49-F238E27FC236}">
                <a16:creationId xmlns:a16="http://schemas.microsoft.com/office/drawing/2014/main" id="{0215BBEC-4AEA-3A4B-97B1-8F1CB38104D4}"/>
              </a:ext>
            </a:extLst>
          </p:cNvPr>
          <p:cNvGrpSpPr/>
          <p:nvPr userDrawn="1"/>
        </p:nvGrpSpPr>
        <p:grpSpPr>
          <a:xfrm>
            <a:off x="4468813" y="4921250"/>
            <a:ext cx="1003300" cy="136525"/>
            <a:chOff x="4468813" y="4921250"/>
            <a:chExt cx="1003300" cy="136525"/>
          </a:xfrm>
        </p:grpSpPr>
        <p:sp>
          <p:nvSpPr>
            <p:cNvPr id="59" name="Freeform 115">
              <a:extLst>
                <a:ext uri="{FF2B5EF4-FFF2-40B4-BE49-F238E27FC236}">
                  <a16:creationId xmlns:a16="http://schemas.microsoft.com/office/drawing/2014/main" id="{95282422-5183-104A-BB83-B60F35AD1978}"/>
                </a:ext>
              </a:extLst>
            </p:cNvPr>
            <p:cNvSpPr>
              <a:spLocks/>
            </p:cNvSpPr>
            <p:nvPr/>
          </p:nvSpPr>
          <p:spPr bwMode="auto">
            <a:xfrm>
              <a:off x="4611688" y="4948238"/>
              <a:ext cx="860425" cy="26988"/>
            </a:xfrm>
            <a:custGeom>
              <a:avLst/>
              <a:gdLst>
                <a:gd name="T0" fmla="*/ 0 w 228"/>
                <a:gd name="T1" fmla="*/ 7 h 7"/>
                <a:gd name="T2" fmla="*/ 228 w 228"/>
                <a:gd name="T3" fmla="*/ 7 h 7"/>
              </a:gdLst>
              <a:ahLst/>
              <a:cxnLst>
                <a:cxn ang="0">
                  <a:pos x="T0" y="T1"/>
                </a:cxn>
                <a:cxn ang="0">
                  <a:pos x="T2" y="T3"/>
                </a:cxn>
              </a:cxnLst>
              <a:rect l="0" t="0" r="r" b="b"/>
              <a:pathLst>
                <a:path w="228" h="7">
                  <a:moveTo>
                    <a:pt x="0" y="7"/>
                  </a:moveTo>
                  <a:cubicBezTo>
                    <a:pt x="76" y="4"/>
                    <a:pt x="152" y="0"/>
                    <a:pt x="228" y="7"/>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16">
              <a:extLst>
                <a:ext uri="{FF2B5EF4-FFF2-40B4-BE49-F238E27FC236}">
                  <a16:creationId xmlns:a16="http://schemas.microsoft.com/office/drawing/2014/main" id="{7284FFE6-351A-474B-AFCC-577177884870}"/>
                </a:ext>
              </a:extLst>
            </p:cNvPr>
            <p:cNvSpPr>
              <a:spLocks/>
            </p:cNvSpPr>
            <p:nvPr/>
          </p:nvSpPr>
          <p:spPr bwMode="auto">
            <a:xfrm>
              <a:off x="4468813" y="4921250"/>
              <a:ext cx="146050" cy="136525"/>
            </a:xfrm>
            <a:custGeom>
              <a:avLst/>
              <a:gdLst>
                <a:gd name="T0" fmla="*/ 2 w 39"/>
                <a:gd name="T1" fmla="*/ 11 h 36"/>
                <a:gd name="T2" fmla="*/ 0 w 39"/>
                <a:gd name="T3" fmla="*/ 15 h 36"/>
                <a:gd name="T4" fmla="*/ 3 w 39"/>
                <a:gd name="T5" fmla="*/ 25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3"/>
                  </a:cubicBezTo>
                  <a:cubicBezTo>
                    <a:pt x="26" y="1"/>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1" name="Group 60">
            <a:extLst>
              <a:ext uri="{FF2B5EF4-FFF2-40B4-BE49-F238E27FC236}">
                <a16:creationId xmlns:a16="http://schemas.microsoft.com/office/drawing/2014/main" id="{8211ADC7-8428-F742-ABEE-BAF732736354}"/>
              </a:ext>
            </a:extLst>
          </p:cNvPr>
          <p:cNvGrpSpPr/>
          <p:nvPr userDrawn="1"/>
        </p:nvGrpSpPr>
        <p:grpSpPr>
          <a:xfrm>
            <a:off x="4468813" y="3179763"/>
            <a:ext cx="1046162" cy="136525"/>
            <a:chOff x="4468813" y="3179763"/>
            <a:chExt cx="1046162" cy="136525"/>
          </a:xfrm>
        </p:grpSpPr>
        <p:sp>
          <p:nvSpPr>
            <p:cNvPr id="62" name="Freeform 117">
              <a:extLst>
                <a:ext uri="{FF2B5EF4-FFF2-40B4-BE49-F238E27FC236}">
                  <a16:creationId xmlns:a16="http://schemas.microsoft.com/office/drawing/2014/main" id="{029D4CBC-FE0A-464B-B6C6-112EDA061131}"/>
                </a:ext>
              </a:extLst>
            </p:cNvPr>
            <p:cNvSpPr>
              <a:spLocks/>
            </p:cNvSpPr>
            <p:nvPr/>
          </p:nvSpPr>
          <p:spPr bwMode="auto">
            <a:xfrm>
              <a:off x="4622800" y="3221038"/>
              <a:ext cx="892175" cy="65088"/>
            </a:xfrm>
            <a:custGeom>
              <a:avLst/>
              <a:gdLst>
                <a:gd name="T0" fmla="*/ 0 w 236"/>
                <a:gd name="T1" fmla="*/ 7 h 17"/>
                <a:gd name="T2" fmla="*/ 236 w 236"/>
                <a:gd name="T3" fmla="*/ 11 h 17"/>
              </a:gdLst>
              <a:ahLst/>
              <a:cxnLst>
                <a:cxn ang="0">
                  <a:pos x="T0" y="T1"/>
                </a:cxn>
                <a:cxn ang="0">
                  <a:pos x="T2" y="T3"/>
                </a:cxn>
              </a:cxnLst>
              <a:rect l="0" t="0" r="r" b="b"/>
              <a:pathLst>
                <a:path w="236" h="17">
                  <a:moveTo>
                    <a:pt x="0" y="7"/>
                  </a:moveTo>
                  <a:cubicBezTo>
                    <a:pt x="78" y="17"/>
                    <a:pt x="158" y="0"/>
                    <a:pt x="236" y="11"/>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3" name="Freeform 118">
              <a:extLst>
                <a:ext uri="{FF2B5EF4-FFF2-40B4-BE49-F238E27FC236}">
                  <a16:creationId xmlns:a16="http://schemas.microsoft.com/office/drawing/2014/main" id="{11A2DF7E-217F-3A4C-872B-44E19DD985D2}"/>
                </a:ext>
              </a:extLst>
            </p:cNvPr>
            <p:cNvSpPr>
              <a:spLocks/>
            </p:cNvSpPr>
            <p:nvPr/>
          </p:nvSpPr>
          <p:spPr bwMode="auto">
            <a:xfrm>
              <a:off x="4468813" y="3179763"/>
              <a:ext cx="146050" cy="136525"/>
            </a:xfrm>
            <a:custGeom>
              <a:avLst/>
              <a:gdLst>
                <a:gd name="T0" fmla="*/ 2 w 39"/>
                <a:gd name="T1" fmla="*/ 11 h 36"/>
                <a:gd name="T2" fmla="*/ 0 w 39"/>
                <a:gd name="T3" fmla="*/ 15 h 36"/>
                <a:gd name="T4" fmla="*/ 3 w 39"/>
                <a:gd name="T5" fmla="*/ 24 h 36"/>
                <a:gd name="T6" fmla="*/ 14 w 39"/>
                <a:gd name="T7" fmla="*/ 35 h 36"/>
                <a:gd name="T8" fmla="*/ 19 w 39"/>
                <a:gd name="T9" fmla="*/ 36 h 36"/>
                <a:gd name="T10" fmla="*/ 25 w 39"/>
                <a:gd name="T11" fmla="*/ 36 h 36"/>
                <a:gd name="T12" fmla="*/ 36 w 39"/>
                <a:gd name="T13" fmla="*/ 27 h 36"/>
                <a:gd name="T14" fmla="*/ 37 w 39"/>
                <a:gd name="T15" fmla="*/ 12 h 36"/>
                <a:gd name="T16" fmla="*/ 30 w 39"/>
                <a:gd name="T17" fmla="*/ 2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3"/>
                    <a:pt x="0" y="15"/>
                  </a:cubicBezTo>
                  <a:cubicBezTo>
                    <a:pt x="0" y="18"/>
                    <a:pt x="1" y="21"/>
                    <a:pt x="3" y="24"/>
                  </a:cubicBezTo>
                  <a:cubicBezTo>
                    <a:pt x="5" y="29"/>
                    <a:pt x="9" y="34"/>
                    <a:pt x="14" y="35"/>
                  </a:cubicBezTo>
                  <a:cubicBezTo>
                    <a:pt x="16" y="36"/>
                    <a:pt x="18" y="36"/>
                    <a:pt x="19" y="36"/>
                  </a:cubicBezTo>
                  <a:cubicBezTo>
                    <a:pt x="21" y="36"/>
                    <a:pt x="23" y="36"/>
                    <a:pt x="25" y="36"/>
                  </a:cubicBezTo>
                  <a:cubicBezTo>
                    <a:pt x="30" y="35"/>
                    <a:pt x="34" y="31"/>
                    <a:pt x="36" y="27"/>
                  </a:cubicBezTo>
                  <a:cubicBezTo>
                    <a:pt x="38" y="22"/>
                    <a:pt x="39" y="17"/>
                    <a:pt x="37" y="12"/>
                  </a:cubicBezTo>
                  <a:cubicBezTo>
                    <a:pt x="36" y="8"/>
                    <a:pt x="33" y="5"/>
                    <a:pt x="30" y="2"/>
                  </a:cubicBezTo>
                  <a:cubicBezTo>
                    <a:pt x="26" y="0"/>
                    <a:pt x="22" y="0"/>
                    <a:pt x="18" y="0"/>
                  </a:cubicBezTo>
                  <a:cubicBezTo>
                    <a:pt x="16" y="0"/>
                    <a:pt x="13" y="0"/>
                    <a:pt x="11" y="1"/>
                  </a:cubicBezTo>
                  <a:cubicBezTo>
                    <a:pt x="6" y="2"/>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4" name="Group 63">
            <a:extLst>
              <a:ext uri="{FF2B5EF4-FFF2-40B4-BE49-F238E27FC236}">
                <a16:creationId xmlns:a16="http://schemas.microsoft.com/office/drawing/2014/main" id="{9E83C56B-EBD7-4744-A67A-C227E8FA7C1E}"/>
              </a:ext>
            </a:extLst>
          </p:cNvPr>
          <p:cNvGrpSpPr/>
          <p:nvPr userDrawn="1"/>
        </p:nvGrpSpPr>
        <p:grpSpPr>
          <a:xfrm>
            <a:off x="4468813" y="1449388"/>
            <a:ext cx="1041400" cy="136525"/>
            <a:chOff x="4468813" y="1449388"/>
            <a:chExt cx="1041400" cy="136525"/>
          </a:xfrm>
        </p:grpSpPr>
        <p:sp>
          <p:nvSpPr>
            <p:cNvPr id="65" name="Freeform 119">
              <a:extLst>
                <a:ext uri="{FF2B5EF4-FFF2-40B4-BE49-F238E27FC236}">
                  <a16:creationId xmlns:a16="http://schemas.microsoft.com/office/drawing/2014/main" id="{6C8232B5-766B-D047-857B-22D30FF0B137}"/>
                </a:ext>
              </a:extLst>
            </p:cNvPr>
            <p:cNvSpPr>
              <a:spLocks/>
            </p:cNvSpPr>
            <p:nvPr/>
          </p:nvSpPr>
          <p:spPr bwMode="auto">
            <a:xfrm>
              <a:off x="4614863" y="1487488"/>
              <a:ext cx="895350" cy="22225"/>
            </a:xfrm>
            <a:custGeom>
              <a:avLst/>
              <a:gdLst>
                <a:gd name="T0" fmla="*/ 237 w 237"/>
                <a:gd name="T1" fmla="*/ 2 h 6"/>
                <a:gd name="T2" fmla="*/ 0 w 237"/>
                <a:gd name="T3" fmla="*/ 6 h 6"/>
              </a:gdLst>
              <a:ahLst/>
              <a:cxnLst>
                <a:cxn ang="0">
                  <a:pos x="T0" y="T1"/>
                </a:cxn>
                <a:cxn ang="0">
                  <a:pos x="T2" y="T3"/>
                </a:cxn>
              </a:cxnLst>
              <a:rect l="0" t="0" r="r" b="b"/>
              <a:pathLst>
                <a:path w="237" h="6">
                  <a:moveTo>
                    <a:pt x="237" y="2"/>
                  </a:moveTo>
                  <a:cubicBezTo>
                    <a:pt x="158" y="0"/>
                    <a:pt x="79" y="2"/>
                    <a:pt x="0"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Freeform 120">
              <a:extLst>
                <a:ext uri="{FF2B5EF4-FFF2-40B4-BE49-F238E27FC236}">
                  <a16:creationId xmlns:a16="http://schemas.microsoft.com/office/drawing/2014/main" id="{8670F6CE-E076-9D4C-9199-41599580DA46}"/>
                </a:ext>
              </a:extLst>
            </p:cNvPr>
            <p:cNvSpPr>
              <a:spLocks/>
            </p:cNvSpPr>
            <p:nvPr/>
          </p:nvSpPr>
          <p:spPr bwMode="auto">
            <a:xfrm>
              <a:off x="4468813" y="1449388"/>
              <a:ext cx="146050" cy="136525"/>
            </a:xfrm>
            <a:custGeom>
              <a:avLst/>
              <a:gdLst>
                <a:gd name="T0" fmla="*/ 2 w 39"/>
                <a:gd name="T1" fmla="*/ 11 h 36"/>
                <a:gd name="T2" fmla="*/ 0 w 39"/>
                <a:gd name="T3" fmla="*/ 15 h 36"/>
                <a:gd name="T4" fmla="*/ 3 w 39"/>
                <a:gd name="T5" fmla="*/ 25 h 36"/>
                <a:gd name="T6" fmla="*/ 14 w 39"/>
                <a:gd name="T7" fmla="*/ 36 h 36"/>
                <a:gd name="T8" fmla="*/ 19 w 39"/>
                <a:gd name="T9" fmla="*/ 36 h 36"/>
                <a:gd name="T10" fmla="*/ 25 w 39"/>
                <a:gd name="T11" fmla="*/ 36 h 36"/>
                <a:gd name="T12" fmla="*/ 36 w 39"/>
                <a:gd name="T13" fmla="*/ 27 h 36"/>
                <a:gd name="T14" fmla="*/ 37 w 39"/>
                <a:gd name="T15" fmla="*/ 12 h 36"/>
                <a:gd name="T16" fmla="*/ 30 w 39"/>
                <a:gd name="T17" fmla="*/ 3 h 36"/>
                <a:gd name="T18" fmla="*/ 18 w 39"/>
                <a:gd name="T19" fmla="*/ 0 h 36"/>
                <a:gd name="T20" fmla="*/ 11 w 39"/>
                <a:gd name="T21" fmla="*/ 1 h 36"/>
                <a:gd name="T22" fmla="*/ 2 w 39"/>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36">
                  <a:moveTo>
                    <a:pt x="2" y="11"/>
                  </a:moveTo>
                  <a:cubicBezTo>
                    <a:pt x="1" y="12"/>
                    <a:pt x="1" y="14"/>
                    <a:pt x="0" y="15"/>
                  </a:cubicBezTo>
                  <a:cubicBezTo>
                    <a:pt x="0" y="19"/>
                    <a:pt x="1" y="22"/>
                    <a:pt x="3" y="25"/>
                  </a:cubicBezTo>
                  <a:cubicBezTo>
                    <a:pt x="5" y="30"/>
                    <a:pt x="9" y="34"/>
                    <a:pt x="14" y="36"/>
                  </a:cubicBezTo>
                  <a:cubicBezTo>
                    <a:pt x="16" y="36"/>
                    <a:pt x="18" y="36"/>
                    <a:pt x="19" y="36"/>
                  </a:cubicBezTo>
                  <a:cubicBezTo>
                    <a:pt x="21" y="36"/>
                    <a:pt x="23" y="36"/>
                    <a:pt x="25" y="36"/>
                  </a:cubicBezTo>
                  <a:cubicBezTo>
                    <a:pt x="30" y="35"/>
                    <a:pt x="34" y="32"/>
                    <a:pt x="36" y="27"/>
                  </a:cubicBezTo>
                  <a:cubicBezTo>
                    <a:pt x="38" y="23"/>
                    <a:pt x="39" y="17"/>
                    <a:pt x="37" y="12"/>
                  </a:cubicBezTo>
                  <a:cubicBezTo>
                    <a:pt x="36" y="9"/>
                    <a:pt x="33" y="5"/>
                    <a:pt x="30" y="3"/>
                  </a:cubicBezTo>
                  <a:cubicBezTo>
                    <a:pt x="26" y="1"/>
                    <a:pt x="22" y="0"/>
                    <a:pt x="18" y="0"/>
                  </a:cubicBezTo>
                  <a:cubicBezTo>
                    <a:pt x="16" y="0"/>
                    <a:pt x="13" y="0"/>
                    <a:pt x="11" y="1"/>
                  </a:cubicBezTo>
                  <a:cubicBezTo>
                    <a:pt x="6" y="3"/>
                    <a:pt x="3" y="6"/>
                    <a:pt x="2"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67" name="Group 66">
            <a:extLst>
              <a:ext uri="{FF2B5EF4-FFF2-40B4-BE49-F238E27FC236}">
                <a16:creationId xmlns:a16="http://schemas.microsoft.com/office/drawing/2014/main" id="{262DF800-15AF-974B-9351-A033D96BC188}"/>
              </a:ext>
            </a:extLst>
          </p:cNvPr>
          <p:cNvGrpSpPr/>
          <p:nvPr userDrawn="1"/>
        </p:nvGrpSpPr>
        <p:grpSpPr>
          <a:xfrm>
            <a:off x="6707188" y="4051300"/>
            <a:ext cx="1016000" cy="134938"/>
            <a:chOff x="6707188" y="4051300"/>
            <a:chExt cx="1016000" cy="134938"/>
          </a:xfrm>
        </p:grpSpPr>
        <p:sp>
          <p:nvSpPr>
            <p:cNvPr id="68" name="Freeform 121">
              <a:extLst>
                <a:ext uri="{FF2B5EF4-FFF2-40B4-BE49-F238E27FC236}">
                  <a16:creationId xmlns:a16="http://schemas.microsoft.com/office/drawing/2014/main" id="{48D34919-95B4-FD46-BCD9-39F0EFDE9B96}"/>
                </a:ext>
              </a:extLst>
            </p:cNvPr>
            <p:cNvSpPr>
              <a:spLocks/>
            </p:cNvSpPr>
            <p:nvPr/>
          </p:nvSpPr>
          <p:spPr bwMode="auto">
            <a:xfrm>
              <a:off x="6707188" y="4084638"/>
              <a:ext cx="862013" cy="26988"/>
            </a:xfrm>
            <a:custGeom>
              <a:avLst/>
              <a:gdLst>
                <a:gd name="T0" fmla="*/ 0 w 228"/>
                <a:gd name="T1" fmla="*/ 7 h 7"/>
                <a:gd name="T2" fmla="*/ 228 w 228"/>
                <a:gd name="T3" fmla="*/ 6 h 7"/>
              </a:gdLst>
              <a:ahLst/>
              <a:cxnLst>
                <a:cxn ang="0">
                  <a:pos x="T0" y="T1"/>
                </a:cxn>
                <a:cxn ang="0">
                  <a:pos x="T2" y="T3"/>
                </a:cxn>
              </a:cxnLst>
              <a:rect l="0" t="0" r="r" b="b"/>
              <a:pathLst>
                <a:path w="228" h="7">
                  <a:moveTo>
                    <a:pt x="0" y="7"/>
                  </a:moveTo>
                  <a:cubicBezTo>
                    <a:pt x="76" y="0"/>
                    <a:pt x="152" y="0"/>
                    <a:pt x="228" y="6"/>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9" name="Freeform 122">
              <a:extLst>
                <a:ext uri="{FF2B5EF4-FFF2-40B4-BE49-F238E27FC236}">
                  <a16:creationId xmlns:a16="http://schemas.microsoft.com/office/drawing/2014/main" id="{46DAA598-4732-5B41-A718-C65945D2912C}"/>
                </a:ext>
              </a:extLst>
            </p:cNvPr>
            <p:cNvSpPr>
              <a:spLocks/>
            </p:cNvSpPr>
            <p:nvPr/>
          </p:nvSpPr>
          <p:spPr bwMode="auto">
            <a:xfrm>
              <a:off x="7580313" y="4051300"/>
              <a:ext cx="142875" cy="134938"/>
            </a:xfrm>
            <a:custGeom>
              <a:avLst/>
              <a:gdLst>
                <a:gd name="T0" fmla="*/ 1 w 38"/>
                <a:gd name="T1" fmla="*/ 10 h 36"/>
                <a:gd name="T2" fmla="*/ 0 w 38"/>
                <a:gd name="T3" fmla="*/ 15 h 36"/>
                <a:gd name="T4" fmla="*/ 2 w 38"/>
                <a:gd name="T5" fmla="*/ 24 h 36"/>
                <a:gd name="T6" fmla="*/ 14 w 38"/>
                <a:gd name="T7" fmla="*/ 35 h 36"/>
                <a:gd name="T8" fmla="*/ 19 w 38"/>
                <a:gd name="T9" fmla="*/ 36 h 36"/>
                <a:gd name="T10" fmla="*/ 24 w 38"/>
                <a:gd name="T11" fmla="*/ 35 h 36"/>
                <a:gd name="T12" fmla="*/ 36 w 38"/>
                <a:gd name="T13" fmla="*/ 27 h 36"/>
                <a:gd name="T14" fmla="*/ 36 w 38"/>
                <a:gd name="T15" fmla="*/ 12 h 36"/>
                <a:gd name="T16" fmla="*/ 29 w 38"/>
                <a:gd name="T17" fmla="*/ 2 h 36"/>
                <a:gd name="T18" fmla="*/ 18 w 38"/>
                <a:gd name="T19" fmla="*/ 0 h 36"/>
                <a:gd name="T20" fmla="*/ 11 w 38"/>
                <a:gd name="T21" fmla="*/ 1 h 36"/>
                <a:gd name="T22" fmla="*/ 1 w 38"/>
                <a:gd name="T23" fmla="*/ 1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0"/>
                  </a:moveTo>
                  <a:cubicBezTo>
                    <a:pt x="1" y="12"/>
                    <a:pt x="0" y="13"/>
                    <a:pt x="0" y="15"/>
                  </a:cubicBezTo>
                  <a:cubicBezTo>
                    <a:pt x="0" y="18"/>
                    <a:pt x="1" y="21"/>
                    <a:pt x="2" y="24"/>
                  </a:cubicBezTo>
                  <a:cubicBezTo>
                    <a:pt x="5" y="29"/>
                    <a:pt x="9" y="34"/>
                    <a:pt x="14" y="35"/>
                  </a:cubicBezTo>
                  <a:cubicBezTo>
                    <a:pt x="15" y="36"/>
                    <a:pt x="17" y="36"/>
                    <a:pt x="19" y="36"/>
                  </a:cubicBezTo>
                  <a:cubicBezTo>
                    <a:pt x="21" y="36"/>
                    <a:pt x="22" y="36"/>
                    <a:pt x="24" y="35"/>
                  </a:cubicBezTo>
                  <a:cubicBezTo>
                    <a:pt x="29" y="35"/>
                    <a:pt x="33" y="31"/>
                    <a:pt x="36" y="27"/>
                  </a:cubicBezTo>
                  <a:cubicBezTo>
                    <a:pt x="38" y="22"/>
                    <a:pt x="38" y="17"/>
                    <a:pt x="36" y="12"/>
                  </a:cubicBezTo>
                  <a:cubicBezTo>
                    <a:pt x="35" y="8"/>
                    <a:pt x="33" y="4"/>
                    <a:pt x="29" y="2"/>
                  </a:cubicBezTo>
                  <a:cubicBezTo>
                    <a:pt x="26" y="0"/>
                    <a:pt x="22" y="0"/>
                    <a:pt x="18" y="0"/>
                  </a:cubicBezTo>
                  <a:cubicBezTo>
                    <a:pt x="15" y="0"/>
                    <a:pt x="13" y="0"/>
                    <a:pt x="11" y="1"/>
                  </a:cubicBezTo>
                  <a:cubicBezTo>
                    <a:pt x="6" y="2"/>
                    <a:pt x="3" y="6"/>
                    <a:pt x="1" y="10"/>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70" name="Group 69">
            <a:extLst>
              <a:ext uri="{FF2B5EF4-FFF2-40B4-BE49-F238E27FC236}">
                <a16:creationId xmlns:a16="http://schemas.microsoft.com/office/drawing/2014/main" id="{024D3CFD-30A5-4D4B-AB87-34A4C7E5798C}"/>
              </a:ext>
            </a:extLst>
          </p:cNvPr>
          <p:cNvGrpSpPr/>
          <p:nvPr userDrawn="1"/>
        </p:nvGrpSpPr>
        <p:grpSpPr>
          <a:xfrm>
            <a:off x="6707188" y="2312988"/>
            <a:ext cx="1016000" cy="136525"/>
            <a:chOff x="6707188" y="2312988"/>
            <a:chExt cx="1016000" cy="136525"/>
          </a:xfrm>
        </p:grpSpPr>
        <p:sp>
          <p:nvSpPr>
            <p:cNvPr id="71" name="Freeform 123">
              <a:extLst>
                <a:ext uri="{FF2B5EF4-FFF2-40B4-BE49-F238E27FC236}">
                  <a16:creationId xmlns:a16="http://schemas.microsoft.com/office/drawing/2014/main" id="{88F2D699-6BEC-3F4F-BAC7-BBB410FACDA9}"/>
                </a:ext>
              </a:extLst>
            </p:cNvPr>
            <p:cNvSpPr>
              <a:spLocks/>
            </p:cNvSpPr>
            <p:nvPr/>
          </p:nvSpPr>
          <p:spPr bwMode="auto">
            <a:xfrm>
              <a:off x="6707188" y="2346325"/>
              <a:ext cx="881063" cy="30163"/>
            </a:xfrm>
            <a:custGeom>
              <a:avLst/>
              <a:gdLst>
                <a:gd name="T0" fmla="*/ 0 w 233"/>
                <a:gd name="T1" fmla="*/ 4 h 8"/>
                <a:gd name="T2" fmla="*/ 233 w 233"/>
                <a:gd name="T3" fmla="*/ 8 h 8"/>
              </a:gdLst>
              <a:ahLst/>
              <a:cxnLst>
                <a:cxn ang="0">
                  <a:pos x="T0" y="T1"/>
                </a:cxn>
                <a:cxn ang="0">
                  <a:pos x="T2" y="T3"/>
                </a:cxn>
              </a:cxnLst>
              <a:rect l="0" t="0" r="r" b="b"/>
              <a:pathLst>
                <a:path w="233" h="8">
                  <a:moveTo>
                    <a:pt x="0" y="4"/>
                  </a:moveTo>
                  <a:cubicBezTo>
                    <a:pt x="77" y="0"/>
                    <a:pt x="155" y="1"/>
                    <a:pt x="233" y="8"/>
                  </a:cubicBezTo>
                </a:path>
              </a:pathLst>
            </a:custGeom>
            <a:noFill/>
            <a:ln w="46038"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2" name="Freeform 124">
              <a:extLst>
                <a:ext uri="{FF2B5EF4-FFF2-40B4-BE49-F238E27FC236}">
                  <a16:creationId xmlns:a16="http://schemas.microsoft.com/office/drawing/2014/main" id="{346FEB5E-B08C-2340-B31D-2BDCFC5BC315}"/>
                </a:ext>
              </a:extLst>
            </p:cNvPr>
            <p:cNvSpPr>
              <a:spLocks/>
            </p:cNvSpPr>
            <p:nvPr/>
          </p:nvSpPr>
          <p:spPr bwMode="auto">
            <a:xfrm>
              <a:off x="7580313" y="2312988"/>
              <a:ext cx="142875" cy="136525"/>
            </a:xfrm>
            <a:custGeom>
              <a:avLst/>
              <a:gdLst>
                <a:gd name="T0" fmla="*/ 1 w 38"/>
                <a:gd name="T1" fmla="*/ 11 h 36"/>
                <a:gd name="T2" fmla="*/ 0 w 38"/>
                <a:gd name="T3" fmla="*/ 15 h 36"/>
                <a:gd name="T4" fmla="*/ 2 w 38"/>
                <a:gd name="T5" fmla="*/ 25 h 36"/>
                <a:gd name="T6" fmla="*/ 14 w 38"/>
                <a:gd name="T7" fmla="*/ 36 h 36"/>
                <a:gd name="T8" fmla="*/ 19 w 38"/>
                <a:gd name="T9" fmla="*/ 36 h 36"/>
                <a:gd name="T10" fmla="*/ 24 w 38"/>
                <a:gd name="T11" fmla="*/ 36 h 36"/>
                <a:gd name="T12" fmla="*/ 36 w 38"/>
                <a:gd name="T13" fmla="*/ 27 h 36"/>
                <a:gd name="T14" fmla="*/ 36 w 38"/>
                <a:gd name="T15" fmla="*/ 12 h 36"/>
                <a:gd name="T16" fmla="*/ 29 w 38"/>
                <a:gd name="T17" fmla="*/ 3 h 36"/>
                <a:gd name="T18" fmla="*/ 18 w 38"/>
                <a:gd name="T19" fmla="*/ 0 h 36"/>
                <a:gd name="T20" fmla="*/ 11 w 38"/>
                <a:gd name="T21" fmla="*/ 1 h 36"/>
                <a:gd name="T22" fmla="*/ 1 w 38"/>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6">
                  <a:moveTo>
                    <a:pt x="1" y="11"/>
                  </a:moveTo>
                  <a:cubicBezTo>
                    <a:pt x="1" y="12"/>
                    <a:pt x="0" y="14"/>
                    <a:pt x="0" y="15"/>
                  </a:cubicBezTo>
                  <a:cubicBezTo>
                    <a:pt x="0" y="19"/>
                    <a:pt x="1" y="22"/>
                    <a:pt x="2" y="25"/>
                  </a:cubicBezTo>
                  <a:cubicBezTo>
                    <a:pt x="5" y="30"/>
                    <a:pt x="9" y="34"/>
                    <a:pt x="14" y="36"/>
                  </a:cubicBezTo>
                  <a:cubicBezTo>
                    <a:pt x="15" y="36"/>
                    <a:pt x="17" y="36"/>
                    <a:pt x="19" y="36"/>
                  </a:cubicBezTo>
                  <a:cubicBezTo>
                    <a:pt x="21" y="36"/>
                    <a:pt x="22" y="36"/>
                    <a:pt x="24" y="36"/>
                  </a:cubicBezTo>
                  <a:cubicBezTo>
                    <a:pt x="29" y="35"/>
                    <a:pt x="33" y="31"/>
                    <a:pt x="36" y="27"/>
                  </a:cubicBezTo>
                  <a:cubicBezTo>
                    <a:pt x="38" y="22"/>
                    <a:pt x="38" y="17"/>
                    <a:pt x="36" y="12"/>
                  </a:cubicBezTo>
                  <a:cubicBezTo>
                    <a:pt x="35" y="8"/>
                    <a:pt x="33" y="5"/>
                    <a:pt x="29" y="3"/>
                  </a:cubicBezTo>
                  <a:cubicBezTo>
                    <a:pt x="26" y="1"/>
                    <a:pt x="22" y="0"/>
                    <a:pt x="18" y="0"/>
                  </a:cubicBezTo>
                  <a:cubicBezTo>
                    <a:pt x="15" y="0"/>
                    <a:pt x="13" y="0"/>
                    <a:pt x="11" y="1"/>
                  </a:cubicBezTo>
                  <a:cubicBezTo>
                    <a:pt x="6" y="3"/>
                    <a:pt x="3" y="6"/>
                    <a:pt x="1" y="11"/>
                  </a:cubicBezTo>
                  <a:close/>
                </a:path>
              </a:pathLst>
            </a:custGeom>
            <a:solidFill>
              <a:schemeClr val="bg2"/>
            </a:solidFill>
            <a:ln w="46038"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88" name="Group 87">
            <a:extLst>
              <a:ext uri="{FF2B5EF4-FFF2-40B4-BE49-F238E27FC236}">
                <a16:creationId xmlns:a16="http://schemas.microsoft.com/office/drawing/2014/main" id="{446CDE06-1EA1-2B40-B124-32BC546C9B63}"/>
              </a:ext>
            </a:extLst>
          </p:cNvPr>
          <p:cNvGrpSpPr/>
          <p:nvPr userDrawn="1"/>
        </p:nvGrpSpPr>
        <p:grpSpPr>
          <a:xfrm>
            <a:off x="4830849" y="6407537"/>
            <a:ext cx="2530305" cy="138107"/>
            <a:chOff x="2502568" y="6027821"/>
            <a:chExt cx="6689559" cy="365125"/>
          </a:xfrm>
        </p:grpSpPr>
        <p:pic>
          <p:nvPicPr>
            <p:cNvPr id="89" name="Picture 88" descr="Text, logo&#10;&#10;Description automatically generated">
              <a:extLst>
                <a:ext uri="{FF2B5EF4-FFF2-40B4-BE49-F238E27FC236}">
                  <a16:creationId xmlns:a16="http://schemas.microsoft.com/office/drawing/2014/main" id="{431B3032-4997-054C-8610-08A0C9FEB72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90" name="Picture 89" descr="Text, logo&#10;&#10;Description automatically generated">
              <a:extLst>
                <a:ext uri="{FF2B5EF4-FFF2-40B4-BE49-F238E27FC236}">
                  <a16:creationId xmlns:a16="http://schemas.microsoft.com/office/drawing/2014/main" id="{72C96537-2741-5E47-B1A9-3CF3EE62C7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1" name="Text Placeholder 23">
            <a:extLst>
              <a:ext uri="{FF2B5EF4-FFF2-40B4-BE49-F238E27FC236}">
                <a16:creationId xmlns:a16="http://schemas.microsoft.com/office/drawing/2014/main" id="{824DC163-87CB-F64A-B441-420AA3170DC1}"/>
              </a:ext>
            </a:extLst>
          </p:cNvPr>
          <p:cNvSpPr>
            <a:spLocks noGrp="1"/>
          </p:cNvSpPr>
          <p:nvPr>
            <p:ph type="body" sz="quarter" idx="22" hasCustomPrompt="1"/>
          </p:nvPr>
        </p:nvSpPr>
        <p:spPr>
          <a:xfrm>
            <a:off x="1811325" y="11073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92" name="Text Placeholder 23">
            <a:extLst>
              <a:ext uri="{FF2B5EF4-FFF2-40B4-BE49-F238E27FC236}">
                <a16:creationId xmlns:a16="http://schemas.microsoft.com/office/drawing/2014/main" id="{A5DD8512-7025-964F-A874-0FADFD7884AE}"/>
              </a:ext>
            </a:extLst>
          </p:cNvPr>
          <p:cNvSpPr>
            <a:spLocks noGrp="1"/>
          </p:cNvSpPr>
          <p:nvPr>
            <p:ph type="body" sz="quarter" idx="28" hasCustomPrompt="1"/>
          </p:nvPr>
        </p:nvSpPr>
        <p:spPr>
          <a:xfrm>
            <a:off x="1811325" y="17082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EF305962-BEA4-4D4A-A3CB-44A372C88134}"/>
              </a:ext>
            </a:extLst>
          </p:cNvPr>
          <p:cNvSpPr>
            <a:spLocks noGrp="1"/>
          </p:cNvSpPr>
          <p:nvPr>
            <p:ph type="body" sz="quarter" idx="29" hasCustomPrompt="1"/>
          </p:nvPr>
        </p:nvSpPr>
        <p:spPr>
          <a:xfrm>
            <a:off x="1825317" y="287903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94" name="Text Placeholder 23">
            <a:extLst>
              <a:ext uri="{FF2B5EF4-FFF2-40B4-BE49-F238E27FC236}">
                <a16:creationId xmlns:a16="http://schemas.microsoft.com/office/drawing/2014/main" id="{4A48DBF0-9D41-114A-9079-E6B0925854A6}"/>
              </a:ext>
            </a:extLst>
          </p:cNvPr>
          <p:cNvSpPr>
            <a:spLocks noGrp="1"/>
          </p:cNvSpPr>
          <p:nvPr>
            <p:ph type="body" sz="quarter" idx="30" hasCustomPrompt="1"/>
          </p:nvPr>
        </p:nvSpPr>
        <p:spPr>
          <a:xfrm>
            <a:off x="1825317" y="347987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9B93A9C0-5290-5A41-8067-F0069F1B4FFA}"/>
              </a:ext>
            </a:extLst>
          </p:cNvPr>
          <p:cNvSpPr>
            <a:spLocks noGrp="1"/>
          </p:cNvSpPr>
          <p:nvPr>
            <p:ph type="body" sz="quarter" idx="31" hasCustomPrompt="1"/>
          </p:nvPr>
        </p:nvSpPr>
        <p:spPr>
          <a:xfrm>
            <a:off x="1825317" y="4689479"/>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05</a:t>
            </a:r>
          </a:p>
        </p:txBody>
      </p:sp>
      <p:sp>
        <p:nvSpPr>
          <p:cNvPr id="96" name="Text Placeholder 23">
            <a:extLst>
              <a:ext uri="{FF2B5EF4-FFF2-40B4-BE49-F238E27FC236}">
                <a16:creationId xmlns:a16="http://schemas.microsoft.com/office/drawing/2014/main" id="{E1EFF939-DC2D-1240-A19E-C7623A959A05}"/>
              </a:ext>
            </a:extLst>
          </p:cNvPr>
          <p:cNvSpPr>
            <a:spLocks noGrp="1"/>
          </p:cNvSpPr>
          <p:nvPr>
            <p:ph type="body" sz="quarter" idx="32" hasCustomPrompt="1"/>
          </p:nvPr>
        </p:nvSpPr>
        <p:spPr>
          <a:xfrm>
            <a:off x="1825317" y="5290317"/>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6A9AFA4C-7900-3746-A6EE-03CBCBCCA175}"/>
              </a:ext>
            </a:extLst>
          </p:cNvPr>
          <p:cNvSpPr>
            <a:spLocks noGrp="1"/>
          </p:cNvSpPr>
          <p:nvPr>
            <p:ph type="body" sz="quarter" idx="33" hasCustomPrompt="1"/>
          </p:nvPr>
        </p:nvSpPr>
        <p:spPr>
          <a:xfrm>
            <a:off x="8124288" y="2063735"/>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98" name="Text Placeholder 23">
            <a:extLst>
              <a:ext uri="{FF2B5EF4-FFF2-40B4-BE49-F238E27FC236}">
                <a16:creationId xmlns:a16="http://schemas.microsoft.com/office/drawing/2014/main" id="{7B5A0947-088E-3044-B48E-17B18188BFF5}"/>
              </a:ext>
            </a:extLst>
          </p:cNvPr>
          <p:cNvSpPr>
            <a:spLocks noGrp="1"/>
          </p:cNvSpPr>
          <p:nvPr>
            <p:ph type="body" sz="quarter" idx="34" hasCustomPrompt="1"/>
          </p:nvPr>
        </p:nvSpPr>
        <p:spPr>
          <a:xfrm>
            <a:off x="8124288" y="2664573"/>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99" name="Text Placeholder 23">
            <a:extLst>
              <a:ext uri="{FF2B5EF4-FFF2-40B4-BE49-F238E27FC236}">
                <a16:creationId xmlns:a16="http://schemas.microsoft.com/office/drawing/2014/main" id="{1A05A6E4-C6A9-1B4D-A0A1-D4C035EE14E3}"/>
              </a:ext>
            </a:extLst>
          </p:cNvPr>
          <p:cNvSpPr>
            <a:spLocks noGrp="1"/>
          </p:cNvSpPr>
          <p:nvPr>
            <p:ph type="body" sz="quarter" idx="35" hasCustomPrompt="1"/>
          </p:nvPr>
        </p:nvSpPr>
        <p:spPr>
          <a:xfrm>
            <a:off x="8118732" y="3866562"/>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00" name="Text Placeholder 23">
            <a:extLst>
              <a:ext uri="{FF2B5EF4-FFF2-40B4-BE49-F238E27FC236}">
                <a16:creationId xmlns:a16="http://schemas.microsoft.com/office/drawing/2014/main" id="{4D3597D1-3984-BF43-A1A3-D0AA83D49E45}"/>
              </a:ext>
            </a:extLst>
          </p:cNvPr>
          <p:cNvSpPr>
            <a:spLocks noGrp="1"/>
          </p:cNvSpPr>
          <p:nvPr>
            <p:ph type="body" sz="quarter" idx="36" hasCustomPrompt="1"/>
          </p:nvPr>
        </p:nvSpPr>
        <p:spPr>
          <a:xfrm>
            <a:off x="8118732" y="4467400"/>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01" name="Text Placeholder 23">
            <a:extLst>
              <a:ext uri="{FF2B5EF4-FFF2-40B4-BE49-F238E27FC236}">
                <a16:creationId xmlns:a16="http://schemas.microsoft.com/office/drawing/2014/main" id="{BE24CC84-3754-A640-9DE6-E4435B6D0F63}"/>
              </a:ext>
            </a:extLst>
          </p:cNvPr>
          <p:cNvSpPr>
            <a:spLocks noGrp="1"/>
          </p:cNvSpPr>
          <p:nvPr>
            <p:ph type="body" sz="quarter" idx="37" hasCustomPrompt="1"/>
          </p:nvPr>
        </p:nvSpPr>
        <p:spPr>
          <a:xfrm>
            <a:off x="5696092" y="124411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02" name="Text Placeholder 23">
            <a:extLst>
              <a:ext uri="{FF2B5EF4-FFF2-40B4-BE49-F238E27FC236}">
                <a16:creationId xmlns:a16="http://schemas.microsoft.com/office/drawing/2014/main" id="{F13A48ED-69DF-4F44-A0F6-446C1B8F4ECB}"/>
              </a:ext>
            </a:extLst>
          </p:cNvPr>
          <p:cNvSpPr>
            <a:spLocks noGrp="1"/>
          </p:cNvSpPr>
          <p:nvPr>
            <p:ph type="body" sz="quarter" idx="38" hasCustomPrompt="1"/>
          </p:nvPr>
        </p:nvSpPr>
        <p:spPr>
          <a:xfrm>
            <a:off x="5696092" y="21140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03" name="Text Placeholder 23">
            <a:extLst>
              <a:ext uri="{FF2B5EF4-FFF2-40B4-BE49-F238E27FC236}">
                <a16:creationId xmlns:a16="http://schemas.microsoft.com/office/drawing/2014/main" id="{457F4213-B76A-7545-9E8D-D17FE5D00518}"/>
              </a:ext>
            </a:extLst>
          </p:cNvPr>
          <p:cNvSpPr>
            <a:spLocks noGrp="1"/>
          </p:cNvSpPr>
          <p:nvPr>
            <p:ph type="body" sz="quarter" idx="39" hasCustomPrompt="1"/>
          </p:nvPr>
        </p:nvSpPr>
        <p:spPr>
          <a:xfrm>
            <a:off x="5696092" y="2959761"/>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04" name="Text Placeholder 23">
            <a:extLst>
              <a:ext uri="{FF2B5EF4-FFF2-40B4-BE49-F238E27FC236}">
                <a16:creationId xmlns:a16="http://schemas.microsoft.com/office/drawing/2014/main" id="{8E472319-57EC-4447-8931-2405B132BACD}"/>
              </a:ext>
            </a:extLst>
          </p:cNvPr>
          <p:cNvSpPr>
            <a:spLocks noGrp="1"/>
          </p:cNvSpPr>
          <p:nvPr>
            <p:ph type="body" sz="quarter" idx="40" hasCustomPrompt="1"/>
          </p:nvPr>
        </p:nvSpPr>
        <p:spPr>
          <a:xfrm>
            <a:off x="5696092" y="3843357"/>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05" name="Text Placeholder 23">
            <a:extLst>
              <a:ext uri="{FF2B5EF4-FFF2-40B4-BE49-F238E27FC236}">
                <a16:creationId xmlns:a16="http://schemas.microsoft.com/office/drawing/2014/main" id="{CCEC6FA1-DBBA-484C-A093-95CD2B28B440}"/>
              </a:ext>
            </a:extLst>
          </p:cNvPr>
          <p:cNvSpPr>
            <a:spLocks noGrp="1"/>
          </p:cNvSpPr>
          <p:nvPr>
            <p:ph type="body" sz="quarter" idx="41" hasCustomPrompt="1"/>
          </p:nvPr>
        </p:nvSpPr>
        <p:spPr>
          <a:xfrm>
            <a:off x="5696092" y="4673988"/>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05</a:t>
            </a:r>
          </a:p>
        </p:txBody>
      </p:sp>
    </p:spTree>
    <p:extLst>
      <p:ext uri="{BB962C8B-B14F-4D97-AF65-F5344CB8AC3E}">
        <p14:creationId xmlns:p14="http://schemas.microsoft.com/office/powerpoint/2010/main" val="14230607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67000">
                                          <p:cBhvr additive="base">
                                            <p:cTn id="7" dur="1000" fill="hold"/>
                                            <p:tgtEl>
                                              <p:spTgt spid="54"/>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14:bounceEnd="67000">
                                          <p:cBhvr additive="base">
                                            <p:cTn id="11" dur="1000" fill="hold"/>
                                            <p:tgtEl>
                                              <p:spTgt spid="51"/>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14:bounceEnd="67000">
                                          <p:cBhvr additive="base">
                                            <p:cTn id="15" dur="1000" fill="hold"/>
                                            <p:tgtEl>
                                              <p:spTgt spid="52"/>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14:bounceEnd="67000">
                                          <p:cBhvr additive="base">
                                            <p:cTn id="19" dur="1000" fill="hold"/>
                                            <p:tgtEl>
                                              <p:spTgt spid="53"/>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14:bounceEnd="67000">
                                          <p:cBhvr additive="base">
                                            <p:cTn id="23" dur="1000" fill="hold"/>
                                            <p:tgtEl>
                                              <p:spTgt spid="49"/>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14:bounceEnd="67000">
                                          <p:cBhvr additive="base">
                                            <p:cTn id="27" dur="1000" fill="hold"/>
                                            <p:tgtEl>
                                              <p:spTgt spid="50"/>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14:presetBounceEnd="67000">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14:bounceEnd="67000">
                                          <p:cBhvr additive="base">
                                            <p:cTn id="31" dur="1000" fill="hold"/>
                                            <p:tgtEl>
                                              <p:spTgt spid="48"/>
                                            </p:tgtEl>
                                            <p:attrNameLst>
                                              <p:attrName>ppt_x</p:attrName>
                                            </p:attrNameLst>
                                          </p:cBhvr>
                                          <p:tavLst>
                                            <p:tav tm="0">
                                              <p:val>
                                                <p:strVal val="#ppt_x"/>
                                              </p:val>
                                            </p:tav>
                                            <p:tav tm="100000">
                                              <p:val>
                                                <p:strVal val="#ppt_x"/>
                                              </p:val>
                                            </p:tav>
                                          </p:tavLst>
                                        </p:anim>
                                        <p:anim calcmode="lin" valueType="num" p14:bounceEnd="67000">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ppt_x"/>
                                              </p:val>
                                            </p:tav>
                                            <p:tav tm="100000">
                                              <p:val>
                                                <p:strVal val="#ppt_x"/>
                                              </p:val>
                                            </p:tav>
                                          </p:tavLst>
                                        </p:anim>
                                        <p:anim calcmode="lin" valueType="num">
                                          <p:cBhvr additive="base">
                                            <p:cTn id="8" dur="1000" fill="hold"/>
                                            <p:tgtEl>
                                              <p:spTgt spid="54"/>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51"/>
                                            </p:tgtEl>
                                            <p:attrNameLst>
                                              <p:attrName>style.visibility</p:attrName>
                                            </p:attrNameLst>
                                          </p:cBhvr>
                                          <p:to>
                                            <p:strVal val="visible"/>
                                          </p:to>
                                        </p:set>
                                        <p:anim calcmode="lin" valueType="num">
                                          <p:cBhvr additive="base">
                                            <p:cTn id="11" dur="1000" fill="hold"/>
                                            <p:tgtEl>
                                              <p:spTgt spid="51"/>
                                            </p:tgtEl>
                                            <p:attrNameLst>
                                              <p:attrName>ppt_x</p:attrName>
                                            </p:attrNameLst>
                                          </p:cBhvr>
                                          <p:tavLst>
                                            <p:tav tm="0">
                                              <p:val>
                                                <p:strVal val="1+#ppt_w/2"/>
                                              </p:val>
                                            </p:tav>
                                            <p:tav tm="100000">
                                              <p:val>
                                                <p:strVal val="#ppt_x"/>
                                              </p:val>
                                            </p:tav>
                                          </p:tavLst>
                                        </p:anim>
                                        <p:anim calcmode="lin" valueType="num">
                                          <p:cBhvr additive="base">
                                            <p:cTn id="12" dur="1000" fill="hold"/>
                                            <p:tgtEl>
                                              <p:spTgt spid="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1000" fill="hold"/>
                                            <p:tgtEl>
                                              <p:spTgt spid="52"/>
                                            </p:tgtEl>
                                            <p:attrNameLst>
                                              <p:attrName>ppt_x</p:attrName>
                                            </p:attrNameLst>
                                          </p:cBhvr>
                                          <p:tavLst>
                                            <p:tav tm="0">
                                              <p:val>
                                                <p:strVal val="0-#ppt_w/2"/>
                                              </p:val>
                                            </p:tav>
                                            <p:tav tm="100000">
                                              <p:val>
                                                <p:strVal val="#ppt_x"/>
                                              </p:val>
                                            </p:tav>
                                          </p:tavLst>
                                        </p:anim>
                                        <p:anim calcmode="lin" valueType="num">
                                          <p:cBhvr additive="base">
                                            <p:cTn id="16" dur="1000" fill="hold"/>
                                            <p:tgtEl>
                                              <p:spTgt spid="52"/>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1000" fill="hold"/>
                                            <p:tgtEl>
                                              <p:spTgt spid="53"/>
                                            </p:tgtEl>
                                            <p:attrNameLst>
                                              <p:attrName>ppt_x</p:attrName>
                                            </p:attrNameLst>
                                          </p:cBhvr>
                                          <p:tavLst>
                                            <p:tav tm="0">
                                              <p:val>
                                                <p:strVal val="1+#ppt_w/2"/>
                                              </p:val>
                                            </p:tav>
                                            <p:tav tm="100000">
                                              <p:val>
                                                <p:strVal val="#ppt_x"/>
                                              </p:val>
                                            </p:tav>
                                          </p:tavLst>
                                        </p:anim>
                                        <p:anim calcmode="lin" valueType="num">
                                          <p:cBhvr additive="base">
                                            <p:cTn id="20" dur="1000" fill="hold"/>
                                            <p:tgtEl>
                                              <p:spTgt spid="5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1000" fill="hold"/>
                                            <p:tgtEl>
                                              <p:spTgt spid="49"/>
                                            </p:tgtEl>
                                            <p:attrNameLst>
                                              <p:attrName>ppt_x</p:attrName>
                                            </p:attrNameLst>
                                          </p:cBhvr>
                                          <p:tavLst>
                                            <p:tav tm="0">
                                              <p:val>
                                                <p:strVal val="0-#ppt_w/2"/>
                                              </p:val>
                                            </p:tav>
                                            <p:tav tm="100000">
                                              <p:val>
                                                <p:strVal val="#ppt_x"/>
                                              </p:val>
                                            </p:tav>
                                          </p:tavLst>
                                        </p:anim>
                                        <p:anim calcmode="lin" valueType="num">
                                          <p:cBhvr additive="base">
                                            <p:cTn id="24" dur="1000" fill="hold"/>
                                            <p:tgtEl>
                                              <p:spTgt spid="4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1000" fill="hold"/>
                                            <p:tgtEl>
                                              <p:spTgt spid="50"/>
                                            </p:tgtEl>
                                            <p:attrNameLst>
                                              <p:attrName>ppt_x</p:attrName>
                                            </p:attrNameLst>
                                          </p:cBhvr>
                                          <p:tavLst>
                                            <p:tav tm="0">
                                              <p:val>
                                                <p:strVal val="1+#ppt_w/2"/>
                                              </p:val>
                                            </p:tav>
                                            <p:tav tm="100000">
                                              <p:val>
                                                <p:strVal val="#ppt_x"/>
                                              </p:val>
                                            </p:tav>
                                          </p:tavLst>
                                        </p:anim>
                                        <p:anim calcmode="lin" valueType="num">
                                          <p:cBhvr additive="base">
                                            <p:cTn id="28" dur="1000" fill="hold"/>
                                            <p:tgtEl>
                                              <p:spTgt spid="50"/>
                                            </p:tgtEl>
                                            <p:attrNameLst>
                                              <p:attrName>ppt_y</p:attrName>
                                            </p:attrNameLst>
                                          </p:cBhvr>
                                          <p:tavLst>
                                            <p:tav tm="0">
                                              <p:val>
                                                <p:strVal val="#ppt_y"/>
                                              </p:val>
                                            </p:tav>
                                            <p:tav tm="100000">
                                              <p:val>
                                                <p:strVal val="#ppt_y"/>
                                              </p:val>
                                            </p:tav>
                                          </p:tavLst>
                                        </p:anim>
                                      </p:childTnLst>
                                    </p:cTn>
                                  </p:par>
                                  <p:par>
                                    <p:cTn id="29" presetID="2" presetClass="entr" presetSubtype="1" fill="hold" grpId="0" nodeType="withEffect">
                                      <p:stCondLst>
                                        <p:cond delay="150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1000" fill="hold"/>
                                            <p:tgtEl>
                                              <p:spTgt spid="48"/>
                                            </p:tgtEl>
                                            <p:attrNameLst>
                                              <p:attrName>ppt_x</p:attrName>
                                            </p:attrNameLst>
                                          </p:cBhvr>
                                          <p:tavLst>
                                            <p:tav tm="0">
                                              <p:val>
                                                <p:strVal val="#ppt_x"/>
                                              </p:val>
                                            </p:tav>
                                            <p:tav tm="100000">
                                              <p:val>
                                                <p:strVal val="#ppt_x"/>
                                              </p:val>
                                            </p:tav>
                                          </p:tavLst>
                                        </p:anim>
                                        <p:anim calcmode="lin" valueType="num">
                                          <p:cBhvr additive="base">
                                            <p:cTn id="32" dur="1000" fill="hold"/>
                                            <p:tgtEl>
                                              <p:spTgt spid="48"/>
                                            </p:tgtEl>
                                            <p:attrNameLst>
                                              <p:attrName>ppt_y</p:attrName>
                                            </p:attrNameLst>
                                          </p:cBhvr>
                                          <p:tavLst>
                                            <p:tav tm="0">
                                              <p:val>
                                                <p:strVal val="0-#ppt_h/2"/>
                                              </p:val>
                                            </p:tav>
                                            <p:tav tm="100000">
                                              <p:val>
                                                <p:strVal val="#ppt_y"/>
                                              </p:val>
                                            </p:tav>
                                          </p:tavLst>
                                        </p:anim>
                                      </p:childTnLst>
                                    </p:cTn>
                                  </p:par>
                                  <p:par>
                                    <p:cTn id="33" presetID="22" presetClass="entr" presetSubtype="2" fill="hold" nodeType="withEffect">
                                      <p:stCondLst>
                                        <p:cond delay="500"/>
                                      </p:stCondLst>
                                      <p:childTnLst>
                                        <p:set>
                                          <p:cBhvr>
                                            <p:cTn id="34" dur="1" fill="hold">
                                              <p:stCondLst>
                                                <p:cond delay="0"/>
                                              </p:stCondLst>
                                            </p:cTn>
                                            <p:tgtEl>
                                              <p:spTgt spid="58"/>
                                            </p:tgtEl>
                                            <p:attrNameLst>
                                              <p:attrName>style.visibility</p:attrName>
                                            </p:attrNameLst>
                                          </p:cBhvr>
                                          <p:to>
                                            <p:strVal val="visible"/>
                                          </p:to>
                                        </p:set>
                                        <p:animEffect transition="in" filter="wipe(right)">
                                          <p:cBhvr>
                                            <p:cTn id="35" dur="500"/>
                                            <p:tgtEl>
                                              <p:spTgt spid="58"/>
                                            </p:tgtEl>
                                          </p:cBhvr>
                                        </p:animEffect>
                                      </p:childTnLst>
                                    </p:cTn>
                                  </p:par>
                                  <p:par>
                                    <p:cTn id="36" presetID="22" presetClass="entr" presetSubtype="8" fill="hold" nodeType="withEffect">
                                      <p:stCondLst>
                                        <p:cond delay="750"/>
                                      </p:stCondLst>
                                      <p:childTnLst>
                                        <p:set>
                                          <p:cBhvr>
                                            <p:cTn id="37" dur="1" fill="hold">
                                              <p:stCondLst>
                                                <p:cond delay="0"/>
                                              </p:stCondLst>
                                            </p:cTn>
                                            <p:tgtEl>
                                              <p:spTgt spid="67"/>
                                            </p:tgtEl>
                                            <p:attrNameLst>
                                              <p:attrName>style.visibility</p:attrName>
                                            </p:attrNameLst>
                                          </p:cBhvr>
                                          <p:to>
                                            <p:strVal val="visible"/>
                                          </p:to>
                                        </p:set>
                                        <p:animEffect transition="in" filter="wipe(left)">
                                          <p:cBhvr>
                                            <p:cTn id="38" dur="500"/>
                                            <p:tgtEl>
                                              <p:spTgt spid="67"/>
                                            </p:tgtEl>
                                          </p:cBhvr>
                                        </p:animEffect>
                                      </p:childTnLst>
                                    </p:cTn>
                                  </p:par>
                                  <p:par>
                                    <p:cTn id="39" presetID="22" presetClass="entr" presetSubtype="2" fill="hold" nodeType="withEffect">
                                      <p:stCondLst>
                                        <p:cond delay="1000"/>
                                      </p:stCondLst>
                                      <p:childTnLst>
                                        <p:set>
                                          <p:cBhvr>
                                            <p:cTn id="40" dur="1" fill="hold">
                                              <p:stCondLst>
                                                <p:cond delay="0"/>
                                              </p:stCondLst>
                                            </p:cTn>
                                            <p:tgtEl>
                                              <p:spTgt spid="61"/>
                                            </p:tgtEl>
                                            <p:attrNameLst>
                                              <p:attrName>style.visibility</p:attrName>
                                            </p:attrNameLst>
                                          </p:cBhvr>
                                          <p:to>
                                            <p:strVal val="visible"/>
                                          </p:to>
                                        </p:set>
                                        <p:animEffect transition="in" filter="wipe(right)">
                                          <p:cBhvr>
                                            <p:cTn id="41" dur="500"/>
                                            <p:tgtEl>
                                              <p:spTgt spid="61"/>
                                            </p:tgtEl>
                                          </p:cBhvr>
                                        </p:animEffect>
                                      </p:childTnLst>
                                    </p:cTn>
                                  </p:par>
                                  <p:par>
                                    <p:cTn id="42" presetID="22" presetClass="entr" presetSubtype="8" fill="hold" nodeType="withEffect">
                                      <p:stCondLst>
                                        <p:cond delay="1250"/>
                                      </p:stCondLst>
                                      <p:childTnLst>
                                        <p:set>
                                          <p:cBhvr>
                                            <p:cTn id="43" dur="1" fill="hold">
                                              <p:stCondLst>
                                                <p:cond delay="0"/>
                                              </p:stCondLst>
                                            </p:cTn>
                                            <p:tgtEl>
                                              <p:spTgt spid="70"/>
                                            </p:tgtEl>
                                            <p:attrNameLst>
                                              <p:attrName>style.visibility</p:attrName>
                                            </p:attrNameLst>
                                          </p:cBhvr>
                                          <p:to>
                                            <p:strVal val="visible"/>
                                          </p:to>
                                        </p:set>
                                        <p:animEffect transition="in" filter="wipe(left)">
                                          <p:cBhvr>
                                            <p:cTn id="44" dur="500"/>
                                            <p:tgtEl>
                                              <p:spTgt spid="70"/>
                                            </p:tgtEl>
                                          </p:cBhvr>
                                        </p:animEffect>
                                      </p:childTnLst>
                                    </p:cTn>
                                  </p:par>
                                  <p:par>
                                    <p:cTn id="45" presetID="22" presetClass="entr" presetSubtype="2" fill="hold" nodeType="withEffect">
                                      <p:stCondLst>
                                        <p:cond delay="1500"/>
                                      </p:stCondLst>
                                      <p:childTnLst>
                                        <p:set>
                                          <p:cBhvr>
                                            <p:cTn id="46" dur="1" fill="hold">
                                              <p:stCondLst>
                                                <p:cond delay="0"/>
                                              </p:stCondLst>
                                            </p:cTn>
                                            <p:tgtEl>
                                              <p:spTgt spid="64"/>
                                            </p:tgtEl>
                                            <p:attrNameLst>
                                              <p:attrName>style.visibility</p:attrName>
                                            </p:attrNameLst>
                                          </p:cBhvr>
                                          <p:to>
                                            <p:strVal val="visible"/>
                                          </p:to>
                                        </p:set>
                                        <p:animEffect transition="in" filter="wipe(right)">
                                          <p:cBhvr>
                                            <p:cTn id="4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Lst>
      </p:timing>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ight Bulb infographic">
    <p:spTree>
      <p:nvGrpSpPr>
        <p:cNvPr id="1" name=""/>
        <p:cNvGrpSpPr/>
        <p:nvPr/>
      </p:nvGrpSpPr>
      <p:grpSpPr>
        <a:xfrm>
          <a:off x="0" y="0"/>
          <a:ext cx="0" cy="0"/>
          <a:chOff x="0" y="0"/>
          <a:chExt cx="0" cy="0"/>
        </a:xfrm>
      </p:grpSpPr>
      <p:sp>
        <p:nvSpPr>
          <p:cNvPr id="59" name="Freeform 14">
            <a:extLst>
              <a:ext uri="{FF2B5EF4-FFF2-40B4-BE49-F238E27FC236}">
                <a16:creationId xmlns:a16="http://schemas.microsoft.com/office/drawing/2014/main" id="{0B4C7CFE-AC58-C34B-906D-EC693B7307A1}"/>
              </a:ext>
            </a:extLst>
          </p:cNvPr>
          <p:cNvSpPr>
            <a:spLocks/>
          </p:cNvSpPr>
          <p:nvPr userDrawn="1"/>
        </p:nvSpPr>
        <p:spPr bwMode="auto">
          <a:xfrm>
            <a:off x="5298662" y="4644780"/>
            <a:ext cx="1526146" cy="88613"/>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0" name="Freeform 15">
            <a:extLst>
              <a:ext uri="{FF2B5EF4-FFF2-40B4-BE49-F238E27FC236}">
                <a16:creationId xmlns:a16="http://schemas.microsoft.com/office/drawing/2014/main" id="{3DC082F6-5C51-7F47-9DA6-78A2001BA1A5}"/>
              </a:ext>
            </a:extLst>
          </p:cNvPr>
          <p:cNvSpPr>
            <a:spLocks/>
          </p:cNvSpPr>
          <p:nvPr userDrawn="1"/>
        </p:nvSpPr>
        <p:spPr bwMode="auto">
          <a:xfrm>
            <a:off x="5320887" y="4876555"/>
            <a:ext cx="1477346" cy="85069"/>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16">
            <a:extLst>
              <a:ext uri="{FF2B5EF4-FFF2-40B4-BE49-F238E27FC236}">
                <a16:creationId xmlns:a16="http://schemas.microsoft.com/office/drawing/2014/main" id="{515AAE89-8F40-1646-AF07-657782675D5F}"/>
              </a:ext>
            </a:extLst>
          </p:cNvPr>
          <p:cNvSpPr>
            <a:spLocks/>
          </p:cNvSpPr>
          <p:nvPr userDrawn="1"/>
        </p:nvSpPr>
        <p:spPr bwMode="auto">
          <a:xfrm>
            <a:off x="5344699" y="5124205"/>
            <a:ext cx="1434460" cy="7798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2" name="Freeform 17">
            <a:extLst>
              <a:ext uri="{FF2B5EF4-FFF2-40B4-BE49-F238E27FC236}">
                <a16:creationId xmlns:a16="http://schemas.microsoft.com/office/drawing/2014/main" id="{CD63001B-8935-644C-87F6-ED17F5063721}"/>
              </a:ext>
            </a:extLst>
          </p:cNvPr>
          <p:cNvSpPr>
            <a:spLocks/>
          </p:cNvSpPr>
          <p:nvPr userDrawn="1"/>
        </p:nvSpPr>
        <p:spPr bwMode="auto">
          <a:xfrm>
            <a:off x="5363749" y="5355981"/>
            <a:ext cx="1409320" cy="10367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8">
            <a:extLst>
              <a:ext uri="{FF2B5EF4-FFF2-40B4-BE49-F238E27FC236}">
                <a16:creationId xmlns:a16="http://schemas.microsoft.com/office/drawing/2014/main" id="{A90B2C25-EFDB-E549-BC03-3EB9AB30898C}"/>
              </a:ext>
            </a:extLst>
          </p:cNvPr>
          <p:cNvSpPr>
            <a:spLocks/>
          </p:cNvSpPr>
          <p:nvPr userDrawn="1"/>
        </p:nvSpPr>
        <p:spPr bwMode="auto">
          <a:xfrm>
            <a:off x="4529931" y="1265483"/>
            <a:ext cx="3114675" cy="703263"/>
          </a:xfrm>
          <a:custGeom>
            <a:avLst/>
            <a:gdLst>
              <a:gd name="T0" fmla="*/ 819 w 819"/>
              <a:gd name="T1" fmla="*/ 153 h 185"/>
              <a:gd name="T2" fmla="*/ 783 w 819"/>
              <a:gd name="T3" fmla="*/ 71 h 185"/>
              <a:gd name="T4" fmla="*/ 740 w 819"/>
              <a:gd name="T5" fmla="*/ 9 h 185"/>
              <a:gd name="T6" fmla="*/ 690 w 819"/>
              <a:gd name="T7" fmla="*/ 15 h 185"/>
              <a:gd name="T8" fmla="*/ 84 w 819"/>
              <a:gd name="T9" fmla="*/ 0 h 185"/>
              <a:gd name="T10" fmla="*/ 0 w 819"/>
              <a:gd name="T11" fmla="*/ 147 h 185"/>
              <a:gd name="T12" fmla="*/ 176 w 819"/>
              <a:gd name="T13" fmla="*/ 172 h 185"/>
              <a:gd name="T14" fmla="*/ 819 w 819"/>
              <a:gd name="T15" fmla="*/ 153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9" h="185">
                <a:moveTo>
                  <a:pt x="819" y="153"/>
                </a:moveTo>
                <a:cubicBezTo>
                  <a:pt x="810" y="125"/>
                  <a:pt x="798" y="97"/>
                  <a:pt x="783" y="71"/>
                </a:cubicBezTo>
                <a:cubicBezTo>
                  <a:pt x="771" y="49"/>
                  <a:pt x="756" y="28"/>
                  <a:pt x="740" y="9"/>
                </a:cubicBezTo>
                <a:cubicBezTo>
                  <a:pt x="723" y="11"/>
                  <a:pt x="707" y="13"/>
                  <a:pt x="690" y="15"/>
                </a:cubicBezTo>
                <a:cubicBezTo>
                  <a:pt x="488" y="39"/>
                  <a:pt x="280" y="48"/>
                  <a:pt x="84" y="0"/>
                </a:cubicBezTo>
                <a:cubicBezTo>
                  <a:pt x="44" y="43"/>
                  <a:pt x="16" y="93"/>
                  <a:pt x="0" y="147"/>
                </a:cubicBezTo>
                <a:cubicBezTo>
                  <a:pt x="57" y="163"/>
                  <a:pt x="117" y="168"/>
                  <a:pt x="176" y="172"/>
                </a:cubicBezTo>
                <a:cubicBezTo>
                  <a:pt x="390" y="185"/>
                  <a:pt x="606" y="179"/>
                  <a:pt x="819" y="15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9">
            <a:extLst>
              <a:ext uri="{FF2B5EF4-FFF2-40B4-BE49-F238E27FC236}">
                <a16:creationId xmlns:a16="http://schemas.microsoft.com/office/drawing/2014/main" id="{C88D4872-CFBB-3E4D-B151-8C03D85FEACF}"/>
              </a:ext>
            </a:extLst>
          </p:cNvPr>
          <p:cNvSpPr>
            <a:spLocks/>
          </p:cNvSpPr>
          <p:nvPr userDrawn="1"/>
        </p:nvSpPr>
        <p:spPr bwMode="auto">
          <a:xfrm>
            <a:off x="5036343" y="3689595"/>
            <a:ext cx="2139950" cy="771525"/>
          </a:xfrm>
          <a:custGeom>
            <a:avLst/>
            <a:gdLst>
              <a:gd name="T0" fmla="*/ 31 w 563"/>
              <a:gd name="T1" fmla="*/ 8 h 203"/>
              <a:gd name="T2" fmla="*/ 0 w 563"/>
              <a:gd name="T3" fmla="*/ 1 h 203"/>
              <a:gd name="T4" fmla="*/ 7 w 563"/>
              <a:gd name="T5" fmla="*/ 12 h 203"/>
              <a:gd name="T6" fmla="*/ 53 w 563"/>
              <a:gd name="T7" fmla="*/ 167 h 203"/>
              <a:gd name="T8" fmla="*/ 515 w 563"/>
              <a:gd name="T9" fmla="*/ 170 h 203"/>
              <a:gd name="T10" fmla="*/ 521 w 563"/>
              <a:gd name="T11" fmla="*/ 97 h 203"/>
              <a:gd name="T12" fmla="*/ 528 w 563"/>
              <a:gd name="T13" fmla="*/ 67 h 203"/>
              <a:gd name="T14" fmla="*/ 540 w 563"/>
              <a:gd name="T15" fmla="*/ 39 h 203"/>
              <a:gd name="T16" fmla="*/ 563 w 563"/>
              <a:gd name="T17" fmla="*/ 0 h 203"/>
              <a:gd name="T18" fmla="*/ 31 w 563"/>
              <a:gd name="T19" fmla="*/ 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203">
                <a:moveTo>
                  <a:pt x="31" y="8"/>
                </a:moveTo>
                <a:cubicBezTo>
                  <a:pt x="21" y="5"/>
                  <a:pt x="10" y="3"/>
                  <a:pt x="0" y="1"/>
                </a:cubicBezTo>
                <a:cubicBezTo>
                  <a:pt x="2" y="4"/>
                  <a:pt x="4" y="8"/>
                  <a:pt x="7" y="12"/>
                </a:cubicBezTo>
                <a:cubicBezTo>
                  <a:pt x="33" y="60"/>
                  <a:pt x="54" y="112"/>
                  <a:pt x="53" y="167"/>
                </a:cubicBezTo>
                <a:cubicBezTo>
                  <a:pt x="206" y="203"/>
                  <a:pt x="359" y="194"/>
                  <a:pt x="515" y="170"/>
                </a:cubicBezTo>
                <a:cubicBezTo>
                  <a:pt x="515" y="146"/>
                  <a:pt x="517" y="121"/>
                  <a:pt x="521" y="97"/>
                </a:cubicBezTo>
                <a:cubicBezTo>
                  <a:pt x="523" y="87"/>
                  <a:pt x="525" y="77"/>
                  <a:pt x="528" y="67"/>
                </a:cubicBezTo>
                <a:cubicBezTo>
                  <a:pt x="531" y="58"/>
                  <a:pt x="536" y="48"/>
                  <a:pt x="540" y="39"/>
                </a:cubicBezTo>
                <a:cubicBezTo>
                  <a:pt x="547" y="26"/>
                  <a:pt x="555" y="13"/>
                  <a:pt x="563" y="0"/>
                </a:cubicBezTo>
                <a:cubicBezTo>
                  <a:pt x="386" y="25"/>
                  <a:pt x="205" y="47"/>
                  <a:pt x="31" y="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5" name="Freeform 10">
            <a:extLst>
              <a:ext uri="{FF2B5EF4-FFF2-40B4-BE49-F238E27FC236}">
                <a16:creationId xmlns:a16="http://schemas.microsoft.com/office/drawing/2014/main" id="{3E0437FE-A2A8-E94D-BF95-B62B46E93862}"/>
              </a:ext>
            </a:extLst>
          </p:cNvPr>
          <p:cNvSpPr>
            <a:spLocks/>
          </p:cNvSpPr>
          <p:nvPr userDrawn="1"/>
        </p:nvSpPr>
        <p:spPr bwMode="auto">
          <a:xfrm>
            <a:off x="4849018" y="713033"/>
            <a:ext cx="2493963" cy="735013"/>
          </a:xfrm>
          <a:custGeom>
            <a:avLst/>
            <a:gdLst>
              <a:gd name="T0" fmla="*/ 606 w 656"/>
              <a:gd name="T1" fmla="*/ 160 h 193"/>
              <a:gd name="T2" fmla="*/ 656 w 656"/>
              <a:gd name="T3" fmla="*/ 154 h 193"/>
              <a:gd name="T4" fmla="*/ 406 w 656"/>
              <a:gd name="T5" fmla="*/ 9 h 193"/>
              <a:gd name="T6" fmla="*/ 311 w 656"/>
              <a:gd name="T7" fmla="*/ 1 h 193"/>
              <a:gd name="T8" fmla="*/ 106 w 656"/>
              <a:gd name="T9" fmla="*/ 63 h 193"/>
              <a:gd name="T10" fmla="*/ 21 w 656"/>
              <a:gd name="T11" fmla="*/ 124 h 193"/>
              <a:gd name="T12" fmla="*/ 0 w 656"/>
              <a:gd name="T13" fmla="*/ 145 h 193"/>
              <a:gd name="T14" fmla="*/ 606 w 656"/>
              <a:gd name="T15" fmla="*/ 160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6" h="193">
                <a:moveTo>
                  <a:pt x="606" y="160"/>
                </a:moveTo>
                <a:cubicBezTo>
                  <a:pt x="623" y="158"/>
                  <a:pt x="639" y="156"/>
                  <a:pt x="656" y="154"/>
                </a:cubicBezTo>
                <a:cubicBezTo>
                  <a:pt x="593" y="80"/>
                  <a:pt x="502" y="29"/>
                  <a:pt x="406" y="9"/>
                </a:cubicBezTo>
                <a:cubicBezTo>
                  <a:pt x="375" y="3"/>
                  <a:pt x="343" y="0"/>
                  <a:pt x="311" y="1"/>
                </a:cubicBezTo>
                <a:cubicBezTo>
                  <a:pt x="239" y="3"/>
                  <a:pt x="169" y="27"/>
                  <a:pt x="106" y="63"/>
                </a:cubicBezTo>
                <a:cubicBezTo>
                  <a:pt x="76" y="80"/>
                  <a:pt x="47" y="100"/>
                  <a:pt x="21" y="124"/>
                </a:cubicBezTo>
                <a:cubicBezTo>
                  <a:pt x="14" y="131"/>
                  <a:pt x="6" y="138"/>
                  <a:pt x="0" y="145"/>
                </a:cubicBezTo>
                <a:cubicBezTo>
                  <a:pt x="196" y="193"/>
                  <a:pt x="404" y="184"/>
                  <a:pt x="606" y="16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11">
            <a:extLst>
              <a:ext uri="{FF2B5EF4-FFF2-40B4-BE49-F238E27FC236}">
                <a16:creationId xmlns:a16="http://schemas.microsoft.com/office/drawing/2014/main" id="{AE0A0872-F49B-E24C-AB67-81A19A44F5E4}"/>
              </a:ext>
            </a:extLst>
          </p:cNvPr>
          <p:cNvSpPr>
            <a:spLocks/>
          </p:cNvSpPr>
          <p:nvPr userDrawn="1"/>
        </p:nvSpPr>
        <p:spPr bwMode="auto">
          <a:xfrm>
            <a:off x="4647406" y="3030783"/>
            <a:ext cx="2951163" cy="836613"/>
          </a:xfrm>
          <a:custGeom>
            <a:avLst/>
            <a:gdLst>
              <a:gd name="T0" fmla="*/ 308 w 776"/>
              <a:gd name="T1" fmla="*/ 40 h 220"/>
              <a:gd name="T2" fmla="*/ 0 w 776"/>
              <a:gd name="T3" fmla="*/ 0 h 220"/>
              <a:gd name="T4" fmla="*/ 23 w 776"/>
              <a:gd name="T5" fmla="*/ 45 h 220"/>
              <a:gd name="T6" fmla="*/ 102 w 776"/>
              <a:gd name="T7" fmla="*/ 174 h 220"/>
              <a:gd name="T8" fmla="*/ 133 w 776"/>
              <a:gd name="T9" fmla="*/ 181 h 220"/>
              <a:gd name="T10" fmla="*/ 665 w 776"/>
              <a:gd name="T11" fmla="*/ 173 h 220"/>
              <a:gd name="T12" fmla="*/ 740 w 776"/>
              <a:gd name="T13" fmla="*/ 64 h 220"/>
              <a:gd name="T14" fmla="*/ 776 w 776"/>
              <a:gd name="T15" fmla="*/ 6 h 220"/>
              <a:gd name="T16" fmla="*/ 308 w 776"/>
              <a:gd name="T17" fmla="*/ 4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6" h="220">
                <a:moveTo>
                  <a:pt x="308" y="40"/>
                </a:moveTo>
                <a:cubicBezTo>
                  <a:pt x="204" y="39"/>
                  <a:pt x="99" y="32"/>
                  <a:pt x="0" y="0"/>
                </a:cubicBezTo>
                <a:cubicBezTo>
                  <a:pt x="7" y="15"/>
                  <a:pt x="15" y="30"/>
                  <a:pt x="23" y="45"/>
                </a:cubicBezTo>
                <a:cubicBezTo>
                  <a:pt x="48" y="89"/>
                  <a:pt x="77" y="130"/>
                  <a:pt x="102" y="174"/>
                </a:cubicBezTo>
                <a:cubicBezTo>
                  <a:pt x="112" y="176"/>
                  <a:pt x="123" y="178"/>
                  <a:pt x="133" y="181"/>
                </a:cubicBezTo>
                <a:cubicBezTo>
                  <a:pt x="307" y="220"/>
                  <a:pt x="488" y="198"/>
                  <a:pt x="665" y="173"/>
                </a:cubicBezTo>
                <a:cubicBezTo>
                  <a:pt x="688" y="136"/>
                  <a:pt x="714" y="100"/>
                  <a:pt x="740" y="64"/>
                </a:cubicBezTo>
                <a:cubicBezTo>
                  <a:pt x="753" y="45"/>
                  <a:pt x="765" y="26"/>
                  <a:pt x="776" y="6"/>
                </a:cubicBezTo>
                <a:cubicBezTo>
                  <a:pt x="621" y="30"/>
                  <a:pt x="465" y="42"/>
                  <a:pt x="308" y="4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12">
            <a:extLst>
              <a:ext uri="{FF2B5EF4-FFF2-40B4-BE49-F238E27FC236}">
                <a16:creationId xmlns:a16="http://schemas.microsoft.com/office/drawing/2014/main" id="{DCBC98DA-9CCA-2D4C-A1D2-0EEC83543C8C}"/>
              </a:ext>
            </a:extLst>
          </p:cNvPr>
          <p:cNvSpPr>
            <a:spLocks/>
          </p:cNvSpPr>
          <p:nvPr userDrawn="1"/>
        </p:nvSpPr>
        <p:spPr bwMode="auto">
          <a:xfrm>
            <a:off x="4458493" y="1824283"/>
            <a:ext cx="3292475" cy="825500"/>
          </a:xfrm>
          <a:custGeom>
            <a:avLst/>
            <a:gdLst>
              <a:gd name="T0" fmla="*/ 838 w 866"/>
              <a:gd name="T1" fmla="*/ 6 h 217"/>
              <a:gd name="T2" fmla="*/ 195 w 866"/>
              <a:gd name="T3" fmla="*/ 25 h 217"/>
              <a:gd name="T4" fmla="*/ 19 w 866"/>
              <a:gd name="T5" fmla="*/ 0 h 217"/>
              <a:gd name="T6" fmla="*/ 5 w 866"/>
              <a:gd name="T7" fmla="*/ 151 h 217"/>
              <a:gd name="T8" fmla="*/ 7 w 866"/>
              <a:gd name="T9" fmla="*/ 164 h 217"/>
              <a:gd name="T10" fmla="*/ 527 w 866"/>
              <a:gd name="T11" fmla="*/ 204 h 217"/>
              <a:gd name="T12" fmla="*/ 866 w 866"/>
              <a:gd name="T13" fmla="*/ 155 h 217"/>
              <a:gd name="T14" fmla="*/ 849 w 866"/>
              <a:gd name="T15" fmla="*/ 44 h 217"/>
              <a:gd name="T16" fmla="*/ 838 w 866"/>
              <a:gd name="T17" fmla="*/ 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6" h="217">
                <a:moveTo>
                  <a:pt x="838" y="6"/>
                </a:moveTo>
                <a:cubicBezTo>
                  <a:pt x="625" y="32"/>
                  <a:pt x="409" y="38"/>
                  <a:pt x="195" y="25"/>
                </a:cubicBezTo>
                <a:cubicBezTo>
                  <a:pt x="136" y="21"/>
                  <a:pt x="76" y="16"/>
                  <a:pt x="19" y="0"/>
                </a:cubicBezTo>
                <a:cubicBezTo>
                  <a:pt x="5" y="48"/>
                  <a:pt x="0" y="100"/>
                  <a:pt x="5" y="151"/>
                </a:cubicBezTo>
                <a:cubicBezTo>
                  <a:pt x="6" y="155"/>
                  <a:pt x="6" y="160"/>
                  <a:pt x="7" y="164"/>
                </a:cubicBezTo>
                <a:cubicBezTo>
                  <a:pt x="177" y="203"/>
                  <a:pt x="353" y="217"/>
                  <a:pt x="527" y="204"/>
                </a:cubicBezTo>
                <a:cubicBezTo>
                  <a:pt x="641" y="196"/>
                  <a:pt x="754" y="176"/>
                  <a:pt x="866" y="155"/>
                </a:cubicBezTo>
                <a:cubicBezTo>
                  <a:pt x="865" y="118"/>
                  <a:pt x="858" y="80"/>
                  <a:pt x="849" y="44"/>
                </a:cubicBezTo>
                <a:cubicBezTo>
                  <a:pt x="846" y="31"/>
                  <a:pt x="842" y="19"/>
                  <a:pt x="838"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13">
            <a:extLst>
              <a:ext uri="{FF2B5EF4-FFF2-40B4-BE49-F238E27FC236}">
                <a16:creationId xmlns:a16="http://schemas.microsoft.com/office/drawing/2014/main" id="{1E5451CB-1EE2-D649-886C-BA8A37F23103}"/>
              </a:ext>
            </a:extLst>
          </p:cNvPr>
          <p:cNvSpPr>
            <a:spLocks/>
          </p:cNvSpPr>
          <p:nvPr userDrawn="1"/>
        </p:nvSpPr>
        <p:spPr bwMode="auto">
          <a:xfrm>
            <a:off x="4483893" y="2414833"/>
            <a:ext cx="3267075" cy="776288"/>
          </a:xfrm>
          <a:custGeom>
            <a:avLst/>
            <a:gdLst>
              <a:gd name="T0" fmla="*/ 0 w 859"/>
              <a:gd name="T1" fmla="*/ 9 h 204"/>
              <a:gd name="T2" fmla="*/ 43 w 859"/>
              <a:gd name="T3" fmla="*/ 162 h 204"/>
              <a:gd name="T4" fmla="*/ 351 w 859"/>
              <a:gd name="T5" fmla="*/ 202 h 204"/>
              <a:gd name="T6" fmla="*/ 819 w 859"/>
              <a:gd name="T7" fmla="*/ 168 h 204"/>
              <a:gd name="T8" fmla="*/ 855 w 859"/>
              <a:gd name="T9" fmla="*/ 66 h 204"/>
              <a:gd name="T10" fmla="*/ 859 w 859"/>
              <a:gd name="T11" fmla="*/ 0 h 204"/>
              <a:gd name="T12" fmla="*/ 520 w 859"/>
              <a:gd name="T13" fmla="*/ 49 h 204"/>
              <a:gd name="T14" fmla="*/ 0 w 859"/>
              <a:gd name="T15" fmla="*/ 9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9" h="204">
                <a:moveTo>
                  <a:pt x="0" y="9"/>
                </a:moveTo>
                <a:cubicBezTo>
                  <a:pt x="6" y="62"/>
                  <a:pt x="22" y="113"/>
                  <a:pt x="43" y="162"/>
                </a:cubicBezTo>
                <a:cubicBezTo>
                  <a:pt x="142" y="194"/>
                  <a:pt x="247" y="201"/>
                  <a:pt x="351" y="202"/>
                </a:cubicBezTo>
                <a:cubicBezTo>
                  <a:pt x="508" y="204"/>
                  <a:pt x="664" y="192"/>
                  <a:pt x="819" y="168"/>
                </a:cubicBezTo>
                <a:cubicBezTo>
                  <a:pt x="837" y="137"/>
                  <a:pt x="850" y="103"/>
                  <a:pt x="855" y="66"/>
                </a:cubicBezTo>
                <a:cubicBezTo>
                  <a:pt x="858" y="44"/>
                  <a:pt x="859" y="22"/>
                  <a:pt x="859" y="0"/>
                </a:cubicBezTo>
                <a:cubicBezTo>
                  <a:pt x="747" y="21"/>
                  <a:pt x="634" y="41"/>
                  <a:pt x="520" y="49"/>
                </a:cubicBezTo>
                <a:cubicBezTo>
                  <a:pt x="346" y="62"/>
                  <a:pt x="170" y="48"/>
                  <a:pt x="0" y="9"/>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0" name="Group 89">
            <a:extLst>
              <a:ext uri="{FF2B5EF4-FFF2-40B4-BE49-F238E27FC236}">
                <a16:creationId xmlns:a16="http://schemas.microsoft.com/office/drawing/2014/main" id="{C52993AF-9B96-EF44-A87E-9D1321CD21EA}"/>
              </a:ext>
            </a:extLst>
          </p:cNvPr>
          <p:cNvGrpSpPr/>
          <p:nvPr userDrawn="1"/>
        </p:nvGrpSpPr>
        <p:grpSpPr>
          <a:xfrm>
            <a:off x="5241131" y="4319833"/>
            <a:ext cx="1749425" cy="1587500"/>
            <a:chOff x="5208588" y="4741863"/>
            <a:chExt cx="1749425" cy="1587500"/>
          </a:xfrm>
        </p:grpSpPr>
        <p:sp>
          <p:nvSpPr>
            <p:cNvPr id="91" name="Freeform 6">
              <a:extLst>
                <a:ext uri="{FF2B5EF4-FFF2-40B4-BE49-F238E27FC236}">
                  <a16:creationId xmlns:a16="http://schemas.microsoft.com/office/drawing/2014/main" id="{DC2C055F-F2A8-DF48-90A4-C509C04B7789}"/>
                </a:ext>
              </a:extLst>
            </p:cNvPr>
            <p:cNvSpPr>
              <a:spLocks/>
            </p:cNvSpPr>
            <p:nvPr/>
          </p:nvSpPr>
          <p:spPr bwMode="auto">
            <a:xfrm>
              <a:off x="5208588" y="4741863"/>
              <a:ext cx="1749425" cy="263525"/>
            </a:xfrm>
            <a:custGeom>
              <a:avLst/>
              <a:gdLst>
                <a:gd name="T0" fmla="*/ 0 w 460"/>
                <a:gd name="T1" fmla="*/ 0 h 69"/>
                <a:gd name="T2" fmla="*/ 5 w 460"/>
                <a:gd name="T3" fmla="*/ 34 h 69"/>
                <a:gd name="T4" fmla="*/ 10 w 460"/>
                <a:gd name="T5" fmla="*/ 49 h 69"/>
                <a:gd name="T6" fmla="*/ 40 w 460"/>
                <a:gd name="T7" fmla="*/ 60 h 69"/>
                <a:gd name="T8" fmla="*/ 433 w 460"/>
                <a:gd name="T9" fmla="*/ 60 h 69"/>
                <a:gd name="T10" fmla="*/ 453 w 460"/>
                <a:gd name="T11" fmla="*/ 54 h 69"/>
                <a:gd name="T12" fmla="*/ 457 w 460"/>
                <a:gd name="T13" fmla="*/ 38 h 69"/>
                <a:gd name="T14" fmla="*/ 460 w 460"/>
                <a:gd name="T15" fmla="*/ 3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0" h="69">
                  <a:moveTo>
                    <a:pt x="0" y="0"/>
                  </a:moveTo>
                  <a:cubicBezTo>
                    <a:pt x="2" y="11"/>
                    <a:pt x="4" y="23"/>
                    <a:pt x="5" y="34"/>
                  </a:cubicBezTo>
                  <a:cubicBezTo>
                    <a:pt x="6" y="39"/>
                    <a:pt x="7" y="45"/>
                    <a:pt x="10" y="49"/>
                  </a:cubicBezTo>
                  <a:cubicBezTo>
                    <a:pt x="16" y="58"/>
                    <a:pt x="29" y="59"/>
                    <a:pt x="40" y="60"/>
                  </a:cubicBezTo>
                  <a:cubicBezTo>
                    <a:pt x="171" y="66"/>
                    <a:pt x="302" y="69"/>
                    <a:pt x="433" y="60"/>
                  </a:cubicBezTo>
                  <a:cubicBezTo>
                    <a:pt x="440" y="60"/>
                    <a:pt x="448" y="59"/>
                    <a:pt x="453" y="54"/>
                  </a:cubicBezTo>
                  <a:cubicBezTo>
                    <a:pt x="456" y="49"/>
                    <a:pt x="457" y="44"/>
                    <a:pt x="457" y="38"/>
                  </a:cubicBezTo>
                  <a:cubicBezTo>
                    <a:pt x="458" y="27"/>
                    <a:pt x="459" y="15"/>
                    <a:pt x="460" y="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7">
              <a:extLst>
                <a:ext uri="{FF2B5EF4-FFF2-40B4-BE49-F238E27FC236}">
                  <a16:creationId xmlns:a16="http://schemas.microsoft.com/office/drawing/2014/main" id="{B34A371B-C474-AA47-AC20-943E31D8444B}"/>
                </a:ext>
              </a:extLst>
            </p:cNvPr>
            <p:cNvSpPr>
              <a:spLocks/>
            </p:cNvSpPr>
            <p:nvPr/>
          </p:nvSpPr>
          <p:spPr bwMode="auto">
            <a:xfrm>
              <a:off x="6824663" y="4981575"/>
              <a:ext cx="49213" cy="95250"/>
            </a:xfrm>
            <a:custGeom>
              <a:avLst/>
              <a:gdLst>
                <a:gd name="T0" fmla="*/ 0 w 13"/>
                <a:gd name="T1" fmla="*/ 25 h 25"/>
                <a:gd name="T2" fmla="*/ 13 w 13"/>
                <a:gd name="T3" fmla="*/ 0 h 25"/>
              </a:gdLst>
              <a:ahLst/>
              <a:cxnLst>
                <a:cxn ang="0">
                  <a:pos x="T0" y="T1"/>
                </a:cxn>
                <a:cxn ang="0">
                  <a:pos x="T2" y="T3"/>
                </a:cxn>
              </a:cxnLst>
              <a:rect l="0" t="0" r="r" b="b"/>
              <a:pathLst>
                <a:path w="13" h="25">
                  <a:moveTo>
                    <a:pt x="0" y="25"/>
                  </a:moveTo>
                  <a:cubicBezTo>
                    <a:pt x="4" y="17"/>
                    <a:pt x="9" y="8"/>
                    <a:pt x="1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Freeform 14">
              <a:extLst>
                <a:ext uri="{FF2B5EF4-FFF2-40B4-BE49-F238E27FC236}">
                  <a16:creationId xmlns:a16="http://schemas.microsoft.com/office/drawing/2014/main" id="{39D309AA-5A66-E349-BD6E-849B6120ECC0}"/>
                </a:ext>
              </a:extLst>
            </p:cNvPr>
            <p:cNvSpPr>
              <a:spLocks/>
            </p:cNvSpPr>
            <p:nvPr/>
          </p:nvSpPr>
          <p:spPr bwMode="auto">
            <a:xfrm>
              <a:off x="5265738" y="5070475"/>
              <a:ext cx="1638300" cy="158750"/>
            </a:xfrm>
            <a:custGeom>
              <a:avLst/>
              <a:gdLst>
                <a:gd name="T0" fmla="*/ 31 w 431"/>
                <a:gd name="T1" fmla="*/ 2 h 42"/>
                <a:gd name="T2" fmla="*/ 14 w 431"/>
                <a:gd name="T3" fmla="*/ 5 h 42"/>
                <a:gd name="T4" fmla="*/ 2 w 431"/>
                <a:gd name="T5" fmla="*/ 17 h 42"/>
                <a:gd name="T6" fmla="*/ 14 w 431"/>
                <a:gd name="T7" fmla="*/ 38 h 42"/>
                <a:gd name="T8" fmla="*/ 38 w 431"/>
                <a:gd name="T9" fmla="*/ 41 h 42"/>
                <a:gd name="T10" fmla="*/ 326 w 431"/>
                <a:gd name="T11" fmla="*/ 39 h 42"/>
                <a:gd name="T12" fmla="*/ 391 w 431"/>
                <a:gd name="T13" fmla="*/ 40 h 42"/>
                <a:gd name="T14" fmla="*/ 416 w 431"/>
                <a:gd name="T15" fmla="*/ 39 h 42"/>
                <a:gd name="T16" fmla="*/ 430 w 431"/>
                <a:gd name="T17" fmla="*/ 21 h 42"/>
                <a:gd name="T18" fmla="*/ 420 w 431"/>
                <a:gd name="T19" fmla="*/ 8 h 42"/>
                <a:gd name="T20" fmla="*/ 403 w 431"/>
                <a:gd name="T21" fmla="*/ 3 h 42"/>
                <a:gd name="T22" fmla="*/ 325 w 431"/>
                <a:gd name="T23" fmla="*/ 1 h 42"/>
                <a:gd name="T24" fmla="*/ 209 w 431"/>
                <a:gd name="T25" fmla="*/ 1 h 42"/>
                <a:gd name="T26" fmla="*/ 97 w 431"/>
                <a:gd name="T27" fmla="*/ 0 h 42"/>
                <a:gd name="T28" fmla="*/ 31 w 431"/>
                <a:gd name="T2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
                  <a:moveTo>
                    <a:pt x="31" y="2"/>
                  </a:moveTo>
                  <a:cubicBezTo>
                    <a:pt x="25" y="3"/>
                    <a:pt x="19" y="3"/>
                    <a:pt x="14" y="5"/>
                  </a:cubicBezTo>
                  <a:cubicBezTo>
                    <a:pt x="8" y="7"/>
                    <a:pt x="3" y="12"/>
                    <a:pt x="2" y="17"/>
                  </a:cubicBezTo>
                  <a:cubicBezTo>
                    <a:pt x="0" y="26"/>
                    <a:pt x="6" y="34"/>
                    <a:pt x="14" y="38"/>
                  </a:cubicBezTo>
                  <a:cubicBezTo>
                    <a:pt x="21" y="41"/>
                    <a:pt x="30" y="41"/>
                    <a:pt x="38" y="41"/>
                  </a:cubicBezTo>
                  <a:cubicBezTo>
                    <a:pt x="134" y="40"/>
                    <a:pt x="230" y="40"/>
                    <a:pt x="326" y="39"/>
                  </a:cubicBezTo>
                  <a:cubicBezTo>
                    <a:pt x="347" y="39"/>
                    <a:pt x="369" y="39"/>
                    <a:pt x="391" y="40"/>
                  </a:cubicBezTo>
                  <a:cubicBezTo>
                    <a:pt x="400" y="41"/>
                    <a:pt x="408" y="42"/>
                    <a:pt x="416" y="39"/>
                  </a:cubicBezTo>
                  <a:cubicBezTo>
                    <a:pt x="424" y="37"/>
                    <a:pt x="431" y="29"/>
                    <a:pt x="430" y="21"/>
                  </a:cubicBezTo>
                  <a:cubicBezTo>
                    <a:pt x="429" y="15"/>
                    <a:pt x="425" y="10"/>
                    <a:pt x="420" y="8"/>
                  </a:cubicBezTo>
                  <a:cubicBezTo>
                    <a:pt x="414" y="5"/>
                    <a:pt x="408" y="4"/>
                    <a:pt x="403" y="3"/>
                  </a:cubicBezTo>
                  <a:cubicBezTo>
                    <a:pt x="377" y="0"/>
                    <a:pt x="351" y="0"/>
                    <a:pt x="325" y="1"/>
                  </a:cubicBezTo>
                  <a:cubicBezTo>
                    <a:pt x="287" y="1"/>
                    <a:pt x="248" y="1"/>
                    <a:pt x="209" y="1"/>
                  </a:cubicBezTo>
                  <a:cubicBezTo>
                    <a:pt x="172" y="2"/>
                    <a:pt x="135" y="0"/>
                    <a:pt x="97" y="0"/>
                  </a:cubicBezTo>
                  <a:cubicBezTo>
                    <a:pt x="75" y="0"/>
                    <a:pt x="53" y="1"/>
                    <a:pt x="31" y="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15">
              <a:extLst>
                <a:ext uri="{FF2B5EF4-FFF2-40B4-BE49-F238E27FC236}">
                  <a16:creationId xmlns:a16="http://schemas.microsoft.com/office/drawing/2014/main" id="{716B547D-EBE8-2C4B-B2F5-A6AC3AE8C8A7}"/>
                </a:ext>
              </a:extLst>
            </p:cNvPr>
            <p:cNvSpPr>
              <a:spLocks/>
            </p:cNvSpPr>
            <p:nvPr/>
          </p:nvSpPr>
          <p:spPr bwMode="auto">
            <a:xfrm>
              <a:off x="5287963" y="5302250"/>
              <a:ext cx="1585913" cy="152400"/>
            </a:xfrm>
            <a:custGeom>
              <a:avLst/>
              <a:gdLst>
                <a:gd name="T0" fmla="*/ 42 w 417"/>
                <a:gd name="T1" fmla="*/ 0 h 40"/>
                <a:gd name="T2" fmla="*/ 15 w 417"/>
                <a:gd name="T3" fmla="*/ 4 h 40"/>
                <a:gd name="T4" fmla="*/ 3 w 417"/>
                <a:gd name="T5" fmla="*/ 26 h 40"/>
                <a:gd name="T6" fmla="*/ 16 w 417"/>
                <a:gd name="T7" fmla="*/ 37 h 40"/>
                <a:gd name="T8" fmla="*/ 34 w 417"/>
                <a:gd name="T9" fmla="*/ 39 h 40"/>
                <a:gd name="T10" fmla="*/ 384 w 417"/>
                <a:gd name="T11" fmla="*/ 40 h 40"/>
                <a:gd name="T12" fmla="*/ 405 w 417"/>
                <a:gd name="T13" fmla="*/ 37 h 40"/>
                <a:gd name="T14" fmla="*/ 416 w 417"/>
                <a:gd name="T15" fmla="*/ 21 h 40"/>
                <a:gd name="T16" fmla="*/ 405 w 417"/>
                <a:gd name="T17" fmla="*/ 9 h 40"/>
                <a:gd name="T18" fmla="*/ 388 w 417"/>
                <a:gd name="T19" fmla="*/ 7 h 40"/>
                <a:gd name="T20" fmla="*/ 249 w 417"/>
                <a:gd name="T21" fmla="*/ 4 h 40"/>
                <a:gd name="T22" fmla="*/ 117 w 417"/>
                <a:gd name="T23" fmla="*/ 3 h 40"/>
                <a:gd name="T24" fmla="*/ 42 w 41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 h="40">
                  <a:moveTo>
                    <a:pt x="42" y="0"/>
                  </a:moveTo>
                  <a:cubicBezTo>
                    <a:pt x="33" y="0"/>
                    <a:pt x="23" y="0"/>
                    <a:pt x="15" y="4"/>
                  </a:cubicBezTo>
                  <a:cubicBezTo>
                    <a:pt x="7" y="8"/>
                    <a:pt x="0" y="17"/>
                    <a:pt x="3" y="26"/>
                  </a:cubicBezTo>
                  <a:cubicBezTo>
                    <a:pt x="5" y="32"/>
                    <a:pt x="10" y="36"/>
                    <a:pt x="16" y="37"/>
                  </a:cubicBezTo>
                  <a:cubicBezTo>
                    <a:pt x="22" y="39"/>
                    <a:pt x="28" y="39"/>
                    <a:pt x="34" y="39"/>
                  </a:cubicBezTo>
                  <a:cubicBezTo>
                    <a:pt x="151" y="40"/>
                    <a:pt x="267" y="40"/>
                    <a:pt x="384" y="40"/>
                  </a:cubicBezTo>
                  <a:cubicBezTo>
                    <a:pt x="391" y="40"/>
                    <a:pt x="399" y="40"/>
                    <a:pt x="405" y="37"/>
                  </a:cubicBezTo>
                  <a:cubicBezTo>
                    <a:pt x="412" y="34"/>
                    <a:pt x="417" y="28"/>
                    <a:pt x="416" y="21"/>
                  </a:cubicBezTo>
                  <a:cubicBezTo>
                    <a:pt x="415" y="15"/>
                    <a:pt x="410" y="11"/>
                    <a:pt x="405" y="9"/>
                  </a:cubicBezTo>
                  <a:cubicBezTo>
                    <a:pt x="399" y="7"/>
                    <a:pt x="394" y="7"/>
                    <a:pt x="388" y="7"/>
                  </a:cubicBezTo>
                  <a:cubicBezTo>
                    <a:pt x="342" y="6"/>
                    <a:pt x="295" y="5"/>
                    <a:pt x="249" y="4"/>
                  </a:cubicBezTo>
                  <a:cubicBezTo>
                    <a:pt x="205" y="3"/>
                    <a:pt x="161" y="0"/>
                    <a:pt x="117" y="3"/>
                  </a:cubicBezTo>
                  <a:cubicBezTo>
                    <a:pt x="93" y="4"/>
                    <a:pt x="67" y="1"/>
                    <a:pt x="42"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16">
              <a:extLst>
                <a:ext uri="{FF2B5EF4-FFF2-40B4-BE49-F238E27FC236}">
                  <a16:creationId xmlns:a16="http://schemas.microsoft.com/office/drawing/2014/main" id="{A8261311-987D-FA48-A9B1-191E9BA7CFE0}"/>
                </a:ext>
              </a:extLst>
            </p:cNvPr>
            <p:cNvSpPr>
              <a:spLocks/>
            </p:cNvSpPr>
            <p:nvPr/>
          </p:nvSpPr>
          <p:spPr bwMode="auto">
            <a:xfrm>
              <a:off x="5311775" y="5549900"/>
              <a:ext cx="1539875" cy="139700"/>
            </a:xfrm>
            <a:custGeom>
              <a:avLst/>
              <a:gdLst>
                <a:gd name="T0" fmla="*/ 37 w 405"/>
                <a:gd name="T1" fmla="*/ 0 h 37"/>
                <a:gd name="T2" fmla="*/ 13 w 405"/>
                <a:gd name="T3" fmla="*/ 3 h 37"/>
                <a:gd name="T4" fmla="*/ 1 w 405"/>
                <a:gd name="T5" fmla="*/ 23 h 37"/>
                <a:gd name="T6" fmla="*/ 14 w 405"/>
                <a:gd name="T7" fmla="*/ 35 h 37"/>
                <a:gd name="T8" fmla="*/ 32 w 405"/>
                <a:gd name="T9" fmla="*/ 37 h 37"/>
                <a:gd name="T10" fmla="*/ 374 w 405"/>
                <a:gd name="T11" fmla="*/ 36 h 37"/>
                <a:gd name="T12" fmla="*/ 392 w 405"/>
                <a:gd name="T13" fmla="*/ 34 h 37"/>
                <a:gd name="T14" fmla="*/ 404 w 405"/>
                <a:gd name="T15" fmla="*/ 22 h 37"/>
                <a:gd name="T16" fmla="*/ 392 w 405"/>
                <a:gd name="T17" fmla="*/ 3 h 37"/>
                <a:gd name="T18" fmla="*/ 368 w 405"/>
                <a:gd name="T19" fmla="*/ 1 h 37"/>
                <a:gd name="T20" fmla="*/ 230 w 405"/>
                <a:gd name="T21" fmla="*/ 3 h 37"/>
                <a:gd name="T22" fmla="*/ 161 w 405"/>
                <a:gd name="T23" fmla="*/ 1 h 37"/>
                <a:gd name="T24" fmla="*/ 74 w 405"/>
                <a:gd name="T25" fmla="*/ 1 h 37"/>
                <a:gd name="T26" fmla="*/ 37 w 405"/>
                <a:gd name="T2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5" h="37">
                  <a:moveTo>
                    <a:pt x="37" y="0"/>
                  </a:moveTo>
                  <a:cubicBezTo>
                    <a:pt x="29" y="0"/>
                    <a:pt x="20" y="0"/>
                    <a:pt x="13" y="3"/>
                  </a:cubicBezTo>
                  <a:cubicBezTo>
                    <a:pt x="6" y="7"/>
                    <a:pt x="0" y="15"/>
                    <a:pt x="1" y="23"/>
                  </a:cubicBezTo>
                  <a:cubicBezTo>
                    <a:pt x="3" y="29"/>
                    <a:pt x="8" y="33"/>
                    <a:pt x="14" y="35"/>
                  </a:cubicBezTo>
                  <a:cubicBezTo>
                    <a:pt x="19" y="37"/>
                    <a:pt x="26" y="37"/>
                    <a:pt x="32" y="37"/>
                  </a:cubicBezTo>
                  <a:cubicBezTo>
                    <a:pt x="146" y="37"/>
                    <a:pt x="260" y="37"/>
                    <a:pt x="374" y="36"/>
                  </a:cubicBezTo>
                  <a:cubicBezTo>
                    <a:pt x="380" y="36"/>
                    <a:pt x="386" y="36"/>
                    <a:pt x="392" y="34"/>
                  </a:cubicBezTo>
                  <a:cubicBezTo>
                    <a:pt x="397" y="32"/>
                    <a:pt x="403" y="27"/>
                    <a:pt x="404" y="22"/>
                  </a:cubicBezTo>
                  <a:cubicBezTo>
                    <a:pt x="405" y="14"/>
                    <a:pt x="399" y="6"/>
                    <a:pt x="392" y="3"/>
                  </a:cubicBezTo>
                  <a:cubicBezTo>
                    <a:pt x="384" y="0"/>
                    <a:pt x="376" y="1"/>
                    <a:pt x="368" y="1"/>
                  </a:cubicBezTo>
                  <a:cubicBezTo>
                    <a:pt x="322" y="3"/>
                    <a:pt x="276" y="4"/>
                    <a:pt x="230" y="3"/>
                  </a:cubicBezTo>
                  <a:cubicBezTo>
                    <a:pt x="207" y="3"/>
                    <a:pt x="184" y="2"/>
                    <a:pt x="161" y="1"/>
                  </a:cubicBezTo>
                  <a:cubicBezTo>
                    <a:pt x="140" y="0"/>
                    <a:pt x="81" y="1"/>
                    <a:pt x="74" y="1"/>
                  </a:cubicBezTo>
                  <a:cubicBezTo>
                    <a:pt x="62" y="2"/>
                    <a:pt x="49" y="1"/>
                    <a:pt x="37"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17">
              <a:extLst>
                <a:ext uri="{FF2B5EF4-FFF2-40B4-BE49-F238E27FC236}">
                  <a16:creationId xmlns:a16="http://schemas.microsoft.com/office/drawing/2014/main" id="{BCAE53A9-DBB2-164E-B0C0-22C25D12AE16}"/>
                </a:ext>
              </a:extLst>
            </p:cNvPr>
            <p:cNvSpPr>
              <a:spLocks/>
            </p:cNvSpPr>
            <p:nvPr/>
          </p:nvSpPr>
          <p:spPr bwMode="auto">
            <a:xfrm>
              <a:off x="5330825" y="5781675"/>
              <a:ext cx="1512888" cy="185738"/>
            </a:xfrm>
            <a:custGeom>
              <a:avLst/>
              <a:gdLst>
                <a:gd name="T0" fmla="*/ 32 w 398"/>
                <a:gd name="T1" fmla="*/ 1 h 49"/>
                <a:gd name="T2" fmla="*/ 13 w 398"/>
                <a:gd name="T3" fmla="*/ 4 h 49"/>
                <a:gd name="T4" fmla="*/ 1 w 398"/>
                <a:gd name="T5" fmla="*/ 18 h 49"/>
                <a:gd name="T6" fmla="*/ 14 w 398"/>
                <a:gd name="T7" fmla="*/ 37 h 49"/>
                <a:gd name="T8" fmla="*/ 38 w 398"/>
                <a:gd name="T9" fmla="*/ 40 h 49"/>
                <a:gd name="T10" fmla="*/ 371 w 398"/>
                <a:gd name="T11" fmla="*/ 39 h 49"/>
                <a:gd name="T12" fmla="*/ 393 w 398"/>
                <a:gd name="T13" fmla="*/ 29 h 49"/>
                <a:gd name="T14" fmla="*/ 384 w 398"/>
                <a:gd name="T15" fmla="*/ 5 h 49"/>
                <a:gd name="T16" fmla="*/ 356 w 398"/>
                <a:gd name="T17" fmla="*/ 1 h 49"/>
                <a:gd name="T18" fmla="*/ 105 w 398"/>
                <a:gd name="T19" fmla="*/ 2 h 49"/>
                <a:gd name="T20" fmla="*/ 32 w 398"/>
                <a:gd name="T2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49">
                  <a:moveTo>
                    <a:pt x="32" y="1"/>
                  </a:moveTo>
                  <a:cubicBezTo>
                    <a:pt x="25" y="1"/>
                    <a:pt x="19" y="2"/>
                    <a:pt x="13" y="4"/>
                  </a:cubicBezTo>
                  <a:cubicBezTo>
                    <a:pt x="7" y="7"/>
                    <a:pt x="2" y="12"/>
                    <a:pt x="1" y="18"/>
                  </a:cubicBezTo>
                  <a:cubicBezTo>
                    <a:pt x="0" y="26"/>
                    <a:pt x="6" y="34"/>
                    <a:pt x="14" y="37"/>
                  </a:cubicBezTo>
                  <a:cubicBezTo>
                    <a:pt x="22" y="40"/>
                    <a:pt x="30" y="40"/>
                    <a:pt x="38" y="40"/>
                  </a:cubicBezTo>
                  <a:cubicBezTo>
                    <a:pt x="149" y="36"/>
                    <a:pt x="260" y="49"/>
                    <a:pt x="371" y="39"/>
                  </a:cubicBezTo>
                  <a:cubicBezTo>
                    <a:pt x="379" y="38"/>
                    <a:pt x="389" y="37"/>
                    <a:pt x="393" y="29"/>
                  </a:cubicBezTo>
                  <a:cubicBezTo>
                    <a:pt x="398" y="21"/>
                    <a:pt x="392" y="10"/>
                    <a:pt x="384" y="5"/>
                  </a:cubicBezTo>
                  <a:cubicBezTo>
                    <a:pt x="375" y="1"/>
                    <a:pt x="365" y="1"/>
                    <a:pt x="356" y="1"/>
                  </a:cubicBezTo>
                  <a:cubicBezTo>
                    <a:pt x="272" y="4"/>
                    <a:pt x="189" y="4"/>
                    <a:pt x="105" y="2"/>
                  </a:cubicBezTo>
                  <a:cubicBezTo>
                    <a:pt x="81" y="1"/>
                    <a:pt x="56" y="0"/>
                    <a:pt x="32"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Freeform 18">
              <a:extLst>
                <a:ext uri="{FF2B5EF4-FFF2-40B4-BE49-F238E27FC236}">
                  <a16:creationId xmlns:a16="http://schemas.microsoft.com/office/drawing/2014/main" id="{B2B36CC6-8697-6A4D-BC69-1423BD5BB049}"/>
                </a:ext>
              </a:extLst>
            </p:cNvPr>
            <p:cNvSpPr>
              <a:spLocks/>
            </p:cNvSpPr>
            <p:nvPr/>
          </p:nvSpPr>
          <p:spPr bwMode="auto">
            <a:xfrm>
              <a:off x="6257925" y="5937250"/>
              <a:ext cx="444500" cy="357188"/>
            </a:xfrm>
            <a:custGeom>
              <a:avLst/>
              <a:gdLst>
                <a:gd name="T0" fmla="*/ 0 w 117"/>
                <a:gd name="T1" fmla="*/ 94 h 94"/>
                <a:gd name="T2" fmla="*/ 117 w 117"/>
                <a:gd name="T3" fmla="*/ 0 h 94"/>
              </a:gdLst>
              <a:ahLst/>
              <a:cxnLst>
                <a:cxn ang="0">
                  <a:pos x="T0" y="T1"/>
                </a:cxn>
                <a:cxn ang="0">
                  <a:pos x="T2" y="T3"/>
                </a:cxn>
              </a:cxnLst>
              <a:rect l="0" t="0" r="r" b="b"/>
              <a:pathLst>
                <a:path w="117" h="94">
                  <a:moveTo>
                    <a:pt x="0" y="94"/>
                  </a:moveTo>
                  <a:cubicBezTo>
                    <a:pt x="43" y="68"/>
                    <a:pt x="82" y="36"/>
                    <a:pt x="11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8" name="Freeform 19">
              <a:extLst>
                <a:ext uri="{FF2B5EF4-FFF2-40B4-BE49-F238E27FC236}">
                  <a16:creationId xmlns:a16="http://schemas.microsoft.com/office/drawing/2014/main" id="{C2AE3142-BEB8-7948-A434-7E5133C77E73}"/>
                </a:ext>
              </a:extLst>
            </p:cNvPr>
            <p:cNvSpPr>
              <a:spLocks/>
            </p:cNvSpPr>
            <p:nvPr/>
          </p:nvSpPr>
          <p:spPr bwMode="auto">
            <a:xfrm>
              <a:off x="5892800" y="6291263"/>
              <a:ext cx="365125" cy="38100"/>
            </a:xfrm>
            <a:custGeom>
              <a:avLst/>
              <a:gdLst>
                <a:gd name="T0" fmla="*/ 0 w 96"/>
                <a:gd name="T1" fmla="*/ 0 h 10"/>
                <a:gd name="T2" fmla="*/ 62 w 96"/>
                <a:gd name="T3" fmla="*/ 10 h 10"/>
                <a:gd name="T4" fmla="*/ 82 w 96"/>
                <a:gd name="T5" fmla="*/ 8 h 10"/>
                <a:gd name="T6" fmla="*/ 96 w 96"/>
                <a:gd name="T7" fmla="*/ 1 h 10"/>
              </a:gdLst>
              <a:ahLst/>
              <a:cxnLst>
                <a:cxn ang="0">
                  <a:pos x="T0" y="T1"/>
                </a:cxn>
                <a:cxn ang="0">
                  <a:pos x="T2" y="T3"/>
                </a:cxn>
                <a:cxn ang="0">
                  <a:pos x="T4" y="T5"/>
                </a:cxn>
                <a:cxn ang="0">
                  <a:pos x="T6" y="T7"/>
                </a:cxn>
              </a:cxnLst>
              <a:rect l="0" t="0" r="r" b="b"/>
              <a:pathLst>
                <a:path w="96" h="10">
                  <a:moveTo>
                    <a:pt x="0" y="0"/>
                  </a:moveTo>
                  <a:cubicBezTo>
                    <a:pt x="19" y="8"/>
                    <a:pt x="41" y="10"/>
                    <a:pt x="62" y="10"/>
                  </a:cubicBezTo>
                  <a:cubicBezTo>
                    <a:pt x="69" y="10"/>
                    <a:pt x="75" y="10"/>
                    <a:pt x="82" y="8"/>
                  </a:cubicBezTo>
                  <a:cubicBezTo>
                    <a:pt x="87" y="7"/>
                    <a:pt x="91" y="4"/>
                    <a:pt x="96" y="1"/>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20">
              <a:extLst>
                <a:ext uri="{FF2B5EF4-FFF2-40B4-BE49-F238E27FC236}">
                  <a16:creationId xmlns:a16="http://schemas.microsoft.com/office/drawing/2014/main" id="{A9DC7330-F69D-F14B-97AA-9978DD3217A4}"/>
                </a:ext>
              </a:extLst>
            </p:cNvPr>
            <p:cNvSpPr>
              <a:spLocks/>
            </p:cNvSpPr>
            <p:nvPr/>
          </p:nvSpPr>
          <p:spPr bwMode="auto">
            <a:xfrm>
              <a:off x="5448300" y="5937250"/>
              <a:ext cx="444500" cy="354013"/>
            </a:xfrm>
            <a:custGeom>
              <a:avLst/>
              <a:gdLst>
                <a:gd name="T0" fmla="*/ 0 w 117"/>
                <a:gd name="T1" fmla="*/ 0 h 93"/>
                <a:gd name="T2" fmla="*/ 84 w 117"/>
                <a:gd name="T3" fmla="*/ 71 h 93"/>
                <a:gd name="T4" fmla="*/ 109 w 117"/>
                <a:gd name="T5" fmla="*/ 89 h 93"/>
                <a:gd name="T6" fmla="*/ 117 w 117"/>
                <a:gd name="T7" fmla="*/ 93 h 93"/>
              </a:gdLst>
              <a:ahLst/>
              <a:cxnLst>
                <a:cxn ang="0">
                  <a:pos x="T0" y="T1"/>
                </a:cxn>
                <a:cxn ang="0">
                  <a:pos x="T2" y="T3"/>
                </a:cxn>
                <a:cxn ang="0">
                  <a:pos x="T4" y="T5"/>
                </a:cxn>
                <a:cxn ang="0">
                  <a:pos x="T6" y="T7"/>
                </a:cxn>
              </a:cxnLst>
              <a:rect l="0" t="0" r="r" b="b"/>
              <a:pathLst>
                <a:path w="117" h="93">
                  <a:moveTo>
                    <a:pt x="0" y="0"/>
                  </a:moveTo>
                  <a:cubicBezTo>
                    <a:pt x="28" y="24"/>
                    <a:pt x="56" y="47"/>
                    <a:pt x="84" y="71"/>
                  </a:cubicBezTo>
                  <a:cubicBezTo>
                    <a:pt x="92" y="77"/>
                    <a:pt x="100" y="84"/>
                    <a:pt x="109" y="89"/>
                  </a:cubicBezTo>
                  <a:cubicBezTo>
                    <a:pt x="112" y="90"/>
                    <a:pt x="114" y="91"/>
                    <a:pt x="117" y="9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0" name="Freeform 21">
              <a:extLst>
                <a:ext uri="{FF2B5EF4-FFF2-40B4-BE49-F238E27FC236}">
                  <a16:creationId xmlns:a16="http://schemas.microsoft.com/office/drawing/2014/main" id="{DC585806-532F-734A-B92E-7AFDE43A940C}"/>
                </a:ext>
              </a:extLst>
            </p:cNvPr>
            <p:cNvSpPr>
              <a:spLocks/>
            </p:cNvSpPr>
            <p:nvPr/>
          </p:nvSpPr>
          <p:spPr bwMode="auto">
            <a:xfrm>
              <a:off x="5775325" y="6184900"/>
              <a:ext cx="615950" cy="30163"/>
            </a:xfrm>
            <a:custGeom>
              <a:avLst/>
              <a:gdLst>
                <a:gd name="T0" fmla="*/ 0 w 162"/>
                <a:gd name="T1" fmla="*/ 7 h 8"/>
                <a:gd name="T2" fmla="*/ 162 w 162"/>
                <a:gd name="T3" fmla="*/ 8 h 8"/>
              </a:gdLst>
              <a:ahLst/>
              <a:cxnLst>
                <a:cxn ang="0">
                  <a:pos x="T0" y="T1"/>
                </a:cxn>
                <a:cxn ang="0">
                  <a:pos x="T2" y="T3"/>
                </a:cxn>
              </a:cxnLst>
              <a:rect l="0" t="0" r="r" b="b"/>
              <a:pathLst>
                <a:path w="162" h="8">
                  <a:moveTo>
                    <a:pt x="0" y="7"/>
                  </a:moveTo>
                  <a:cubicBezTo>
                    <a:pt x="54" y="4"/>
                    <a:pt x="108" y="0"/>
                    <a:pt x="162" y="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1" name="Freeform 22">
              <a:extLst>
                <a:ext uri="{FF2B5EF4-FFF2-40B4-BE49-F238E27FC236}">
                  <a16:creationId xmlns:a16="http://schemas.microsoft.com/office/drawing/2014/main" id="{59391D8D-17B1-9D43-991A-0069552D7308}"/>
                </a:ext>
              </a:extLst>
            </p:cNvPr>
            <p:cNvSpPr>
              <a:spLocks/>
            </p:cNvSpPr>
            <p:nvPr/>
          </p:nvSpPr>
          <p:spPr bwMode="auto">
            <a:xfrm>
              <a:off x="5375275" y="5697538"/>
              <a:ext cx="30163" cy="92075"/>
            </a:xfrm>
            <a:custGeom>
              <a:avLst/>
              <a:gdLst>
                <a:gd name="T0" fmla="*/ 8 w 8"/>
                <a:gd name="T1" fmla="*/ 24 h 24"/>
                <a:gd name="T2" fmla="*/ 0 w 8"/>
                <a:gd name="T3" fmla="*/ 0 h 24"/>
              </a:gdLst>
              <a:ahLst/>
              <a:cxnLst>
                <a:cxn ang="0">
                  <a:pos x="T0" y="T1"/>
                </a:cxn>
                <a:cxn ang="0">
                  <a:pos x="T2" y="T3"/>
                </a:cxn>
              </a:cxnLst>
              <a:rect l="0" t="0" r="r" b="b"/>
              <a:pathLst>
                <a:path w="8" h="24">
                  <a:moveTo>
                    <a:pt x="8" y="24"/>
                  </a:moveTo>
                  <a:cubicBezTo>
                    <a:pt x="7" y="15"/>
                    <a:pt x="4" y="8"/>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23">
              <a:extLst>
                <a:ext uri="{FF2B5EF4-FFF2-40B4-BE49-F238E27FC236}">
                  <a16:creationId xmlns:a16="http://schemas.microsoft.com/office/drawing/2014/main" id="{72DA30FF-2E2C-AD4A-840B-F7081ED8249A}"/>
                </a:ext>
              </a:extLst>
            </p:cNvPr>
            <p:cNvSpPr>
              <a:spLocks/>
            </p:cNvSpPr>
            <p:nvPr/>
          </p:nvSpPr>
          <p:spPr bwMode="auto">
            <a:xfrm>
              <a:off x="5349875" y="5457825"/>
              <a:ext cx="30163" cy="98425"/>
            </a:xfrm>
            <a:custGeom>
              <a:avLst/>
              <a:gdLst>
                <a:gd name="T0" fmla="*/ 8 w 8"/>
                <a:gd name="T1" fmla="*/ 26 h 26"/>
                <a:gd name="T2" fmla="*/ 4 w 8"/>
                <a:gd name="T3" fmla="*/ 16 h 26"/>
                <a:gd name="T4" fmla="*/ 1 w 8"/>
                <a:gd name="T5" fmla="*/ 0 h 26"/>
              </a:gdLst>
              <a:ahLst/>
              <a:cxnLst>
                <a:cxn ang="0">
                  <a:pos x="T0" y="T1"/>
                </a:cxn>
                <a:cxn ang="0">
                  <a:pos x="T2" y="T3"/>
                </a:cxn>
                <a:cxn ang="0">
                  <a:pos x="T4" y="T5"/>
                </a:cxn>
              </a:cxnLst>
              <a:rect l="0" t="0" r="r" b="b"/>
              <a:pathLst>
                <a:path w="8" h="26">
                  <a:moveTo>
                    <a:pt x="8" y="26"/>
                  </a:moveTo>
                  <a:cubicBezTo>
                    <a:pt x="6" y="22"/>
                    <a:pt x="5" y="19"/>
                    <a:pt x="4" y="16"/>
                  </a:cubicBezTo>
                  <a:cubicBezTo>
                    <a:pt x="2" y="10"/>
                    <a:pt x="0" y="5"/>
                    <a:pt x="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3" name="Freeform 24">
              <a:extLst>
                <a:ext uri="{FF2B5EF4-FFF2-40B4-BE49-F238E27FC236}">
                  <a16:creationId xmlns:a16="http://schemas.microsoft.com/office/drawing/2014/main" id="{4A34D70D-7600-AC43-8359-62E0A19E1175}"/>
                </a:ext>
              </a:extLst>
            </p:cNvPr>
            <p:cNvSpPr>
              <a:spLocks/>
            </p:cNvSpPr>
            <p:nvPr/>
          </p:nvSpPr>
          <p:spPr bwMode="auto">
            <a:xfrm>
              <a:off x="5337175" y="5226050"/>
              <a:ext cx="23813" cy="84138"/>
            </a:xfrm>
            <a:custGeom>
              <a:avLst/>
              <a:gdLst>
                <a:gd name="T0" fmla="*/ 6 w 6"/>
                <a:gd name="T1" fmla="*/ 22 h 22"/>
                <a:gd name="T2" fmla="*/ 0 w 6"/>
                <a:gd name="T3" fmla="*/ 0 h 22"/>
              </a:gdLst>
              <a:ahLst/>
              <a:cxnLst>
                <a:cxn ang="0">
                  <a:pos x="T0" y="T1"/>
                </a:cxn>
                <a:cxn ang="0">
                  <a:pos x="T2" y="T3"/>
                </a:cxn>
              </a:cxnLst>
              <a:rect l="0" t="0" r="r" b="b"/>
              <a:pathLst>
                <a:path w="6" h="22">
                  <a:moveTo>
                    <a:pt x="6" y="22"/>
                  </a:moveTo>
                  <a:cubicBezTo>
                    <a:pt x="3" y="14"/>
                    <a:pt x="1" y="9"/>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4" name="Freeform 25">
              <a:extLst>
                <a:ext uri="{FF2B5EF4-FFF2-40B4-BE49-F238E27FC236}">
                  <a16:creationId xmlns:a16="http://schemas.microsoft.com/office/drawing/2014/main" id="{E57B5F42-B018-074A-8F4A-F290690C775F}"/>
                </a:ext>
              </a:extLst>
            </p:cNvPr>
            <p:cNvSpPr>
              <a:spLocks/>
            </p:cNvSpPr>
            <p:nvPr/>
          </p:nvSpPr>
          <p:spPr bwMode="auto">
            <a:xfrm>
              <a:off x="5284788" y="4967288"/>
              <a:ext cx="52388" cy="114300"/>
            </a:xfrm>
            <a:custGeom>
              <a:avLst/>
              <a:gdLst>
                <a:gd name="T0" fmla="*/ 14 w 14"/>
                <a:gd name="T1" fmla="*/ 30 h 30"/>
                <a:gd name="T2" fmla="*/ 0 w 14"/>
                <a:gd name="T3" fmla="*/ 0 h 30"/>
              </a:gdLst>
              <a:ahLst/>
              <a:cxnLst>
                <a:cxn ang="0">
                  <a:pos x="T0" y="T1"/>
                </a:cxn>
                <a:cxn ang="0">
                  <a:pos x="T2" y="T3"/>
                </a:cxn>
              </a:cxnLst>
              <a:rect l="0" t="0" r="r" b="b"/>
              <a:pathLst>
                <a:path w="14" h="30">
                  <a:moveTo>
                    <a:pt x="14" y="30"/>
                  </a:moveTo>
                  <a:cubicBezTo>
                    <a:pt x="9" y="21"/>
                    <a:pt x="7" y="7"/>
                    <a:pt x="0"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26">
              <a:extLst>
                <a:ext uri="{FF2B5EF4-FFF2-40B4-BE49-F238E27FC236}">
                  <a16:creationId xmlns:a16="http://schemas.microsoft.com/office/drawing/2014/main" id="{A6574985-CB59-1E4A-89F9-1FEF9205766A}"/>
                </a:ext>
              </a:extLst>
            </p:cNvPr>
            <p:cNvSpPr>
              <a:spLocks/>
            </p:cNvSpPr>
            <p:nvPr/>
          </p:nvSpPr>
          <p:spPr bwMode="auto">
            <a:xfrm>
              <a:off x="6800850" y="5229225"/>
              <a:ext cx="23813" cy="87313"/>
            </a:xfrm>
            <a:custGeom>
              <a:avLst/>
              <a:gdLst>
                <a:gd name="T0" fmla="*/ 0 w 6"/>
                <a:gd name="T1" fmla="*/ 23 h 23"/>
                <a:gd name="T2" fmla="*/ 6 w 6"/>
                <a:gd name="T3" fmla="*/ 0 h 23"/>
              </a:gdLst>
              <a:ahLst/>
              <a:cxnLst>
                <a:cxn ang="0">
                  <a:pos x="T0" y="T1"/>
                </a:cxn>
                <a:cxn ang="0">
                  <a:pos x="T2" y="T3"/>
                </a:cxn>
              </a:cxnLst>
              <a:rect l="0" t="0" r="r" b="b"/>
              <a:pathLst>
                <a:path w="6" h="23">
                  <a:moveTo>
                    <a:pt x="0" y="23"/>
                  </a:moveTo>
                  <a:cubicBezTo>
                    <a:pt x="2" y="15"/>
                    <a:pt x="3" y="7"/>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6" name="Freeform 27">
              <a:extLst>
                <a:ext uri="{FF2B5EF4-FFF2-40B4-BE49-F238E27FC236}">
                  <a16:creationId xmlns:a16="http://schemas.microsoft.com/office/drawing/2014/main" id="{F7F47312-072F-634A-A575-3F9A5F5D9F9B}"/>
                </a:ext>
              </a:extLst>
            </p:cNvPr>
            <p:cNvSpPr>
              <a:spLocks/>
            </p:cNvSpPr>
            <p:nvPr/>
          </p:nvSpPr>
          <p:spPr bwMode="auto">
            <a:xfrm>
              <a:off x="6786563" y="5465763"/>
              <a:ext cx="22225" cy="90488"/>
            </a:xfrm>
            <a:custGeom>
              <a:avLst/>
              <a:gdLst>
                <a:gd name="T0" fmla="*/ 0 w 6"/>
                <a:gd name="T1" fmla="*/ 24 h 24"/>
                <a:gd name="T2" fmla="*/ 6 w 6"/>
                <a:gd name="T3" fmla="*/ 0 h 24"/>
              </a:gdLst>
              <a:ahLst/>
              <a:cxnLst>
                <a:cxn ang="0">
                  <a:pos x="T0" y="T1"/>
                </a:cxn>
                <a:cxn ang="0">
                  <a:pos x="T2" y="T3"/>
                </a:cxn>
              </a:cxnLst>
              <a:rect l="0" t="0" r="r" b="b"/>
              <a:pathLst>
                <a:path w="6" h="24">
                  <a:moveTo>
                    <a:pt x="0" y="24"/>
                  </a:moveTo>
                  <a:cubicBezTo>
                    <a:pt x="2" y="16"/>
                    <a:pt x="4" y="8"/>
                    <a:pt x="6"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Freeform 28">
              <a:extLst>
                <a:ext uri="{FF2B5EF4-FFF2-40B4-BE49-F238E27FC236}">
                  <a16:creationId xmlns:a16="http://schemas.microsoft.com/office/drawing/2014/main" id="{4110E2A9-30C4-824B-8E16-ADBADFA4F37A}"/>
                </a:ext>
              </a:extLst>
            </p:cNvPr>
            <p:cNvSpPr>
              <a:spLocks/>
            </p:cNvSpPr>
            <p:nvPr/>
          </p:nvSpPr>
          <p:spPr bwMode="auto">
            <a:xfrm>
              <a:off x="6762750" y="5700713"/>
              <a:ext cx="26988" cy="88900"/>
            </a:xfrm>
            <a:custGeom>
              <a:avLst/>
              <a:gdLst>
                <a:gd name="T0" fmla="*/ 0 w 7"/>
                <a:gd name="T1" fmla="*/ 23 h 23"/>
                <a:gd name="T2" fmla="*/ 7 w 7"/>
                <a:gd name="T3" fmla="*/ 0 h 23"/>
              </a:gdLst>
              <a:ahLst/>
              <a:cxnLst>
                <a:cxn ang="0">
                  <a:pos x="T0" y="T1"/>
                </a:cxn>
                <a:cxn ang="0">
                  <a:pos x="T2" y="T3"/>
                </a:cxn>
              </a:cxnLst>
              <a:rect l="0" t="0" r="r" b="b"/>
              <a:pathLst>
                <a:path w="7" h="23">
                  <a:moveTo>
                    <a:pt x="0" y="23"/>
                  </a:moveTo>
                  <a:cubicBezTo>
                    <a:pt x="3" y="16"/>
                    <a:pt x="5" y="8"/>
                    <a:pt x="7"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29">
              <a:extLst>
                <a:ext uri="{FF2B5EF4-FFF2-40B4-BE49-F238E27FC236}">
                  <a16:creationId xmlns:a16="http://schemas.microsoft.com/office/drawing/2014/main" id="{DD5D9836-BE5A-BD40-9F3C-82E281240867}"/>
                </a:ext>
              </a:extLst>
            </p:cNvPr>
            <p:cNvSpPr>
              <a:spLocks noEditPoints="1"/>
            </p:cNvSpPr>
            <p:nvPr/>
          </p:nvSpPr>
          <p:spPr bwMode="auto">
            <a:xfrm>
              <a:off x="5349875" y="4975225"/>
              <a:ext cx="1477963" cy="106363"/>
            </a:xfrm>
            <a:custGeom>
              <a:avLst/>
              <a:gdLst>
                <a:gd name="T0" fmla="*/ 67 w 931"/>
                <a:gd name="T1" fmla="*/ 0 h 67"/>
                <a:gd name="T2" fmla="*/ 0 w 931"/>
                <a:gd name="T3" fmla="*/ 67 h 67"/>
                <a:gd name="T4" fmla="*/ 143 w 931"/>
                <a:gd name="T5" fmla="*/ 2 h 67"/>
                <a:gd name="T6" fmla="*/ 86 w 931"/>
                <a:gd name="T7" fmla="*/ 60 h 67"/>
                <a:gd name="T8" fmla="*/ 220 w 931"/>
                <a:gd name="T9" fmla="*/ 4 h 67"/>
                <a:gd name="T10" fmla="*/ 165 w 931"/>
                <a:gd name="T11" fmla="*/ 60 h 67"/>
                <a:gd name="T12" fmla="*/ 297 w 931"/>
                <a:gd name="T13" fmla="*/ 7 h 67"/>
                <a:gd name="T14" fmla="*/ 241 w 931"/>
                <a:gd name="T15" fmla="*/ 60 h 67"/>
                <a:gd name="T16" fmla="*/ 323 w 931"/>
                <a:gd name="T17" fmla="*/ 60 h 67"/>
                <a:gd name="T18" fmla="*/ 373 w 931"/>
                <a:gd name="T19" fmla="*/ 7 h 67"/>
                <a:gd name="T20" fmla="*/ 450 w 931"/>
                <a:gd name="T21" fmla="*/ 12 h 67"/>
                <a:gd name="T22" fmla="*/ 397 w 931"/>
                <a:gd name="T23" fmla="*/ 62 h 67"/>
                <a:gd name="T24" fmla="*/ 526 w 931"/>
                <a:gd name="T25" fmla="*/ 12 h 67"/>
                <a:gd name="T26" fmla="*/ 476 w 931"/>
                <a:gd name="T27" fmla="*/ 62 h 67"/>
                <a:gd name="T28" fmla="*/ 608 w 931"/>
                <a:gd name="T29" fmla="*/ 9 h 67"/>
                <a:gd name="T30" fmla="*/ 558 w 931"/>
                <a:gd name="T31" fmla="*/ 60 h 67"/>
                <a:gd name="T32" fmla="*/ 687 w 931"/>
                <a:gd name="T33" fmla="*/ 9 h 67"/>
                <a:gd name="T34" fmla="*/ 637 w 931"/>
                <a:gd name="T35" fmla="*/ 60 h 67"/>
                <a:gd name="T36" fmla="*/ 713 w 931"/>
                <a:gd name="T37" fmla="*/ 60 h 67"/>
                <a:gd name="T38" fmla="*/ 768 w 931"/>
                <a:gd name="T39" fmla="*/ 7 h 67"/>
                <a:gd name="T40" fmla="*/ 847 w 931"/>
                <a:gd name="T41" fmla="*/ 4 h 67"/>
                <a:gd name="T42" fmla="*/ 792 w 931"/>
                <a:gd name="T43" fmla="*/ 60 h 67"/>
                <a:gd name="T44" fmla="*/ 931 w 931"/>
                <a:gd name="T45" fmla="*/ 0 h 67"/>
                <a:gd name="T46" fmla="*/ 869 w 931"/>
                <a:gd name="T47" fmla="*/ 6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1" h="67">
                  <a:moveTo>
                    <a:pt x="67" y="0"/>
                  </a:moveTo>
                  <a:lnTo>
                    <a:pt x="0" y="67"/>
                  </a:lnTo>
                  <a:moveTo>
                    <a:pt x="143" y="2"/>
                  </a:moveTo>
                  <a:lnTo>
                    <a:pt x="86" y="60"/>
                  </a:lnTo>
                  <a:moveTo>
                    <a:pt x="220" y="4"/>
                  </a:moveTo>
                  <a:lnTo>
                    <a:pt x="165" y="60"/>
                  </a:lnTo>
                  <a:moveTo>
                    <a:pt x="297" y="7"/>
                  </a:moveTo>
                  <a:lnTo>
                    <a:pt x="241" y="60"/>
                  </a:lnTo>
                  <a:moveTo>
                    <a:pt x="323" y="60"/>
                  </a:moveTo>
                  <a:lnTo>
                    <a:pt x="373" y="7"/>
                  </a:lnTo>
                  <a:moveTo>
                    <a:pt x="450" y="12"/>
                  </a:moveTo>
                  <a:lnTo>
                    <a:pt x="397" y="62"/>
                  </a:lnTo>
                  <a:moveTo>
                    <a:pt x="526" y="12"/>
                  </a:moveTo>
                  <a:lnTo>
                    <a:pt x="476" y="62"/>
                  </a:lnTo>
                  <a:moveTo>
                    <a:pt x="608" y="9"/>
                  </a:moveTo>
                  <a:lnTo>
                    <a:pt x="558" y="60"/>
                  </a:lnTo>
                  <a:moveTo>
                    <a:pt x="687" y="9"/>
                  </a:moveTo>
                  <a:lnTo>
                    <a:pt x="637" y="60"/>
                  </a:lnTo>
                  <a:moveTo>
                    <a:pt x="713" y="60"/>
                  </a:moveTo>
                  <a:lnTo>
                    <a:pt x="768" y="7"/>
                  </a:lnTo>
                  <a:moveTo>
                    <a:pt x="847" y="4"/>
                  </a:moveTo>
                  <a:lnTo>
                    <a:pt x="792" y="60"/>
                  </a:lnTo>
                  <a:moveTo>
                    <a:pt x="931" y="0"/>
                  </a:moveTo>
                  <a:lnTo>
                    <a:pt x="869" y="64"/>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9" name="Freeform 30">
              <a:extLst>
                <a:ext uri="{FF2B5EF4-FFF2-40B4-BE49-F238E27FC236}">
                  <a16:creationId xmlns:a16="http://schemas.microsoft.com/office/drawing/2014/main" id="{BFA07772-1EE4-FF40-8393-C446EF6B9211}"/>
                </a:ext>
              </a:extLst>
            </p:cNvPr>
            <p:cNvSpPr>
              <a:spLocks noEditPoints="1"/>
            </p:cNvSpPr>
            <p:nvPr/>
          </p:nvSpPr>
          <p:spPr bwMode="auto">
            <a:xfrm>
              <a:off x="5508625" y="5218113"/>
              <a:ext cx="1316038" cy="106363"/>
            </a:xfrm>
            <a:custGeom>
              <a:avLst/>
              <a:gdLst>
                <a:gd name="T0" fmla="*/ 46 w 829"/>
                <a:gd name="T1" fmla="*/ 5 h 67"/>
                <a:gd name="T2" fmla="*/ 0 w 829"/>
                <a:gd name="T3" fmla="*/ 50 h 67"/>
                <a:gd name="T4" fmla="*/ 125 w 829"/>
                <a:gd name="T5" fmla="*/ 5 h 67"/>
                <a:gd name="T6" fmla="*/ 72 w 829"/>
                <a:gd name="T7" fmla="*/ 55 h 67"/>
                <a:gd name="T8" fmla="*/ 201 w 829"/>
                <a:gd name="T9" fmla="*/ 5 h 67"/>
                <a:gd name="T10" fmla="*/ 149 w 829"/>
                <a:gd name="T11" fmla="*/ 58 h 67"/>
                <a:gd name="T12" fmla="*/ 283 w 829"/>
                <a:gd name="T13" fmla="*/ 2 h 67"/>
                <a:gd name="T14" fmla="*/ 230 w 829"/>
                <a:gd name="T15" fmla="*/ 55 h 67"/>
                <a:gd name="T16" fmla="*/ 362 w 829"/>
                <a:gd name="T17" fmla="*/ 2 h 67"/>
                <a:gd name="T18" fmla="*/ 309 w 829"/>
                <a:gd name="T19" fmla="*/ 55 h 67"/>
                <a:gd name="T20" fmla="*/ 441 w 829"/>
                <a:gd name="T21" fmla="*/ 0 h 67"/>
                <a:gd name="T22" fmla="*/ 383 w 829"/>
                <a:gd name="T23" fmla="*/ 60 h 67"/>
                <a:gd name="T24" fmla="*/ 520 w 829"/>
                <a:gd name="T25" fmla="*/ 2 h 67"/>
                <a:gd name="T26" fmla="*/ 462 w 829"/>
                <a:gd name="T27" fmla="*/ 60 h 67"/>
                <a:gd name="T28" fmla="*/ 599 w 829"/>
                <a:gd name="T29" fmla="*/ 2 h 67"/>
                <a:gd name="T30" fmla="*/ 539 w 829"/>
                <a:gd name="T31" fmla="*/ 60 h 67"/>
                <a:gd name="T32" fmla="*/ 618 w 829"/>
                <a:gd name="T33" fmla="*/ 62 h 67"/>
                <a:gd name="T34" fmla="*/ 680 w 829"/>
                <a:gd name="T35" fmla="*/ 0 h 67"/>
                <a:gd name="T36" fmla="*/ 757 w 829"/>
                <a:gd name="T37" fmla="*/ 0 h 67"/>
                <a:gd name="T38" fmla="*/ 690 w 829"/>
                <a:gd name="T39" fmla="*/ 67 h 67"/>
                <a:gd name="T40" fmla="*/ 829 w 829"/>
                <a:gd name="T41" fmla="*/ 7 h 67"/>
                <a:gd name="T42" fmla="*/ 769 w 829"/>
                <a:gd name="T4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9" h="67">
                  <a:moveTo>
                    <a:pt x="46" y="5"/>
                  </a:moveTo>
                  <a:lnTo>
                    <a:pt x="0" y="50"/>
                  </a:lnTo>
                  <a:moveTo>
                    <a:pt x="125" y="5"/>
                  </a:moveTo>
                  <a:lnTo>
                    <a:pt x="72" y="55"/>
                  </a:lnTo>
                  <a:moveTo>
                    <a:pt x="201" y="5"/>
                  </a:moveTo>
                  <a:lnTo>
                    <a:pt x="149" y="58"/>
                  </a:lnTo>
                  <a:moveTo>
                    <a:pt x="283" y="2"/>
                  </a:moveTo>
                  <a:lnTo>
                    <a:pt x="230" y="55"/>
                  </a:lnTo>
                  <a:moveTo>
                    <a:pt x="362" y="2"/>
                  </a:moveTo>
                  <a:lnTo>
                    <a:pt x="309" y="55"/>
                  </a:lnTo>
                  <a:moveTo>
                    <a:pt x="441" y="0"/>
                  </a:moveTo>
                  <a:lnTo>
                    <a:pt x="383" y="60"/>
                  </a:lnTo>
                  <a:moveTo>
                    <a:pt x="520" y="2"/>
                  </a:moveTo>
                  <a:lnTo>
                    <a:pt x="462" y="60"/>
                  </a:lnTo>
                  <a:moveTo>
                    <a:pt x="599" y="2"/>
                  </a:moveTo>
                  <a:lnTo>
                    <a:pt x="539" y="60"/>
                  </a:lnTo>
                  <a:moveTo>
                    <a:pt x="618" y="62"/>
                  </a:moveTo>
                  <a:lnTo>
                    <a:pt x="680" y="0"/>
                  </a:lnTo>
                  <a:moveTo>
                    <a:pt x="757" y="0"/>
                  </a:moveTo>
                  <a:lnTo>
                    <a:pt x="690" y="67"/>
                  </a:lnTo>
                  <a:moveTo>
                    <a:pt x="829" y="7"/>
                  </a:moveTo>
                  <a:lnTo>
                    <a:pt x="769" y="67"/>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0" name="Freeform 31">
              <a:extLst>
                <a:ext uri="{FF2B5EF4-FFF2-40B4-BE49-F238E27FC236}">
                  <a16:creationId xmlns:a16="http://schemas.microsoft.com/office/drawing/2014/main" id="{7A826488-6C88-654B-ACDE-FB1DCE2A3008}"/>
                </a:ext>
              </a:extLst>
            </p:cNvPr>
            <p:cNvSpPr>
              <a:spLocks noEditPoints="1"/>
            </p:cNvSpPr>
            <p:nvPr/>
          </p:nvSpPr>
          <p:spPr bwMode="auto">
            <a:xfrm>
              <a:off x="5383213" y="5446713"/>
              <a:ext cx="1343025" cy="117475"/>
            </a:xfrm>
            <a:custGeom>
              <a:avLst/>
              <a:gdLst>
                <a:gd name="T0" fmla="*/ 62 w 846"/>
                <a:gd name="T1" fmla="*/ 2 h 74"/>
                <a:gd name="T2" fmla="*/ 0 w 846"/>
                <a:gd name="T3" fmla="*/ 62 h 74"/>
                <a:gd name="T4" fmla="*/ 144 w 846"/>
                <a:gd name="T5" fmla="*/ 0 h 74"/>
                <a:gd name="T6" fmla="*/ 77 w 846"/>
                <a:gd name="T7" fmla="*/ 65 h 74"/>
                <a:gd name="T8" fmla="*/ 220 w 846"/>
                <a:gd name="T9" fmla="*/ 0 h 74"/>
                <a:gd name="T10" fmla="*/ 156 w 846"/>
                <a:gd name="T11" fmla="*/ 65 h 74"/>
                <a:gd name="T12" fmla="*/ 237 w 846"/>
                <a:gd name="T13" fmla="*/ 62 h 74"/>
                <a:gd name="T14" fmla="*/ 299 w 846"/>
                <a:gd name="T15" fmla="*/ 0 h 74"/>
                <a:gd name="T16" fmla="*/ 376 w 846"/>
                <a:gd name="T17" fmla="*/ 2 h 74"/>
                <a:gd name="T18" fmla="*/ 314 w 846"/>
                <a:gd name="T19" fmla="*/ 65 h 74"/>
                <a:gd name="T20" fmla="*/ 453 w 846"/>
                <a:gd name="T21" fmla="*/ 5 h 74"/>
                <a:gd name="T22" fmla="*/ 388 w 846"/>
                <a:gd name="T23" fmla="*/ 69 h 74"/>
                <a:gd name="T24" fmla="*/ 532 w 846"/>
                <a:gd name="T25" fmla="*/ 5 h 74"/>
                <a:gd name="T26" fmla="*/ 465 w 846"/>
                <a:gd name="T27" fmla="*/ 72 h 74"/>
                <a:gd name="T28" fmla="*/ 608 w 846"/>
                <a:gd name="T29" fmla="*/ 5 h 74"/>
                <a:gd name="T30" fmla="*/ 544 w 846"/>
                <a:gd name="T31" fmla="*/ 72 h 74"/>
                <a:gd name="T32" fmla="*/ 687 w 846"/>
                <a:gd name="T33" fmla="*/ 5 h 74"/>
                <a:gd name="T34" fmla="*/ 620 w 846"/>
                <a:gd name="T35" fmla="*/ 74 h 74"/>
                <a:gd name="T36" fmla="*/ 766 w 846"/>
                <a:gd name="T37" fmla="*/ 5 h 74"/>
                <a:gd name="T38" fmla="*/ 702 w 846"/>
                <a:gd name="T39" fmla="*/ 69 h 74"/>
                <a:gd name="T40" fmla="*/ 846 w 846"/>
                <a:gd name="T41" fmla="*/ 5 h 74"/>
                <a:gd name="T42" fmla="*/ 781 w 846"/>
                <a:gd name="T43"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6" h="74">
                  <a:moveTo>
                    <a:pt x="62" y="2"/>
                  </a:moveTo>
                  <a:lnTo>
                    <a:pt x="0" y="62"/>
                  </a:lnTo>
                  <a:moveTo>
                    <a:pt x="144" y="0"/>
                  </a:moveTo>
                  <a:lnTo>
                    <a:pt x="77" y="65"/>
                  </a:lnTo>
                  <a:moveTo>
                    <a:pt x="220" y="0"/>
                  </a:moveTo>
                  <a:lnTo>
                    <a:pt x="156" y="65"/>
                  </a:lnTo>
                  <a:moveTo>
                    <a:pt x="237" y="62"/>
                  </a:moveTo>
                  <a:lnTo>
                    <a:pt x="299" y="0"/>
                  </a:lnTo>
                  <a:moveTo>
                    <a:pt x="376" y="2"/>
                  </a:moveTo>
                  <a:lnTo>
                    <a:pt x="314" y="65"/>
                  </a:lnTo>
                  <a:moveTo>
                    <a:pt x="453" y="5"/>
                  </a:moveTo>
                  <a:lnTo>
                    <a:pt x="388" y="69"/>
                  </a:lnTo>
                  <a:moveTo>
                    <a:pt x="532" y="5"/>
                  </a:moveTo>
                  <a:lnTo>
                    <a:pt x="465" y="72"/>
                  </a:lnTo>
                  <a:moveTo>
                    <a:pt x="608" y="5"/>
                  </a:moveTo>
                  <a:lnTo>
                    <a:pt x="544" y="72"/>
                  </a:lnTo>
                  <a:moveTo>
                    <a:pt x="687" y="5"/>
                  </a:moveTo>
                  <a:lnTo>
                    <a:pt x="620" y="74"/>
                  </a:lnTo>
                  <a:moveTo>
                    <a:pt x="766" y="5"/>
                  </a:moveTo>
                  <a:lnTo>
                    <a:pt x="702" y="69"/>
                  </a:lnTo>
                  <a:moveTo>
                    <a:pt x="846" y="5"/>
                  </a:moveTo>
                  <a:lnTo>
                    <a:pt x="781" y="69"/>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1" name="Freeform 32">
              <a:extLst>
                <a:ext uri="{FF2B5EF4-FFF2-40B4-BE49-F238E27FC236}">
                  <a16:creationId xmlns:a16="http://schemas.microsoft.com/office/drawing/2014/main" id="{234C6149-8746-5840-92F2-D37D5F4FEFF1}"/>
                </a:ext>
              </a:extLst>
            </p:cNvPr>
            <p:cNvSpPr>
              <a:spLocks noEditPoints="1"/>
            </p:cNvSpPr>
            <p:nvPr/>
          </p:nvSpPr>
          <p:spPr bwMode="auto">
            <a:xfrm>
              <a:off x="5402263" y="5686425"/>
              <a:ext cx="1338263" cy="106363"/>
            </a:xfrm>
            <a:custGeom>
              <a:avLst/>
              <a:gdLst>
                <a:gd name="T0" fmla="*/ 58 w 843"/>
                <a:gd name="T1" fmla="*/ 0 h 67"/>
                <a:gd name="T2" fmla="*/ 0 w 843"/>
                <a:gd name="T3" fmla="*/ 57 h 67"/>
                <a:gd name="T4" fmla="*/ 137 w 843"/>
                <a:gd name="T5" fmla="*/ 0 h 67"/>
                <a:gd name="T6" fmla="*/ 77 w 843"/>
                <a:gd name="T7" fmla="*/ 62 h 67"/>
                <a:gd name="T8" fmla="*/ 213 w 843"/>
                <a:gd name="T9" fmla="*/ 2 h 67"/>
                <a:gd name="T10" fmla="*/ 153 w 843"/>
                <a:gd name="T11" fmla="*/ 62 h 67"/>
                <a:gd name="T12" fmla="*/ 292 w 843"/>
                <a:gd name="T13" fmla="*/ 2 h 67"/>
                <a:gd name="T14" fmla="*/ 232 w 843"/>
                <a:gd name="T15" fmla="*/ 62 h 67"/>
                <a:gd name="T16" fmla="*/ 371 w 843"/>
                <a:gd name="T17" fmla="*/ 0 h 67"/>
                <a:gd name="T18" fmla="*/ 307 w 843"/>
                <a:gd name="T19" fmla="*/ 67 h 67"/>
                <a:gd name="T20" fmla="*/ 450 w 843"/>
                <a:gd name="T21" fmla="*/ 0 h 67"/>
                <a:gd name="T22" fmla="*/ 386 w 843"/>
                <a:gd name="T23" fmla="*/ 67 h 67"/>
                <a:gd name="T24" fmla="*/ 529 w 843"/>
                <a:gd name="T25" fmla="*/ 0 h 67"/>
                <a:gd name="T26" fmla="*/ 465 w 843"/>
                <a:gd name="T27" fmla="*/ 67 h 67"/>
                <a:gd name="T28" fmla="*/ 608 w 843"/>
                <a:gd name="T29" fmla="*/ 0 h 67"/>
                <a:gd name="T30" fmla="*/ 544 w 843"/>
                <a:gd name="T31" fmla="*/ 65 h 67"/>
                <a:gd name="T32" fmla="*/ 685 w 843"/>
                <a:gd name="T33" fmla="*/ 0 h 67"/>
                <a:gd name="T34" fmla="*/ 620 w 843"/>
                <a:gd name="T35" fmla="*/ 67 h 67"/>
                <a:gd name="T36" fmla="*/ 764 w 843"/>
                <a:gd name="T37" fmla="*/ 2 h 67"/>
                <a:gd name="T38" fmla="*/ 702 w 843"/>
                <a:gd name="T39" fmla="*/ 65 h 67"/>
                <a:gd name="T40" fmla="*/ 843 w 843"/>
                <a:gd name="T41" fmla="*/ 0 h 67"/>
                <a:gd name="T42" fmla="*/ 781 w 843"/>
                <a:gd name="T43" fmla="*/ 6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3" h="67">
                  <a:moveTo>
                    <a:pt x="58" y="0"/>
                  </a:moveTo>
                  <a:lnTo>
                    <a:pt x="0" y="57"/>
                  </a:lnTo>
                  <a:moveTo>
                    <a:pt x="137" y="0"/>
                  </a:moveTo>
                  <a:lnTo>
                    <a:pt x="77" y="62"/>
                  </a:lnTo>
                  <a:moveTo>
                    <a:pt x="213" y="2"/>
                  </a:moveTo>
                  <a:lnTo>
                    <a:pt x="153" y="62"/>
                  </a:lnTo>
                  <a:moveTo>
                    <a:pt x="292" y="2"/>
                  </a:moveTo>
                  <a:lnTo>
                    <a:pt x="232" y="62"/>
                  </a:lnTo>
                  <a:moveTo>
                    <a:pt x="371" y="0"/>
                  </a:moveTo>
                  <a:lnTo>
                    <a:pt x="307" y="67"/>
                  </a:lnTo>
                  <a:moveTo>
                    <a:pt x="450" y="0"/>
                  </a:moveTo>
                  <a:lnTo>
                    <a:pt x="386" y="67"/>
                  </a:lnTo>
                  <a:moveTo>
                    <a:pt x="529" y="0"/>
                  </a:moveTo>
                  <a:lnTo>
                    <a:pt x="465" y="67"/>
                  </a:lnTo>
                  <a:moveTo>
                    <a:pt x="608" y="0"/>
                  </a:moveTo>
                  <a:lnTo>
                    <a:pt x="544" y="65"/>
                  </a:lnTo>
                  <a:moveTo>
                    <a:pt x="685" y="0"/>
                  </a:moveTo>
                  <a:lnTo>
                    <a:pt x="620" y="67"/>
                  </a:lnTo>
                  <a:moveTo>
                    <a:pt x="764" y="2"/>
                  </a:moveTo>
                  <a:lnTo>
                    <a:pt x="702" y="65"/>
                  </a:lnTo>
                  <a:moveTo>
                    <a:pt x="843" y="0"/>
                  </a:moveTo>
                  <a:lnTo>
                    <a:pt x="781" y="62"/>
                  </a:lnTo>
                </a:path>
              </a:pathLst>
            </a:custGeom>
            <a:noFill/>
            <a:ln w="15875" cap="flat">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2" name="Freeform 33">
              <a:extLst>
                <a:ext uri="{FF2B5EF4-FFF2-40B4-BE49-F238E27FC236}">
                  <a16:creationId xmlns:a16="http://schemas.microsoft.com/office/drawing/2014/main" id="{37FA830F-7B6D-F240-8AAC-C6877921EA6E}"/>
                </a:ext>
              </a:extLst>
            </p:cNvPr>
            <p:cNvSpPr>
              <a:spLocks/>
            </p:cNvSpPr>
            <p:nvPr/>
          </p:nvSpPr>
          <p:spPr bwMode="auto">
            <a:xfrm>
              <a:off x="5846763" y="6196013"/>
              <a:ext cx="471488" cy="125413"/>
            </a:xfrm>
            <a:custGeom>
              <a:avLst/>
              <a:gdLst>
                <a:gd name="T0" fmla="*/ 0 w 124"/>
                <a:gd name="T1" fmla="*/ 17 h 33"/>
                <a:gd name="T2" fmla="*/ 26 w 124"/>
                <a:gd name="T3" fmla="*/ 0 h 33"/>
                <a:gd name="T4" fmla="*/ 17 w 124"/>
                <a:gd name="T5" fmla="*/ 23 h 33"/>
                <a:gd name="T6" fmla="*/ 51 w 124"/>
                <a:gd name="T7" fmla="*/ 2 h 33"/>
                <a:gd name="T8" fmla="*/ 37 w 124"/>
                <a:gd name="T9" fmla="*/ 29 h 33"/>
                <a:gd name="T10" fmla="*/ 72 w 124"/>
                <a:gd name="T11" fmla="*/ 0 h 33"/>
                <a:gd name="T12" fmla="*/ 62 w 124"/>
                <a:gd name="T13" fmla="*/ 33 h 33"/>
                <a:gd name="T14" fmla="*/ 76 w 124"/>
                <a:gd name="T15" fmla="*/ 22 h 33"/>
                <a:gd name="T16" fmla="*/ 101 w 124"/>
                <a:gd name="T17" fmla="*/ 2 h 33"/>
                <a:gd name="T18" fmla="*/ 97 w 124"/>
                <a:gd name="T19" fmla="*/ 28 h 33"/>
                <a:gd name="T20" fmla="*/ 101 w 124"/>
                <a:gd name="T21" fmla="*/ 23 h 33"/>
                <a:gd name="T22" fmla="*/ 124 w 124"/>
                <a:gd name="T23"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4" h="33">
                  <a:moveTo>
                    <a:pt x="0" y="17"/>
                  </a:moveTo>
                  <a:cubicBezTo>
                    <a:pt x="8" y="11"/>
                    <a:pt x="17" y="6"/>
                    <a:pt x="26" y="0"/>
                  </a:cubicBezTo>
                  <a:cubicBezTo>
                    <a:pt x="23" y="8"/>
                    <a:pt x="20" y="16"/>
                    <a:pt x="17" y="23"/>
                  </a:cubicBezTo>
                  <a:cubicBezTo>
                    <a:pt x="28" y="16"/>
                    <a:pt x="40" y="8"/>
                    <a:pt x="51" y="2"/>
                  </a:cubicBezTo>
                  <a:cubicBezTo>
                    <a:pt x="46" y="11"/>
                    <a:pt x="42" y="20"/>
                    <a:pt x="37" y="29"/>
                  </a:cubicBezTo>
                  <a:cubicBezTo>
                    <a:pt x="49" y="19"/>
                    <a:pt x="61" y="10"/>
                    <a:pt x="72" y="0"/>
                  </a:cubicBezTo>
                  <a:cubicBezTo>
                    <a:pt x="70" y="12"/>
                    <a:pt x="63" y="22"/>
                    <a:pt x="62" y="33"/>
                  </a:cubicBezTo>
                  <a:cubicBezTo>
                    <a:pt x="65" y="28"/>
                    <a:pt x="71" y="26"/>
                    <a:pt x="76" y="22"/>
                  </a:cubicBezTo>
                  <a:cubicBezTo>
                    <a:pt x="85" y="17"/>
                    <a:pt x="94" y="10"/>
                    <a:pt x="101" y="2"/>
                  </a:cubicBezTo>
                  <a:cubicBezTo>
                    <a:pt x="101" y="11"/>
                    <a:pt x="99" y="20"/>
                    <a:pt x="97" y="28"/>
                  </a:cubicBezTo>
                  <a:cubicBezTo>
                    <a:pt x="98" y="26"/>
                    <a:pt x="99" y="25"/>
                    <a:pt x="101" y="23"/>
                  </a:cubicBezTo>
                  <a:cubicBezTo>
                    <a:pt x="108" y="17"/>
                    <a:pt x="116" y="10"/>
                    <a:pt x="124" y="3"/>
                  </a:cubicBezTo>
                </a:path>
              </a:pathLst>
            </a:custGeom>
            <a:noFill/>
            <a:ln w="158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26" name="Group 125">
            <a:extLst>
              <a:ext uri="{FF2B5EF4-FFF2-40B4-BE49-F238E27FC236}">
                <a16:creationId xmlns:a16="http://schemas.microsoft.com/office/drawing/2014/main" id="{BF88ED9E-6712-ED41-8442-3FA56B9D287A}"/>
              </a:ext>
            </a:extLst>
          </p:cNvPr>
          <p:cNvGrpSpPr/>
          <p:nvPr userDrawn="1"/>
        </p:nvGrpSpPr>
        <p:grpSpPr>
          <a:xfrm>
            <a:off x="4830849" y="6407537"/>
            <a:ext cx="2530305" cy="138107"/>
            <a:chOff x="2502568" y="6027821"/>
            <a:chExt cx="6689559" cy="365125"/>
          </a:xfrm>
        </p:grpSpPr>
        <p:pic>
          <p:nvPicPr>
            <p:cNvPr id="127" name="Picture 126" descr="Text, logo&#10;&#10;Description automatically generated">
              <a:extLst>
                <a:ext uri="{FF2B5EF4-FFF2-40B4-BE49-F238E27FC236}">
                  <a16:creationId xmlns:a16="http://schemas.microsoft.com/office/drawing/2014/main" id="{A2E5B941-EF73-7E4D-A579-D8C29F1EF6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28" name="Picture 127" descr="Text, logo&#10;&#10;Description automatically generated">
              <a:extLst>
                <a:ext uri="{FF2B5EF4-FFF2-40B4-BE49-F238E27FC236}">
                  <a16:creationId xmlns:a16="http://schemas.microsoft.com/office/drawing/2014/main" id="{7F73F17E-281C-FF4E-BCEF-58C493EED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40" name="Text Placeholder 23">
            <a:extLst>
              <a:ext uri="{FF2B5EF4-FFF2-40B4-BE49-F238E27FC236}">
                <a16:creationId xmlns:a16="http://schemas.microsoft.com/office/drawing/2014/main" id="{8EFD2222-F86B-DE46-B1DC-CA3A7554CB03}"/>
              </a:ext>
            </a:extLst>
          </p:cNvPr>
          <p:cNvSpPr>
            <a:spLocks noGrp="1"/>
          </p:cNvSpPr>
          <p:nvPr>
            <p:ph type="body" sz="quarter" idx="19" hasCustomPrompt="1"/>
          </p:nvPr>
        </p:nvSpPr>
        <p:spPr>
          <a:xfrm>
            <a:off x="561569" y="558471"/>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goal</a:t>
            </a:r>
          </a:p>
        </p:txBody>
      </p:sp>
      <p:sp>
        <p:nvSpPr>
          <p:cNvPr id="141" name="Text Placeholder 23">
            <a:extLst>
              <a:ext uri="{FF2B5EF4-FFF2-40B4-BE49-F238E27FC236}">
                <a16:creationId xmlns:a16="http://schemas.microsoft.com/office/drawing/2014/main" id="{4D4A32BD-1D93-DE40-8864-8FDF7468D78C}"/>
              </a:ext>
            </a:extLst>
          </p:cNvPr>
          <p:cNvSpPr>
            <a:spLocks noGrp="1"/>
          </p:cNvSpPr>
          <p:nvPr>
            <p:ph type="body" sz="quarter" idx="26" hasCustomPrompt="1"/>
          </p:nvPr>
        </p:nvSpPr>
        <p:spPr>
          <a:xfrm>
            <a:off x="561569" y="1164650"/>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2" name="Text Placeholder 23">
            <a:extLst>
              <a:ext uri="{FF2B5EF4-FFF2-40B4-BE49-F238E27FC236}">
                <a16:creationId xmlns:a16="http://schemas.microsoft.com/office/drawing/2014/main" id="{0A5CC829-8825-184C-BDE7-789803CBF395}"/>
              </a:ext>
            </a:extLst>
          </p:cNvPr>
          <p:cNvSpPr>
            <a:spLocks noGrp="1"/>
          </p:cNvSpPr>
          <p:nvPr>
            <p:ph type="body" sz="quarter" idx="27" hasCustomPrompt="1"/>
          </p:nvPr>
        </p:nvSpPr>
        <p:spPr>
          <a:xfrm>
            <a:off x="561569" y="2473999"/>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empowerment</a:t>
            </a:r>
          </a:p>
        </p:txBody>
      </p:sp>
      <p:sp>
        <p:nvSpPr>
          <p:cNvPr id="143" name="Text Placeholder 23">
            <a:extLst>
              <a:ext uri="{FF2B5EF4-FFF2-40B4-BE49-F238E27FC236}">
                <a16:creationId xmlns:a16="http://schemas.microsoft.com/office/drawing/2014/main" id="{CD11AAE2-45F4-5146-BDB8-CE77E2486FD0}"/>
              </a:ext>
            </a:extLst>
          </p:cNvPr>
          <p:cNvSpPr>
            <a:spLocks noGrp="1"/>
          </p:cNvSpPr>
          <p:nvPr>
            <p:ph type="body" sz="quarter" idx="28" hasCustomPrompt="1"/>
          </p:nvPr>
        </p:nvSpPr>
        <p:spPr>
          <a:xfrm>
            <a:off x="561569" y="3080178"/>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44" name="Text Placeholder 23">
            <a:extLst>
              <a:ext uri="{FF2B5EF4-FFF2-40B4-BE49-F238E27FC236}">
                <a16:creationId xmlns:a16="http://schemas.microsoft.com/office/drawing/2014/main" id="{8C6E1A59-A352-694F-A193-1804013F43EA}"/>
              </a:ext>
            </a:extLst>
          </p:cNvPr>
          <p:cNvSpPr>
            <a:spLocks noGrp="1"/>
          </p:cNvSpPr>
          <p:nvPr>
            <p:ph type="body" sz="quarter" idx="29" hasCustomPrompt="1"/>
          </p:nvPr>
        </p:nvSpPr>
        <p:spPr>
          <a:xfrm>
            <a:off x="561569" y="4371040"/>
            <a:ext cx="3405520"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management</a:t>
            </a:r>
          </a:p>
        </p:txBody>
      </p:sp>
      <p:sp>
        <p:nvSpPr>
          <p:cNvPr id="145" name="Text Placeholder 23">
            <a:extLst>
              <a:ext uri="{FF2B5EF4-FFF2-40B4-BE49-F238E27FC236}">
                <a16:creationId xmlns:a16="http://schemas.microsoft.com/office/drawing/2014/main" id="{1351EDC7-6CD4-4549-8489-6CC5BB38C03F}"/>
              </a:ext>
            </a:extLst>
          </p:cNvPr>
          <p:cNvSpPr>
            <a:spLocks noGrp="1"/>
          </p:cNvSpPr>
          <p:nvPr>
            <p:ph type="body" sz="quarter" idx="30" hasCustomPrompt="1"/>
          </p:nvPr>
        </p:nvSpPr>
        <p:spPr>
          <a:xfrm>
            <a:off x="561569" y="4977219"/>
            <a:ext cx="3405520"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52" name="Text Placeholder 23">
            <a:extLst>
              <a:ext uri="{FF2B5EF4-FFF2-40B4-BE49-F238E27FC236}">
                <a16:creationId xmlns:a16="http://schemas.microsoft.com/office/drawing/2014/main" id="{5B21A28A-3F89-6942-A9A3-7C2B348A8DD1}"/>
              </a:ext>
            </a:extLst>
          </p:cNvPr>
          <p:cNvSpPr>
            <a:spLocks noGrp="1"/>
          </p:cNvSpPr>
          <p:nvPr>
            <p:ph type="body" sz="quarter" idx="31" hasCustomPrompt="1"/>
          </p:nvPr>
        </p:nvSpPr>
        <p:spPr>
          <a:xfrm>
            <a:off x="8252326" y="558471"/>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INNOVATION</a:t>
            </a:r>
          </a:p>
        </p:txBody>
      </p:sp>
      <p:sp>
        <p:nvSpPr>
          <p:cNvPr id="153" name="Text Placeholder 23">
            <a:extLst>
              <a:ext uri="{FF2B5EF4-FFF2-40B4-BE49-F238E27FC236}">
                <a16:creationId xmlns:a16="http://schemas.microsoft.com/office/drawing/2014/main" id="{B6F4EF9C-9BF9-734F-BAB1-D9AAD0249135}"/>
              </a:ext>
            </a:extLst>
          </p:cNvPr>
          <p:cNvSpPr>
            <a:spLocks noGrp="1"/>
          </p:cNvSpPr>
          <p:nvPr>
            <p:ph type="body" sz="quarter" idx="32" hasCustomPrompt="1"/>
          </p:nvPr>
        </p:nvSpPr>
        <p:spPr>
          <a:xfrm>
            <a:off x="8252326" y="1164650"/>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4" name="Text Placeholder 23">
            <a:extLst>
              <a:ext uri="{FF2B5EF4-FFF2-40B4-BE49-F238E27FC236}">
                <a16:creationId xmlns:a16="http://schemas.microsoft.com/office/drawing/2014/main" id="{17A51EEC-DD8E-EA43-A287-F7394B1C67F9}"/>
              </a:ext>
            </a:extLst>
          </p:cNvPr>
          <p:cNvSpPr>
            <a:spLocks noGrp="1"/>
          </p:cNvSpPr>
          <p:nvPr>
            <p:ph type="body" sz="quarter" idx="33" hasCustomPrompt="1"/>
          </p:nvPr>
        </p:nvSpPr>
        <p:spPr>
          <a:xfrm>
            <a:off x="8252326" y="2473999"/>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LEADERSHIP</a:t>
            </a:r>
          </a:p>
        </p:txBody>
      </p:sp>
      <p:sp>
        <p:nvSpPr>
          <p:cNvPr id="155" name="Text Placeholder 23">
            <a:extLst>
              <a:ext uri="{FF2B5EF4-FFF2-40B4-BE49-F238E27FC236}">
                <a16:creationId xmlns:a16="http://schemas.microsoft.com/office/drawing/2014/main" id="{573E4DD7-E5FE-0449-B583-9CD57668ED16}"/>
              </a:ext>
            </a:extLst>
          </p:cNvPr>
          <p:cNvSpPr>
            <a:spLocks noGrp="1"/>
          </p:cNvSpPr>
          <p:nvPr>
            <p:ph type="body" sz="quarter" idx="34" hasCustomPrompt="1"/>
          </p:nvPr>
        </p:nvSpPr>
        <p:spPr>
          <a:xfrm>
            <a:off x="8252326" y="3080178"/>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56" name="Text Placeholder 23">
            <a:extLst>
              <a:ext uri="{FF2B5EF4-FFF2-40B4-BE49-F238E27FC236}">
                <a16:creationId xmlns:a16="http://schemas.microsoft.com/office/drawing/2014/main" id="{57D29931-8651-8943-844D-57E0ABA0240A}"/>
              </a:ext>
            </a:extLst>
          </p:cNvPr>
          <p:cNvSpPr>
            <a:spLocks noGrp="1"/>
          </p:cNvSpPr>
          <p:nvPr>
            <p:ph type="body" sz="quarter" idx="35" hasCustomPrompt="1"/>
          </p:nvPr>
        </p:nvSpPr>
        <p:spPr>
          <a:xfrm>
            <a:off x="8252326" y="4371040"/>
            <a:ext cx="3405520"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CREATIVE</a:t>
            </a:r>
          </a:p>
        </p:txBody>
      </p:sp>
      <p:sp>
        <p:nvSpPr>
          <p:cNvPr id="157" name="Text Placeholder 23">
            <a:extLst>
              <a:ext uri="{FF2B5EF4-FFF2-40B4-BE49-F238E27FC236}">
                <a16:creationId xmlns:a16="http://schemas.microsoft.com/office/drawing/2014/main" id="{4FAA1972-ED9E-5549-8800-19D47B640C9D}"/>
              </a:ext>
            </a:extLst>
          </p:cNvPr>
          <p:cNvSpPr>
            <a:spLocks noGrp="1"/>
          </p:cNvSpPr>
          <p:nvPr>
            <p:ph type="body" sz="quarter" idx="36" hasCustomPrompt="1"/>
          </p:nvPr>
        </p:nvSpPr>
        <p:spPr>
          <a:xfrm>
            <a:off x="8252326" y="4977219"/>
            <a:ext cx="3405520"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53" name="Text Placeholder 23">
            <a:extLst>
              <a:ext uri="{FF2B5EF4-FFF2-40B4-BE49-F238E27FC236}">
                <a16:creationId xmlns:a16="http://schemas.microsoft.com/office/drawing/2014/main" id="{0F2D1C6E-8A46-744E-9D41-263F48A80CFA}"/>
              </a:ext>
            </a:extLst>
          </p:cNvPr>
          <p:cNvSpPr>
            <a:spLocks noGrp="1"/>
          </p:cNvSpPr>
          <p:nvPr>
            <p:ph type="body" sz="quarter" idx="20" hasCustomPrompt="1"/>
          </p:nvPr>
        </p:nvSpPr>
        <p:spPr>
          <a:xfrm>
            <a:off x="4483893" y="938103"/>
            <a:ext cx="3292475" cy="325233"/>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GOAL</a:t>
            </a:r>
          </a:p>
        </p:txBody>
      </p:sp>
      <p:sp>
        <p:nvSpPr>
          <p:cNvPr id="54" name="Text Placeholder 23">
            <a:extLst>
              <a:ext uri="{FF2B5EF4-FFF2-40B4-BE49-F238E27FC236}">
                <a16:creationId xmlns:a16="http://schemas.microsoft.com/office/drawing/2014/main" id="{74AF1663-3030-4340-B876-A1778CE5A9EC}"/>
              </a:ext>
            </a:extLst>
          </p:cNvPr>
          <p:cNvSpPr>
            <a:spLocks noGrp="1"/>
          </p:cNvSpPr>
          <p:nvPr>
            <p:ph type="body" sz="quarter" idx="21" hasCustomPrompt="1"/>
          </p:nvPr>
        </p:nvSpPr>
        <p:spPr>
          <a:xfrm>
            <a:off x="4483893" y="1451317"/>
            <a:ext cx="3292475" cy="488335"/>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EMPOWERMENT</a:t>
            </a:r>
          </a:p>
        </p:txBody>
      </p:sp>
      <p:sp>
        <p:nvSpPr>
          <p:cNvPr id="55" name="Text Placeholder 23">
            <a:extLst>
              <a:ext uri="{FF2B5EF4-FFF2-40B4-BE49-F238E27FC236}">
                <a16:creationId xmlns:a16="http://schemas.microsoft.com/office/drawing/2014/main" id="{4132F5F7-A5EE-D340-8867-E9788E778600}"/>
              </a:ext>
            </a:extLst>
          </p:cNvPr>
          <p:cNvSpPr>
            <a:spLocks noGrp="1"/>
          </p:cNvSpPr>
          <p:nvPr>
            <p:ph type="body" sz="quarter" idx="22" hasCustomPrompt="1"/>
          </p:nvPr>
        </p:nvSpPr>
        <p:spPr>
          <a:xfrm>
            <a:off x="4483893" y="1980707"/>
            <a:ext cx="3292475" cy="65099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MANAGEMENT</a:t>
            </a:r>
          </a:p>
        </p:txBody>
      </p:sp>
      <p:sp>
        <p:nvSpPr>
          <p:cNvPr id="56" name="Text Placeholder 23">
            <a:extLst>
              <a:ext uri="{FF2B5EF4-FFF2-40B4-BE49-F238E27FC236}">
                <a16:creationId xmlns:a16="http://schemas.microsoft.com/office/drawing/2014/main" id="{6B7F38D2-8A8E-494E-A1DE-2BC744C96B74}"/>
              </a:ext>
            </a:extLst>
          </p:cNvPr>
          <p:cNvSpPr>
            <a:spLocks noGrp="1"/>
          </p:cNvSpPr>
          <p:nvPr>
            <p:ph type="body" sz="quarter" idx="23" hasCustomPrompt="1"/>
          </p:nvPr>
        </p:nvSpPr>
        <p:spPr>
          <a:xfrm>
            <a:off x="4483893" y="2649784"/>
            <a:ext cx="3292475" cy="52855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INNOVATION</a:t>
            </a:r>
          </a:p>
        </p:txBody>
      </p:sp>
      <p:sp>
        <p:nvSpPr>
          <p:cNvPr id="57" name="Text Placeholder 23">
            <a:extLst>
              <a:ext uri="{FF2B5EF4-FFF2-40B4-BE49-F238E27FC236}">
                <a16:creationId xmlns:a16="http://schemas.microsoft.com/office/drawing/2014/main" id="{2F10B3BA-B950-8142-95A9-A275A528D816}"/>
              </a:ext>
            </a:extLst>
          </p:cNvPr>
          <p:cNvSpPr>
            <a:spLocks noGrp="1"/>
          </p:cNvSpPr>
          <p:nvPr>
            <p:ph type="body" sz="quarter" idx="24" hasCustomPrompt="1"/>
          </p:nvPr>
        </p:nvSpPr>
        <p:spPr>
          <a:xfrm>
            <a:off x="4483892" y="3210731"/>
            <a:ext cx="3292475" cy="589706"/>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LEADERSHIP</a:t>
            </a:r>
          </a:p>
        </p:txBody>
      </p:sp>
      <p:sp>
        <p:nvSpPr>
          <p:cNvPr id="58" name="Text Placeholder 23">
            <a:extLst>
              <a:ext uri="{FF2B5EF4-FFF2-40B4-BE49-F238E27FC236}">
                <a16:creationId xmlns:a16="http://schemas.microsoft.com/office/drawing/2014/main" id="{801E84AE-E218-4D47-A11F-97026563D881}"/>
              </a:ext>
            </a:extLst>
          </p:cNvPr>
          <p:cNvSpPr>
            <a:spLocks noGrp="1"/>
          </p:cNvSpPr>
          <p:nvPr>
            <p:ph type="body" sz="quarter" idx="25" hasCustomPrompt="1"/>
          </p:nvPr>
        </p:nvSpPr>
        <p:spPr>
          <a:xfrm>
            <a:off x="4483892" y="3832826"/>
            <a:ext cx="3292475" cy="589772"/>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CREATIVE</a:t>
            </a:r>
          </a:p>
        </p:txBody>
      </p:sp>
    </p:spTree>
    <p:extLst>
      <p:ext uri="{BB962C8B-B14F-4D97-AF65-F5344CB8AC3E}">
        <p14:creationId xmlns:p14="http://schemas.microsoft.com/office/powerpoint/2010/main" val="31346530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14:bounceEnd="67000">
                                          <p:cBhvr additive="base">
                                            <p:cTn id="7" dur="1000" fill="hold"/>
                                            <p:tgtEl>
                                              <p:spTgt spid="9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67000">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14:bounceEnd="67000">
                                          <p:cBhvr additive="base">
                                            <p:cTn id="11" dur="1000" fill="hold"/>
                                            <p:tgtEl>
                                              <p:spTgt spid="44"/>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7000">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14:bounceEnd="67000">
                                          <p:cBhvr additive="base">
                                            <p:cTn id="15" dur="1000" fill="hold"/>
                                            <p:tgtEl>
                                              <p:spTgt spid="46"/>
                                            </p:tgtEl>
                                            <p:attrNameLst>
                                              <p:attrName>ppt_x</p:attrName>
                                            </p:attrNameLst>
                                          </p:cBhvr>
                                          <p:tavLst>
                                            <p:tav tm="0">
                                              <p:val>
                                                <p:strVal val="0-#ppt_w/2"/>
                                              </p:val>
                                            </p:tav>
                                            <p:tav tm="100000">
                                              <p:val>
                                                <p:strVal val="#ppt_x"/>
                                              </p:val>
                                            </p:tav>
                                          </p:tavLst>
                                        </p:anim>
                                        <p:anim calcmode="lin" valueType="num" p14:bounceEnd="67000">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14:bounceEnd="67000">
                                          <p:cBhvr additive="base">
                                            <p:cTn id="19" dur="1000" fill="hold"/>
                                            <p:tgtEl>
                                              <p:spTgt spid="8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14:bounceEnd="67000">
                                          <p:cBhvr additive="base">
                                            <p:cTn id="23" dur="1000" fill="hold"/>
                                            <p:tgtEl>
                                              <p:spTgt spid="88"/>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14:presetBounceEnd="67000">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14:bounceEnd="67000">
                                          <p:cBhvr additive="base">
                                            <p:cTn id="27" dur="1000" fill="hold"/>
                                            <p:tgtEl>
                                              <p:spTgt spid="43"/>
                                            </p:tgtEl>
                                            <p:attrNameLst>
                                              <p:attrName>ppt_x</p:attrName>
                                            </p:attrNameLst>
                                          </p:cBhvr>
                                          <p:tavLst>
                                            <p:tav tm="0">
                                              <p:val>
                                                <p:strVal val="1+#ppt_w/2"/>
                                              </p:val>
                                            </p:tav>
                                            <p:tav tm="100000">
                                              <p:val>
                                                <p:strVal val="#ppt_x"/>
                                              </p:val>
                                            </p:tav>
                                          </p:tavLst>
                                        </p:anim>
                                        <p:anim calcmode="lin" valueType="num" p14:bounceEnd="67000">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14:presetBounceEnd="67000">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14:bounceEnd="67000">
                                          <p:cBhvr additive="base">
                                            <p:cTn id="31" dur="1000" fill="hold"/>
                                            <p:tgtEl>
                                              <p:spTgt spid="45"/>
                                            </p:tgtEl>
                                            <p:attrNameLst>
                                              <p:attrName>ppt_x</p:attrName>
                                            </p:attrNameLst>
                                          </p:cBhvr>
                                          <p:tavLst>
                                            <p:tav tm="0">
                                              <p:val>
                                                <p:strVal val="0-#ppt_w/2"/>
                                              </p:val>
                                            </p:tav>
                                            <p:tav tm="100000">
                                              <p:val>
                                                <p:strVal val="#ppt_x"/>
                                              </p:val>
                                            </p:tav>
                                          </p:tavLst>
                                        </p:anim>
                                        <p:anim calcmode="lin" valueType="num" p14:bounceEnd="67000">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1000" fill="hold"/>
                                            <p:tgtEl>
                                              <p:spTgt spid="90"/>
                                            </p:tgtEl>
                                            <p:attrNameLst>
                                              <p:attrName>ppt_x</p:attrName>
                                            </p:attrNameLst>
                                          </p:cBhvr>
                                          <p:tavLst>
                                            <p:tav tm="0">
                                              <p:val>
                                                <p:strVal val="#ppt_x"/>
                                              </p:val>
                                            </p:tav>
                                            <p:tav tm="100000">
                                              <p:val>
                                                <p:strVal val="#ppt_x"/>
                                              </p:val>
                                            </p:tav>
                                          </p:tavLst>
                                        </p:anim>
                                        <p:anim calcmode="lin" valueType="num">
                                          <p:cBhvr additive="base">
                                            <p:cTn id="8" dur="1000" fill="hold"/>
                                            <p:tgtEl>
                                              <p:spTgt spid="90"/>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1000" fill="hold"/>
                                            <p:tgtEl>
                                              <p:spTgt spid="46"/>
                                            </p:tgtEl>
                                            <p:attrNameLst>
                                              <p:attrName>ppt_x</p:attrName>
                                            </p:attrNameLst>
                                          </p:cBhvr>
                                          <p:tavLst>
                                            <p:tav tm="0">
                                              <p:val>
                                                <p:strVal val="0-#ppt_w/2"/>
                                              </p:val>
                                            </p:tav>
                                            <p:tav tm="100000">
                                              <p:val>
                                                <p:strVal val="#ppt_x"/>
                                              </p:val>
                                            </p:tav>
                                          </p:tavLst>
                                        </p:anim>
                                        <p:anim calcmode="lin" valueType="num">
                                          <p:cBhvr additive="base">
                                            <p:cTn id="16" dur="1000" fill="hold"/>
                                            <p:tgtEl>
                                              <p:spTgt spid="4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1000" fill="hold"/>
                                            <p:tgtEl>
                                              <p:spTgt spid="89"/>
                                            </p:tgtEl>
                                            <p:attrNameLst>
                                              <p:attrName>ppt_x</p:attrName>
                                            </p:attrNameLst>
                                          </p:cBhvr>
                                          <p:tavLst>
                                            <p:tav tm="0">
                                              <p:val>
                                                <p:strVal val="1+#ppt_w/2"/>
                                              </p:val>
                                            </p:tav>
                                            <p:tav tm="100000">
                                              <p:val>
                                                <p:strVal val="#ppt_x"/>
                                              </p:val>
                                            </p:tav>
                                          </p:tavLst>
                                        </p:anim>
                                        <p:anim calcmode="lin" valueType="num">
                                          <p:cBhvr additive="base">
                                            <p:cTn id="20" dur="1000" fill="hold"/>
                                            <p:tgtEl>
                                              <p:spTgt spid="8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88"/>
                                            </p:tgtEl>
                                            <p:attrNameLst>
                                              <p:attrName>style.visibility</p:attrName>
                                            </p:attrNameLst>
                                          </p:cBhvr>
                                          <p:to>
                                            <p:strVal val="visible"/>
                                          </p:to>
                                        </p:set>
                                        <p:anim calcmode="lin" valueType="num">
                                          <p:cBhvr additive="base">
                                            <p:cTn id="23" dur="1000" fill="hold"/>
                                            <p:tgtEl>
                                              <p:spTgt spid="88"/>
                                            </p:tgtEl>
                                            <p:attrNameLst>
                                              <p:attrName>ppt_x</p:attrName>
                                            </p:attrNameLst>
                                          </p:cBhvr>
                                          <p:tavLst>
                                            <p:tav tm="0">
                                              <p:val>
                                                <p:strVal val="0-#ppt_w/2"/>
                                              </p:val>
                                            </p:tav>
                                            <p:tav tm="100000">
                                              <p:val>
                                                <p:strVal val="#ppt_x"/>
                                              </p:val>
                                            </p:tav>
                                          </p:tavLst>
                                        </p:anim>
                                        <p:anim calcmode="lin" valueType="num">
                                          <p:cBhvr additive="base">
                                            <p:cTn id="24" dur="1000" fill="hold"/>
                                            <p:tgtEl>
                                              <p:spTgt spid="8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125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1000" fill="hold"/>
                                            <p:tgtEl>
                                              <p:spTgt spid="43"/>
                                            </p:tgtEl>
                                            <p:attrNameLst>
                                              <p:attrName>ppt_x</p:attrName>
                                            </p:attrNameLst>
                                          </p:cBhvr>
                                          <p:tavLst>
                                            <p:tav tm="0">
                                              <p:val>
                                                <p:strVal val="1+#ppt_w/2"/>
                                              </p:val>
                                            </p:tav>
                                            <p:tav tm="100000">
                                              <p:val>
                                                <p:strVal val="#ppt_x"/>
                                              </p:val>
                                            </p:tav>
                                          </p:tavLst>
                                        </p:anim>
                                        <p:anim calcmode="lin" valueType="num">
                                          <p:cBhvr additive="base">
                                            <p:cTn id="28" dur="1000" fill="hold"/>
                                            <p:tgtEl>
                                              <p:spTgt spid="4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1000" fill="hold"/>
                                            <p:tgtEl>
                                              <p:spTgt spid="45"/>
                                            </p:tgtEl>
                                            <p:attrNameLst>
                                              <p:attrName>ppt_x</p:attrName>
                                            </p:attrNameLst>
                                          </p:cBhvr>
                                          <p:tavLst>
                                            <p:tav tm="0">
                                              <p:val>
                                                <p:strVal val="0-#ppt_w/2"/>
                                              </p:val>
                                            </p:tav>
                                            <p:tav tm="100000">
                                              <p:val>
                                                <p:strVal val="#ppt_x"/>
                                              </p:val>
                                            </p:tav>
                                          </p:tavLst>
                                        </p:anim>
                                        <p:anim calcmode="lin" valueType="num">
                                          <p:cBhvr additive="base">
                                            <p:cTn id="32" dur="10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88" grpId="0" animBg="1"/>
          <p:bldP spid="89" grpId="0" animBg="1"/>
        </p:bldLst>
      </p:timing>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gnifying glass infographic">
    <p:spTree>
      <p:nvGrpSpPr>
        <p:cNvPr id="1" name=""/>
        <p:cNvGrpSpPr/>
        <p:nvPr/>
      </p:nvGrpSpPr>
      <p:grpSpPr>
        <a:xfrm>
          <a:off x="0" y="0"/>
          <a:ext cx="0" cy="0"/>
          <a:chOff x="0" y="0"/>
          <a:chExt cx="0" cy="0"/>
        </a:xfrm>
      </p:grpSpPr>
      <p:sp>
        <p:nvSpPr>
          <p:cNvPr id="138" name="Freeform 137">
            <a:extLst>
              <a:ext uri="{FF2B5EF4-FFF2-40B4-BE49-F238E27FC236}">
                <a16:creationId xmlns:a16="http://schemas.microsoft.com/office/drawing/2014/main" id="{277DC1D5-0435-E54A-AA0B-82D30283515D}"/>
              </a:ext>
            </a:extLst>
          </p:cNvPr>
          <p:cNvSpPr>
            <a:spLocks/>
          </p:cNvSpPr>
          <p:nvPr userDrawn="1"/>
        </p:nvSpPr>
        <p:spPr bwMode="auto">
          <a:xfrm>
            <a:off x="5879856" y="4197574"/>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88" name="Group 87">
            <a:extLst>
              <a:ext uri="{FF2B5EF4-FFF2-40B4-BE49-F238E27FC236}">
                <a16:creationId xmlns:a16="http://schemas.microsoft.com/office/drawing/2014/main" id="{73D53F18-A091-D14F-A090-FA5228013F4D}"/>
              </a:ext>
            </a:extLst>
          </p:cNvPr>
          <p:cNvGrpSpPr/>
          <p:nvPr userDrawn="1"/>
        </p:nvGrpSpPr>
        <p:grpSpPr>
          <a:xfrm>
            <a:off x="4624820" y="922626"/>
            <a:ext cx="2928938" cy="5054600"/>
            <a:chOff x="4638675" y="1338263"/>
            <a:chExt cx="2928938" cy="5054600"/>
          </a:xfrm>
        </p:grpSpPr>
        <p:sp>
          <p:nvSpPr>
            <p:cNvPr id="89" name="Freeform 88">
              <a:extLst>
                <a:ext uri="{FF2B5EF4-FFF2-40B4-BE49-F238E27FC236}">
                  <a16:creationId xmlns:a16="http://schemas.microsoft.com/office/drawing/2014/main" id="{97922400-228B-7545-B3A5-C5C210EBD614}"/>
                </a:ext>
              </a:extLst>
            </p:cNvPr>
            <p:cNvSpPr>
              <a:spLocks/>
            </p:cNvSpPr>
            <p:nvPr/>
          </p:nvSpPr>
          <p:spPr bwMode="auto">
            <a:xfrm>
              <a:off x="4638675" y="1338263"/>
              <a:ext cx="2928938" cy="2954338"/>
            </a:xfrm>
            <a:custGeom>
              <a:avLst/>
              <a:gdLst>
                <a:gd name="T0" fmla="*/ 422 w 769"/>
                <a:gd name="T1" fmla="*/ 32 h 775"/>
                <a:gd name="T2" fmla="*/ 754 w 769"/>
                <a:gd name="T3" fmla="*/ 438 h 775"/>
                <a:gd name="T4" fmla="*/ 351 w 769"/>
                <a:gd name="T5" fmla="*/ 760 h 775"/>
                <a:gd name="T6" fmla="*/ 9 w 769"/>
                <a:gd name="T7" fmla="*/ 384 h 775"/>
                <a:gd name="T8" fmla="*/ 422 w 769"/>
                <a:gd name="T9" fmla="*/ 32 h 775"/>
              </a:gdLst>
              <a:ahLst/>
              <a:cxnLst>
                <a:cxn ang="0">
                  <a:pos x="T0" y="T1"/>
                </a:cxn>
                <a:cxn ang="0">
                  <a:pos x="T2" y="T3"/>
                </a:cxn>
                <a:cxn ang="0">
                  <a:pos x="T4" y="T5"/>
                </a:cxn>
                <a:cxn ang="0">
                  <a:pos x="T6" y="T7"/>
                </a:cxn>
                <a:cxn ang="0">
                  <a:pos x="T8" y="T9"/>
                </a:cxn>
              </a:cxnLst>
              <a:rect l="0" t="0" r="r" b="b"/>
              <a:pathLst>
                <a:path w="769" h="775">
                  <a:moveTo>
                    <a:pt x="422" y="32"/>
                  </a:moveTo>
                  <a:cubicBezTo>
                    <a:pt x="626" y="62"/>
                    <a:pt x="769" y="230"/>
                    <a:pt x="754" y="438"/>
                  </a:cubicBezTo>
                  <a:cubicBezTo>
                    <a:pt x="740" y="647"/>
                    <a:pt x="552" y="775"/>
                    <a:pt x="351" y="760"/>
                  </a:cubicBezTo>
                  <a:cubicBezTo>
                    <a:pt x="145" y="745"/>
                    <a:pt x="0" y="593"/>
                    <a:pt x="9" y="384"/>
                  </a:cubicBezTo>
                  <a:cubicBezTo>
                    <a:pt x="18" y="179"/>
                    <a:pt x="207" y="0"/>
                    <a:pt x="422" y="3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89">
              <a:extLst>
                <a:ext uri="{FF2B5EF4-FFF2-40B4-BE49-F238E27FC236}">
                  <a16:creationId xmlns:a16="http://schemas.microsoft.com/office/drawing/2014/main" id="{58F500FA-A194-5446-965D-3A3FBA59DC0C}"/>
                </a:ext>
              </a:extLst>
            </p:cNvPr>
            <p:cNvSpPr>
              <a:spLocks/>
            </p:cNvSpPr>
            <p:nvPr/>
          </p:nvSpPr>
          <p:spPr bwMode="auto">
            <a:xfrm>
              <a:off x="5918200" y="4235450"/>
              <a:ext cx="0" cy="315913"/>
            </a:xfrm>
            <a:custGeom>
              <a:avLst/>
              <a:gdLst>
                <a:gd name="T0" fmla="*/ 0 h 83"/>
                <a:gd name="T1" fmla="*/ 83 h 83"/>
              </a:gdLst>
              <a:ahLst/>
              <a:cxnLst>
                <a:cxn ang="0">
                  <a:pos x="0" y="T0"/>
                </a:cxn>
                <a:cxn ang="0">
                  <a:pos x="0" y="T1"/>
                </a:cxn>
              </a:cxnLst>
              <a:rect l="0" t="0" r="r" b="b"/>
              <a:pathLst>
                <a:path h="83">
                  <a:moveTo>
                    <a:pt x="0" y="0"/>
                  </a:moveTo>
                  <a:cubicBezTo>
                    <a:pt x="0" y="31"/>
                    <a:pt x="0" y="52"/>
                    <a:pt x="0" y="8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90">
              <a:extLst>
                <a:ext uri="{FF2B5EF4-FFF2-40B4-BE49-F238E27FC236}">
                  <a16:creationId xmlns:a16="http://schemas.microsoft.com/office/drawing/2014/main" id="{8A25C19B-9AF9-4F4F-BA49-E5E103493CFC}"/>
                </a:ext>
              </a:extLst>
            </p:cNvPr>
            <p:cNvSpPr>
              <a:spLocks/>
            </p:cNvSpPr>
            <p:nvPr/>
          </p:nvSpPr>
          <p:spPr bwMode="auto">
            <a:xfrm>
              <a:off x="6261100" y="4230688"/>
              <a:ext cx="0" cy="328613"/>
            </a:xfrm>
            <a:custGeom>
              <a:avLst/>
              <a:gdLst>
                <a:gd name="T0" fmla="*/ 0 h 86"/>
                <a:gd name="T1" fmla="*/ 86 h 86"/>
              </a:gdLst>
              <a:ahLst/>
              <a:cxnLst>
                <a:cxn ang="0">
                  <a:pos x="0" y="T0"/>
                </a:cxn>
                <a:cxn ang="0">
                  <a:pos x="0" y="T1"/>
                </a:cxn>
              </a:cxnLst>
              <a:rect l="0" t="0" r="r" b="b"/>
              <a:pathLst>
                <a:path h="86">
                  <a:moveTo>
                    <a:pt x="0" y="0"/>
                  </a:moveTo>
                  <a:cubicBezTo>
                    <a:pt x="0" y="30"/>
                    <a:pt x="0" y="56"/>
                    <a:pt x="0" y="8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91">
              <a:extLst>
                <a:ext uri="{FF2B5EF4-FFF2-40B4-BE49-F238E27FC236}">
                  <a16:creationId xmlns:a16="http://schemas.microsoft.com/office/drawing/2014/main" id="{C9379FDD-49E9-4F41-8145-4EBD4BB4B465}"/>
                </a:ext>
              </a:extLst>
            </p:cNvPr>
            <p:cNvSpPr>
              <a:spLocks/>
            </p:cNvSpPr>
            <p:nvPr/>
          </p:nvSpPr>
          <p:spPr bwMode="auto">
            <a:xfrm>
              <a:off x="5811838" y="4551363"/>
              <a:ext cx="568325" cy="1841500"/>
            </a:xfrm>
            <a:custGeom>
              <a:avLst/>
              <a:gdLst>
                <a:gd name="T0" fmla="*/ 0 w 149"/>
                <a:gd name="T1" fmla="*/ 0 h 483"/>
                <a:gd name="T2" fmla="*/ 2 w 149"/>
                <a:gd name="T3" fmla="*/ 234 h 483"/>
                <a:gd name="T4" fmla="*/ 1 w 149"/>
                <a:gd name="T5" fmla="*/ 422 h 483"/>
                <a:gd name="T6" fmla="*/ 9 w 149"/>
                <a:gd name="T7" fmla="*/ 462 h 483"/>
                <a:gd name="T8" fmla="*/ 67 w 149"/>
                <a:gd name="T9" fmla="*/ 481 h 483"/>
                <a:gd name="T10" fmla="*/ 99 w 149"/>
                <a:gd name="T11" fmla="*/ 482 h 483"/>
                <a:gd name="T12" fmla="*/ 129 w 149"/>
                <a:gd name="T13" fmla="*/ 469 h 483"/>
                <a:gd name="T14" fmla="*/ 146 w 149"/>
                <a:gd name="T15" fmla="*/ 420 h 483"/>
                <a:gd name="T16" fmla="*/ 147 w 149"/>
                <a:gd name="T17" fmla="*/ 245 h 483"/>
                <a:gd name="T18" fmla="*/ 144 w 149"/>
                <a:gd name="T19" fmla="*/ 2 h 483"/>
                <a:gd name="T20" fmla="*/ 0 w 14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483">
                  <a:moveTo>
                    <a:pt x="0" y="0"/>
                  </a:moveTo>
                  <a:cubicBezTo>
                    <a:pt x="3" y="78"/>
                    <a:pt x="3" y="156"/>
                    <a:pt x="2" y="234"/>
                  </a:cubicBezTo>
                  <a:cubicBezTo>
                    <a:pt x="0" y="300"/>
                    <a:pt x="1" y="357"/>
                    <a:pt x="1" y="422"/>
                  </a:cubicBezTo>
                  <a:cubicBezTo>
                    <a:pt x="1" y="436"/>
                    <a:pt x="1" y="451"/>
                    <a:pt x="9" y="462"/>
                  </a:cubicBezTo>
                  <a:cubicBezTo>
                    <a:pt x="21" y="480"/>
                    <a:pt x="46" y="483"/>
                    <a:pt x="67" y="481"/>
                  </a:cubicBezTo>
                  <a:cubicBezTo>
                    <a:pt x="78" y="481"/>
                    <a:pt x="88" y="483"/>
                    <a:pt x="99" y="482"/>
                  </a:cubicBezTo>
                  <a:cubicBezTo>
                    <a:pt x="110" y="480"/>
                    <a:pt x="121" y="477"/>
                    <a:pt x="129" y="469"/>
                  </a:cubicBezTo>
                  <a:cubicBezTo>
                    <a:pt x="143" y="457"/>
                    <a:pt x="147" y="438"/>
                    <a:pt x="146" y="420"/>
                  </a:cubicBezTo>
                  <a:cubicBezTo>
                    <a:pt x="141" y="362"/>
                    <a:pt x="146" y="303"/>
                    <a:pt x="147" y="245"/>
                  </a:cubicBezTo>
                  <a:cubicBezTo>
                    <a:pt x="147" y="166"/>
                    <a:pt x="149" y="82"/>
                    <a:pt x="144" y="2"/>
                  </a:cubicBezTo>
                  <a:cubicBezTo>
                    <a:pt x="96" y="3"/>
                    <a:pt x="47" y="0"/>
                    <a:pt x="0"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93" name="Freeform 92">
            <a:extLst>
              <a:ext uri="{FF2B5EF4-FFF2-40B4-BE49-F238E27FC236}">
                <a16:creationId xmlns:a16="http://schemas.microsoft.com/office/drawing/2014/main" id="{9F686B8B-67AA-9247-82D7-4EF3F28B1AB0}"/>
              </a:ext>
            </a:extLst>
          </p:cNvPr>
          <p:cNvSpPr>
            <a:spLocks/>
          </p:cNvSpPr>
          <p:nvPr userDrawn="1"/>
        </p:nvSpPr>
        <p:spPr bwMode="auto">
          <a:xfrm>
            <a:off x="6075795" y="1222663"/>
            <a:ext cx="1227138" cy="1185863"/>
          </a:xfrm>
          <a:custGeom>
            <a:avLst/>
            <a:gdLst>
              <a:gd name="T0" fmla="*/ 322 w 322"/>
              <a:gd name="T1" fmla="*/ 308 h 311"/>
              <a:gd name="T2" fmla="*/ 35 w 322"/>
              <a:gd name="T3" fmla="*/ 3 h 311"/>
              <a:gd name="T4" fmla="*/ 3 w 322"/>
              <a:gd name="T5" fmla="*/ 0 h 311"/>
              <a:gd name="T6" fmla="*/ 0 w 322"/>
              <a:gd name="T7" fmla="*/ 311 h 311"/>
              <a:gd name="T8" fmla="*/ 322 w 322"/>
              <a:gd name="T9" fmla="*/ 308 h 311"/>
            </a:gdLst>
            <a:ahLst/>
            <a:cxnLst>
              <a:cxn ang="0">
                <a:pos x="T0" y="T1"/>
              </a:cxn>
              <a:cxn ang="0">
                <a:pos x="T2" y="T3"/>
              </a:cxn>
              <a:cxn ang="0">
                <a:pos x="T4" y="T5"/>
              </a:cxn>
              <a:cxn ang="0">
                <a:pos x="T6" y="T7"/>
              </a:cxn>
              <a:cxn ang="0">
                <a:pos x="T8" y="T9"/>
              </a:cxn>
            </a:cxnLst>
            <a:rect l="0" t="0" r="r" b="b"/>
            <a:pathLst>
              <a:path w="322" h="311">
                <a:moveTo>
                  <a:pt x="322" y="308"/>
                </a:moveTo>
                <a:cubicBezTo>
                  <a:pt x="313" y="150"/>
                  <a:pt x="196" y="27"/>
                  <a:pt x="35" y="3"/>
                </a:cubicBezTo>
                <a:cubicBezTo>
                  <a:pt x="25" y="1"/>
                  <a:pt x="14" y="0"/>
                  <a:pt x="3" y="0"/>
                </a:cubicBezTo>
                <a:cubicBezTo>
                  <a:pt x="1" y="104"/>
                  <a:pt x="0" y="208"/>
                  <a:pt x="0" y="311"/>
                </a:cubicBezTo>
                <a:cubicBezTo>
                  <a:pt x="107" y="311"/>
                  <a:pt x="215" y="309"/>
                  <a:pt x="322" y="308"/>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4" name="Freeform 93">
            <a:extLst>
              <a:ext uri="{FF2B5EF4-FFF2-40B4-BE49-F238E27FC236}">
                <a16:creationId xmlns:a16="http://schemas.microsoft.com/office/drawing/2014/main" id="{C1FB70D7-E28C-6942-BF1E-2893AEE6ED17}"/>
              </a:ext>
            </a:extLst>
          </p:cNvPr>
          <p:cNvSpPr>
            <a:spLocks/>
          </p:cNvSpPr>
          <p:nvPr userDrawn="1"/>
        </p:nvSpPr>
        <p:spPr bwMode="auto">
          <a:xfrm>
            <a:off x="4853420" y="1200438"/>
            <a:ext cx="1235075" cy="1216025"/>
          </a:xfrm>
          <a:custGeom>
            <a:avLst/>
            <a:gdLst>
              <a:gd name="T0" fmla="*/ 324 w 324"/>
              <a:gd name="T1" fmla="*/ 6 h 319"/>
              <a:gd name="T2" fmla="*/ 1 w 324"/>
              <a:gd name="T3" fmla="*/ 313 h 319"/>
              <a:gd name="T4" fmla="*/ 0 w 324"/>
              <a:gd name="T5" fmla="*/ 319 h 319"/>
              <a:gd name="T6" fmla="*/ 321 w 324"/>
              <a:gd name="T7" fmla="*/ 317 h 319"/>
              <a:gd name="T8" fmla="*/ 324 w 324"/>
              <a:gd name="T9" fmla="*/ 6 h 319"/>
            </a:gdLst>
            <a:ahLst/>
            <a:cxnLst>
              <a:cxn ang="0">
                <a:pos x="T0" y="T1"/>
              </a:cxn>
              <a:cxn ang="0">
                <a:pos x="T2" y="T3"/>
              </a:cxn>
              <a:cxn ang="0">
                <a:pos x="T4" y="T5"/>
              </a:cxn>
              <a:cxn ang="0">
                <a:pos x="T6" y="T7"/>
              </a:cxn>
              <a:cxn ang="0">
                <a:pos x="T8" y="T9"/>
              </a:cxn>
            </a:cxnLst>
            <a:rect l="0" t="0" r="r" b="b"/>
            <a:pathLst>
              <a:path w="324" h="319">
                <a:moveTo>
                  <a:pt x="324" y="6"/>
                </a:moveTo>
                <a:cubicBezTo>
                  <a:pt x="153" y="0"/>
                  <a:pt x="8" y="146"/>
                  <a:pt x="1" y="313"/>
                </a:cubicBezTo>
                <a:cubicBezTo>
                  <a:pt x="0" y="315"/>
                  <a:pt x="1" y="317"/>
                  <a:pt x="0" y="319"/>
                </a:cubicBezTo>
                <a:cubicBezTo>
                  <a:pt x="107" y="319"/>
                  <a:pt x="214" y="318"/>
                  <a:pt x="321" y="317"/>
                </a:cubicBezTo>
                <a:cubicBezTo>
                  <a:pt x="321" y="214"/>
                  <a:pt x="322" y="110"/>
                  <a:pt x="324" y="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5" name="Freeform 94">
            <a:extLst>
              <a:ext uri="{FF2B5EF4-FFF2-40B4-BE49-F238E27FC236}">
                <a16:creationId xmlns:a16="http://schemas.microsoft.com/office/drawing/2014/main" id="{076008E4-1B5F-2048-A843-4CCC434A75B7}"/>
              </a:ext>
            </a:extLst>
          </p:cNvPr>
          <p:cNvSpPr>
            <a:spLocks/>
          </p:cNvSpPr>
          <p:nvPr userDrawn="1"/>
        </p:nvSpPr>
        <p:spPr bwMode="auto">
          <a:xfrm>
            <a:off x="6075795" y="2397413"/>
            <a:ext cx="1230313" cy="1235075"/>
          </a:xfrm>
          <a:custGeom>
            <a:avLst/>
            <a:gdLst>
              <a:gd name="T0" fmla="*/ 0 w 323"/>
              <a:gd name="T1" fmla="*/ 3 h 324"/>
              <a:gd name="T2" fmla="*/ 5 w 323"/>
              <a:gd name="T3" fmla="*/ 324 h 324"/>
              <a:gd name="T4" fmla="*/ 322 w 323"/>
              <a:gd name="T5" fmla="*/ 45 h 324"/>
              <a:gd name="T6" fmla="*/ 322 w 323"/>
              <a:gd name="T7" fmla="*/ 0 h 324"/>
              <a:gd name="T8" fmla="*/ 0 w 323"/>
              <a:gd name="T9" fmla="*/ 3 h 324"/>
            </a:gdLst>
            <a:ahLst/>
            <a:cxnLst>
              <a:cxn ang="0">
                <a:pos x="T0" y="T1"/>
              </a:cxn>
              <a:cxn ang="0">
                <a:pos x="T2" y="T3"/>
              </a:cxn>
              <a:cxn ang="0">
                <a:pos x="T4" y="T5"/>
              </a:cxn>
              <a:cxn ang="0">
                <a:pos x="T6" y="T7"/>
              </a:cxn>
              <a:cxn ang="0">
                <a:pos x="T8" y="T9"/>
              </a:cxn>
            </a:cxnLst>
            <a:rect l="0" t="0" r="r" b="b"/>
            <a:pathLst>
              <a:path w="323" h="324">
                <a:moveTo>
                  <a:pt x="0" y="3"/>
                </a:moveTo>
                <a:cubicBezTo>
                  <a:pt x="0" y="110"/>
                  <a:pt x="2" y="217"/>
                  <a:pt x="5" y="324"/>
                </a:cubicBezTo>
                <a:cubicBezTo>
                  <a:pt x="166" y="322"/>
                  <a:pt x="310" y="214"/>
                  <a:pt x="322" y="45"/>
                </a:cubicBezTo>
                <a:cubicBezTo>
                  <a:pt x="323" y="29"/>
                  <a:pt x="323" y="14"/>
                  <a:pt x="322" y="0"/>
                </a:cubicBezTo>
                <a:cubicBezTo>
                  <a:pt x="215" y="1"/>
                  <a:pt x="107" y="3"/>
                  <a:pt x="0" y="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6" name="Freeform 95">
            <a:extLst>
              <a:ext uri="{FF2B5EF4-FFF2-40B4-BE49-F238E27FC236}">
                <a16:creationId xmlns:a16="http://schemas.microsoft.com/office/drawing/2014/main" id="{E97B2C57-9594-B143-8CDC-5C01388F1114}"/>
              </a:ext>
            </a:extLst>
          </p:cNvPr>
          <p:cNvSpPr>
            <a:spLocks/>
          </p:cNvSpPr>
          <p:nvPr userDrawn="1"/>
        </p:nvSpPr>
        <p:spPr bwMode="auto">
          <a:xfrm>
            <a:off x="4839133" y="2408526"/>
            <a:ext cx="1255713" cy="1223963"/>
          </a:xfrm>
          <a:custGeom>
            <a:avLst/>
            <a:gdLst>
              <a:gd name="T0" fmla="*/ 325 w 330"/>
              <a:gd name="T1" fmla="*/ 0 h 321"/>
              <a:gd name="T2" fmla="*/ 4 w 330"/>
              <a:gd name="T3" fmla="*/ 2 h 321"/>
              <a:gd name="T4" fmla="*/ 299 w 330"/>
              <a:gd name="T5" fmla="*/ 320 h 321"/>
              <a:gd name="T6" fmla="*/ 330 w 330"/>
              <a:gd name="T7" fmla="*/ 321 h 321"/>
              <a:gd name="T8" fmla="*/ 325 w 330"/>
              <a:gd name="T9" fmla="*/ 0 h 321"/>
            </a:gdLst>
            <a:ahLst/>
            <a:cxnLst>
              <a:cxn ang="0">
                <a:pos x="T0" y="T1"/>
              </a:cxn>
              <a:cxn ang="0">
                <a:pos x="T2" y="T3"/>
              </a:cxn>
              <a:cxn ang="0">
                <a:pos x="T4" y="T5"/>
              </a:cxn>
              <a:cxn ang="0">
                <a:pos x="T6" y="T7"/>
              </a:cxn>
              <a:cxn ang="0">
                <a:pos x="T8" y="T9"/>
              </a:cxn>
            </a:cxnLst>
            <a:rect l="0" t="0" r="r" b="b"/>
            <a:pathLst>
              <a:path w="330" h="321">
                <a:moveTo>
                  <a:pt x="325" y="0"/>
                </a:moveTo>
                <a:cubicBezTo>
                  <a:pt x="218" y="1"/>
                  <a:pt x="111" y="2"/>
                  <a:pt x="4" y="2"/>
                </a:cubicBezTo>
                <a:cubicBezTo>
                  <a:pt x="0" y="179"/>
                  <a:pt x="124" y="307"/>
                  <a:pt x="299" y="320"/>
                </a:cubicBezTo>
                <a:cubicBezTo>
                  <a:pt x="309" y="321"/>
                  <a:pt x="320" y="321"/>
                  <a:pt x="330" y="321"/>
                </a:cubicBezTo>
                <a:cubicBezTo>
                  <a:pt x="327" y="214"/>
                  <a:pt x="325" y="107"/>
                  <a:pt x="325"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97" name="Group 96">
            <a:extLst>
              <a:ext uri="{FF2B5EF4-FFF2-40B4-BE49-F238E27FC236}">
                <a16:creationId xmlns:a16="http://schemas.microsoft.com/office/drawing/2014/main" id="{7011023E-7D2D-DD4F-B2B2-7DB531949C10}"/>
              </a:ext>
            </a:extLst>
          </p:cNvPr>
          <p:cNvGrpSpPr/>
          <p:nvPr userDrawn="1"/>
        </p:nvGrpSpPr>
        <p:grpSpPr>
          <a:xfrm>
            <a:off x="7166408" y="3515013"/>
            <a:ext cx="1149350" cy="414338"/>
            <a:chOff x="7180263" y="3930650"/>
            <a:chExt cx="1149350" cy="414338"/>
          </a:xfrm>
        </p:grpSpPr>
        <p:sp>
          <p:nvSpPr>
            <p:cNvPr id="98" name="Freeform 97">
              <a:extLst>
                <a:ext uri="{FF2B5EF4-FFF2-40B4-BE49-F238E27FC236}">
                  <a16:creationId xmlns:a16="http://schemas.microsoft.com/office/drawing/2014/main" id="{5CEBF1EE-E41B-954D-A45D-DC0DC7CD79EB}"/>
                </a:ext>
              </a:extLst>
            </p:cNvPr>
            <p:cNvSpPr>
              <a:spLocks/>
            </p:cNvSpPr>
            <p:nvPr/>
          </p:nvSpPr>
          <p:spPr bwMode="auto">
            <a:xfrm>
              <a:off x="7180263" y="3930650"/>
              <a:ext cx="1138238" cy="354013"/>
            </a:xfrm>
            <a:custGeom>
              <a:avLst/>
              <a:gdLst>
                <a:gd name="T0" fmla="*/ 0 w 299"/>
                <a:gd name="T1" fmla="*/ 0 h 93"/>
                <a:gd name="T2" fmla="*/ 68 w 299"/>
                <a:gd name="T3" fmla="*/ 65 h 93"/>
                <a:gd name="T4" fmla="*/ 91 w 299"/>
                <a:gd name="T5" fmla="*/ 83 h 93"/>
                <a:gd name="T6" fmla="*/ 142 w 299"/>
                <a:gd name="T7" fmla="*/ 92 h 93"/>
                <a:gd name="T8" fmla="*/ 299 w 299"/>
                <a:gd name="T9" fmla="*/ 93 h 93"/>
              </a:gdLst>
              <a:ahLst/>
              <a:cxnLst>
                <a:cxn ang="0">
                  <a:pos x="T0" y="T1"/>
                </a:cxn>
                <a:cxn ang="0">
                  <a:pos x="T2" y="T3"/>
                </a:cxn>
                <a:cxn ang="0">
                  <a:pos x="T4" y="T5"/>
                </a:cxn>
                <a:cxn ang="0">
                  <a:pos x="T6" y="T7"/>
                </a:cxn>
                <a:cxn ang="0">
                  <a:pos x="T8" y="T9"/>
                </a:cxn>
              </a:cxnLst>
              <a:rect l="0" t="0" r="r" b="b"/>
              <a:pathLst>
                <a:path w="299" h="93">
                  <a:moveTo>
                    <a:pt x="0" y="0"/>
                  </a:moveTo>
                  <a:cubicBezTo>
                    <a:pt x="23" y="22"/>
                    <a:pt x="46" y="43"/>
                    <a:pt x="68" y="65"/>
                  </a:cubicBezTo>
                  <a:cubicBezTo>
                    <a:pt x="75" y="72"/>
                    <a:pt x="82" y="79"/>
                    <a:pt x="91" y="83"/>
                  </a:cubicBezTo>
                  <a:cubicBezTo>
                    <a:pt x="106" y="91"/>
                    <a:pt x="125" y="92"/>
                    <a:pt x="142" y="92"/>
                  </a:cubicBezTo>
                  <a:cubicBezTo>
                    <a:pt x="194" y="92"/>
                    <a:pt x="246" y="92"/>
                    <a:pt x="299" y="93"/>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9" name="Freeform 98">
              <a:extLst>
                <a:ext uri="{FF2B5EF4-FFF2-40B4-BE49-F238E27FC236}">
                  <a16:creationId xmlns:a16="http://schemas.microsoft.com/office/drawing/2014/main" id="{1FE34C05-A05F-6347-A6CA-38964466FB72}"/>
                </a:ext>
              </a:extLst>
            </p:cNvPr>
            <p:cNvSpPr>
              <a:spLocks/>
            </p:cNvSpPr>
            <p:nvPr/>
          </p:nvSpPr>
          <p:spPr bwMode="auto">
            <a:xfrm>
              <a:off x="8162925" y="4208463"/>
              <a:ext cx="166688" cy="136525"/>
            </a:xfrm>
            <a:custGeom>
              <a:avLst/>
              <a:gdLst>
                <a:gd name="T0" fmla="*/ 0 w 44"/>
                <a:gd name="T1" fmla="*/ 0 h 36"/>
                <a:gd name="T2" fmla="*/ 10 w 44"/>
                <a:gd name="T3" fmla="*/ 5 h 36"/>
                <a:gd name="T4" fmla="*/ 44 w 44"/>
                <a:gd name="T5" fmla="*/ 19 h 36"/>
                <a:gd name="T6" fmla="*/ 1 w 44"/>
                <a:gd name="T7" fmla="*/ 36 h 36"/>
              </a:gdLst>
              <a:ahLst/>
              <a:cxnLst>
                <a:cxn ang="0">
                  <a:pos x="T0" y="T1"/>
                </a:cxn>
                <a:cxn ang="0">
                  <a:pos x="T2" y="T3"/>
                </a:cxn>
                <a:cxn ang="0">
                  <a:pos x="T4" y="T5"/>
                </a:cxn>
                <a:cxn ang="0">
                  <a:pos x="T6" y="T7"/>
                </a:cxn>
              </a:cxnLst>
              <a:rect l="0" t="0" r="r" b="b"/>
              <a:pathLst>
                <a:path w="44" h="36">
                  <a:moveTo>
                    <a:pt x="0" y="0"/>
                  </a:moveTo>
                  <a:cubicBezTo>
                    <a:pt x="3" y="2"/>
                    <a:pt x="6" y="4"/>
                    <a:pt x="10" y="5"/>
                  </a:cubicBezTo>
                  <a:cubicBezTo>
                    <a:pt x="21" y="10"/>
                    <a:pt x="32" y="14"/>
                    <a:pt x="44" y="19"/>
                  </a:cubicBezTo>
                  <a:cubicBezTo>
                    <a:pt x="29" y="22"/>
                    <a:pt x="14" y="28"/>
                    <a:pt x="1" y="36"/>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0" name="Group 99">
            <a:extLst>
              <a:ext uri="{FF2B5EF4-FFF2-40B4-BE49-F238E27FC236}">
                <a16:creationId xmlns:a16="http://schemas.microsoft.com/office/drawing/2014/main" id="{9113E851-84B5-6049-AF9B-9ECDF31649C1}"/>
              </a:ext>
            </a:extLst>
          </p:cNvPr>
          <p:cNvGrpSpPr/>
          <p:nvPr userDrawn="1"/>
        </p:nvGrpSpPr>
        <p:grpSpPr>
          <a:xfrm>
            <a:off x="7161645" y="933738"/>
            <a:ext cx="1123950" cy="396876"/>
            <a:chOff x="7175500" y="1349375"/>
            <a:chExt cx="1123950" cy="396876"/>
          </a:xfrm>
        </p:grpSpPr>
        <p:sp>
          <p:nvSpPr>
            <p:cNvPr id="101" name="Freeform 100">
              <a:extLst>
                <a:ext uri="{FF2B5EF4-FFF2-40B4-BE49-F238E27FC236}">
                  <a16:creationId xmlns:a16="http://schemas.microsoft.com/office/drawing/2014/main" id="{A5B54763-1C0D-614B-950C-1DAA2B4540F2}"/>
                </a:ext>
              </a:extLst>
            </p:cNvPr>
            <p:cNvSpPr>
              <a:spLocks/>
            </p:cNvSpPr>
            <p:nvPr/>
          </p:nvSpPr>
          <p:spPr bwMode="auto">
            <a:xfrm>
              <a:off x="7175500" y="1417638"/>
              <a:ext cx="1123950" cy="328613"/>
            </a:xfrm>
            <a:custGeom>
              <a:avLst/>
              <a:gdLst>
                <a:gd name="T0" fmla="*/ 0 w 295"/>
                <a:gd name="T1" fmla="*/ 86 h 86"/>
                <a:gd name="T2" fmla="*/ 75 w 295"/>
                <a:gd name="T3" fmla="*/ 14 h 86"/>
                <a:gd name="T4" fmla="*/ 101 w 295"/>
                <a:gd name="T5" fmla="*/ 2 h 86"/>
                <a:gd name="T6" fmla="*/ 123 w 295"/>
                <a:gd name="T7" fmla="*/ 0 h 86"/>
                <a:gd name="T8" fmla="*/ 295 w 295"/>
                <a:gd name="T9" fmla="*/ 4 h 86"/>
              </a:gdLst>
              <a:ahLst/>
              <a:cxnLst>
                <a:cxn ang="0">
                  <a:pos x="T0" y="T1"/>
                </a:cxn>
                <a:cxn ang="0">
                  <a:pos x="T2" y="T3"/>
                </a:cxn>
                <a:cxn ang="0">
                  <a:pos x="T4" y="T5"/>
                </a:cxn>
                <a:cxn ang="0">
                  <a:pos x="T6" y="T7"/>
                </a:cxn>
                <a:cxn ang="0">
                  <a:pos x="T8" y="T9"/>
                </a:cxn>
              </a:cxnLst>
              <a:rect l="0" t="0" r="r" b="b"/>
              <a:pathLst>
                <a:path w="295" h="86">
                  <a:moveTo>
                    <a:pt x="0" y="86"/>
                  </a:moveTo>
                  <a:cubicBezTo>
                    <a:pt x="20" y="58"/>
                    <a:pt x="45" y="33"/>
                    <a:pt x="75" y="14"/>
                  </a:cubicBezTo>
                  <a:cubicBezTo>
                    <a:pt x="83" y="9"/>
                    <a:pt x="91" y="4"/>
                    <a:pt x="101" y="2"/>
                  </a:cubicBezTo>
                  <a:cubicBezTo>
                    <a:pt x="108" y="0"/>
                    <a:pt x="115" y="0"/>
                    <a:pt x="123" y="0"/>
                  </a:cubicBezTo>
                  <a:cubicBezTo>
                    <a:pt x="180" y="0"/>
                    <a:pt x="238" y="1"/>
                    <a:pt x="295" y="4"/>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2" name="Freeform 101">
              <a:extLst>
                <a:ext uri="{FF2B5EF4-FFF2-40B4-BE49-F238E27FC236}">
                  <a16:creationId xmlns:a16="http://schemas.microsoft.com/office/drawing/2014/main" id="{FAB0D4CA-1359-3C44-B610-A0A4FB8CC793}"/>
                </a:ext>
              </a:extLst>
            </p:cNvPr>
            <p:cNvSpPr>
              <a:spLocks/>
            </p:cNvSpPr>
            <p:nvPr/>
          </p:nvSpPr>
          <p:spPr bwMode="auto">
            <a:xfrm>
              <a:off x="8078788" y="1349375"/>
              <a:ext cx="217488" cy="160338"/>
            </a:xfrm>
            <a:custGeom>
              <a:avLst/>
              <a:gdLst>
                <a:gd name="T0" fmla="*/ 1 w 57"/>
                <a:gd name="T1" fmla="*/ 0 h 42"/>
                <a:gd name="T2" fmla="*/ 57 w 57"/>
                <a:gd name="T3" fmla="*/ 21 h 42"/>
                <a:gd name="T4" fmla="*/ 45 w 57"/>
                <a:gd name="T5" fmla="*/ 26 h 42"/>
                <a:gd name="T6" fmla="*/ 0 w 57"/>
                <a:gd name="T7" fmla="*/ 42 h 42"/>
              </a:gdLst>
              <a:ahLst/>
              <a:cxnLst>
                <a:cxn ang="0">
                  <a:pos x="T0" y="T1"/>
                </a:cxn>
                <a:cxn ang="0">
                  <a:pos x="T2" y="T3"/>
                </a:cxn>
                <a:cxn ang="0">
                  <a:pos x="T4" y="T5"/>
                </a:cxn>
                <a:cxn ang="0">
                  <a:pos x="T6" y="T7"/>
                </a:cxn>
              </a:cxnLst>
              <a:rect l="0" t="0" r="r" b="b"/>
              <a:pathLst>
                <a:path w="57" h="42">
                  <a:moveTo>
                    <a:pt x="1" y="0"/>
                  </a:moveTo>
                  <a:cubicBezTo>
                    <a:pt x="20" y="7"/>
                    <a:pt x="38" y="15"/>
                    <a:pt x="57" y="21"/>
                  </a:cubicBezTo>
                  <a:cubicBezTo>
                    <a:pt x="53" y="22"/>
                    <a:pt x="49" y="24"/>
                    <a:pt x="45" y="26"/>
                  </a:cubicBezTo>
                  <a:cubicBezTo>
                    <a:pt x="30" y="31"/>
                    <a:pt x="15" y="36"/>
                    <a:pt x="0" y="4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3" name="Group 102">
            <a:extLst>
              <a:ext uri="{FF2B5EF4-FFF2-40B4-BE49-F238E27FC236}">
                <a16:creationId xmlns:a16="http://schemas.microsoft.com/office/drawing/2014/main" id="{BA3974B4-763B-A54B-9F5C-8FE9534E29F7}"/>
              </a:ext>
            </a:extLst>
          </p:cNvPr>
          <p:cNvGrpSpPr/>
          <p:nvPr userDrawn="1"/>
        </p:nvGrpSpPr>
        <p:grpSpPr>
          <a:xfrm>
            <a:off x="3862820" y="930563"/>
            <a:ext cx="1120776" cy="400050"/>
            <a:chOff x="3876675" y="1346200"/>
            <a:chExt cx="1120776" cy="400050"/>
          </a:xfrm>
        </p:grpSpPr>
        <p:sp>
          <p:nvSpPr>
            <p:cNvPr id="104" name="Freeform 103">
              <a:extLst>
                <a:ext uri="{FF2B5EF4-FFF2-40B4-BE49-F238E27FC236}">
                  <a16:creationId xmlns:a16="http://schemas.microsoft.com/office/drawing/2014/main" id="{FCF62E16-7776-674A-A820-9C7F47D4C8BA}"/>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5" name="Freeform 104">
              <a:extLst>
                <a:ext uri="{FF2B5EF4-FFF2-40B4-BE49-F238E27FC236}">
                  <a16:creationId xmlns:a16="http://schemas.microsoft.com/office/drawing/2014/main" id="{C25FE9A0-659A-A541-9709-1D05D58DB5BE}"/>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106" name="Group 105">
            <a:extLst>
              <a:ext uri="{FF2B5EF4-FFF2-40B4-BE49-F238E27FC236}">
                <a16:creationId xmlns:a16="http://schemas.microsoft.com/office/drawing/2014/main" id="{1D2646C4-F7E0-434E-9529-9BC3D41EF9A0}"/>
              </a:ext>
            </a:extLst>
          </p:cNvPr>
          <p:cNvGrpSpPr/>
          <p:nvPr userDrawn="1"/>
        </p:nvGrpSpPr>
        <p:grpSpPr>
          <a:xfrm>
            <a:off x="3862820" y="3529301"/>
            <a:ext cx="1116013" cy="396875"/>
            <a:chOff x="3876675" y="3944938"/>
            <a:chExt cx="1116013" cy="396875"/>
          </a:xfrm>
        </p:grpSpPr>
        <p:sp>
          <p:nvSpPr>
            <p:cNvPr id="107" name="Freeform 106">
              <a:extLst>
                <a:ext uri="{FF2B5EF4-FFF2-40B4-BE49-F238E27FC236}">
                  <a16:creationId xmlns:a16="http://schemas.microsoft.com/office/drawing/2014/main" id="{8EFF4A19-E5AC-F341-A9B1-5C8DDD43E197}"/>
                </a:ext>
              </a:extLst>
            </p:cNvPr>
            <p:cNvSpPr>
              <a:spLocks/>
            </p:cNvSpPr>
            <p:nvPr/>
          </p:nvSpPr>
          <p:spPr bwMode="auto">
            <a:xfrm>
              <a:off x="3884613" y="3944938"/>
              <a:ext cx="1108075" cy="339725"/>
            </a:xfrm>
            <a:custGeom>
              <a:avLst/>
              <a:gdLst>
                <a:gd name="T0" fmla="*/ 291 w 291"/>
                <a:gd name="T1" fmla="*/ 0 h 89"/>
                <a:gd name="T2" fmla="*/ 223 w 291"/>
                <a:gd name="T3" fmla="*/ 65 h 89"/>
                <a:gd name="T4" fmla="*/ 200 w 291"/>
                <a:gd name="T5" fmla="*/ 79 h 89"/>
                <a:gd name="T6" fmla="*/ 162 w 291"/>
                <a:gd name="T7" fmla="*/ 85 h 89"/>
                <a:gd name="T8" fmla="*/ 0 w 291"/>
                <a:gd name="T9" fmla="*/ 89 h 89"/>
              </a:gdLst>
              <a:ahLst/>
              <a:cxnLst>
                <a:cxn ang="0">
                  <a:pos x="T0" y="T1"/>
                </a:cxn>
                <a:cxn ang="0">
                  <a:pos x="T2" y="T3"/>
                </a:cxn>
                <a:cxn ang="0">
                  <a:pos x="T4" y="T5"/>
                </a:cxn>
                <a:cxn ang="0">
                  <a:pos x="T6" y="T7"/>
                </a:cxn>
                <a:cxn ang="0">
                  <a:pos x="T8" y="T9"/>
                </a:cxn>
              </a:cxnLst>
              <a:rect l="0" t="0" r="r" b="b"/>
              <a:pathLst>
                <a:path w="291" h="89">
                  <a:moveTo>
                    <a:pt x="291" y="0"/>
                  </a:moveTo>
                  <a:cubicBezTo>
                    <a:pt x="272" y="25"/>
                    <a:pt x="249" y="47"/>
                    <a:pt x="223" y="65"/>
                  </a:cubicBezTo>
                  <a:cubicBezTo>
                    <a:pt x="216" y="71"/>
                    <a:pt x="208" y="76"/>
                    <a:pt x="200" y="79"/>
                  </a:cubicBezTo>
                  <a:cubicBezTo>
                    <a:pt x="188" y="84"/>
                    <a:pt x="175" y="84"/>
                    <a:pt x="162" y="85"/>
                  </a:cubicBezTo>
                  <a:cubicBezTo>
                    <a:pt x="108" y="87"/>
                    <a:pt x="54" y="88"/>
                    <a:pt x="0" y="89"/>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8" name="Freeform 107">
              <a:extLst>
                <a:ext uri="{FF2B5EF4-FFF2-40B4-BE49-F238E27FC236}">
                  <a16:creationId xmlns:a16="http://schemas.microsoft.com/office/drawing/2014/main" id="{B4F67A3E-1016-A84B-B485-E071F27CFCAF}"/>
                </a:ext>
              </a:extLst>
            </p:cNvPr>
            <p:cNvSpPr>
              <a:spLocks/>
            </p:cNvSpPr>
            <p:nvPr/>
          </p:nvSpPr>
          <p:spPr bwMode="auto">
            <a:xfrm>
              <a:off x="3876675" y="4197350"/>
              <a:ext cx="157163" cy="144463"/>
            </a:xfrm>
            <a:custGeom>
              <a:avLst/>
              <a:gdLst>
                <a:gd name="T0" fmla="*/ 33 w 41"/>
                <a:gd name="T1" fmla="*/ 0 h 38"/>
                <a:gd name="T2" fmla="*/ 0 w 41"/>
                <a:gd name="T3" fmla="*/ 24 h 38"/>
                <a:gd name="T4" fmla="*/ 41 w 41"/>
                <a:gd name="T5" fmla="*/ 38 h 38"/>
              </a:gdLst>
              <a:ahLst/>
              <a:cxnLst>
                <a:cxn ang="0">
                  <a:pos x="T0" y="T1"/>
                </a:cxn>
                <a:cxn ang="0">
                  <a:pos x="T2" y="T3"/>
                </a:cxn>
                <a:cxn ang="0">
                  <a:pos x="T4" y="T5"/>
                </a:cxn>
              </a:cxnLst>
              <a:rect l="0" t="0" r="r" b="b"/>
              <a:pathLst>
                <a:path w="41" h="38">
                  <a:moveTo>
                    <a:pt x="33" y="0"/>
                  </a:moveTo>
                  <a:cubicBezTo>
                    <a:pt x="21" y="7"/>
                    <a:pt x="10" y="15"/>
                    <a:pt x="0" y="24"/>
                  </a:cubicBezTo>
                  <a:cubicBezTo>
                    <a:pt x="13" y="29"/>
                    <a:pt x="27" y="34"/>
                    <a:pt x="41"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121" name="Text Placeholder 23">
            <a:extLst>
              <a:ext uri="{FF2B5EF4-FFF2-40B4-BE49-F238E27FC236}">
                <a16:creationId xmlns:a16="http://schemas.microsoft.com/office/drawing/2014/main" id="{3EE5F16B-E8F7-A64C-89F4-CEC64BD11EF1}"/>
              </a:ext>
            </a:extLst>
          </p:cNvPr>
          <p:cNvSpPr>
            <a:spLocks noGrp="1"/>
          </p:cNvSpPr>
          <p:nvPr>
            <p:ph type="body" sz="quarter" idx="22" hasCustomPrompt="1"/>
          </p:nvPr>
        </p:nvSpPr>
        <p:spPr>
          <a:xfrm>
            <a:off x="1063894" y="66000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02</a:t>
            </a:r>
          </a:p>
        </p:txBody>
      </p:sp>
      <p:sp>
        <p:nvSpPr>
          <p:cNvPr id="122" name="Text Placeholder 23">
            <a:extLst>
              <a:ext uri="{FF2B5EF4-FFF2-40B4-BE49-F238E27FC236}">
                <a16:creationId xmlns:a16="http://schemas.microsoft.com/office/drawing/2014/main" id="{CDA714D9-D3B0-B84F-BE11-678AB091F08D}"/>
              </a:ext>
            </a:extLst>
          </p:cNvPr>
          <p:cNvSpPr>
            <a:spLocks noGrp="1"/>
          </p:cNvSpPr>
          <p:nvPr>
            <p:ph type="body" sz="quarter" idx="28" hasCustomPrompt="1"/>
          </p:nvPr>
        </p:nvSpPr>
        <p:spPr>
          <a:xfrm>
            <a:off x="1063894" y="126083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25" name="Text Placeholder 23">
            <a:extLst>
              <a:ext uri="{FF2B5EF4-FFF2-40B4-BE49-F238E27FC236}">
                <a16:creationId xmlns:a16="http://schemas.microsoft.com/office/drawing/2014/main" id="{4602E3B4-FF5E-8843-AB05-B7249D884CF5}"/>
              </a:ext>
            </a:extLst>
          </p:cNvPr>
          <p:cNvSpPr>
            <a:spLocks noGrp="1"/>
          </p:cNvSpPr>
          <p:nvPr>
            <p:ph type="body" sz="quarter" idx="37" hasCustomPrompt="1"/>
          </p:nvPr>
        </p:nvSpPr>
        <p:spPr>
          <a:xfrm>
            <a:off x="5203531" y="1708353"/>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126" name="Text Placeholder 23">
            <a:extLst>
              <a:ext uri="{FF2B5EF4-FFF2-40B4-BE49-F238E27FC236}">
                <a16:creationId xmlns:a16="http://schemas.microsoft.com/office/drawing/2014/main" id="{DC8E88EC-FDA8-B444-81E5-35FCD8F1DC46}"/>
              </a:ext>
            </a:extLst>
          </p:cNvPr>
          <p:cNvSpPr>
            <a:spLocks noGrp="1"/>
          </p:cNvSpPr>
          <p:nvPr>
            <p:ph type="body" sz="quarter" idx="38" hasCustomPrompt="1"/>
          </p:nvPr>
        </p:nvSpPr>
        <p:spPr>
          <a:xfrm>
            <a:off x="6172561" y="1691549"/>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AD2E06D1-7BDC-AF44-92FE-00AACE18BF8B}"/>
              </a:ext>
            </a:extLst>
          </p:cNvPr>
          <p:cNvSpPr>
            <a:spLocks noGrp="1"/>
          </p:cNvSpPr>
          <p:nvPr>
            <p:ph type="body" sz="quarter" idx="39" hasCustomPrompt="1"/>
          </p:nvPr>
        </p:nvSpPr>
        <p:spPr>
          <a:xfrm>
            <a:off x="5203531" y="2552216"/>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128" name="Text Placeholder 23">
            <a:extLst>
              <a:ext uri="{FF2B5EF4-FFF2-40B4-BE49-F238E27FC236}">
                <a16:creationId xmlns:a16="http://schemas.microsoft.com/office/drawing/2014/main" id="{D495FE93-BAD6-2949-8D0F-580296BBEF77}"/>
              </a:ext>
            </a:extLst>
          </p:cNvPr>
          <p:cNvSpPr>
            <a:spLocks noGrp="1"/>
          </p:cNvSpPr>
          <p:nvPr>
            <p:ph type="body" sz="quarter" idx="40" hasCustomPrompt="1"/>
          </p:nvPr>
        </p:nvSpPr>
        <p:spPr>
          <a:xfrm>
            <a:off x="6172561" y="253541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129" name="Text Placeholder 23">
            <a:extLst>
              <a:ext uri="{FF2B5EF4-FFF2-40B4-BE49-F238E27FC236}">
                <a16:creationId xmlns:a16="http://schemas.microsoft.com/office/drawing/2014/main" id="{83C750BC-F280-CC4A-B0C7-4F63486CC466}"/>
              </a:ext>
            </a:extLst>
          </p:cNvPr>
          <p:cNvSpPr>
            <a:spLocks noGrp="1"/>
          </p:cNvSpPr>
          <p:nvPr>
            <p:ph type="body" sz="quarter" idx="41" hasCustomPrompt="1"/>
          </p:nvPr>
        </p:nvSpPr>
        <p:spPr>
          <a:xfrm>
            <a:off x="1063894" y="3632488"/>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01</a:t>
            </a:r>
          </a:p>
        </p:txBody>
      </p:sp>
      <p:sp>
        <p:nvSpPr>
          <p:cNvPr id="130" name="Text Placeholder 23">
            <a:extLst>
              <a:ext uri="{FF2B5EF4-FFF2-40B4-BE49-F238E27FC236}">
                <a16:creationId xmlns:a16="http://schemas.microsoft.com/office/drawing/2014/main" id="{AECFAAF2-694A-4F41-80C9-C4BC6D9FB7CC}"/>
              </a:ext>
            </a:extLst>
          </p:cNvPr>
          <p:cNvSpPr>
            <a:spLocks noGrp="1"/>
          </p:cNvSpPr>
          <p:nvPr>
            <p:ph type="body" sz="quarter" idx="42" hasCustomPrompt="1"/>
          </p:nvPr>
        </p:nvSpPr>
        <p:spPr>
          <a:xfrm>
            <a:off x="1063894" y="4233326"/>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131" name="Text Placeholder 23">
            <a:extLst>
              <a:ext uri="{FF2B5EF4-FFF2-40B4-BE49-F238E27FC236}">
                <a16:creationId xmlns:a16="http://schemas.microsoft.com/office/drawing/2014/main" id="{87546460-7385-C244-994A-7B85F5DC7DF8}"/>
              </a:ext>
            </a:extLst>
          </p:cNvPr>
          <p:cNvSpPr>
            <a:spLocks noGrp="1"/>
          </p:cNvSpPr>
          <p:nvPr>
            <p:ph type="body" sz="quarter" idx="43" hasCustomPrompt="1"/>
          </p:nvPr>
        </p:nvSpPr>
        <p:spPr>
          <a:xfrm>
            <a:off x="8644371" y="66000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32" name="Text Placeholder 23">
            <a:extLst>
              <a:ext uri="{FF2B5EF4-FFF2-40B4-BE49-F238E27FC236}">
                <a16:creationId xmlns:a16="http://schemas.microsoft.com/office/drawing/2014/main" id="{C1E7167F-A51F-F742-A0E5-B09FE86926C4}"/>
              </a:ext>
            </a:extLst>
          </p:cNvPr>
          <p:cNvSpPr>
            <a:spLocks noGrp="1"/>
          </p:cNvSpPr>
          <p:nvPr>
            <p:ph type="body" sz="quarter" idx="44" hasCustomPrompt="1"/>
          </p:nvPr>
        </p:nvSpPr>
        <p:spPr>
          <a:xfrm>
            <a:off x="8644371" y="126083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33" name="Text Placeholder 23">
            <a:extLst>
              <a:ext uri="{FF2B5EF4-FFF2-40B4-BE49-F238E27FC236}">
                <a16:creationId xmlns:a16="http://schemas.microsoft.com/office/drawing/2014/main" id="{6B081B3C-68F1-A546-A138-A7E4FE42FFF0}"/>
              </a:ext>
            </a:extLst>
          </p:cNvPr>
          <p:cNvSpPr>
            <a:spLocks noGrp="1"/>
          </p:cNvSpPr>
          <p:nvPr>
            <p:ph type="body" sz="quarter" idx="45" hasCustomPrompt="1"/>
          </p:nvPr>
        </p:nvSpPr>
        <p:spPr>
          <a:xfrm>
            <a:off x="8644371" y="3632488"/>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4" name="Text Placeholder 23">
            <a:extLst>
              <a:ext uri="{FF2B5EF4-FFF2-40B4-BE49-F238E27FC236}">
                <a16:creationId xmlns:a16="http://schemas.microsoft.com/office/drawing/2014/main" id="{37342B35-8043-7048-829D-64F43DD9967A}"/>
              </a:ext>
            </a:extLst>
          </p:cNvPr>
          <p:cNvSpPr>
            <a:spLocks noGrp="1"/>
          </p:cNvSpPr>
          <p:nvPr>
            <p:ph type="body" sz="quarter" idx="46" hasCustomPrompt="1"/>
          </p:nvPr>
        </p:nvSpPr>
        <p:spPr>
          <a:xfrm>
            <a:off x="8644371" y="4233326"/>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grpSp>
        <p:nvGrpSpPr>
          <p:cNvPr id="135" name="Group 134">
            <a:extLst>
              <a:ext uri="{FF2B5EF4-FFF2-40B4-BE49-F238E27FC236}">
                <a16:creationId xmlns:a16="http://schemas.microsoft.com/office/drawing/2014/main" id="{3EAF6BD5-620C-DC44-BED2-0024F010A060}"/>
              </a:ext>
            </a:extLst>
          </p:cNvPr>
          <p:cNvGrpSpPr/>
          <p:nvPr userDrawn="1"/>
        </p:nvGrpSpPr>
        <p:grpSpPr>
          <a:xfrm>
            <a:off x="4699458" y="6462955"/>
            <a:ext cx="2530305" cy="138107"/>
            <a:chOff x="2502568" y="6027821"/>
            <a:chExt cx="6689559" cy="365125"/>
          </a:xfrm>
        </p:grpSpPr>
        <p:pic>
          <p:nvPicPr>
            <p:cNvPr id="136" name="Picture 135" descr="Text, logo&#10;&#10;Description automatically generated">
              <a:extLst>
                <a:ext uri="{FF2B5EF4-FFF2-40B4-BE49-F238E27FC236}">
                  <a16:creationId xmlns:a16="http://schemas.microsoft.com/office/drawing/2014/main" id="{2172C8D1-3377-904F-B6C2-56AC92064F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37" name="Picture 136" descr="Text, logo&#10;&#10;Description automatically generated">
              <a:extLst>
                <a:ext uri="{FF2B5EF4-FFF2-40B4-BE49-F238E27FC236}">
                  <a16:creationId xmlns:a16="http://schemas.microsoft.com/office/drawing/2014/main" id="{1F7A2F8E-D164-784E-B1D4-A7E7DBB627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421481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750"/>
                                        <p:tgtEl>
                                          <p:spTgt spid="96"/>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750"/>
                                        <p:tgtEl>
                                          <p:spTgt spid="9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750"/>
                                        <p:tgtEl>
                                          <p:spTgt spid="9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750"/>
                                        <p:tgtEl>
                                          <p:spTgt spid="95"/>
                                        </p:tgtEl>
                                      </p:cBhvr>
                                    </p:animEffect>
                                  </p:childTnLst>
                                </p:cTn>
                              </p:par>
                              <p:par>
                                <p:cTn id="17" presetID="22" presetClass="entr" presetSubtype="2" fill="hold" nodeType="withEffect">
                                  <p:stCondLst>
                                    <p:cond delay="250"/>
                                  </p:stCondLst>
                                  <p:childTnLst>
                                    <p:set>
                                      <p:cBhvr>
                                        <p:cTn id="18" dur="1" fill="hold">
                                          <p:stCondLst>
                                            <p:cond delay="0"/>
                                          </p:stCondLst>
                                        </p:cTn>
                                        <p:tgtEl>
                                          <p:spTgt spid="106"/>
                                        </p:tgtEl>
                                        <p:attrNameLst>
                                          <p:attrName>style.visibility</p:attrName>
                                        </p:attrNameLst>
                                      </p:cBhvr>
                                      <p:to>
                                        <p:strVal val="visible"/>
                                      </p:to>
                                    </p:set>
                                    <p:animEffect transition="in" filter="wipe(right)">
                                      <p:cBhvr>
                                        <p:cTn id="19" dur="750"/>
                                        <p:tgtEl>
                                          <p:spTgt spid="106"/>
                                        </p:tgtEl>
                                      </p:cBhvr>
                                    </p:animEffect>
                                  </p:childTnLst>
                                </p:cTn>
                              </p:par>
                              <p:par>
                                <p:cTn id="20" presetID="22" presetClass="entr" presetSubtype="2" fill="hold" nodeType="withEffect">
                                  <p:stCondLst>
                                    <p:cond delay="750"/>
                                  </p:stCondLst>
                                  <p:childTnLst>
                                    <p:set>
                                      <p:cBhvr>
                                        <p:cTn id="21" dur="1" fill="hold">
                                          <p:stCondLst>
                                            <p:cond delay="0"/>
                                          </p:stCondLst>
                                        </p:cTn>
                                        <p:tgtEl>
                                          <p:spTgt spid="103"/>
                                        </p:tgtEl>
                                        <p:attrNameLst>
                                          <p:attrName>style.visibility</p:attrName>
                                        </p:attrNameLst>
                                      </p:cBhvr>
                                      <p:to>
                                        <p:strVal val="visible"/>
                                      </p:to>
                                    </p:set>
                                    <p:animEffect transition="in" filter="wipe(right)">
                                      <p:cBhvr>
                                        <p:cTn id="22" dur="750"/>
                                        <p:tgtEl>
                                          <p:spTgt spid="103"/>
                                        </p:tgtEl>
                                      </p:cBhvr>
                                    </p:animEffect>
                                  </p:childTnLst>
                                </p:cTn>
                              </p:par>
                              <p:par>
                                <p:cTn id="23" presetID="22" presetClass="entr" presetSubtype="8" fill="hold" nodeType="withEffect">
                                  <p:stCondLst>
                                    <p:cond delay="1250"/>
                                  </p:stCondLst>
                                  <p:childTnLst>
                                    <p:set>
                                      <p:cBhvr>
                                        <p:cTn id="24" dur="1" fill="hold">
                                          <p:stCondLst>
                                            <p:cond delay="0"/>
                                          </p:stCondLst>
                                        </p:cTn>
                                        <p:tgtEl>
                                          <p:spTgt spid="100"/>
                                        </p:tgtEl>
                                        <p:attrNameLst>
                                          <p:attrName>style.visibility</p:attrName>
                                        </p:attrNameLst>
                                      </p:cBhvr>
                                      <p:to>
                                        <p:strVal val="visible"/>
                                      </p:to>
                                    </p:set>
                                    <p:animEffect transition="in" filter="wipe(left)">
                                      <p:cBhvr>
                                        <p:cTn id="25" dur="750"/>
                                        <p:tgtEl>
                                          <p:spTgt spid="100"/>
                                        </p:tgtEl>
                                      </p:cBhvr>
                                    </p:animEffect>
                                  </p:childTnLst>
                                </p:cTn>
                              </p:par>
                              <p:par>
                                <p:cTn id="26" presetID="22" presetClass="entr" presetSubtype="8" fill="hold" nodeType="withEffect">
                                  <p:stCondLst>
                                    <p:cond delay="1750"/>
                                  </p:stCondLst>
                                  <p:childTnLst>
                                    <p:set>
                                      <p:cBhvr>
                                        <p:cTn id="27" dur="1" fill="hold">
                                          <p:stCondLst>
                                            <p:cond delay="0"/>
                                          </p:stCondLst>
                                        </p:cTn>
                                        <p:tgtEl>
                                          <p:spTgt spid="97"/>
                                        </p:tgtEl>
                                        <p:attrNameLst>
                                          <p:attrName>style.visibility</p:attrName>
                                        </p:attrNameLst>
                                      </p:cBhvr>
                                      <p:to>
                                        <p:strVal val="visible"/>
                                      </p:to>
                                    </p:set>
                                    <p:animEffect transition="in" filter="wipe(left)">
                                      <p:cBhvr>
                                        <p:cTn id="28"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oint head infographic">
    <p:spTree>
      <p:nvGrpSpPr>
        <p:cNvPr id="1" name=""/>
        <p:cNvGrpSpPr/>
        <p:nvPr/>
      </p:nvGrpSpPr>
      <p:grpSpPr>
        <a:xfrm>
          <a:off x="0" y="0"/>
          <a:ext cx="0" cy="0"/>
          <a:chOff x="0" y="0"/>
          <a:chExt cx="0" cy="0"/>
        </a:xfrm>
      </p:grpSpPr>
      <p:sp>
        <p:nvSpPr>
          <p:cNvPr id="80" name="Freeform 79">
            <a:extLst>
              <a:ext uri="{FF2B5EF4-FFF2-40B4-BE49-F238E27FC236}">
                <a16:creationId xmlns:a16="http://schemas.microsoft.com/office/drawing/2014/main" id="{A2072B83-3E97-F244-A8B6-0A3C19940A1D}"/>
              </a:ext>
            </a:extLst>
          </p:cNvPr>
          <p:cNvSpPr>
            <a:spLocks/>
          </p:cNvSpPr>
          <p:nvPr userDrawn="1"/>
        </p:nvSpPr>
        <p:spPr bwMode="auto">
          <a:xfrm>
            <a:off x="4761863" y="2831712"/>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80">
            <a:extLst>
              <a:ext uri="{FF2B5EF4-FFF2-40B4-BE49-F238E27FC236}">
                <a16:creationId xmlns:a16="http://schemas.microsoft.com/office/drawing/2014/main" id="{A94F7391-D089-584F-A7BD-D934B5F83816}"/>
              </a:ext>
            </a:extLst>
          </p:cNvPr>
          <p:cNvSpPr>
            <a:spLocks/>
          </p:cNvSpPr>
          <p:nvPr userDrawn="1"/>
        </p:nvSpPr>
        <p:spPr bwMode="auto">
          <a:xfrm>
            <a:off x="5169850" y="2260212"/>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solidFill>
            <a:srgbClr val="F3BDB7"/>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2" name="Freeform 81">
            <a:extLst>
              <a:ext uri="{FF2B5EF4-FFF2-40B4-BE49-F238E27FC236}">
                <a16:creationId xmlns:a16="http://schemas.microsoft.com/office/drawing/2014/main" id="{5AB09E45-2388-8F4A-96AB-8C125B4988A5}"/>
              </a:ext>
            </a:extLst>
          </p:cNvPr>
          <p:cNvSpPr>
            <a:spLocks/>
          </p:cNvSpPr>
          <p:nvPr userDrawn="1"/>
        </p:nvSpPr>
        <p:spPr bwMode="auto">
          <a:xfrm>
            <a:off x="5844538" y="3274624"/>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solidFill>
            <a:srgbClr val="51A9BA"/>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3" name="Freeform 82">
            <a:extLst>
              <a:ext uri="{FF2B5EF4-FFF2-40B4-BE49-F238E27FC236}">
                <a16:creationId xmlns:a16="http://schemas.microsoft.com/office/drawing/2014/main" id="{33E4E425-23D3-3648-B289-153BA420EB87}"/>
              </a:ext>
            </a:extLst>
          </p:cNvPr>
          <p:cNvSpPr>
            <a:spLocks/>
          </p:cNvSpPr>
          <p:nvPr userDrawn="1"/>
        </p:nvSpPr>
        <p:spPr bwMode="auto">
          <a:xfrm>
            <a:off x="6454138" y="2423724"/>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A16BC3B0-980C-504A-A7AC-D14640BB54A5}"/>
              </a:ext>
            </a:extLst>
          </p:cNvPr>
          <p:cNvSpPr>
            <a:spLocks/>
          </p:cNvSpPr>
          <p:nvPr userDrawn="1"/>
        </p:nvSpPr>
        <p:spPr bwMode="auto">
          <a:xfrm>
            <a:off x="4086225" y="2038350"/>
            <a:ext cx="4014788" cy="4826000"/>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8" name="Freeform 47">
            <a:extLst>
              <a:ext uri="{FF2B5EF4-FFF2-40B4-BE49-F238E27FC236}">
                <a16:creationId xmlns:a16="http://schemas.microsoft.com/office/drawing/2014/main" id="{090857A7-80C1-9242-A481-F74DA82D96A3}"/>
              </a:ext>
            </a:extLst>
          </p:cNvPr>
          <p:cNvSpPr>
            <a:spLocks/>
          </p:cNvSpPr>
          <p:nvPr userDrawn="1"/>
        </p:nvSpPr>
        <p:spPr bwMode="auto">
          <a:xfrm>
            <a:off x="4706938" y="2713038"/>
            <a:ext cx="1325563" cy="1379538"/>
          </a:xfrm>
          <a:custGeom>
            <a:avLst/>
            <a:gdLst>
              <a:gd name="T0" fmla="*/ 72 w 348"/>
              <a:gd name="T1" fmla="*/ 343 h 362"/>
              <a:gd name="T2" fmla="*/ 17 w 348"/>
              <a:gd name="T3" fmla="*/ 286 h 362"/>
              <a:gd name="T4" fmla="*/ 1 w 348"/>
              <a:gd name="T5" fmla="*/ 206 h 362"/>
              <a:gd name="T6" fmla="*/ 3 w 348"/>
              <a:gd name="T7" fmla="*/ 162 h 362"/>
              <a:gd name="T8" fmla="*/ 19 w 348"/>
              <a:gd name="T9" fmla="*/ 116 h 362"/>
              <a:gd name="T10" fmla="*/ 74 w 348"/>
              <a:gd name="T11" fmla="*/ 11 h 362"/>
              <a:gd name="T12" fmla="*/ 91 w 348"/>
              <a:gd name="T13" fmla="*/ 1 h 362"/>
              <a:gd name="T14" fmla="*/ 122 w 348"/>
              <a:gd name="T15" fmla="*/ 21 h 362"/>
              <a:gd name="T16" fmla="*/ 188 w 348"/>
              <a:gd name="T17" fmla="*/ 97 h 362"/>
              <a:gd name="T18" fmla="*/ 273 w 348"/>
              <a:gd name="T19" fmla="*/ 149 h 362"/>
              <a:gd name="T20" fmla="*/ 307 w 348"/>
              <a:gd name="T21" fmla="*/ 160 h 362"/>
              <a:gd name="T22" fmla="*/ 344 w 348"/>
              <a:gd name="T23" fmla="*/ 230 h 362"/>
              <a:gd name="T24" fmla="*/ 333 w 348"/>
              <a:gd name="T25" fmla="*/ 261 h 362"/>
              <a:gd name="T26" fmla="*/ 247 w 348"/>
              <a:gd name="T27" fmla="*/ 334 h 362"/>
              <a:gd name="T28" fmla="*/ 199 w 348"/>
              <a:gd name="T29" fmla="*/ 353 h 362"/>
              <a:gd name="T30" fmla="*/ 139 w 348"/>
              <a:gd name="T31" fmla="*/ 361 h 362"/>
              <a:gd name="T32" fmla="*/ 72 w 348"/>
              <a:gd name="T33" fmla="*/ 343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62">
                <a:moveTo>
                  <a:pt x="72" y="343"/>
                </a:moveTo>
                <a:cubicBezTo>
                  <a:pt x="49" y="329"/>
                  <a:pt x="28" y="310"/>
                  <a:pt x="17" y="286"/>
                </a:cubicBezTo>
                <a:cubicBezTo>
                  <a:pt x="5" y="261"/>
                  <a:pt x="2" y="233"/>
                  <a:pt x="1" y="206"/>
                </a:cubicBezTo>
                <a:cubicBezTo>
                  <a:pt x="1" y="191"/>
                  <a:pt x="0" y="176"/>
                  <a:pt x="3" y="162"/>
                </a:cubicBezTo>
                <a:cubicBezTo>
                  <a:pt x="6" y="146"/>
                  <a:pt x="13" y="131"/>
                  <a:pt x="19" y="116"/>
                </a:cubicBezTo>
                <a:cubicBezTo>
                  <a:pt x="34" y="79"/>
                  <a:pt x="44" y="37"/>
                  <a:pt x="74" y="11"/>
                </a:cubicBezTo>
                <a:cubicBezTo>
                  <a:pt x="79" y="6"/>
                  <a:pt x="84" y="2"/>
                  <a:pt x="91" y="1"/>
                </a:cubicBezTo>
                <a:cubicBezTo>
                  <a:pt x="103" y="0"/>
                  <a:pt x="114" y="11"/>
                  <a:pt x="122" y="21"/>
                </a:cubicBezTo>
                <a:cubicBezTo>
                  <a:pt x="143" y="47"/>
                  <a:pt x="164" y="74"/>
                  <a:pt x="188" y="97"/>
                </a:cubicBezTo>
                <a:cubicBezTo>
                  <a:pt x="212" y="120"/>
                  <a:pt x="241" y="139"/>
                  <a:pt x="273" y="149"/>
                </a:cubicBezTo>
                <a:cubicBezTo>
                  <a:pt x="284" y="152"/>
                  <a:pt x="296" y="155"/>
                  <a:pt x="307" y="160"/>
                </a:cubicBezTo>
                <a:cubicBezTo>
                  <a:pt x="332" y="172"/>
                  <a:pt x="348" y="202"/>
                  <a:pt x="344" y="230"/>
                </a:cubicBezTo>
                <a:cubicBezTo>
                  <a:pt x="342" y="241"/>
                  <a:pt x="338" y="251"/>
                  <a:pt x="333" y="261"/>
                </a:cubicBezTo>
                <a:cubicBezTo>
                  <a:pt x="316" y="294"/>
                  <a:pt x="285" y="327"/>
                  <a:pt x="247" y="334"/>
                </a:cubicBezTo>
                <a:cubicBezTo>
                  <a:pt x="230" y="337"/>
                  <a:pt x="216" y="348"/>
                  <a:pt x="199" y="353"/>
                </a:cubicBezTo>
                <a:cubicBezTo>
                  <a:pt x="179" y="360"/>
                  <a:pt x="159" y="362"/>
                  <a:pt x="139" y="361"/>
                </a:cubicBezTo>
                <a:cubicBezTo>
                  <a:pt x="115" y="360"/>
                  <a:pt x="92" y="354"/>
                  <a:pt x="72" y="343"/>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Freeform 48">
            <a:extLst>
              <a:ext uri="{FF2B5EF4-FFF2-40B4-BE49-F238E27FC236}">
                <a16:creationId xmlns:a16="http://schemas.microsoft.com/office/drawing/2014/main" id="{D9D14F5B-93BB-8449-B1A2-64B8FF41A11F}"/>
              </a:ext>
            </a:extLst>
          </p:cNvPr>
          <p:cNvSpPr>
            <a:spLocks/>
          </p:cNvSpPr>
          <p:nvPr userDrawn="1"/>
        </p:nvSpPr>
        <p:spPr bwMode="auto">
          <a:xfrm>
            <a:off x="5114925" y="2141538"/>
            <a:ext cx="1589088" cy="1147763"/>
          </a:xfrm>
          <a:custGeom>
            <a:avLst/>
            <a:gdLst>
              <a:gd name="T0" fmla="*/ 10 w 417"/>
              <a:gd name="T1" fmla="*/ 104 h 301"/>
              <a:gd name="T2" fmla="*/ 30 w 417"/>
              <a:gd name="T3" fmla="*/ 86 h 301"/>
              <a:gd name="T4" fmla="*/ 318 w 417"/>
              <a:gd name="T5" fmla="*/ 2 h 301"/>
              <a:gd name="T6" fmla="*/ 372 w 417"/>
              <a:gd name="T7" fmla="*/ 10 h 301"/>
              <a:gd name="T8" fmla="*/ 409 w 417"/>
              <a:gd name="T9" fmla="*/ 47 h 301"/>
              <a:gd name="T10" fmla="*/ 393 w 417"/>
              <a:gd name="T11" fmla="*/ 126 h 301"/>
              <a:gd name="T12" fmla="*/ 343 w 417"/>
              <a:gd name="T13" fmla="*/ 170 h 301"/>
              <a:gd name="T14" fmla="*/ 319 w 417"/>
              <a:gd name="T15" fmla="*/ 176 h 301"/>
              <a:gd name="T16" fmla="*/ 315 w 417"/>
              <a:gd name="T17" fmla="*/ 189 h 301"/>
              <a:gd name="T18" fmla="*/ 320 w 417"/>
              <a:gd name="T19" fmla="*/ 240 h 301"/>
              <a:gd name="T20" fmla="*/ 299 w 417"/>
              <a:gd name="T21" fmla="*/ 282 h 301"/>
              <a:gd name="T22" fmla="*/ 279 w 417"/>
              <a:gd name="T23" fmla="*/ 291 h 301"/>
              <a:gd name="T24" fmla="*/ 105 w 417"/>
              <a:gd name="T25" fmla="*/ 243 h 301"/>
              <a:gd name="T26" fmla="*/ 58 w 417"/>
              <a:gd name="T27" fmla="*/ 193 h 301"/>
              <a:gd name="T28" fmla="*/ 21 w 417"/>
              <a:gd name="T29" fmla="*/ 144 h 301"/>
              <a:gd name="T30" fmla="*/ 10 w 417"/>
              <a:gd name="T31" fmla="*/ 104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7" h="301">
                <a:moveTo>
                  <a:pt x="10" y="104"/>
                </a:moveTo>
                <a:cubicBezTo>
                  <a:pt x="15" y="97"/>
                  <a:pt x="22" y="91"/>
                  <a:pt x="30" y="86"/>
                </a:cubicBezTo>
                <a:cubicBezTo>
                  <a:pt x="115" y="30"/>
                  <a:pt x="216" y="0"/>
                  <a:pt x="318" y="2"/>
                </a:cubicBezTo>
                <a:cubicBezTo>
                  <a:pt x="336" y="2"/>
                  <a:pt x="355" y="3"/>
                  <a:pt x="372" y="10"/>
                </a:cubicBezTo>
                <a:cubicBezTo>
                  <a:pt x="390" y="18"/>
                  <a:pt x="404" y="29"/>
                  <a:pt x="409" y="47"/>
                </a:cubicBezTo>
                <a:cubicBezTo>
                  <a:pt x="417" y="73"/>
                  <a:pt x="406" y="102"/>
                  <a:pt x="393" y="126"/>
                </a:cubicBezTo>
                <a:cubicBezTo>
                  <a:pt x="382" y="145"/>
                  <a:pt x="365" y="167"/>
                  <a:pt x="343" y="170"/>
                </a:cubicBezTo>
                <a:cubicBezTo>
                  <a:pt x="334" y="171"/>
                  <a:pt x="324" y="169"/>
                  <a:pt x="319" y="176"/>
                </a:cubicBezTo>
                <a:cubicBezTo>
                  <a:pt x="317" y="179"/>
                  <a:pt x="316" y="186"/>
                  <a:pt x="315" y="189"/>
                </a:cubicBezTo>
                <a:cubicBezTo>
                  <a:pt x="314" y="207"/>
                  <a:pt x="319" y="222"/>
                  <a:pt x="320" y="240"/>
                </a:cubicBezTo>
                <a:cubicBezTo>
                  <a:pt x="320" y="258"/>
                  <a:pt x="314" y="273"/>
                  <a:pt x="299" y="282"/>
                </a:cubicBezTo>
                <a:cubicBezTo>
                  <a:pt x="293" y="286"/>
                  <a:pt x="286" y="290"/>
                  <a:pt x="279" y="291"/>
                </a:cubicBezTo>
                <a:cubicBezTo>
                  <a:pt x="217" y="301"/>
                  <a:pt x="153" y="284"/>
                  <a:pt x="105" y="243"/>
                </a:cubicBezTo>
                <a:cubicBezTo>
                  <a:pt x="88" y="228"/>
                  <a:pt x="73" y="211"/>
                  <a:pt x="58" y="193"/>
                </a:cubicBezTo>
                <a:cubicBezTo>
                  <a:pt x="45" y="177"/>
                  <a:pt x="33" y="161"/>
                  <a:pt x="21" y="144"/>
                </a:cubicBezTo>
                <a:cubicBezTo>
                  <a:pt x="11" y="131"/>
                  <a:pt x="0" y="122"/>
                  <a:pt x="10" y="104"/>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0" name="Freeform 49">
            <a:extLst>
              <a:ext uri="{FF2B5EF4-FFF2-40B4-BE49-F238E27FC236}">
                <a16:creationId xmlns:a16="http://schemas.microsoft.com/office/drawing/2014/main" id="{A80F8D0A-1626-4A4B-8032-6598D650AB6A}"/>
              </a:ext>
            </a:extLst>
          </p:cNvPr>
          <p:cNvSpPr>
            <a:spLocks/>
          </p:cNvSpPr>
          <p:nvPr userDrawn="1"/>
        </p:nvSpPr>
        <p:spPr bwMode="auto">
          <a:xfrm>
            <a:off x="5789613" y="3155950"/>
            <a:ext cx="1927225" cy="1287463"/>
          </a:xfrm>
          <a:custGeom>
            <a:avLst/>
            <a:gdLst>
              <a:gd name="T0" fmla="*/ 23 w 506"/>
              <a:gd name="T1" fmla="*/ 212 h 338"/>
              <a:gd name="T2" fmla="*/ 6 w 506"/>
              <a:gd name="T3" fmla="*/ 226 h 338"/>
              <a:gd name="T4" fmla="*/ 4 w 506"/>
              <a:gd name="T5" fmla="*/ 247 h 338"/>
              <a:gd name="T6" fmla="*/ 16 w 506"/>
              <a:gd name="T7" fmla="*/ 257 h 338"/>
              <a:gd name="T8" fmla="*/ 198 w 506"/>
              <a:gd name="T9" fmla="*/ 251 h 338"/>
              <a:gd name="T10" fmla="*/ 237 w 506"/>
              <a:gd name="T11" fmla="*/ 303 h 338"/>
              <a:gd name="T12" fmla="*/ 369 w 506"/>
              <a:gd name="T13" fmla="*/ 315 h 338"/>
              <a:gd name="T14" fmla="*/ 432 w 506"/>
              <a:gd name="T15" fmla="*/ 197 h 338"/>
              <a:gd name="T16" fmla="*/ 488 w 506"/>
              <a:gd name="T17" fmla="*/ 156 h 338"/>
              <a:gd name="T18" fmla="*/ 498 w 506"/>
              <a:gd name="T19" fmla="*/ 118 h 338"/>
              <a:gd name="T20" fmla="*/ 483 w 506"/>
              <a:gd name="T21" fmla="*/ 108 h 338"/>
              <a:gd name="T22" fmla="*/ 415 w 506"/>
              <a:gd name="T23" fmla="*/ 95 h 338"/>
              <a:gd name="T24" fmla="*/ 385 w 506"/>
              <a:gd name="T25" fmla="*/ 97 h 338"/>
              <a:gd name="T26" fmla="*/ 356 w 506"/>
              <a:gd name="T27" fmla="*/ 93 h 338"/>
              <a:gd name="T28" fmla="*/ 343 w 506"/>
              <a:gd name="T29" fmla="*/ 72 h 338"/>
              <a:gd name="T30" fmla="*/ 276 w 506"/>
              <a:gd name="T31" fmla="*/ 7 h 338"/>
              <a:gd name="T32" fmla="*/ 240 w 506"/>
              <a:gd name="T33" fmla="*/ 1 h 338"/>
              <a:gd name="T34" fmla="*/ 187 w 506"/>
              <a:gd name="T35" fmla="*/ 3 h 338"/>
              <a:gd name="T36" fmla="*/ 162 w 506"/>
              <a:gd name="T37" fmla="*/ 9 h 338"/>
              <a:gd name="T38" fmla="*/ 145 w 506"/>
              <a:gd name="T39" fmla="*/ 25 h 338"/>
              <a:gd name="T40" fmla="*/ 97 w 506"/>
              <a:gd name="T41" fmla="*/ 46 h 338"/>
              <a:gd name="T42" fmla="*/ 77 w 506"/>
              <a:gd name="T43" fmla="*/ 55 h 338"/>
              <a:gd name="T44" fmla="*/ 75 w 506"/>
              <a:gd name="T45" fmla="*/ 72 h 338"/>
              <a:gd name="T46" fmla="*/ 81 w 506"/>
              <a:gd name="T47" fmla="*/ 88 h 338"/>
              <a:gd name="T48" fmla="*/ 74 w 506"/>
              <a:gd name="T49" fmla="*/ 155 h 338"/>
              <a:gd name="T50" fmla="*/ 23 w 506"/>
              <a:gd name="T51" fmla="*/ 212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338">
                <a:moveTo>
                  <a:pt x="23" y="212"/>
                </a:moveTo>
                <a:cubicBezTo>
                  <a:pt x="17" y="216"/>
                  <a:pt x="11" y="220"/>
                  <a:pt x="6" y="226"/>
                </a:cubicBezTo>
                <a:cubicBezTo>
                  <a:pt x="2" y="232"/>
                  <a:pt x="0" y="241"/>
                  <a:pt x="4" y="247"/>
                </a:cubicBezTo>
                <a:cubicBezTo>
                  <a:pt x="6" y="252"/>
                  <a:pt x="12" y="255"/>
                  <a:pt x="16" y="257"/>
                </a:cubicBezTo>
                <a:cubicBezTo>
                  <a:pt x="73" y="284"/>
                  <a:pt x="143" y="281"/>
                  <a:pt x="198" y="251"/>
                </a:cubicBezTo>
                <a:cubicBezTo>
                  <a:pt x="209" y="270"/>
                  <a:pt x="221" y="289"/>
                  <a:pt x="237" y="303"/>
                </a:cubicBezTo>
                <a:cubicBezTo>
                  <a:pt x="273" y="334"/>
                  <a:pt x="328" y="338"/>
                  <a:pt x="369" y="315"/>
                </a:cubicBezTo>
                <a:cubicBezTo>
                  <a:pt x="410" y="292"/>
                  <a:pt x="434" y="244"/>
                  <a:pt x="432" y="197"/>
                </a:cubicBezTo>
                <a:cubicBezTo>
                  <a:pt x="453" y="187"/>
                  <a:pt x="472" y="173"/>
                  <a:pt x="488" y="156"/>
                </a:cubicBezTo>
                <a:cubicBezTo>
                  <a:pt x="497" y="146"/>
                  <a:pt x="506" y="130"/>
                  <a:pt x="498" y="118"/>
                </a:cubicBezTo>
                <a:cubicBezTo>
                  <a:pt x="494" y="113"/>
                  <a:pt x="489" y="110"/>
                  <a:pt x="483" y="108"/>
                </a:cubicBezTo>
                <a:cubicBezTo>
                  <a:pt x="462" y="99"/>
                  <a:pt x="438" y="95"/>
                  <a:pt x="415" y="95"/>
                </a:cubicBezTo>
                <a:cubicBezTo>
                  <a:pt x="405" y="95"/>
                  <a:pt x="395" y="95"/>
                  <a:pt x="385" y="97"/>
                </a:cubicBezTo>
                <a:cubicBezTo>
                  <a:pt x="375" y="99"/>
                  <a:pt x="364" y="100"/>
                  <a:pt x="356" y="93"/>
                </a:cubicBezTo>
                <a:cubicBezTo>
                  <a:pt x="349" y="88"/>
                  <a:pt x="346" y="80"/>
                  <a:pt x="343" y="72"/>
                </a:cubicBezTo>
                <a:cubicBezTo>
                  <a:pt x="330" y="43"/>
                  <a:pt x="307" y="16"/>
                  <a:pt x="276" y="7"/>
                </a:cubicBezTo>
                <a:cubicBezTo>
                  <a:pt x="265" y="3"/>
                  <a:pt x="252" y="2"/>
                  <a:pt x="240" y="1"/>
                </a:cubicBezTo>
                <a:cubicBezTo>
                  <a:pt x="222" y="0"/>
                  <a:pt x="205" y="1"/>
                  <a:pt x="187" y="3"/>
                </a:cubicBezTo>
                <a:cubicBezTo>
                  <a:pt x="178" y="3"/>
                  <a:pt x="169" y="5"/>
                  <a:pt x="162" y="9"/>
                </a:cubicBezTo>
                <a:cubicBezTo>
                  <a:pt x="155" y="13"/>
                  <a:pt x="151" y="20"/>
                  <a:pt x="145" y="25"/>
                </a:cubicBezTo>
                <a:cubicBezTo>
                  <a:pt x="132" y="37"/>
                  <a:pt x="114" y="43"/>
                  <a:pt x="97" y="46"/>
                </a:cubicBezTo>
                <a:cubicBezTo>
                  <a:pt x="90" y="47"/>
                  <a:pt x="81" y="49"/>
                  <a:pt x="77" y="55"/>
                </a:cubicBezTo>
                <a:cubicBezTo>
                  <a:pt x="73" y="60"/>
                  <a:pt x="73" y="66"/>
                  <a:pt x="75" y="72"/>
                </a:cubicBezTo>
                <a:cubicBezTo>
                  <a:pt x="76" y="78"/>
                  <a:pt x="79" y="83"/>
                  <a:pt x="81" y="88"/>
                </a:cubicBezTo>
                <a:cubicBezTo>
                  <a:pt x="90" y="110"/>
                  <a:pt x="87" y="136"/>
                  <a:pt x="74" y="155"/>
                </a:cubicBezTo>
                <a:cubicBezTo>
                  <a:pt x="59" y="176"/>
                  <a:pt x="44" y="196"/>
                  <a:pt x="23" y="212"/>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1" name="Freeform 50">
            <a:extLst>
              <a:ext uri="{FF2B5EF4-FFF2-40B4-BE49-F238E27FC236}">
                <a16:creationId xmlns:a16="http://schemas.microsoft.com/office/drawing/2014/main" id="{0144FE42-ACB5-5F45-832C-07EC5E4FB635}"/>
              </a:ext>
            </a:extLst>
          </p:cNvPr>
          <p:cNvSpPr>
            <a:spLocks/>
          </p:cNvSpPr>
          <p:nvPr userDrawn="1"/>
        </p:nvSpPr>
        <p:spPr bwMode="auto">
          <a:xfrm>
            <a:off x="7099300" y="4410075"/>
            <a:ext cx="293688" cy="361950"/>
          </a:xfrm>
          <a:custGeom>
            <a:avLst/>
            <a:gdLst>
              <a:gd name="T0" fmla="*/ 44 w 77"/>
              <a:gd name="T1" fmla="*/ 0 h 95"/>
              <a:gd name="T2" fmla="*/ 0 w 77"/>
              <a:gd name="T3" fmla="*/ 19 h 95"/>
              <a:gd name="T4" fmla="*/ 66 w 77"/>
              <a:gd name="T5" fmla="*/ 92 h 95"/>
              <a:gd name="T6" fmla="*/ 75 w 77"/>
              <a:gd name="T7" fmla="*/ 84 h 95"/>
              <a:gd name="T8" fmla="*/ 44 w 77"/>
              <a:gd name="T9" fmla="*/ 0 h 95"/>
            </a:gdLst>
            <a:ahLst/>
            <a:cxnLst>
              <a:cxn ang="0">
                <a:pos x="T0" y="T1"/>
              </a:cxn>
              <a:cxn ang="0">
                <a:pos x="T2" y="T3"/>
              </a:cxn>
              <a:cxn ang="0">
                <a:pos x="T4" y="T5"/>
              </a:cxn>
              <a:cxn ang="0">
                <a:pos x="T6" y="T7"/>
              </a:cxn>
              <a:cxn ang="0">
                <a:pos x="T8" y="T9"/>
              </a:cxn>
            </a:cxnLst>
            <a:rect l="0" t="0" r="r" b="b"/>
            <a:pathLst>
              <a:path w="77" h="95">
                <a:moveTo>
                  <a:pt x="44" y="0"/>
                </a:moveTo>
                <a:cubicBezTo>
                  <a:pt x="30" y="9"/>
                  <a:pt x="16" y="16"/>
                  <a:pt x="0" y="19"/>
                </a:cubicBezTo>
                <a:cubicBezTo>
                  <a:pt x="14" y="41"/>
                  <a:pt x="40" y="74"/>
                  <a:pt x="66" y="92"/>
                </a:cubicBezTo>
                <a:cubicBezTo>
                  <a:pt x="71" y="95"/>
                  <a:pt x="77" y="90"/>
                  <a:pt x="75" y="84"/>
                </a:cubicBezTo>
                <a:cubicBezTo>
                  <a:pt x="59" y="53"/>
                  <a:pt x="47" y="21"/>
                  <a:pt x="44" y="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2" name="Freeform 51">
            <a:extLst>
              <a:ext uri="{FF2B5EF4-FFF2-40B4-BE49-F238E27FC236}">
                <a16:creationId xmlns:a16="http://schemas.microsoft.com/office/drawing/2014/main" id="{CE68927F-B6F5-AC4A-92E7-02D5C8AF7CF6}"/>
              </a:ext>
            </a:extLst>
          </p:cNvPr>
          <p:cNvSpPr>
            <a:spLocks/>
          </p:cNvSpPr>
          <p:nvPr userDrawn="1"/>
        </p:nvSpPr>
        <p:spPr bwMode="auto">
          <a:xfrm>
            <a:off x="6399213" y="2305050"/>
            <a:ext cx="1427163" cy="1193800"/>
          </a:xfrm>
          <a:custGeom>
            <a:avLst/>
            <a:gdLst>
              <a:gd name="T0" fmla="*/ 4 w 375"/>
              <a:gd name="T1" fmla="*/ 156 h 313"/>
              <a:gd name="T2" fmla="*/ 18 w 375"/>
              <a:gd name="T3" fmla="*/ 141 h 313"/>
              <a:gd name="T4" fmla="*/ 37 w 375"/>
              <a:gd name="T5" fmla="*/ 134 h 313"/>
              <a:gd name="T6" fmla="*/ 73 w 375"/>
              <a:gd name="T7" fmla="*/ 100 h 313"/>
              <a:gd name="T8" fmla="*/ 90 w 375"/>
              <a:gd name="T9" fmla="*/ 53 h 313"/>
              <a:gd name="T10" fmla="*/ 103 w 375"/>
              <a:gd name="T11" fmla="*/ 18 h 313"/>
              <a:gd name="T12" fmla="*/ 113 w 375"/>
              <a:gd name="T13" fmla="*/ 8 h 313"/>
              <a:gd name="T14" fmla="*/ 125 w 375"/>
              <a:gd name="T15" fmla="*/ 5 h 313"/>
              <a:gd name="T16" fmla="*/ 235 w 375"/>
              <a:gd name="T17" fmla="*/ 36 h 313"/>
              <a:gd name="T18" fmla="*/ 290 w 375"/>
              <a:gd name="T19" fmla="*/ 136 h 313"/>
              <a:gd name="T20" fmla="*/ 356 w 375"/>
              <a:gd name="T21" fmla="*/ 201 h 313"/>
              <a:gd name="T22" fmla="*/ 369 w 375"/>
              <a:gd name="T23" fmla="*/ 293 h 313"/>
              <a:gd name="T24" fmla="*/ 362 w 375"/>
              <a:gd name="T25" fmla="*/ 308 h 313"/>
              <a:gd name="T26" fmla="*/ 346 w 375"/>
              <a:gd name="T27" fmla="*/ 312 h 313"/>
              <a:gd name="T28" fmla="*/ 329 w 375"/>
              <a:gd name="T29" fmla="*/ 306 h 313"/>
              <a:gd name="T30" fmla="*/ 250 w 375"/>
              <a:gd name="T31" fmla="*/ 296 h 313"/>
              <a:gd name="T32" fmla="*/ 210 w 375"/>
              <a:gd name="T33" fmla="*/ 295 h 313"/>
              <a:gd name="T34" fmla="*/ 194 w 375"/>
              <a:gd name="T35" fmla="*/ 273 h 313"/>
              <a:gd name="T36" fmla="*/ 149 w 375"/>
              <a:gd name="T37" fmla="*/ 214 h 313"/>
              <a:gd name="T38" fmla="*/ 104 w 375"/>
              <a:gd name="T39" fmla="*/ 203 h 313"/>
              <a:gd name="T40" fmla="*/ 60 w 375"/>
              <a:gd name="T41" fmla="*/ 203 h 313"/>
              <a:gd name="T42" fmla="*/ 36 w 375"/>
              <a:gd name="T43" fmla="*/ 206 h 313"/>
              <a:gd name="T44" fmla="*/ 4 w 375"/>
              <a:gd name="T45"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3">
                <a:moveTo>
                  <a:pt x="4" y="156"/>
                </a:moveTo>
                <a:cubicBezTo>
                  <a:pt x="6" y="150"/>
                  <a:pt x="11" y="145"/>
                  <a:pt x="18" y="141"/>
                </a:cubicBezTo>
                <a:cubicBezTo>
                  <a:pt x="24" y="138"/>
                  <a:pt x="31" y="137"/>
                  <a:pt x="37" y="134"/>
                </a:cubicBezTo>
                <a:cubicBezTo>
                  <a:pt x="52" y="127"/>
                  <a:pt x="64" y="114"/>
                  <a:pt x="73" y="100"/>
                </a:cubicBezTo>
                <a:cubicBezTo>
                  <a:pt x="81" y="85"/>
                  <a:pt x="86" y="69"/>
                  <a:pt x="90" y="53"/>
                </a:cubicBezTo>
                <a:cubicBezTo>
                  <a:pt x="93" y="41"/>
                  <a:pt x="96" y="28"/>
                  <a:pt x="103" y="18"/>
                </a:cubicBezTo>
                <a:cubicBezTo>
                  <a:pt x="106" y="14"/>
                  <a:pt x="109" y="11"/>
                  <a:pt x="113" y="8"/>
                </a:cubicBezTo>
                <a:cubicBezTo>
                  <a:pt x="116" y="6"/>
                  <a:pt x="121" y="6"/>
                  <a:pt x="125" y="5"/>
                </a:cubicBezTo>
                <a:cubicBezTo>
                  <a:pt x="164" y="0"/>
                  <a:pt x="204" y="12"/>
                  <a:pt x="235" y="36"/>
                </a:cubicBezTo>
                <a:cubicBezTo>
                  <a:pt x="266" y="60"/>
                  <a:pt x="286" y="97"/>
                  <a:pt x="290" y="136"/>
                </a:cubicBezTo>
                <a:cubicBezTo>
                  <a:pt x="318" y="150"/>
                  <a:pt x="341" y="173"/>
                  <a:pt x="356" y="201"/>
                </a:cubicBezTo>
                <a:cubicBezTo>
                  <a:pt x="370" y="229"/>
                  <a:pt x="375" y="262"/>
                  <a:pt x="369" y="293"/>
                </a:cubicBezTo>
                <a:cubicBezTo>
                  <a:pt x="368" y="298"/>
                  <a:pt x="367" y="304"/>
                  <a:pt x="362" y="308"/>
                </a:cubicBezTo>
                <a:cubicBezTo>
                  <a:pt x="358" y="312"/>
                  <a:pt x="352" y="313"/>
                  <a:pt x="346" y="312"/>
                </a:cubicBezTo>
                <a:cubicBezTo>
                  <a:pt x="340" y="311"/>
                  <a:pt x="334" y="308"/>
                  <a:pt x="329" y="306"/>
                </a:cubicBezTo>
                <a:cubicBezTo>
                  <a:pt x="304" y="296"/>
                  <a:pt x="276" y="293"/>
                  <a:pt x="250" y="296"/>
                </a:cubicBezTo>
                <a:cubicBezTo>
                  <a:pt x="237" y="298"/>
                  <a:pt x="222" y="302"/>
                  <a:pt x="210" y="295"/>
                </a:cubicBezTo>
                <a:cubicBezTo>
                  <a:pt x="202" y="290"/>
                  <a:pt x="198" y="281"/>
                  <a:pt x="194" y="273"/>
                </a:cubicBezTo>
                <a:cubicBezTo>
                  <a:pt x="183" y="250"/>
                  <a:pt x="171" y="226"/>
                  <a:pt x="149" y="214"/>
                </a:cubicBezTo>
                <a:cubicBezTo>
                  <a:pt x="135" y="207"/>
                  <a:pt x="120" y="205"/>
                  <a:pt x="104" y="203"/>
                </a:cubicBezTo>
                <a:cubicBezTo>
                  <a:pt x="89" y="202"/>
                  <a:pt x="74" y="201"/>
                  <a:pt x="60" y="203"/>
                </a:cubicBezTo>
                <a:cubicBezTo>
                  <a:pt x="52" y="204"/>
                  <a:pt x="44" y="206"/>
                  <a:pt x="36" y="206"/>
                </a:cubicBezTo>
                <a:cubicBezTo>
                  <a:pt x="6" y="209"/>
                  <a:pt x="0" y="170"/>
                  <a:pt x="4" y="156"/>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5" name="Group 64">
            <a:extLst>
              <a:ext uri="{FF2B5EF4-FFF2-40B4-BE49-F238E27FC236}">
                <a16:creationId xmlns:a16="http://schemas.microsoft.com/office/drawing/2014/main" id="{ACECC8B8-B96F-914D-A8EA-474D5239449A}"/>
              </a:ext>
            </a:extLst>
          </p:cNvPr>
          <p:cNvGrpSpPr/>
          <p:nvPr userDrawn="1"/>
        </p:nvGrpSpPr>
        <p:grpSpPr>
          <a:xfrm rot="16200000">
            <a:off x="10500457" y="1527024"/>
            <a:ext cx="2530305" cy="138107"/>
            <a:chOff x="2502568" y="6027821"/>
            <a:chExt cx="6689559" cy="365125"/>
          </a:xfrm>
        </p:grpSpPr>
        <p:pic>
          <p:nvPicPr>
            <p:cNvPr id="66" name="Picture 65" descr="Text, logo&#10;&#10;Description automatically generated">
              <a:extLst>
                <a:ext uri="{FF2B5EF4-FFF2-40B4-BE49-F238E27FC236}">
                  <a16:creationId xmlns:a16="http://schemas.microsoft.com/office/drawing/2014/main" id="{802C2648-3917-3B46-BFA1-83FD7F73B3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67" name="Picture 66" descr="Text, logo&#10;&#10;Description automatically generated">
              <a:extLst>
                <a:ext uri="{FF2B5EF4-FFF2-40B4-BE49-F238E27FC236}">
                  <a16:creationId xmlns:a16="http://schemas.microsoft.com/office/drawing/2014/main" id="{5E1E1867-5774-6C4A-9B00-F691FE560E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68" name="Text Placeholder 23">
            <a:extLst>
              <a:ext uri="{FF2B5EF4-FFF2-40B4-BE49-F238E27FC236}">
                <a16:creationId xmlns:a16="http://schemas.microsoft.com/office/drawing/2014/main" id="{E3E1A3FC-E91A-E745-8138-E171F1C2E700}"/>
              </a:ext>
            </a:extLst>
          </p:cNvPr>
          <p:cNvSpPr>
            <a:spLocks noGrp="1"/>
          </p:cNvSpPr>
          <p:nvPr>
            <p:ph type="body" sz="quarter" idx="22" hasCustomPrompt="1"/>
          </p:nvPr>
        </p:nvSpPr>
        <p:spPr>
          <a:xfrm>
            <a:off x="2218231" y="873723"/>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69" name="Text Placeholder 23">
            <a:extLst>
              <a:ext uri="{FF2B5EF4-FFF2-40B4-BE49-F238E27FC236}">
                <a16:creationId xmlns:a16="http://schemas.microsoft.com/office/drawing/2014/main" id="{4D60CF12-E24B-304A-BBF5-E249EC36329E}"/>
              </a:ext>
            </a:extLst>
          </p:cNvPr>
          <p:cNvSpPr>
            <a:spLocks noGrp="1"/>
          </p:cNvSpPr>
          <p:nvPr>
            <p:ph type="body" sz="quarter" idx="28" hasCustomPrompt="1"/>
          </p:nvPr>
        </p:nvSpPr>
        <p:spPr>
          <a:xfrm>
            <a:off x="2218231" y="1474561"/>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0" name="Text Placeholder 23">
            <a:extLst>
              <a:ext uri="{FF2B5EF4-FFF2-40B4-BE49-F238E27FC236}">
                <a16:creationId xmlns:a16="http://schemas.microsoft.com/office/drawing/2014/main" id="{5FF78A61-2CF3-1047-A012-37BB2DB52255}"/>
              </a:ext>
            </a:extLst>
          </p:cNvPr>
          <p:cNvSpPr>
            <a:spLocks noGrp="1"/>
          </p:cNvSpPr>
          <p:nvPr>
            <p:ph type="body" sz="quarter" idx="37" hasCustomPrompt="1"/>
          </p:nvPr>
        </p:nvSpPr>
        <p:spPr>
          <a:xfrm>
            <a:off x="5499235" y="2391414"/>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02</a:t>
            </a:r>
          </a:p>
        </p:txBody>
      </p:sp>
      <p:sp>
        <p:nvSpPr>
          <p:cNvPr id="71" name="Text Placeholder 23">
            <a:extLst>
              <a:ext uri="{FF2B5EF4-FFF2-40B4-BE49-F238E27FC236}">
                <a16:creationId xmlns:a16="http://schemas.microsoft.com/office/drawing/2014/main" id="{E3C30D0C-E9AA-8C4A-BE5E-FD358CB1C9B0}"/>
              </a:ext>
            </a:extLst>
          </p:cNvPr>
          <p:cNvSpPr>
            <a:spLocks noGrp="1"/>
          </p:cNvSpPr>
          <p:nvPr>
            <p:ph type="body" sz="quarter" idx="38" hasCustomPrompt="1"/>
          </p:nvPr>
        </p:nvSpPr>
        <p:spPr>
          <a:xfrm>
            <a:off x="4884630" y="324199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01</a:t>
            </a:r>
          </a:p>
        </p:txBody>
      </p:sp>
      <p:sp>
        <p:nvSpPr>
          <p:cNvPr id="72" name="Text Placeholder 23">
            <a:extLst>
              <a:ext uri="{FF2B5EF4-FFF2-40B4-BE49-F238E27FC236}">
                <a16:creationId xmlns:a16="http://schemas.microsoft.com/office/drawing/2014/main" id="{9D08BCB3-64BC-4249-9967-2AD5521E83D5}"/>
              </a:ext>
            </a:extLst>
          </p:cNvPr>
          <p:cNvSpPr>
            <a:spLocks noGrp="1"/>
          </p:cNvSpPr>
          <p:nvPr>
            <p:ph type="body" sz="quarter" idx="39" hasCustomPrompt="1"/>
          </p:nvPr>
        </p:nvSpPr>
        <p:spPr>
          <a:xfrm>
            <a:off x="6728365" y="2546862"/>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03</a:t>
            </a:r>
          </a:p>
        </p:txBody>
      </p:sp>
      <p:sp>
        <p:nvSpPr>
          <p:cNvPr id="73" name="Text Placeholder 23">
            <a:extLst>
              <a:ext uri="{FF2B5EF4-FFF2-40B4-BE49-F238E27FC236}">
                <a16:creationId xmlns:a16="http://schemas.microsoft.com/office/drawing/2014/main" id="{C22B0420-5A21-9E4D-82B9-4AECD8E619A8}"/>
              </a:ext>
            </a:extLst>
          </p:cNvPr>
          <p:cNvSpPr>
            <a:spLocks noGrp="1"/>
          </p:cNvSpPr>
          <p:nvPr>
            <p:ph type="body" sz="quarter" idx="40" hasCustomPrompt="1"/>
          </p:nvPr>
        </p:nvSpPr>
        <p:spPr>
          <a:xfrm>
            <a:off x="6387633" y="3471175"/>
            <a:ext cx="830122" cy="684000"/>
          </a:xfrm>
        </p:spPr>
        <p:txBody>
          <a:bodyPr anchor="ctr">
            <a:noAutofit/>
          </a:bodyPr>
          <a:lstStyle>
            <a:lvl1pPr marL="0" indent="0" algn="ctr">
              <a:buNone/>
              <a:defRPr sz="5000" b="1" i="0">
                <a:solidFill>
                  <a:srgbClr val="231F20"/>
                </a:solidFill>
                <a:latin typeface="Amatic SC" pitchFamily="2" charset="0"/>
              </a:defRPr>
            </a:lvl1pPr>
          </a:lstStyle>
          <a:p>
            <a:pPr lvl="0"/>
            <a:r>
              <a:rPr lang="en-US" dirty="0"/>
              <a:t>04</a:t>
            </a:r>
          </a:p>
        </p:txBody>
      </p:sp>
      <p:sp>
        <p:nvSpPr>
          <p:cNvPr id="74" name="Text Placeholder 23">
            <a:extLst>
              <a:ext uri="{FF2B5EF4-FFF2-40B4-BE49-F238E27FC236}">
                <a16:creationId xmlns:a16="http://schemas.microsoft.com/office/drawing/2014/main" id="{80CEE585-4AC1-2D48-9FC8-52CBAAF75AFA}"/>
              </a:ext>
            </a:extLst>
          </p:cNvPr>
          <p:cNvSpPr>
            <a:spLocks noGrp="1"/>
          </p:cNvSpPr>
          <p:nvPr>
            <p:ph type="body" sz="quarter" idx="41" hasCustomPrompt="1"/>
          </p:nvPr>
        </p:nvSpPr>
        <p:spPr>
          <a:xfrm>
            <a:off x="922936" y="2856271"/>
            <a:ext cx="2507737" cy="684000"/>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75" name="Text Placeholder 23">
            <a:extLst>
              <a:ext uri="{FF2B5EF4-FFF2-40B4-BE49-F238E27FC236}">
                <a16:creationId xmlns:a16="http://schemas.microsoft.com/office/drawing/2014/main" id="{8F79D5BE-911F-3E40-A354-9BDDDD9CDF9D}"/>
              </a:ext>
            </a:extLst>
          </p:cNvPr>
          <p:cNvSpPr>
            <a:spLocks noGrp="1"/>
          </p:cNvSpPr>
          <p:nvPr>
            <p:ph type="body" sz="quarter" idx="42" hasCustomPrompt="1"/>
          </p:nvPr>
        </p:nvSpPr>
        <p:spPr>
          <a:xfrm>
            <a:off x="922936" y="3457109"/>
            <a:ext cx="2507737" cy="785651"/>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76" name="Text Placeholder 23">
            <a:extLst>
              <a:ext uri="{FF2B5EF4-FFF2-40B4-BE49-F238E27FC236}">
                <a16:creationId xmlns:a16="http://schemas.microsoft.com/office/drawing/2014/main" id="{FC8D4400-C5AE-DD4C-A3FC-AA40BFBA8543}"/>
              </a:ext>
            </a:extLst>
          </p:cNvPr>
          <p:cNvSpPr>
            <a:spLocks noGrp="1"/>
          </p:cNvSpPr>
          <p:nvPr>
            <p:ph type="body" sz="quarter" idx="43" hasCustomPrompt="1"/>
          </p:nvPr>
        </p:nvSpPr>
        <p:spPr>
          <a:xfrm>
            <a:off x="8550532" y="2856271"/>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04</a:t>
            </a:r>
          </a:p>
        </p:txBody>
      </p:sp>
      <p:sp>
        <p:nvSpPr>
          <p:cNvPr id="77" name="Text Placeholder 23">
            <a:extLst>
              <a:ext uri="{FF2B5EF4-FFF2-40B4-BE49-F238E27FC236}">
                <a16:creationId xmlns:a16="http://schemas.microsoft.com/office/drawing/2014/main" id="{C4969EC4-F202-814B-B6A7-FE233167EA5E}"/>
              </a:ext>
            </a:extLst>
          </p:cNvPr>
          <p:cNvSpPr>
            <a:spLocks noGrp="1"/>
          </p:cNvSpPr>
          <p:nvPr>
            <p:ph type="body" sz="quarter" idx="44" hasCustomPrompt="1"/>
          </p:nvPr>
        </p:nvSpPr>
        <p:spPr>
          <a:xfrm>
            <a:off x="8550532" y="3457109"/>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
        <p:nvSpPr>
          <p:cNvPr id="78" name="Text Placeholder 23">
            <a:extLst>
              <a:ext uri="{FF2B5EF4-FFF2-40B4-BE49-F238E27FC236}">
                <a16:creationId xmlns:a16="http://schemas.microsoft.com/office/drawing/2014/main" id="{6D570640-8535-7443-B5CA-9CBF5B0B7947}"/>
              </a:ext>
            </a:extLst>
          </p:cNvPr>
          <p:cNvSpPr>
            <a:spLocks noGrp="1"/>
          </p:cNvSpPr>
          <p:nvPr>
            <p:ph type="body" sz="quarter" idx="45" hasCustomPrompt="1"/>
          </p:nvPr>
        </p:nvSpPr>
        <p:spPr>
          <a:xfrm>
            <a:off x="7768122" y="873723"/>
            <a:ext cx="2507737" cy="684000"/>
          </a:xfrm>
        </p:spPr>
        <p:txBody>
          <a:bodyPr anchor="ctr">
            <a:noAutofit/>
          </a:bodyPr>
          <a:lstStyle>
            <a:lvl1pPr marL="0" indent="0" algn="r">
              <a:buNone/>
              <a:defRPr sz="3400" b="1" i="0">
                <a:solidFill>
                  <a:srgbClr val="231F20"/>
                </a:solidFill>
                <a:latin typeface="Amatic SC" pitchFamily="2" charset="0"/>
              </a:defRPr>
            </a:lvl1pPr>
          </a:lstStyle>
          <a:p>
            <a:pPr lvl="0"/>
            <a:r>
              <a:rPr lang="en-US" dirty="0"/>
              <a:t>INFODATA 03</a:t>
            </a:r>
          </a:p>
        </p:txBody>
      </p:sp>
      <p:sp>
        <p:nvSpPr>
          <p:cNvPr id="79" name="Text Placeholder 23">
            <a:extLst>
              <a:ext uri="{FF2B5EF4-FFF2-40B4-BE49-F238E27FC236}">
                <a16:creationId xmlns:a16="http://schemas.microsoft.com/office/drawing/2014/main" id="{7E5E35C6-8F3A-4345-B047-6D851B480470}"/>
              </a:ext>
            </a:extLst>
          </p:cNvPr>
          <p:cNvSpPr>
            <a:spLocks noGrp="1"/>
          </p:cNvSpPr>
          <p:nvPr>
            <p:ph type="body" sz="quarter" idx="46" hasCustomPrompt="1"/>
          </p:nvPr>
        </p:nvSpPr>
        <p:spPr>
          <a:xfrm>
            <a:off x="7768122" y="1474561"/>
            <a:ext cx="2507737" cy="785651"/>
          </a:xfrm>
        </p:spPr>
        <p:txBody>
          <a:bodyPr anchor="t">
            <a:normAutofit/>
          </a:bodyPr>
          <a:lstStyle>
            <a:lvl1pPr marL="0" indent="0" algn="r">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4560289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14:bounceEnd="67000">
                                          <p:cBhvr additive="base">
                                            <p:cTn id="7" dur="1000" fill="hold"/>
                                            <p:tgtEl>
                                              <p:spTgt spid="4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000" fill="hold"/>
                                            <p:tgtEl>
                                              <p:spTgt spid="47"/>
                                            </p:tgtEl>
                                            <p:attrNameLst>
                                              <p:attrName>ppt_x</p:attrName>
                                            </p:attrNameLst>
                                          </p:cBhvr>
                                          <p:tavLst>
                                            <p:tav tm="0">
                                              <p:val>
                                                <p:strVal val="#ppt_x"/>
                                              </p:val>
                                            </p:tav>
                                            <p:tav tm="100000">
                                              <p:val>
                                                <p:strVal val="#ppt_x"/>
                                              </p:val>
                                            </p:tav>
                                          </p:tavLst>
                                        </p:anim>
                                        <p:anim calcmode="lin" valueType="num">
                                          <p:cBhvr additive="base">
                                            <p:cTn id="8" dur="1000" fill="hold"/>
                                            <p:tgtEl>
                                              <p:spTgt spid="47"/>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500"/>
                                            <p:tgtEl>
                                              <p:spTgt spid="49"/>
                                            </p:tgtEl>
                                          </p:cBhvr>
                                        </p:animEffect>
                                      </p:childTnLst>
                                    </p:cTn>
                                  </p:par>
                                  <p:par>
                                    <p:cTn id="15" presetID="10" presetClass="entr" presetSubtype="0" fill="hold" grpId="0" nodeType="withEffect">
                                      <p:stCondLst>
                                        <p:cond delay="1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par>
                                    <p:cTn id="18" presetID="10" presetClass="entr" presetSubtype="0" fill="hold" grpId="0" nodeType="withEffect">
                                      <p:stCondLst>
                                        <p:cond delay="150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0"/>
                                            </p:tgtEl>
                                            <p:attrNameLst>
                                              <p:attrName>style.visibility</p:attrName>
                                            </p:attrNameLst>
                                          </p:cBhvr>
                                          <p:to>
                                            <p:strVal val="visible"/>
                                          </p:to>
                                        </p:set>
                                        <p:animEffect transition="in" filter="fade">
                                          <p:cBhvr>
                                            <p:cTn id="26" dur="500"/>
                                            <p:tgtEl>
                                              <p:spTgt spid="80"/>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47" grpId="0" animBg="1"/>
          <p:bldP spid="48" grpId="0" animBg="1"/>
          <p:bldP spid="49" grpId="0" animBg="1"/>
          <p:bldP spid="50" grpId="0" animBg="1"/>
          <p:bldP spid="51" grpId="0" animBg="1"/>
          <p:bldP spid="52" grpId="0" animBg="1"/>
        </p:bldLst>
      </p:timing>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oad map infographic">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CB9F4D1-666C-B046-A5D3-7179B8C6F87B}"/>
              </a:ext>
            </a:extLst>
          </p:cNvPr>
          <p:cNvGrpSpPr/>
          <p:nvPr userDrawn="1"/>
        </p:nvGrpSpPr>
        <p:grpSpPr>
          <a:xfrm>
            <a:off x="23813" y="2527300"/>
            <a:ext cx="12152312" cy="4318001"/>
            <a:chOff x="23813" y="2527300"/>
            <a:chExt cx="12152312" cy="4318001"/>
          </a:xfrm>
        </p:grpSpPr>
        <p:sp>
          <p:nvSpPr>
            <p:cNvPr id="21" name="Freeform 6">
              <a:extLst>
                <a:ext uri="{FF2B5EF4-FFF2-40B4-BE49-F238E27FC236}">
                  <a16:creationId xmlns:a16="http://schemas.microsoft.com/office/drawing/2014/main" id="{6F0D1B58-3471-324D-8F79-9921CC86CE90}"/>
                </a:ext>
              </a:extLst>
            </p:cNvPr>
            <p:cNvSpPr>
              <a:spLocks/>
            </p:cNvSpPr>
            <p:nvPr/>
          </p:nvSpPr>
          <p:spPr bwMode="auto">
            <a:xfrm>
              <a:off x="23813" y="2527300"/>
              <a:ext cx="12138025" cy="4291013"/>
            </a:xfrm>
            <a:custGeom>
              <a:avLst/>
              <a:gdLst>
                <a:gd name="T0" fmla="*/ 0 w 3196"/>
                <a:gd name="T1" fmla="*/ 1129 h 1129"/>
                <a:gd name="T2" fmla="*/ 1911 w 3196"/>
                <a:gd name="T3" fmla="*/ 706 h 1129"/>
                <a:gd name="T4" fmla="*/ 2076 w 3196"/>
                <a:gd name="T5" fmla="*/ 556 h 1129"/>
                <a:gd name="T6" fmla="*/ 1920 w 3196"/>
                <a:gd name="T7" fmla="*/ 417 h 1129"/>
                <a:gd name="T8" fmla="*/ 1535 w 3196"/>
                <a:gd name="T9" fmla="*/ 300 h 1129"/>
                <a:gd name="T10" fmla="*/ 1429 w 3196"/>
                <a:gd name="T11" fmla="*/ 206 h 1129"/>
                <a:gd name="T12" fmla="*/ 1531 w 3196"/>
                <a:gd name="T13" fmla="*/ 130 h 1129"/>
                <a:gd name="T14" fmla="*/ 3196 w 3196"/>
                <a:gd name="T15" fmla="*/ 0 h 1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96" h="1129">
                  <a:moveTo>
                    <a:pt x="0" y="1129"/>
                  </a:moveTo>
                  <a:cubicBezTo>
                    <a:pt x="650" y="1044"/>
                    <a:pt x="1285" y="903"/>
                    <a:pt x="1911" y="706"/>
                  </a:cubicBezTo>
                  <a:cubicBezTo>
                    <a:pt x="1988" y="682"/>
                    <a:pt x="2079" y="636"/>
                    <a:pt x="2076" y="556"/>
                  </a:cubicBezTo>
                  <a:cubicBezTo>
                    <a:pt x="2074" y="482"/>
                    <a:pt x="1991" y="440"/>
                    <a:pt x="1920" y="417"/>
                  </a:cubicBezTo>
                  <a:cubicBezTo>
                    <a:pt x="1793" y="374"/>
                    <a:pt x="1665" y="335"/>
                    <a:pt x="1535" y="300"/>
                  </a:cubicBezTo>
                  <a:cubicBezTo>
                    <a:pt x="1485" y="286"/>
                    <a:pt x="1424" y="257"/>
                    <a:pt x="1429" y="206"/>
                  </a:cubicBezTo>
                  <a:cubicBezTo>
                    <a:pt x="1433" y="160"/>
                    <a:pt x="1487" y="140"/>
                    <a:pt x="1531" y="130"/>
                  </a:cubicBezTo>
                  <a:cubicBezTo>
                    <a:pt x="2076" y="10"/>
                    <a:pt x="2638" y="5"/>
                    <a:pt x="3196"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7">
              <a:extLst>
                <a:ext uri="{FF2B5EF4-FFF2-40B4-BE49-F238E27FC236}">
                  <a16:creationId xmlns:a16="http://schemas.microsoft.com/office/drawing/2014/main" id="{A942C048-86F5-4643-A9E0-8C0A30E75DA7}"/>
                </a:ext>
              </a:extLst>
            </p:cNvPr>
            <p:cNvSpPr>
              <a:spLocks/>
            </p:cNvSpPr>
            <p:nvPr/>
          </p:nvSpPr>
          <p:spPr bwMode="auto">
            <a:xfrm>
              <a:off x="6240463" y="6415088"/>
              <a:ext cx="1036638" cy="419100"/>
            </a:xfrm>
            <a:custGeom>
              <a:avLst/>
              <a:gdLst>
                <a:gd name="T0" fmla="*/ 0 w 273"/>
                <a:gd name="T1" fmla="*/ 110 h 110"/>
                <a:gd name="T2" fmla="*/ 273 w 273"/>
                <a:gd name="T3" fmla="*/ 0 h 110"/>
              </a:gdLst>
              <a:ahLst/>
              <a:cxnLst>
                <a:cxn ang="0">
                  <a:pos x="T0" y="T1"/>
                </a:cxn>
                <a:cxn ang="0">
                  <a:pos x="T2" y="T3"/>
                </a:cxn>
              </a:cxnLst>
              <a:rect l="0" t="0" r="r" b="b"/>
              <a:pathLst>
                <a:path w="273" h="110">
                  <a:moveTo>
                    <a:pt x="0" y="110"/>
                  </a:moveTo>
                  <a:cubicBezTo>
                    <a:pt x="94" y="80"/>
                    <a:pt x="185" y="44"/>
                    <a:pt x="273"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8">
              <a:extLst>
                <a:ext uri="{FF2B5EF4-FFF2-40B4-BE49-F238E27FC236}">
                  <a16:creationId xmlns:a16="http://schemas.microsoft.com/office/drawing/2014/main" id="{7CA6385C-DD42-2F42-B4B8-128906C76370}"/>
                </a:ext>
              </a:extLst>
            </p:cNvPr>
            <p:cNvSpPr>
              <a:spLocks/>
            </p:cNvSpPr>
            <p:nvPr/>
          </p:nvSpPr>
          <p:spPr bwMode="auto">
            <a:xfrm>
              <a:off x="8207375" y="5556250"/>
              <a:ext cx="642938" cy="433388"/>
            </a:xfrm>
            <a:custGeom>
              <a:avLst/>
              <a:gdLst>
                <a:gd name="T0" fmla="*/ 0 w 169"/>
                <a:gd name="T1" fmla="*/ 114 h 114"/>
                <a:gd name="T2" fmla="*/ 169 w 169"/>
                <a:gd name="T3" fmla="*/ 0 h 114"/>
              </a:gdLst>
              <a:ahLst/>
              <a:cxnLst>
                <a:cxn ang="0">
                  <a:pos x="T0" y="T1"/>
                </a:cxn>
                <a:cxn ang="0">
                  <a:pos x="T2" y="T3"/>
                </a:cxn>
              </a:cxnLst>
              <a:rect l="0" t="0" r="r" b="b"/>
              <a:pathLst>
                <a:path w="169" h="114">
                  <a:moveTo>
                    <a:pt x="0" y="114"/>
                  </a:moveTo>
                  <a:cubicBezTo>
                    <a:pt x="57" y="76"/>
                    <a:pt x="113" y="38"/>
                    <a:pt x="169"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4" name="Freeform 9">
              <a:extLst>
                <a:ext uri="{FF2B5EF4-FFF2-40B4-BE49-F238E27FC236}">
                  <a16:creationId xmlns:a16="http://schemas.microsoft.com/office/drawing/2014/main" id="{F1128C37-0C82-A146-8D74-3160F018E941}"/>
                </a:ext>
              </a:extLst>
            </p:cNvPr>
            <p:cNvSpPr>
              <a:spLocks/>
            </p:cNvSpPr>
            <p:nvPr/>
          </p:nvSpPr>
          <p:spPr bwMode="auto">
            <a:xfrm>
              <a:off x="9191625" y="4702175"/>
              <a:ext cx="52388" cy="401638"/>
            </a:xfrm>
            <a:custGeom>
              <a:avLst/>
              <a:gdLst>
                <a:gd name="T0" fmla="*/ 2 w 14"/>
                <a:gd name="T1" fmla="*/ 106 h 106"/>
                <a:gd name="T2" fmla="*/ 0 w 14"/>
                <a:gd name="T3" fmla="*/ 0 h 106"/>
              </a:gdLst>
              <a:ahLst/>
              <a:cxnLst>
                <a:cxn ang="0">
                  <a:pos x="T0" y="T1"/>
                </a:cxn>
                <a:cxn ang="0">
                  <a:pos x="T2" y="T3"/>
                </a:cxn>
              </a:cxnLst>
              <a:rect l="0" t="0" r="r" b="b"/>
              <a:pathLst>
                <a:path w="14" h="106">
                  <a:moveTo>
                    <a:pt x="2" y="106"/>
                  </a:moveTo>
                  <a:cubicBezTo>
                    <a:pt x="14" y="71"/>
                    <a:pt x="13" y="33"/>
                    <a:pt x="0" y="0"/>
                  </a:cubicBezTo>
                </a:path>
              </a:pathLst>
            </a:custGeom>
            <a:noFill/>
            <a:ln w="746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5" name="Freeform 10">
              <a:extLst>
                <a:ext uri="{FF2B5EF4-FFF2-40B4-BE49-F238E27FC236}">
                  <a16:creationId xmlns:a16="http://schemas.microsoft.com/office/drawing/2014/main" id="{322F953D-4BF5-724E-8D08-90BD4196745E}"/>
                </a:ext>
              </a:extLst>
            </p:cNvPr>
            <p:cNvSpPr>
              <a:spLocks/>
            </p:cNvSpPr>
            <p:nvPr/>
          </p:nvSpPr>
          <p:spPr bwMode="auto">
            <a:xfrm>
              <a:off x="8553450" y="4135438"/>
              <a:ext cx="360363" cy="246063"/>
            </a:xfrm>
            <a:custGeom>
              <a:avLst/>
              <a:gdLst>
                <a:gd name="T0" fmla="*/ 0 w 95"/>
                <a:gd name="T1" fmla="*/ 0 h 65"/>
                <a:gd name="T2" fmla="*/ 95 w 95"/>
                <a:gd name="T3" fmla="*/ 65 h 65"/>
              </a:gdLst>
              <a:ahLst/>
              <a:cxnLst>
                <a:cxn ang="0">
                  <a:pos x="T0" y="T1"/>
                </a:cxn>
                <a:cxn ang="0">
                  <a:pos x="T2" y="T3"/>
                </a:cxn>
              </a:cxnLst>
              <a:rect l="0" t="0" r="r" b="b"/>
              <a:pathLst>
                <a:path w="95" h="65">
                  <a:moveTo>
                    <a:pt x="0" y="0"/>
                  </a:moveTo>
                  <a:cubicBezTo>
                    <a:pt x="36" y="14"/>
                    <a:pt x="69" y="37"/>
                    <a:pt x="95" y="65"/>
                  </a:cubicBezTo>
                </a:path>
              </a:pathLst>
            </a:custGeom>
            <a:noFill/>
            <a:ln w="603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11">
              <a:extLst>
                <a:ext uri="{FF2B5EF4-FFF2-40B4-BE49-F238E27FC236}">
                  <a16:creationId xmlns:a16="http://schemas.microsoft.com/office/drawing/2014/main" id="{ED6D9D50-7BE1-8C4F-AD64-87E8930DF37E}"/>
                </a:ext>
              </a:extLst>
            </p:cNvPr>
            <p:cNvSpPr>
              <a:spLocks/>
            </p:cNvSpPr>
            <p:nvPr/>
          </p:nvSpPr>
          <p:spPr bwMode="auto">
            <a:xfrm>
              <a:off x="7653338" y="3800475"/>
              <a:ext cx="447675" cy="160338"/>
            </a:xfrm>
            <a:custGeom>
              <a:avLst/>
              <a:gdLst>
                <a:gd name="T0" fmla="*/ 0 w 118"/>
                <a:gd name="T1" fmla="*/ 0 h 42"/>
                <a:gd name="T2" fmla="*/ 118 w 118"/>
                <a:gd name="T3" fmla="*/ 42 h 42"/>
              </a:gdLst>
              <a:ahLst/>
              <a:cxnLst>
                <a:cxn ang="0">
                  <a:pos x="T0" y="T1"/>
                </a:cxn>
                <a:cxn ang="0">
                  <a:pos x="T2" y="T3"/>
                </a:cxn>
              </a:cxnLst>
              <a:rect l="0" t="0" r="r" b="b"/>
              <a:pathLst>
                <a:path w="118" h="42">
                  <a:moveTo>
                    <a:pt x="0" y="0"/>
                  </a:moveTo>
                  <a:cubicBezTo>
                    <a:pt x="40" y="11"/>
                    <a:pt x="80" y="25"/>
                    <a:pt x="118" y="42"/>
                  </a:cubicBezTo>
                </a:path>
              </a:pathLst>
            </a:custGeom>
            <a:noFill/>
            <a:ln w="444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Freeform 12">
              <a:extLst>
                <a:ext uri="{FF2B5EF4-FFF2-40B4-BE49-F238E27FC236}">
                  <a16:creationId xmlns:a16="http://schemas.microsoft.com/office/drawing/2014/main" id="{CB372ABC-3E42-0A4C-9D0F-3CE7E477CDEA}"/>
                </a:ext>
              </a:extLst>
            </p:cNvPr>
            <p:cNvSpPr>
              <a:spLocks/>
            </p:cNvSpPr>
            <p:nvPr/>
          </p:nvSpPr>
          <p:spPr bwMode="auto">
            <a:xfrm>
              <a:off x="6726238" y="3587750"/>
              <a:ext cx="460375" cy="103188"/>
            </a:xfrm>
            <a:custGeom>
              <a:avLst/>
              <a:gdLst>
                <a:gd name="T0" fmla="*/ 121 w 121"/>
                <a:gd name="T1" fmla="*/ 27 h 27"/>
                <a:gd name="T2" fmla="*/ 0 w 121"/>
                <a:gd name="T3" fmla="*/ 0 h 27"/>
              </a:gdLst>
              <a:ahLst/>
              <a:cxnLst>
                <a:cxn ang="0">
                  <a:pos x="T0" y="T1"/>
                </a:cxn>
                <a:cxn ang="0">
                  <a:pos x="T2" y="T3"/>
                </a:cxn>
              </a:cxnLst>
              <a:rect l="0" t="0" r="r" b="b"/>
              <a:pathLst>
                <a:path w="121" h="27">
                  <a:moveTo>
                    <a:pt x="121" y="27"/>
                  </a:moveTo>
                  <a:cubicBezTo>
                    <a:pt x="81" y="18"/>
                    <a:pt x="40" y="9"/>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Freeform 13">
              <a:extLst>
                <a:ext uri="{FF2B5EF4-FFF2-40B4-BE49-F238E27FC236}">
                  <a16:creationId xmlns:a16="http://schemas.microsoft.com/office/drawing/2014/main" id="{C493BD20-A813-E641-BFBD-DAAE8D537EB3}"/>
                </a:ext>
              </a:extLst>
            </p:cNvPr>
            <p:cNvSpPr>
              <a:spLocks/>
            </p:cNvSpPr>
            <p:nvPr/>
          </p:nvSpPr>
          <p:spPr bwMode="auto">
            <a:xfrm>
              <a:off x="6267450" y="3333750"/>
              <a:ext cx="131763" cy="128588"/>
            </a:xfrm>
            <a:custGeom>
              <a:avLst/>
              <a:gdLst>
                <a:gd name="T0" fmla="*/ 35 w 35"/>
                <a:gd name="T1" fmla="*/ 34 h 34"/>
                <a:gd name="T2" fmla="*/ 0 w 35"/>
                <a:gd name="T3" fmla="*/ 0 h 34"/>
              </a:gdLst>
              <a:ahLst/>
              <a:cxnLst>
                <a:cxn ang="0">
                  <a:pos x="T0" y="T1"/>
                </a:cxn>
                <a:cxn ang="0">
                  <a:pos x="T2" y="T3"/>
                </a:cxn>
              </a:cxnLst>
              <a:rect l="0" t="0" r="r" b="b"/>
              <a:pathLst>
                <a:path w="35" h="34">
                  <a:moveTo>
                    <a:pt x="35" y="34"/>
                  </a:moveTo>
                  <a:cubicBezTo>
                    <a:pt x="18" y="31"/>
                    <a:pt x="3" y="17"/>
                    <a:pt x="0"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Freeform 14">
              <a:extLst>
                <a:ext uri="{FF2B5EF4-FFF2-40B4-BE49-F238E27FC236}">
                  <a16:creationId xmlns:a16="http://schemas.microsoft.com/office/drawing/2014/main" id="{E9B2D630-AA91-8741-A713-9C11530302E8}"/>
                </a:ext>
              </a:extLst>
            </p:cNvPr>
            <p:cNvSpPr>
              <a:spLocks/>
            </p:cNvSpPr>
            <p:nvPr/>
          </p:nvSpPr>
          <p:spPr bwMode="auto">
            <a:xfrm>
              <a:off x="6392863" y="3082925"/>
              <a:ext cx="292100" cy="101600"/>
            </a:xfrm>
            <a:custGeom>
              <a:avLst/>
              <a:gdLst>
                <a:gd name="T0" fmla="*/ 0 w 77"/>
                <a:gd name="T1" fmla="*/ 27 h 27"/>
                <a:gd name="T2" fmla="*/ 77 w 77"/>
                <a:gd name="T3" fmla="*/ 0 h 27"/>
              </a:gdLst>
              <a:ahLst/>
              <a:cxnLst>
                <a:cxn ang="0">
                  <a:pos x="T0" y="T1"/>
                </a:cxn>
                <a:cxn ang="0">
                  <a:pos x="T2" y="T3"/>
                </a:cxn>
              </a:cxnLst>
              <a:rect l="0" t="0" r="r" b="b"/>
              <a:pathLst>
                <a:path w="77" h="27">
                  <a:moveTo>
                    <a:pt x="0" y="27"/>
                  </a:moveTo>
                  <a:cubicBezTo>
                    <a:pt x="23" y="12"/>
                    <a:pt x="50" y="3"/>
                    <a:pt x="77" y="0"/>
                  </a:cubicBezTo>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Freeform 15">
              <a:extLst>
                <a:ext uri="{FF2B5EF4-FFF2-40B4-BE49-F238E27FC236}">
                  <a16:creationId xmlns:a16="http://schemas.microsoft.com/office/drawing/2014/main" id="{F6EDD9F4-7E83-0346-9CD0-7E410EAF065D}"/>
                </a:ext>
              </a:extLst>
            </p:cNvPr>
            <p:cNvSpPr>
              <a:spLocks/>
            </p:cNvSpPr>
            <p:nvPr/>
          </p:nvSpPr>
          <p:spPr bwMode="auto">
            <a:xfrm>
              <a:off x="7075488" y="2949575"/>
              <a:ext cx="395288" cy="49213"/>
            </a:xfrm>
            <a:custGeom>
              <a:avLst/>
              <a:gdLst>
                <a:gd name="T0" fmla="*/ 0 w 104"/>
                <a:gd name="T1" fmla="*/ 13 h 13"/>
                <a:gd name="T2" fmla="*/ 104 w 104"/>
                <a:gd name="T3" fmla="*/ 0 h 13"/>
              </a:gdLst>
              <a:ahLst/>
              <a:cxnLst>
                <a:cxn ang="0">
                  <a:pos x="T0" y="T1"/>
                </a:cxn>
                <a:cxn ang="0">
                  <a:pos x="T2" y="T3"/>
                </a:cxn>
              </a:cxnLst>
              <a:rect l="0" t="0" r="r" b="b"/>
              <a:pathLst>
                <a:path w="104" h="13">
                  <a:moveTo>
                    <a:pt x="0" y="13"/>
                  </a:moveTo>
                  <a:cubicBezTo>
                    <a:pt x="34" y="7"/>
                    <a:pt x="69" y="3"/>
                    <a:pt x="104"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Freeform 16">
              <a:extLst>
                <a:ext uri="{FF2B5EF4-FFF2-40B4-BE49-F238E27FC236}">
                  <a16:creationId xmlns:a16="http://schemas.microsoft.com/office/drawing/2014/main" id="{B9D41365-CA85-6644-8146-45B9D1E6BE05}"/>
                </a:ext>
              </a:extLst>
            </p:cNvPr>
            <p:cNvSpPr>
              <a:spLocks/>
            </p:cNvSpPr>
            <p:nvPr/>
          </p:nvSpPr>
          <p:spPr bwMode="auto">
            <a:xfrm>
              <a:off x="7854950" y="2865438"/>
              <a:ext cx="352425" cy="34925"/>
            </a:xfrm>
            <a:custGeom>
              <a:avLst/>
              <a:gdLst>
                <a:gd name="T0" fmla="*/ 0 w 93"/>
                <a:gd name="T1" fmla="*/ 9 h 9"/>
                <a:gd name="T2" fmla="*/ 93 w 93"/>
                <a:gd name="T3" fmla="*/ 0 h 9"/>
              </a:gdLst>
              <a:ahLst/>
              <a:cxnLst>
                <a:cxn ang="0">
                  <a:pos x="T0" y="T1"/>
                </a:cxn>
                <a:cxn ang="0">
                  <a:pos x="T2" y="T3"/>
                </a:cxn>
              </a:cxnLst>
              <a:rect l="0" t="0" r="r" b="b"/>
              <a:pathLst>
                <a:path w="93" h="9">
                  <a:moveTo>
                    <a:pt x="0" y="9"/>
                  </a:moveTo>
                  <a:cubicBezTo>
                    <a:pt x="31" y="6"/>
                    <a:pt x="62" y="3"/>
                    <a:pt x="93"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Freeform 17">
              <a:extLst>
                <a:ext uri="{FF2B5EF4-FFF2-40B4-BE49-F238E27FC236}">
                  <a16:creationId xmlns:a16="http://schemas.microsoft.com/office/drawing/2014/main" id="{474889AB-CBB3-5341-A88B-78DFF0956765}"/>
                </a:ext>
              </a:extLst>
            </p:cNvPr>
            <p:cNvSpPr>
              <a:spLocks/>
            </p:cNvSpPr>
            <p:nvPr/>
          </p:nvSpPr>
          <p:spPr bwMode="auto">
            <a:xfrm>
              <a:off x="8561388" y="2805113"/>
              <a:ext cx="346075" cy="30163"/>
            </a:xfrm>
            <a:custGeom>
              <a:avLst/>
              <a:gdLst>
                <a:gd name="T0" fmla="*/ 0 w 91"/>
                <a:gd name="T1" fmla="*/ 8 h 8"/>
                <a:gd name="T2" fmla="*/ 91 w 91"/>
                <a:gd name="T3" fmla="*/ 0 h 8"/>
              </a:gdLst>
              <a:ahLst/>
              <a:cxnLst>
                <a:cxn ang="0">
                  <a:pos x="T0" y="T1"/>
                </a:cxn>
                <a:cxn ang="0">
                  <a:pos x="T2" y="T3"/>
                </a:cxn>
              </a:cxnLst>
              <a:rect l="0" t="0" r="r" b="b"/>
              <a:pathLst>
                <a:path w="91" h="8">
                  <a:moveTo>
                    <a:pt x="0" y="8"/>
                  </a:moveTo>
                  <a:cubicBezTo>
                    <a:pt x="30" y="5"/>
                    <a:pt x="61" y="2"/>
                    <a:pt x="91"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Freeform 18">
              <a:extLst>
                <a:ext uri="{FF2B5EF4-FFF2-40B4-BE49-F238E27FC236}">
                  <a16:creationId xmlns:a16="http://schemas.microsoft.com/office/drawing/2014/main" id="{1DDB244A-FF7D-274F-9A7A-47C7A4D3E0C4}"/>
                </a:ext>
              </a:extLst>
            </p:cNvPr>
            <p:cNvSpPr>
              <a:spLocks/>
            </p:cNvSpPr>
            <p:nvPr/>
          </p:nvSpPr>
          <p:spPr bwMode="auto">
            <a:xfrm>
              <a:off x="9229725" y="2763838"/>
              <a:ext cx="303213" cy="19050"/>
            </a:xfrm>
            <a:custGeom>
              <a:avLst/>
              <a:gdLst>
                <a:gd name="T0" fmla="*/ 0 w 80"/>
                <a:gd name="T1" fmla="*/ 5 h 5"/>
                <a:gd name="T2" fmla="*/ 80 w 80"/>
                <a:gd name="T3" fmla="*/ 0 h 5"/>
              </a:gdLst>
              <a:ahLst/>
              <a:cxnLst>
                <a:cxn ang="0">
                  <a:pos x="T0" y="T1"/>
                </a:cxn>
                <a:cxn ang="0">
                  <a:pos x="T2" y="T3"/>
                </a:cxn>
              </a:cxnLst>
              <a:rect l="0" t="0" r="r" b="b"/>
              <a:pathLst>
                <a:path w="80" h="5">
                  <a:moveTo>
                    <a:pt x="0" y="5"/>
                  </a:moveTo>
                  <a:cubicBezTo>
                    <a:pt x="27" y="3"/>
                    <a:pt x="54" y="1"/>
                    <a:pt x="80"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4" name="Freeform 19">
              <a:extLst>
                <a:ext uri="{FF2B5EF4-FFF2-40B4-BE49-F238E27FC236}">
                  <a16:creationId xmlns:a16="http://schemas.microsoft.com/office/drawing/2014/main" id="{32FBE354-6AD8-B247-85E9-E9B531F5C821}"/>
                </a:ext>
              </a:extLst>
            </p:cNvPr>
            <p:cNvSpPr>
              <a:spLocks/>
            </p:cNvSpPr>
            <p:nvPr/>
          </p:nvSpPr>
          <p:spPr bwMode="auto">
            <a:xfrm>
              <a:off x="9859963" y="2720975"/>
              <a:ext cx="296863" cy="19050"/>
            </a:xfrm>
            <a:custGeom>
              <a:avLst/>
              <a:gdLst>
                <a:gd name="T0" fmla="*/ 0 w 78"/>
                <a:gd name="T1" fmla="*/ 5 h 5"/>
                <a:gd name="T2" fmla="*/ 78 w 78"/>
                <a:gd name="T3" fmla="*/ 0 h 5"/>
              </a:gdLst>
              <a:ahLst/>
              <a:cxnLst>
                <a:cxn ang="0">
                  <a:pos x="T0" y="T1"/>
                </a:cxn>
                <a:cxn ang="0">
                  <a:pos x="T2" y="T3"/>
                </a:cxn>
              </a:cxnLst>
              <a:rect l="0" t="0" r="r" b="b"/>
              <a:pathLst>
                <a:path w="78" h="5">
                  <a:moveTo>
                    <a:pt x="0" y="5"/>
                  </a:moveTo>
                  <a:cubicBezTo>
                    <a:pt x="26" y="3"/>
                    <a:pt x="52" y="2"/>
                    <a:pt x="7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5" name="Freeform 20">
              <a:extLst>
                <a:ext uri="{FF2B5EF4-FFF2-40B4-BE49-F238E27FC236}">
                  <a16:creationId xmlns:a16="http://schemas.microsoft.com/office/drawing/2014/main" id="{9BBA005C-8D88-B04D-BA4B-A44B94911BE8}"/>
                </a:ext>
              </a:extLst>
            </p:cNvPr>
            <p:cNvSpPr>
              <a:spLocks/>
            </p:cNvSpPr>
            <p:nvPr/>
          </p:nvSpPr>
          <p:spPr bwMode="auto">
            <a:xfrm>
              <a:off x="10448925" y="2687638"/>
              <a:ext cx="284163" cy="11113"/>
            </a:xfrm>
            <a:custGeom>
              <a:avLst/>
              <a:gdLst>
                <a:gd name="T0" fmla="*/ 0 w 75"/>
                <a:gd name="T1" fmla="*/ 3 h 3"/>
                <a:gd name="T2" fmla="*/ 75 w 75"/>
                <a:gd name="T3" fmla="*/ 0 h 3"/>
              </a:gdLst>
              <a:ahLst/>
              <a:cxnLst>
                <a:cxn ang="0">
                  <a:pos x="T0" y="T1"/>
                </a:cxn>
                <a:cxn ang="0">
                  <a:pos x="T2" y="T3"/>
                </a:cxn>
              </a:cxnLst>
              <a:rect l="0" t="0" r="r" b="b"/>
              <a:pathLst>
                <a:path w="75" h="3">
                  <a:moveTo>
                    <a:pt x="0" y="3"/>
                  </a:moveTo>
                  <a:cubicBezTo>
                    <a:pt x="25" y="2"/>
                    <a:pt x="50" y="1"/>
                    <a:pt x="75"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21">
              <a:extLst>
                <a:ext uri="{FF2B5EF4-FFF2-40B4-BE49-F238E27FC236}">
                  <a16:creationId xmlns:a16="http://schemas.microsoft.com/office/drawing/2014/main" id="{B6DCEFE0-6AB2-2049-8FC3-32A0F6BFE699}"/>
                </a:ext>
              </a:extLst>
            </p:cNvPr>
            <p:cNvSpPr>
              <a:spLocks/>
            </p:cNvSpPr>
            <p:nvPr/>
          </p:nvSpPr>
          <p:spPr bwMode="auto">
            <a:xfrm>
              <a:off x="11014075" y="2663825"/>
              <a:ext cx="250825" cy="11113"/>
            </a:xfrm>
            <a:custGeom>
              <a:avLst/>
              <a:gdLst>
                <a:gd name="T0" fmla="*/ 0 w 66"/>
                <a:gd name="T1" fmla="*/ 3 h 3"/>
                <a:gd name="T2" fmla="*/ 66 w 66"/>
                <a:gd name="T3" fmla="*/ 0 h 3"/>
              </a:gdLst>
              <a:ahLst/>
              <a:cxnLst>
                <a:cxn ang="0">
                  <a:pos x="T0" y="T1"/>
                </a:cxn>
                <a:cxn ang="0">
                  <a:pos x="T2" y="T3"/>
                </a:cxn>
              </a:cxnLst>
              <a:rect l="0" t="0" r="r" b="b"/>
              <a:pathLst>
                <a:path w="66" h="3">
                  <a:moveTo>
                    <a:pt x="0" y="3"/>
                  </a:moveTo>
                  <a:cubicBezTo>
                    <a:pt x="22" y="2"/>
                    <a:pt x="44" y="1"/>
                    <a:pt x="66"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22">
              <a:extLst>
                <a:ext uri="{FF2B5EF4-FFF2-40B4-BE49-F238E27FC236}">
                  <a16:creationId xmlns:a16="http://schemas.microsoft.com/office/drawing/2014/main" id="{D5F7C58C-A5CB-FD47-BB4E-B98C9718B8B9}"/>
                </a:ext>
              </a:extLst>
            </p:cNvPr>
            <p:cNvSpPr>
              <a:spLocks/>
            </p:cNvSpPr>
            <p:nvPr/>
          </p:nvSpPr>
          <p:spPr bwMode="auto">
            <a:xfrm>
              <a:off x="11557000" y="2641600"/>
              <a:ext cx="258763" cy="15875"/>
            </a:xfrm>
            <a:custGeom>
              <a:avLst/>
              <a:gdLst>
                <a:gd name="T0" fmla="*/ 0 w 68"/>
                <a:gd name="T1" fmla="*/ 4 h 4"/>
                <a:gd name="T2" fmla="*/ 68 w 68"/>
                <a:gd name="T3" fmla="*/ 0 h 4"/>
              </a:gdLst>
              <a:ahLst/>
              <a:cxnLst>
                <a:cxn ang="0">
                  <a:pos x="T0" y="T1"/>
                </a:cxn>
                <a:cxn ang="0">
                  <a:pos x="T2" y="T3"/>
                </a:cxn>
              </a:cxnLst>
              <a:rect l="0" t="0" r="r" b="b"/>
              <a:pathLst>
                <a:path w="68" h="4">
                  <a:moveTo>
                    <a:pt x="0" y="4"/>
                  </a:moveTo>
                  <a:cubicBezTo>
                    <a:pt x="23" y="3"/>
                    <a:pt x="46" y="2"/>
                    <a:pt x="68"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23">
              <a:extLst>
                <a:ext uri="{FF2B5EF4-FFF2-40B4-BE49-F238E27FC236}">
                  <a16:creationId xmlns:a16="http://schemas.microsoft.com/office/drawing/2014/main" id="{E75C9BBE-AAD4-8547-97FE-8B3139004A43}"/>
                </a:ext>
              </a:extLst>
            </p:cNvPr>
            <p:cNvSpPr>
              <a:spLocks/>
            </p:cNvSpPr>
            <p:nvPr/>
          </p:nvSpPr>
          <p:spPr bwMode="auto">
            <a:xfrm>
              <a:off x="7156450" y="2751138"/>
              <a:ext cx="5019675" cy="4094163"/>
            </a:xfrm>
            <a:custGeom>
              <a:avLst/>
              <a:gdLst>
                <a:gd name="T0" fmla="*/ 566 w 1322"/>
                <a:gd name="T1" fmla="*/ 1077 h 1077"/>
                <a:gd name="T2" fmla="*/ 819 w 1322"/>
                <a:gd name="T3" fmla="*/ 840 h 1077"/>
                <a:gd name="T4" fmla="*/ 865 w 1322"/>
                <a:gd name="T5" fmla="*/ 518 h 1077"/>
                <a:gd name="T6" fmla="*/ 674 w 1322"/>
                <a:gd name="T7" fmla="*/ 345 h 1077"/>
                <a:gd name="T8" fmla="*/ 168 w 1322"/>
                <a:gd name="T9" fmla="*/ 169 h 1077"/>
                <a:gd name="T10" fmla="*/ 13 w 1322"/>
                <a:gd name="T11" fmla="*/ 135 h 1077"/>
                <a:gd name="T12" fmla="*/ 13 w 1322"/>
                <a:gd name="T13" fmla="*/ 112 h 1077"/>
                <a:gd name="T14" fmla="*/ 1322 w 1322"/>
                <a:gd name="T15" fmla="*/ 0 h 10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2" h="1077">
                  <a:moveTo>
                    <a:pt x="566" y="1077"/>
                  </a:moveTo>
                  <a:cubicBezTo>
                    <a:pt x="658" y="1010"/>
                    <a:pt x="755" y="934"/>
                    <a:pt x="819" y="840"/>
                  </a:cubicBezTo>
                  <a:cubicBezTo>
                    <a:pt x="883" y="747"/>
                    <a:pt x="913" y="621"/>
                    <a:pt x="865" y="518"/>
                  </a:cubicBezTo>
                  <a:cubicBezTo>
                    <a:pt x="827" y="439"/>
                    <a:pt x="751" y="386"/>
                    <a:pt x="674" y="345"/>
                  </a:cubicBezTo>
                  <a:cubicBezTo>
                    <a:pt x="516" y="261"/>
                    <a:pt x="341" y="215"/>
                    <a:pt x="168" y="169"/>
                  </a:cubicBezTo>
                  <a:cubicBezTo>
                    <a:pt x="125" y="158"/>
                    <a:pt x="65" y="147"/>
                    <a:pt x="13" y="135"/>
                  </a:cubicBezTo>
                  <a:cubicBezTo>
                    <a:pt x="0" y="133"/>
                    <a:pt x="0" y="114"/>
                    <a:pt x="13" y="112"/>
                  </a:cubicBezTo>
                  <a:cubicBezTo>
                    <a:pt x="436" y="34"/>
                    <a:pt x="895" y="17"/>
                    <a:pt x="132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24">
              <a:extLst>
                <a:ext uri="{FF2B5EF4-FFF2-40B4-BE49-F238E27FC236}">
                  <a16:creationId xmlns:a16="http://schemas.microsoft.com/office/drawing/2014/main" id="{58419422-6904-4741-A9BF-B4832CBE49CA}"/>
                </a:ext>
              </a:extLst>
            </p:cNvPr>
            <p:cNvSpPr>
              <a:spLocks/>
            </p:cNvSpPr>
            <p:nvPr/>
          </p:nvSpPr>
          <p:spPr bwMode="auto">
            <a:xfrm>
              <a:off x="9571038" y="5226050"/>
              <a:ext cx="995363" cy="1614488"/>
            </a:xfrm>
            <a:custGeom>
              <a:avLst/>
              <a:gdLst>
                <a:gd name="T0" fmla="*/ 0 w 262"/>
                <a:gd name="T1" fmla="*/ 425 h 425"/>
                <a:gd name="T2" fmla="*/ 198 w 262"/>
                <a:gd name="T3" fmla="*/ 213 h 425"/>
                <a:gd name="T4" fmla="*/ 246 w 262"/>
                <a:gd name="T5" fmla="*/ 111 h 425"/>
                <a:gd name="T6" fmla="*/ 252 w 262"/>
                <a:gd name="T7" fmla="*/ 0 h 425"/>
              </a:gdLst>
              <a:ahLst/>
              <a:cxnLst>
                <a:cxn ang="0">
                  <a:pos x="T0" y="T1"/>
                </a:cxn>
                <a:cxn ang="0">
                  <a:pos x="T2" y="T3"/>
                </a:cxn>
                <a:cxn ang="0">
                  <a:pos x="T4" y="T5"/>
                </a:cxn>
                <a:cxn ang="0">
                  <a:pos x="T6" y="T7"/>
                </a:cxn>
              </a:cxnLst>
              <a:rect l="0" t="0" r="r" b="b"/>
              <a:pathLst>
                <a:path w="262" h="425">
                  <a:moveTo>
                    <a:pt x="0" y="425"/>
                  </a:moveTo>
                  <a:cubicBezTo>
                    <a:pt x="79" y="368"/>
                    <a:pt x="147" y="296"/>
                    <a:pt x="198" y="213"/>
                  </a:cubicBezTo>
                  <a:cubicBezTo>
                    <a:pt x="218" y="181"/>
                    <a:pt x="236" y="147"/>
                    <a:pt x="246" y="111"/>
                  </a:cubicBezTo>
                  <a:cubicBezTo>
                    <a:pt x="257" y="75"/>
                    <a:pt x="262" y="36"/>
                    <a:pt x="252"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25">
              <a:extLst>
                <a:ext uri="{FF2B5EF4-FFF2-40B4-BE49-F238E27FC236}">
                  <a16:creationId xmlns:a16="http://schemas.microsoft.com/office/drawing/2014/main" id="{ABEAAEAD-720B-8E4F-8784-B18D3D746A91}"/>
                </a:ext>
              </a:extLst>
            </p:cNvPr>
            <p:cNvSpPr>
              <a:spLocks/>
            </p:cNvSpPr>
            <p:nvPr/>
          </p:nvSpPr>
          <p:spPr bwMode="auto">
            <a:xfrm>
              <a:off x="5411788" y="3309938"/>
              <a:ext cx="2473325" cy="1474788"/>
            </a:xfrm>
            <a:custGeom>
              <a:avLst/>
              <a:gdLst>
                <a:gd name="T0" fmla="*/ 11 w 651"/>
                <a:gd name="T1" fmla="*/ 0 h 388"/>
                <a:gd name="T2" fmla="*/ 39 w 651"/>
                <a:gd name="T3" fmla="*/ 90 h 388"/>
                <a:gd name="T4" fmla="*/ 126 w 651"/>
                <a:gd name="T5" fmla="*/ 136 h 388"/>
                <a:gd name="T6" fmla="*/ 555 w 651"/>
                <a:gd name="T7" fmla="*/ 280 h 388"/>
                <a:gd name="T8" fmla="*/ 620 w 651"/>
                <a:gd name="T9" fmla="*/ 319 h 388"/>
                <a:gd name="T10" fmla="*/ 649 w 651"/>
                <a:gd name="T11" fmla="*/ 388 h 388"/>
              </a:gdLst>
              <a:ahLst/>
              <a:cxnLst>
                <a:cxn ang="0">
                  <a:pos x="T0" y="T1"/>
                </a:cxn>
                <a:cxn ang="0">
                  <a:pos x="T2" y="T3"/>
                </a:cxn>
                <a:cxn ang="0">
                  <a:pos x="T4" y="T5"/>
                </a:cxn>
                <a:cxn ang="0">
                  <a:pos x="T6" y="T7"/>
                </a:cxn>
                <a:cxn ang="0">
                  <a:pos x="T8" y="T9"/>
                </a:cxn>
                <a:cxn ang="0">
                  <a:pos x="T10" y="T11"/>
                </a:cxn>
              </a:cxnLst>
              <a:rect l="0" t="0" r="r" b="b"/>
              <a:pathLst>
                <a:path w="651" h="388">
                  <a:moveTo>
                    <a:pt x="11" y="0"/>
                  </a:moveTo>
                  <a:cubicBezTo>
                    <a:pt x="0" y="32"/>
                    <a:pt x="14" y="67"/>
                    <a:pt x="39" y="90"/>
                  </a:cubicBezTo>
                  <a:cubicBezTo>
                    <a:pt x="63" y="113"/>
                    <a:pt x="95" y="125"/>
                    <a:pt x="126" y="136"/>
                  </a:cubicBezTo>
                  <a:cubicBezTo>
                    <a:pt x="268" y="186"/>
                    <a:pt x="417" y="218"/>
                    <a:pt x="555" y="280"/>
                  </a:cubicBezTo>
                  <a:cubicBezTo>
                    <a:pt x="578" y="290"/>
                    <a:pt x="602" y="302"/>
                    <a:pt x="620" y="319"/>
                  </a:cubicBezTo>
                  <a:cubicBezTo>
                    <a:pt x="639" y="337"/>
                    <a:pt x="651" y="362"/>
                    <a:pt x="649" y="388"/>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1" name="Freeform 26">
              <a:extLst>
                <a:ext uri="{FF2B5EF4-FFF2-40B4-BE49-F238E27FC236}">
                  <a16:creationId xmlns:a16="http://schemas.microsoft.com/office/drawing/2014/main" id="{A6892A3B-BE09-7945-AE20-4DF87E11445C}"/>
                </a:ext>
              </a:extLst>
            </p:cNvPr>
            <p:cNvSpPr>
              <a:spLocks/>
            </p:cNvSpPr>
            <p:nvPr/>
          </p:nvSpPr>
          <p:spPr bwMode="auto">
            <a:xfrm>
              <a:off x="7277100" y="2824163"/>
              <a:ext cx="4892675" cy="460375"/>
            </a:xfrm>
            <a:custGeom>
              <a:avLst/>
              <a:gdLst>
                <a:gd name="T0" fmla="*/ 0 w 1288"/>
                <a:gd name="T1" fmla="*/ 121 h 121"/>
                <a:gd name="T2" fmla="*/ 1288 w 1288"/>
                <a:gd name="T3" fmla="*/ 0 h 121"/>
              </a:gdLst>
              <a:ahLst/>
              <a:cxnLst>
                <a:cxn ang="0">
                  <a:pos x="T0" y="T1"/>
                </a:cxn>
                <a:cxn ang="0">
                  <a:pos x="T2" y="T3"/>
                </a:cxn>
              </a:cxnLst>
              <a:rect l="0" t="0" r="r" b="b"/>
              <a:pathLst>
                <a:path w="1288" h="121">
                  <a:moveTo>
                    <a:pt x="0" y="121"/>
                  </a:moveTo>
                  <a:cubicBezTo>
                    <a:pt x="427" y="57"/>
                    <a:pt x="857" y="14"/>
                    <a:pt x="1288" y="0"/>
                  </a:cubicBezTo>
                </a:path>
              </a:pathLst>
            </a:custGeom>
            <a:noFill/>
            <a:ln w="3651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2" name="Freeform 27">
              <a:extLst>
                <a:ext uri="{FF2B5EF4-FFF2-40B4-BE49-F238E27FC236}">
                  <a16:creationId xmlns:a16="http://schemas.microsoft.com/office/drawing/2014/main" id="{AC680E14-80E3-EA4F-B22D-D93DFE3090C8}"/>
                </a:ext>
              </a:extLst>
            </p:cNvPr>
            <p:cNvSpPr>
              <a:spLocks noEditPoints="1"/>
            </p:cNvSpPr>
            <p:nvPr/>
          </p:nvSpPr>
          <p:spPr bwMode="auto">
            <a:xfrm>
              <a:off x="9385300" y="5392738"/>
              <a:ext cx="1154113" cy="1452563"/>
            </a:xfrm>
            <a:custGeom>
              <a:avLst/>
              <a:gdLst>
                <a:gd name="T0" fmla="*/ 223 w 304"/>
                <a:gd name="T1" fmla="*/ 158 h 382"/>
                <a:gd name="T2" fmla="*/ 284 w 304"/>
                <a:gd name="T3" fmla="*/ 101 h 382"/>
                <a:gd name="T4" fmla="*/ 248 w 304"/>
                <a:gd name="T5" fmla="*/ 120 h 382"/>
                <a:gd name="T6" fmla="*/ 292 w 304"/>
                <a:gd name="T7" fmla="*/ 79 h 382"/>
                <a:gd name="T8" fmla="*/ 301 w 304"/>
                <a:gd name="T9" fmla="*/ 40 h 382"/>
                <a:gd name="T10" fmla="*/ 275 w 304"/>
                <a:gd name="T11" fmla="*/ 63 h 382"/>
                <a:gd name="T12" fmla="*/ 304 w 304"/>
                <a:gd name="T13" fmla="*/ 22 h 382"/>
                <a:gd name="T14" fmla="*/ 284 w 304"/>
                <a:gd name="T15" fmla="*/ 40 h 382"/>
                <a:gd name="T16" fmla="*/ 292 w 304"/>
                <a:gd name="T17" fmla="*/ 12 h 382"/>
                <a:gd name="T18" fmla="*/ 304 w 304"/>
                <a:gd name="T19" fmla="*/ 0 h 382"/>
                <a:gd name="T20" fmla="*/ 0 w 304"/>
                <a:gd name="T21" fmla="*/ 381 h 382"/>
                <a:gd name="T22" fmla="*/ 68 w 304"/>
                <a:gd name="T23" fmla="*/ 315 h 382"/>
                <a:gd name="T24" fmla="*/ 20 w 304"/>
                <a:gd name="T25" fmla="*/ 380 h 382"/>
                <a:gd name="T26" fmla="*/ 266 w 304"/>
                <a:gd name="T27" fmla="*/ 137 h 382"/>
                <a:gd name="T28" fmla="*/ 40 w 304"/>
                <a:gd name="T29" fmla="*/ 382 h 382"/>
                <a:gd name="T30" fmla="*/ 235 w 304"/>
                <a:gd name="T31" fmla="*/ 187 h 382"/>
                <a:gd name="T32" fmla="*/ 267 w 304"/>
                <a:gd name="T33" fmla="*/ 85 h 382"/>
                <a:gd name="T34" fmla="*/ 298 w 304"/>
                <a:gd name="T35" fmla="*/ 5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382">
                  <a:moveTo>
                    <a:pt x="223" y="158"/>
                  </a:moveTo>
                  <a:cubicBezTo>
                    <a:pt x="242" y="138"/>
                    <a:pt x="263" y="119"/>
                    <a:pt x="284" y="101"/>
                  </a:cubicBezTo>
                  <a:moveTo>
                    <a:pt x="248" y="120"/>
                  </a:moveTo>
                  <a:cubicBezTo>
                    <a:pt x="263" y="106"/>
                    <a:pt x="277" y="92"/>
                    <a:pt x="292" y="79"/>
                  </a:cubicBezTo>
                  <a:moveTo>
                    <a:pt x="301" y="40"/>
                  </a:moveTo>
                  <a:cubicBezTo>
                    <a:pt x="289" y="50"/>
                    <a:pt x="287" y="52"/>
                    <a:pt x="275" y="63"/>
                  </a:cubicBezTo>
                  <a:moveTo>
                    <a:pt x="304" y="22"/>
                  </a:moveTo>
                  <a:cubicBezTo>
                    <a:pt x="297" y="28"/>
                    <a:pt x="290" y="34"/>
                    <a:pt x="284" y="40"/>
                  </a:cubicBezTo>
                  <a:moveTo>
                    <a:pt x="292" y="12"/>
                  </a:moveTo>
                  <a:cubicBezTo>
                    <a:pt x="296" y="8"/>
                    <a:pt x="300" y="4"/>
                    <a:pt x="304" y="0"/>
                  </a:cubicBezTo>
                  <a:moveTo>
                    <a:pt x="0" y="381"/>
                  </a:moveTo>
                  <a:cubicBezTo>
                    <a:pt x="22" y="359"/>
                    <a:pt x="45" y="337"/>
                    <a:pt x="68" y="315"/>
                  </a:cubicBezTo>
                  <a:moveTo>
                    <a:pt x="20" y="380"/>
                  </a:moveTo>
                  <a:cubicBezTo>
                    <a:pt x="102" y="299"/>
                    <a:pt x="184" y="218"/>
                    <a:pt x="266" y="137"/>
                  </a:cubicBezTo>
                  <a:moveTo>
                    <a:pt x="40" y="382"/>
                  </a:moveTo>
                  <a:cubicBezTo>
                    <a:pt x="105" y="317"/>
                    <a:pt x="170" y="252"/>
                    <a:pt x="235" y="187"/>
                  </a:cubicBezTo>
                  <a:moveTo>
                    <a:pt x="267" y="85"/>
                  </a:moveTo>
                  <a:cubicBezTo>
                    <a:pt x="278" y="78"/>
                    <a:pt x="289" y="67"/>
                    <a:pt x="298" y="57"/>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3" name="Freeform 28">
              <a:extLst>
                <a:ext uri="{FF2B5EF4-FFF2-40B4-BE49-F238E27FC236}">
                  <a16:creationId xmlns:a16="http://schemas.microsoft.com/office/drawing/2014/main" id="{D6C2F2FB-A524-BB48-8A24-CBEBD5EE4927}"/>
                </a:ext>
              </a:extLst>
            </p:cNvPr>
            <p:cNvSpPr>
              <a:spLocks noEditPoints="1"/>
            </p:cNvSpPr>
            <p:nvPr/>
          </p:nvSpPr>
          <p:spPr bwMode="auto">
            <a:xfrm>
              <a:off x="7197725" y="2759075"/>
              <a:ext cx="4830763" cy="517525"/>
            </a:xfrm>
            <a:custGeom>
              <a:avLst/>
              <a:gdLst>
                <a:gd name="T0" fmla="*/ 27 w 1272"/>
                <a:gd name="T1" fmla="*/ 105 h 136"/>
                <a:gd name="T2" fmla="*/ 67 w 1272"/>
                <a:gd name="T3" fmla="*/ 98 h 136"/>
                <a:gd name="T4" fmla="*/ 107 w 1272"/>
                <a:gd name="T5" fmla="*/ 92 h 136"/>
                <a:gd name="T6" fmla="*/ 145 w 1272"/>
                <a:gd name="T7" fmla="*/ 87 h 136"/>
                <a:gd name="T8" fmla="*/ 184 w 1272"/>
                <a:gd name="T9" fmla="*/ 81 h 136"/>
                <a:gd name="T10" fmla="*/ 226 w 1272"/>
                <a:gd name="T11" fmla="*/ 73 h 136"/>
                <a:gd name="T12" fmla="*/ 261 w 1272"/>
                <a:gd name="T13" fmla="*/ 70 h 136"/>
                <a:gd name="T14" fmla="*/ 297 w 1272"/>
                <a:gd name="T15" fmla="*/ 65 h 136"/>
                <a:gd name="T16" fmla="*/ 294 w 1272"/>
                <a:gd name="T17" fmla="*/ 100 h 136"/>
                <a:gd name="T18" fmla="*/ 331 w 1272"/>
                <a:gd name="T19" fmla="*/ 95 h 136"/>
                <a:gd name="T20" fmla="*/ 407 w 1272"/>
                <a:gd name="T21" fmla="*/ 53 h 136"/>
                <a:gd name="T22" fmla="*/ 441 w 1272"/>
                <a:gd name="T23" fmla="*/ 50 h 136"/>
                <a:gd name="T24" fmla="*/ 481 w 1272"/>
                <a:gd name="T25" fmla="*/ 45 h 136"/>
                <a:gd name="T26" fmla="*/ 515 w 1272"/>
                <a:gd name="T27" fmla="*/ 43 h 136"/>
                <a:gd name="T28" fmla="*/ 549 w 1272"/>
                <a:gd name="T29" fmla="*/ 40 h 136"/>
                <a:gd name="T30" fmla="*/ 585 w 1272"/>
                <a:gd name="T31" fmla="*/ 37 h 136"/>
                <a:gd name="T32" fmla="*/ 587 w 1272"/>
                <a:gd name="T33" fmla="*/ 66 h 136"/>
                <a:gd name="T34" fmla="*/ 655 w 1272"/>
                <a:gd name="T35" fmla="*/ 32 h 136"/>
                <a:gd name="T36" fmla="*/ 692 w 1272"/>
                <a:gd name="T37" fmla="*/ 29 h 136"/>
                <a:gd name="T38" fmla="*/ 727 w 1272"/>
                <a:gd name="T39" fmla="*/ 26 h 136"/>
                <a:gd name="T40" fmla="*/ 731 w 1272"/>
                <a:gd name="T41" fmla="*/ 53 h 136"/>
                <a:gd name="T42" fmla="*/ 794 w 1272"/>
                <a:gd name="T43" fmla="*/ 22 h 136"/>
                <a:gd name="T44" fmla="*/ 830 w 1272"/>
                <a:gd name="T45" fmla="*/ 18 h 136"/>
                <a:gd name="T46" fmla="*/ 838 w 1272"/>
                <a:gd name="T47" fmla="*/ 43 h 136"/>
                <a:gd name="T48" fmla="*/ 897 w 1272"/>
                <a:gd name="T49" fmla="*/ 17 h 136"/>
                <a:gd name="T50" fmla="*/ 933 w 1272"/>
                <a:gd name="T51" fmla="*/ 15 h 136"/>
                <a:gd name="T52" fmla="*/ 944 w 1272"/>
                <a:gd name="T53" fmla="*/ 35 h 136"/>
                <a:gd name="T54" fmla="*/ 1001 w 1272"/>
                <a:gd name="T55" fmla="*/ 12 h 136"/>
                <a:gd name="T56" fmla="*/ 1014 w 1272"/>
                <a:gd name="T57" fmla="*/ 31 h 136"/>
                <a:gd name="T58" fmla="*/ 1066 w 1272"/>
                <a:gd name="T59" fmla="*/ 8 h 136"/>
                <a:gd name="T60" fmla="*/ 1082 w 1272"/>
                <a:gd name="T61" fmla="*/ 27 h 136"/>
                <a:gd name="T62" fmla="*/ 1136 w 1272"/>
                <a:gd name="T63" fmla="*/ 6 h 136"/>
                <a:gd name="T64" fmla="*/ 1170 w 1272"/>
                <a:gd name="T65" fmla="*/ 4 h 136"/>
                <a:gd name="T66" fmla="*/ 1204 w 1272"/>
                <a:gd name="T67" fmla="*/ 4 h 136"/>
                <a:gd name="T68" fmla="*/ 1219 w 1272"/>
                <a:gd name="T69" fmla="*/ 20 h 136"/>
                <a:gd name="T70" fmla="*/ 1272 w 1272"/>
                <a:gd name="T7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72" h="136">
                  <a:moveTo>
                    <a:pt x="0" y="133"/>
                  </a:moveTo>
                  <a:cubicBezTo>
                    <a:pt x="8" y="123"/>
                    <a:pt x="18" y="114"/>
                    <a:pt x="27" y="105"/>
                  </a:cubicBezTo>
                  <a:moveTo>
                    <a:pt x="29" y="136"/>
                  </a:moveTo>
                  <a:cubicBezTo>
                    <a:pt x="43" y="124"/>
                    <a:pt x="55" y="111"/>
                    <a:pt x="67" y="98"/>
                  </a:cubicBezTo>
                  <a:moveTo>
                    <a:pt x="67" y="131"/>
                  </a:moveTo>
                  <a:cubicBezTo>
                    <a:pt x="81" y="118"/>
                    <a:pt x="94" y="105"/>
                    <a:pt x="107" y="92"/>
                  </a:cubicBezTo>
                  <a:moveTo>
                    <a:pt x="106" y="125"/>
                  </a:moveTo>
                  <a:cubicBezTo>
                    <a:pt x="120" y="113"/>
                    <a:pt x="133" y="101"/>
                    <a:pt x="145" y="87"/>
                  </a:cubicBezTo>
                  <a:moveTo>
                    <a:pt x="144" y="119"/>
                  </a:moveTo>
                  <a:cubicBezTo>
                    <a:pt x="157" y="106"/>
                    <a:pt x="171" y="94"/>
                    <a:pt x="184" y="81"/>
                  </a:cubicBezTo>
                  <a:moveTo>
                    <a:pt x="182" y="114"/>
                  </a:moveTo>
                  <a:cubicBezTo>
                    <a:pt x="196" y="101"/>
                    <a:pt x="211" y="87"/>
                    <a:pt x="226" y="73"/>
                  </a:cubicBezTo>
                  <a:moveTo>
                    <a:pt x="219" y="110"/>
                  </a:moveTo>
                  <a:cubicBezTo>
                    <a:pt x="233" y="96"/>
                    <a:pt x="247" y="83"/>
                    <a:pt x="261" y="70"/>
                  </a:cubicBezTo>
                  <a:moveTo>
                    <a:pt x="257" y="105"/>
                  </a:moveTo>
                  <a:cubicBezTo>
                    <a:pt x="270" y="91"/>
                    <a:pt x="283" y="78"/>
                    <a:pt x="297" y="65"/>
                  </a:cubicBezTo>
                  <a:moveTo>
                    <a:pt x="334" y="61"/>
                  </a:moveTo>
                  <a:cubicBezTo>
                    <a:pt x="321" y="74"/>
                    <a:pt x="308" y="87"/>
                    <a:pt x="294" y="100"/>
                  </a:cubicBezTo>
                  <a:moveTo>
                    <a:pt x="371" y="57"/>
                  </a:moveTo>
                  <a:cubicBezTo>
                    <a:pt x="358" y="70"/>
                    <a:pt x="344" y="82"/>
                    <a:pt x="331" y="95"/>
                  </a:cubicBezTo>
                  <a:moveTo>
                    <a:pt x="368" y="91"/>
                  </a:moveTo>
                  <a:cubicBezTo>
                    <a:pt x="382" y="79"/>
                    <a:pt x="395" y="67"/>
                    <a:pt x="407" y="53"/>
                  </a:cubicBezTo>
                  <a:moveTo>
                    <a:pt x="405" y="86"/>
                  </a:moveTo>
                  <a:cubicBezTo>
                    <a:pt x="417" y="74"/>
                    <a:pt x="429" y="62"/>
                    <a:pt x="441" y="50"/>
                  </a:cubicBezTo>
                  <a:moveTo>
                    <a:pt x="442" y="81"/>
                  </a:moveTo>
                  <a:cubicBezTo>
                    <a:pt x="456" y="70"/>
                    <a:pt x="469" y="58"/>
                    <a:pt x="481" y="45"/>
                  </a:cubicBezTo>
                  <a:moveTo>
                    <a:pt x="479" y="78"/>
                  </a:moveTo>
                  <a:cubicBezTo>
                    <a:pt x="492" y="67"/>
                    <a:pt x="503" y="55"/>
                    <a:pt x="515" y="43"/>
                  </a:cubicBezTo>
                  <a:moveTo>
                    <a:pt x="515" y="74"/>
                  </a:moveTo>
                  <a:cubicBezTo>
                    <a:pt x="529" y="66"/>
                    <a:pt x="536" y="49"/>
                    <a:pt x="549" y="40"/>
                  </a:cubicBezTo>
                  <a:moveTo>
                    <a:pt x="552" y="70"/>
                  </a:moveTo>
                  <a:cubicBezTo>
                    <a:pt x="563" y="59"/>
                    <a:pt x="575" y="48"/>
                    <a:pt x="585" y="37"/>
                  </a:cubicBezTo>
                  <a:moveTo>
                    <a:pt x="620" y="33"/>
                  </a:moveTo>
                  <a:cubicBezTo>
                    <a:pt x="609" y="44"/>
                    <a:pt x="598" y="55"/>
                    <a:pt x="587" y="66"/>
                  </a:cubicBezTo>
                  <a:moveTo>
                    <a:pt x="624" y="62"/>
                  </a:moveTo>
                  <a:cubicBezTo>
                    <a:pt x="635" y="53"/>
                    <a:pt x="645" y="43"/>
                    <a:pt x="655" y="32"/>
                  </a:cubicBezTo>
                  <a:moveTo>
                    <a:pt x="661" y="59"/>
                  </a:moveTo>
                  <a:cubicBezTo>
                    <a:pt x="671" y="49"/>
                    <a:pt x="682" y="39"/>
                    <a:pt x="692" y="29"/>
                  </a:cubicBezTo>
                  <a:moveTo>
                    <a:pt x="696" y="56"/>
                  </a:moveTo>
                  <a:cubicBezTo>
                    <a:pt x="707" y="47"/>
                    <a:pt x="717" y="36"/>
                    <a:pt x="727" y="26"/>
                  </a:cubicBezTo>
                  <a:moveTo>
                    <a:pt x="761" y="24"/>
                  </a:moveTo>
                  <a:cubicBezTo>
                    <a:pt x="750" y="33"/>
                    <a:pt x="740" y="43"/>
                    <a:pt x="731" y="53"/>
                  </a:cubicBezTo>
                  <a:moveTo>
                    <a:pt x="767" y="50"/>
                  </a:moveTo>
                  <a:cubicBezTo>
                    <a:pt x="777" y="41"/>
                    <a:pt x="786" y="32"/>
                    <a:pt x="794" y="22"/>
                  </a:cubicBezTo>
                  <a:moveTo>
                    <a:pt x="803" y="46"/>
                  </a:moveTo>
                  <a:cubicBezTo>
                    <a:pt x="812" y="37"/>
                    <a:pt x="821" y="28"/>
                    <a:pt x="830" y="18"/>
                  </a:cubicBezTo>
                  <a:moveTo>
                    <a:pt x="863" y="19"/>
                  </a:moveTo>
                  <a:cubicBezTo>
                    <a:pt x="854" y="26"/>
                    <a:pt x="845" y="34"/>
                    <a:pt x="838" y="43"/>
                  </a:cubicBezTo>
                  <a:moveTo>
                    <a:pt x="873" y="41"/>
                  </a:moveTo>
                  <a:cubicBezTo>
                    <a:pt x="882" y="33"/>
                    <a:pt x="890" y="25"/>
                    <a:pt x="897" y="17"/>
                  </a:cubicBezTo>
                  <a:moveTo>
                    <a:pt x="909" y="38"/>
                  </a:moveTo>
                  <a:cubicBezTo>
                    <a:pt x="917" y="31"/>
                    <a:pt x="925" y="23"/>
                    <a:pt x="933" y="15"/>
                  </a:cubicBezTo>
                  <a:moveTo>
                    <a:pt x="968" y="12"/>
                  </a:moveTo>
                  <a:cubicBezTo>
                    <a:pt x="960" y="19"/>
                    <a:pt x="951" y="27"/>
                    <a:pt x="944" y="35"/>
                  </a:cubicBezTo>
                  <a:moveTo>
                    <a:pt x="978" y="33"/>
                  </a:moveTo>
                  <a:cubicBezTo>
                    <a:pt x="986" y="26"/>
                    <a:pt x="993" y="19"/>
                    <a:pt x="1001" y="12"/>
                  </a:cubicBezTo>
                  <a:moveTo>
                    <a:pt x="1035" y="9"/>
                  </a:moveTo>
                  <a:cubicBezTo>
                    <a:pt x="1028" y="16"/>
                    <a:pt x="1021" y="24"/>
                    <a:pt x="1014" y="31"/>
                  </a:cubicBezTo>
                  <a:moveTo>
                    <a:pt x="1048" y="29"/>
                  </a:moveTo>
                  <a:cubicBezTo>
                    <a:pt x="1054" y="23"/>
                    <a:pt x="1060" y="16"/>
                    <a:pt x="1066" y="8"/>
                  </a:cubicBezTo>
                  <a:moveTo>
                    <a:pt x="1102" y="8"/>
                  </a:moveTo>
                  <a:cubicBezTo>
                    <a:pt x="1096" y="14"/>
                    <a:pt x="1089" y="21"/>
                    <a:pt x="1082" y="27"/>
                  </a:cubicBezTo>
                  <a:moveTo>
                    <a:pt x="1116" y="26"/>
                  </a:moveTo>
                  <a:cubicBezTo>
                    <a:pt x="1123" y="19"/>
                    <a:pt x="1130" y="13"/>
                    <a:pt x="1136" y="6"/>
                  </a:cubicBezTo>
                  <a:moveTo>
                    <a:pt x="1150" y="24"/>
                  </a:moveTo>
                  <a:cubicBezTo>
                    <a:pt x="1157" y="17"/>
                    <a:pt x="1164" y="11"/>
                    <a:pt x="1170" y="4"/>
                  </a:cubicBezTo>
                  <a:moveTo>
                    <a:pt x="1185" y="22"/>
                  </a:moveTo>
                  <a:cubicBezTo>
                    <a:pt x="1191" y="16"/>
                    <a:pt x="1197" y="10"/>
                    <a:pt x="1204" y="4"/>
                  </a:cubicBezTo>
                  <a:moveTo>
                    <a:pt x="1237" y="2"/>
                  </a:moveTo>
                  <a:cubicBezTo>
                    <a:pt x="1231" y="8"/>
                    <a:pt x="1225" y="14"/>
                    <a:pt x="1219" y="20"/>
                  </a:cubicBezTo>
                  <a:moveTo>
                    <a:pt x="1252" y="19"/>
                  </a:moveTo>
                  <a:cubicBezTo>
                    <a:pt x="1259" y="13"/>
                    <a:pt x="1265" y="7"/>
                    <a:pt x="1272" y="0"/>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29">
              <a:extLst>
                <a:ext uri="{FF2B5EF4-FFF2-40B4-BE49-F238E27FC236}">
                  <a16:creationId xmlns:a16="http://schemas.microsoft.com/office/drawing/2014/main" id="{6EE67A65-65D8-2942-BF04-7CB43050C025}"/>
                </a:ext>
              </a:extLst>
            </p:cNvPr>
            <p:cNvSpPr>
              <a:spLocks noEditPoints="1"/>
            </p:cNvSpPr>
            <p:nvPr/>
          </p:nvSpPr>
          <p:spPr bwMode="auto">
            <a:xfrm>
              <a:off x="5481638" y="3503613"/>
              <a:ext cx="2425700" cy="1147763"/>
            </a:xfrm>
            <a:custGeom>
              <a:avLst/>
              <a:gdLst>
                <a:gd name="T0" fmla="*/ 12 w 639"/>
                <a:gd name="T1" fmla="*/ 0 h 302"/>
                <a:gd name="T2" fmla="*/ 22 w 639"/>
                <a:gd name="T3" fmla="*/ 8 h 302"/>
                <a:gd name="T4" fmla="*/ 6 w 639"/>
                <a:gd name="T5" fmla="*/ 23 h 302"/>
                <a:gd name="T6" fmla="*/ 14 w 639"/>
                <a:gd name="T7" fmla="*/ 32 h 302"/>
                <a:gd name="T8" fmla="*/ 41 w 639"/>
                <a:gd name="T9" fmla="*/ 24 h 302"/>
                <a:gd name="T10" fmla="*/ 59 w 639"/>
                <a:gd name="T11" fmla="*/ 29 h 302"/>
                <a:gd name="T12" fmla="*/ 36 w 639"/>
                <a:gd name="T13" fmla="*/ 51 h 302"/>
                <a:gd name="T14" fmla="*/ 73 w 639"/>
                <a:gd name="T15" fmla="*/ 36 h 302"/>
                <a:gd name="T16" fmla="*/ 64 w 639"/>
                <a:gd name="T17" fmla="*/ 68 h 302"/>
                <a:gd name="T18" fmla="*/ 91 w 639"/>
                <a:gd name="T19" fmla="*/ 40 h 302"/>
                <a:gd name="T20" fmla="*/ 108 w 639"/>
                <a:gd name="T21" fmla="*/ 46 h 302"/>
                <a:gd name="T22" fmla="*/ 97 w 639"/>
                <a:gd name="T23" fmla="*/ 81 h 302"/>
                <a:gd name="T24" fmla="*/ 114 w 639"/>
                <a:gd name="T25" fmla="*/ 87 h 302"/>
                <a:gd name="T26" fmla="*/ 131 w 639"/>
                <a:gd name="T27" fmla="*/ 93 h 302"/>
                <a:gd name="T28" fmla="*/ 183 w 639"/>
                <a:gd name="T29" fmla="*/ 66 h 302"/>
                <a:gd name="T30" fmla="*/ 150 w 639"/>
                <a:gd name="T31" fmla="*/ 99 h 302"/>
                <a:gd name="T32" fmla="*/ 172 w 639"/>
                <a:gd name="T33" fmla="*/ 105 h 302"/>
                <a:gd name="T34" fmla="*/ 227 w 639"/>
                <a:gd name="T35" fmla="*/ 79 h 302"/>
                <a:gd name="T36" fmla="*/ 193 w 639"/>
                <a:gd name="T37" fmla="*/ 113 h 302"/>
                <a:gd name="T38" fmla="*/ 250 w 639"/>
                <a:gd name="T39" fmla="*/ 86 h 302"/>
                <a:gd name="T40" fmla="*/ 237 w 639"/>
                <a:gd name="T41" fmla="*/ 125 h 302"/>
                <a:gd name="T42" fmla="*/ 292 w 639"/>
                <a:gd name="T43" fmla="*/ 99 h 302"/>
                <a:gd name="T44" fmla="*/ 259 w 639"/>
                <a:gd name="T45" fmla="*/ 133 h 302"/>
                <a:gd name="T46" fmla="*/ 283 w 639"/>
                <a:gd name="T47" fmla="*/ 140 h 302"/>
                <a:gd name="T48" fmla="*/ 341 w 639"/>
                <a:gd name="T49" fmla="*/ 114 h 302"/>
                <a:gd name="T50" fmla="*/ 308 w 639"/>
                <a:gd name="T51" fmla="*/ 147 h 302"/>
                <a:gd name="T52" fmla="*/ 333 w 639"/>
                <a:gd name="T53" fmla="*/ 154 h 302"/>
                <a:gd name="T54" fmla="*/ 390 w 639"/>
                <a:gd name="T55" fmla="*/ 130 h 302"/>
                <a:gd name="T56" fmla="*/ 357 w 639"/>
                <a:gd name="T57" fmla="*/ 163 h 302"/>
                <a:gd name="T58" fmla="*/ 385 w 639"/>
                <a:gd name="T59" fmla="*/ 171 h 302"/>
                <a:gd name="T60" fmla="*/ 413 w 639"/>
                <a:gd name="T61" fmla="*/ 181 h 302"/>
                <a:gd name="T62" fmla="*/ 446 w 639"/>
                <a:gd name="T63" fmla="*/ 148 h 302"/>
                <a:gd name="T64" fmla="*/ 444 w 639"/>
                <a:gd name="T65" fmla="*/ 189 h 302"/>
                <a:gd name="T66" fmla="*/ 503 w 639"/>
                <a:gd name="T67" fmla="*/ 167 h 302"/>
                <a:gd name="T68" fmla="*/ 470 w 639"/>
                <a:gd name="T69" fmla="*/ 201 h 302"/>
                <a:gd name="T70" fmla="*/ 498 w 639"/>
                <a:gd name="T71" fmla="*/ 211 h 302"/>
                <a:gd name="T72" fmla="*/ 522 w 639"/>
                <a:gd name="T73" fmla="*/ 222 h 302"/>
                <a:gd name="T74" fmla="*/ 555 w 639"/>
                <a:gd name="T75" fmla="*/ 190 h 302"/>
                <a:gd name="T76" fmla="*/ 580 w 639"/>
                <a:gd name="T77" fmla="*/ 206 h 302"/>
                <a:gd name="T78" fmla="*/ 579 w 639"/>
                <a:gd name="T79" fmla="*/ 246 h 302"/>
                <a:gd name="T80" fmla="*/ 620 w 639"/>
                <a:gd name="T81" fmla="*/ 244 h 302"/>
                <a:gd name="T82" fmla="*/ 599 w 639"/>
                <a:gd name="T83" fmla="*/ 265 h 302"/>
                <a:gd name="T84" fmla="*/ 615 w 639"/>
                <a:gd name="T85" fmla="*/ 281 h 302"/>
                <a:gd name="T86" fmla="*/ 625 w 639"/>
                <a:gd name="T87" fmla="*/ 302 h 302"/>
                <a:gd name="T88" fmla="*/ 639 w 639"/>
                <a:gd name="T8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39" h="302">
                  <a:moveTo>
                    <a:pt x="0" y="12"/>
                  </a:moveTo>
                  <a:cubicBezTo>
                    <a:pt x="12" y="0"/>
                    <a:pt x="12" y="0"/>
                    <a:pt x="12" y="0"/>
                  </a:cubicBezTo>
                  <a:cubicBezTo>
                    <a:pt x="12" y="0"/>
                    <a:pt x="12" y="0"/>
                    <a:pt x="13" y="0"/>
                  </a:cubicBezTo>
                  <a:moveTo>
                    <a:pt x="22" y="8"/>
                  </a:moveTo>
                  <a:cubicBezTo>
                    <a:pt x="21" y="8"/>
                    <a:pt x="20" y="9"/>
                    <a:pt x="20" y="9"/>
                  </a:cubicBezTo>
                  <a:cubicBezTo>
                    <a:pt x="6" y="23"/>
                    <a:pt x="6" y="23"/>
                    <a:pt x="6" y="23"/>
                  </a:cubicBezTo>
                  <a:moveTo>
                    <a:pt x="31" y="14"/>
                  </a:moveTo>
                  <a:cubicBezTo>
                    <a:pt x="14" y="32"/>
                    <a:pt x="14" y="32"/>
                    <a:pt x="14" y="32"/>
                  </a:cubicBezTo>
                  <a:moveTo>
                    <a:pt x="23" y="42"/>
                  </a:moveTo>
                  <a:cubicBezTo>
                    <a:pt x="41" y="24"/>
                    <a:pt x="41" y="24"/>
                    <a:pt x="41" y="24"/>
                  </a:cubicBezTo>
                  <a:cubicBezTo>
                    <a:pt x="41" y="23"/>
                    <a:pt x="42" y="22"/>
                    <a:pt x="43" y="21"/>
                  </a:cubicBezTo>
                  <a:moveTo>
                    <a:pt x="59" y="29"/>
                  </a:moveTo>
                  <a:cubicBezTo>
                    <a:pt x="58" y="29"/>
                    <a:pt x="58" y="29"/>
                    <a:pt x="57" y="30"/>
                  </a:cubicBezTo>
                  <a:cubicBezTo>
                    <a:pt x="36" y="51"/>
                    <a:pt x="36" y="51"/>
                    <a:pt x="36" y="51"/>
                  </a:cubicBezTo>
                  <a:moveTo>
                    <a:pt x="49" y="60"/>
                  </a:moveTo>
                  <a:cubicBezTo>
                    <a:pt x="73" y="36"/>
                    <a:pt x="73" y="36"/>
                    <a:pt x="73" y="36"/>
                  </a:cubicBezTo>
                  <a:cubicBezTo>
                    <a:pt x="74" y="36"/>
                    <a:pt x="74" y="35"/>
                    <a:pt x="75" y="35"/>
                  </a:cubicBezTo>
                  <a:moveTo>
                    <a:pt x="64" y="68"/>
                  </a:moveTo>
                  <a:cubicBezTo>
                    <a:pt x="89" y="43"/>
                    <a:pt x="89" y="43"/>
                    <a:pt x="89" y="43"/>
                  </a:cubicBezTo>
                  <a:cubicBezTo>
                    <a:pt x="90" y="42"/>
                    <a:pt x="90" y="41"/>
                    <a:pt x="91" y="40"/>
                  </a:cubicBezTo>
                  <a:moveTo>
                    <a:pt x="79" y="75"/>
                  </a:moveTo>
                  <a:cubicBezTo>
                    <a:pt x="108" y="46"/>
                    <a:pt x="108" y="46"/>
                    <a:pt x="108" y="46"/>
                  </a:cubicBezTo>
                  <a:moveTo>
                    <a:pt x="128" y="51"/>
                  </a:moveTo>
                  <a:cubicBezTo>
                    <a:pt x="97" y="81"/>
                    <a:pt x="97" y="81"/>
                    <a:pt x="97" y="81"/>
                  </a:cubicBezTo>
                  <a:moveTo>
                    <a:pt x="113" y="87"/>
                  </a:moveTo>
                  <a:cubicBezTo>
                    <a:pt x="114" y="87"/>
                    <a:pt x="114" y="87"/>
                    <a:pt x="114" y="87"/>
                  </a:cubicBezTo>
                  <a:cubicBezTo>
                    <a:pt x="145" y="56"/>
                    <a:pt x="145" y="56"/>
                    <a:pt x="145" y="56"/>
                  </a:cubicBezTo>
                  <a:moveTo>
                    <a:pt x="131" y="93"/>
                  </a:moveTo>
                  <a:cubicBezTo>
                    <a:pt x="163" y="61"/>
                    <a:pt x="163" y="61"/>
                    <a:pt x="163" y="61"/>
                  </a:cubicBezTo>
                  <a:moveTo>
                    <a:pt x="183" y="66"/>
                  </a:moveTo>
                  <a:cubicBezTo>
                    <a:pt x="151" y="98"/>
                    <a:pt x="151" y="98"/>
                    <a:pt x="151" y="98"/>
                  </a:cubicBezTo>
                  <a:cubicBezTo>
                    <a:pt x="151" y="98"/>
                    <a:pt x="150" y="99"/>
                    <a:pt x="150" y="99"/>
                  </a:cubicBezTo>
                  <a:moveTo>
                    <a:pt x="171" y="106"/>
                  </a:moveTo>
                  <a:cubicBezTo>
                    <a:pt x="171" y="106"/>
                    <a:pt x="172" y="105"/>
                    <a:pt x="172" y="105"/>
                  </a:cubicBezTo>
                  <a:cubicBezTo>
                    <a:pt x="204" y="73"/>
                    <a:pt x="204" y="73"/>
                    <a:pt x="204" y="73"/>
                  </a:cubicBezTo>
                  <a:moveTo>
                    <a:pt x="227" y="79"/>
                  </a:moveTo>
                  <a:cubicBezTo>
                    <a:pt x="194" y="111"/>
                    <a:pt x="194" y="111"/>
                    <a:pt x="194" y="111"/>
                  </a:cubicBezTo>
                  <a:cubicBezTo>
                    <a:pt x="194" y="112"/>
                    <a:pt x="194" y="113"/>
                    <a:pt x="193" y="113"/>
                  </a:cubicBezTo>
                  <a:moveTo>
                    <a:pt x="216" y="120"/>
                  </a:moveTo>
                  <a:cubicBezTo>
                    <a:pt x="250" y="86"/>
                    <a:pt x="250" y="86"/>
                    <a:pt x="250" y="86"/>
                  </a:cubicBezTo>
                  <a:moveTo>
                    <a:pt x="235" y="126"/>
                  </a:moveTo>
                  <a:cubicBezTo>
                    <a:pt x="236" y="126"/>
                    <a:pt x="236" y="125"/>
                    <a:pt x="237" y="125"/>
                  </a:cubicBezTo>
                  <a:cubicBezTo>
                    <a:pt x="270" y="92"/>
                    <a:pt x="270" y="92"/>
                    <a:pt x="270" y="92"/>
                  </a:cubicBezTo>
                  <a:moveTo>
                    <a:pt x="292" y="99"/>
                  </a:moveTo>
                  <a:cubicBezTo>
                    <a:pt x="259" y="133"/>
                    <a:pt x="259" y="133"/>
                    <a:pt x="259" y="133"/>
                  </a:cubicBezTo>
                  <a:cubicBezTo>
                    <a:pt x="259" y="133"/>
                    <a:pt x="259" y="133"/>
                    <a:pt x="259" y="133"/>
                  </a:cubicBezTo>
                  <a:moveTo>
                    <a:pt x="317" y="106"/>
                  </a:moveTo>
                  <a:cubicBezTo>
                    <a:pt x="283" y="140"/>
                    <a:pt x="283" y="140"/>
                    <a:pt x="283" y="140"/>
                  </a:cubicBezTo>
                  <a:cubicBezTo>
                    <a:pt x="283" y="140"/>
                    <a:pt x="283" y="140"/>
                    <a:pt x="283" y="140"/>
                  </a:cubicBezTo>
                  <a:moveTo>
                    <a:pt x="341" y="114"/>
                  </a:moveTo>
                  <a:cubicBezTo>
                    <a:pt x="309" y="146"/>
                    <a:pt x="309" y="146"/>
                    <a:pt x="309" y="146"/>
                  </a:cubicBezTo>
                  <a:cubicBezTo>
                    <a:pt x="309" y="146"/>
                    <a:pt x="308" y="147"/>
                    <a:pt x="308" y="147"/>
                  </a:cubicBezTo>
                  <a:moveTo>
                    <a:pt x="331" y="155"/>
                  </a:moveTo>
                  <a:cubicBezTo>
                    <a:pt x="332" y="155"/>
                    <a:pt x="332" y="154"/>
                    <a:pt x="333" y="154"/>
                  </a:cubicBezTo>
                  <a:cubicBezTo>
                    <a:pt x="365" y="121"/>
                    <a:pt x="365" y="121"/>
                    <a:pt x="365" y="121"/>
                  </a:cubicBezTo>
                  <a:moveTo>
                    <a:pt x="390" y="130"/>
                  </a:moveTo>
                  <a:cubicBezTo>
                    <a:pt x="359" y="161"/>
                    <a:pt x="359" y="161"/>
                    <a:pt x="359" y="161"/>
                  </a:cubicBezTo>
                  <a:cubicBezTo>
                    <a:pt x="358" y="162"/>
                    <a:pt x="358" y="162"/>
                    <a:pt x="357" y="163"/>
                  </a:cubicBezTo>
                  <a:moveTo>
                    <a:pt x="385" y="171"/>
                  </a:moveTo>
                  <a:cubicBezTo>
                    <a:pt x="385" y="171"/>
                    <a:pt x="385" y="171"/>
                    <a:pt x="385" y="171"/>
                  </a:cubicBezTo>
                  <a:cubicBezTo>
                    <a:pt x="418" y="139"/>
                    <a:pt x="418" y="139"/>
                    <a:pt x="418" y="139"/>
                  </a:cubicBezTo>
                  <a:moveTo>
                    <a:pt x="413" y="181"/>
                  </a:moveTo>
                  <a:cubicBezTo>
                    <a:pt x="413" y="181"/>
                    <a:pt x="413" y="181"/>
                    <a:pt x="413" y="181"/>
                  </a:cubicBezTo>
                  <a:cubicBezTo>
                    <a:pt x="446" y="148"/>
                    <a:pt x="446" y="148"/>
                    <a:pt x="446" y="148"/>
                  </a:cubicBezTo>
                  <a:moveTo>
                    <a:pt x="475" y="157"/>
                  </a:moveTo>
                  <a:cubicBezTo>
                    <a:pt x="444" y="189"/>
                    <a:pt x="444" y="189"/>
                    <a:pt x="444" y="189"/>
                  </a:cubicBezTo>
                  <a:cubicBezTo>
                    <a:pt x="444" y="190"/>
                    <a:pt x="443" y="190"/>
                    <a:pt x="443" y="191"/>
                  </a:cubicBezTo>
                  <a:moveTo>
                    <a:pt x="503" y="167"/>
                  </a:moveTo>
                  <a:cubicBezTo>
                    <a:pt x="471" y="199"/>
                    <a:pt x="471" y="199"/>
                    <a:pt x="471" y="199"/>
                  </a:cubicBezTo>
                  <a:cubicBezTo>
                    <a:pt x="471" y="200"/>
                    <a:pt x="470" y="200"/>
                    <a:pt x="470" y="201"/>
                  </a:cubicBezTo>
                  <a:moveTo>
                    <a:pt x="530" y="178"/>
                  </a:moveTo>
                  <a:cubicBezTo>
                    <a:pt x="498" y="211"/>
                    <a:pt x="498" y="211"/>
                    <a:pt x="498" y="211"/>
                  </a:cubicBezTo>
                  <a:cubicBezTo>
                    <a:pt x="498" y="211"/>
                    <a:pt x="497" y="211"/>
                    <a:pt x="497" y="212"/>
                  </a:cubicBezTo>
                  <a:moveTo>
                    <a:pt x="522" y="222"/>
                  </a:moveTo>
                  <a:cubicBezTo>
                    <a:pt x="523" y="222"/>
                    <a:pt x="524" y="221"/>
                    <a:pt x="525" y="220"/>
                  </a:cubicBezTo>
                  <a:cubicBezTo>
                    <a:pt x="555" y="190"/>
                    <a:pt x="555" y="190"/>
                    <a:pt x="555" y="190"/>
                  </a:cubicBezTo>
                  <a:moveTo>
                    <a:pt x="551" y="235"/>
                  </a:moveTo>
                  <a:cubicBezTo>
                    <a:pt x="580" y="206"/>
                    <a:pt x="580" y="206"/>
                    <a:pt x="580" y="206"/>
                  </a:cubicBezTo>
                  <a:moveTo>
                    <a:pt x="576" y="249"/>
                  </a:moveTo>
                  <a:cubicBezTo>
                    <a:pt x="577" y="248"/>
                    <a:pt x="578" y="247"/>
                    <a:pt x="579" y="246"/>
                  </a:cubicBezTo>
                  <a:cubicBezTo>
                    <a:pt x="602" y="223"/>
                    <a:pt x="602" y="223"/>
                    <a:pt x="602" y="223"/>
                  </a:cubicBezTo>
                  <a:moveTo>
                    <a:pt x="620" y="244"/>
                  </a:moveTo>
                  <a:cubicBezTo>
                    <a:pt x="600" y="264"/>
                    <a:pt x="600" y="264"/>
                    <a:pt x="600" y="264"/>
                  </a:cubicBezTo>
                  <a:cubicBezTo>
                    <a:pt x="599" y="265"/>
                    <a:pt x="599" y="265"/>
                    <a:pt x="599" y="265"/>
                  </a:cubicBezTo>
                  <a:moveTo>
                    <a:pt x="614" y="282"/>
                  </a:moveTo>
                  <a:cubicBezTo>
                    <a:pt x="614" y="282"/>
                    <a:pt x="615" y="281"/>
                    <a:pt x="615" y="281"/>
                  </a:cubicBezTo>
                  <a:cubicBezTo>
                    <a:pt x="632" y="264"/>
                    <a:pt x="632" y="264"/>
                    <a:pt x="632" y="264"/>
                  </a:cubicBezTo>
                  <a:moveTo>
                    <a:pt x="625" y="302"/>
                  </a:moveTo>
                  <a:cubicBezTo>
                    <a:pt x="626" y="302"/>
                    <a:pt x="626" y="302"/>
                    <a:pt x="626" y="302"/>
                  </a:cubicBezTo>
                  <a:cubicBezTo>
                    <a:pt x="639" y="289"/>
                    <a:pt x="639" y="289"/>
                    <a:pt x="639" y="289"/>
                  </a:cubicBezTo>
                </a:path>
              </a:pathLst>
            </a:custGeom>
            <a:noFill/>
            <a:ln w="142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46" name="Freeform 30">
            <a:extLst>
              <a:ext uri="{FF2B5EF4-FFF2-40B4-BE49-F238E27FC236}">
                <a16:creationId xmlns:a16="http://schemas.microsoft.com/office/drawing/2014/main" id="{165A169D-417E-7B4E-B7E6-5AF5ADC2977D}"/>
              </a:ext>
            </a:extLst>
          </p:cNvPr>
          <p:cNvSpPr>
            <a:spLocks/>
          </p:cNvSpPr>
          <p:nvPr/>
        </p:nvSpPr>
        <p:spPr bwMode="auto">
          <a:xfrm>
            <a:off x="6153150" y="4344988"/>
            <a:ext cx="1622425" cy="2279650"/>
          </a:xfrm>
          <a:custGeom>
            <a:avLst/>
            <a:gdLst>
              <a:gd name="T0" fmla="*/ 49 w 427"/>
              <a:gd name="T1" fmla="*/ 379 h 600"/>
              <a:gd name="T2" fmla="*/ 0 w 427"/>
              <a:gd name="T3" fmla="*/ 218 h 600"/>
              <a:gd name="T4" fmla="*/ 93 w 427"/>
              <a:gd name="T5" fmla="*/ 45 h 600"/>
              <a:gd name="T6" fmla="*/ 289 w 427"/>
              <a:gd name="T7" fmla="*/ 27 h 600"/>
              <a:gd name="T8" fmla="*/ 412 w 427"/>
              <a:gd name="T9" fmla="*/ 180 h 600"/>
              <a:gd name="T10" fmla="*/ 353 w 427"/>
              <a:gd name="T11" fmla="*/ 404 h 600"/>
              <a:gd name="T12" fmla="*/ 294 w 427"/>
              <a:gd name="T13" fmla="*/ 488 h 600"/>
              <a:gd name="T14" fmla="*/ 234 w 427"/>
              <a:gd name="T15" fmla="*/ 572 h 600"/>
              <a:gd name="T16" fmla="*/ 170 w 427"/>
              <a:gd name="T17" fmla="*/ 558 h 600"/>
              <a:gd name="T18" fmla="*/ 108 w 427"/>
              <a:gd name="T19" fmla="*/ 477 h 600"/>
              <a:gd name="T20" fmla="*/ 49 w 427"/>
              <a:gd name="T21" fmla="*/ 379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7" h="600">
                <a:moveTo>
                  <a:pt x="49" y="379"/>
                </a:moveTo>
                <a:cubicBezTo>
                  <a:pt x="23" y="329"/>
                  <a:pt x="0" y="275"/>
                  <a:pt x="0" y="218"/>
                </a:cubicBezTo>
                <a:cubicBezTo>
                  <a:pt x="0" y="150"/>
                  <a:pt x="36" y="82"/>
                  <a:pt x="93" y="45"/>
                </a:cubicBezTo>
                <a:cubicBezTo>
                  <a:pt x="150" y="7"/>
                  <a:pt x="226" y="0"/>
                  <a:pt x="289" y="27"/>
                </a:cubicBezTo>
                <a:cubicBezTo>
                  <a:pt x="352" y="53"/>
                  <a:pt x="400" y="113"/>
                  <a:pt x="412" y="180"/>
                </a:cubicBezTo>
                <a:cubicBezTo>
                  <a:pt x="427" y="258"/>
                  <a:pt x="396" y="338"/>
                  <a:pt x="353" y="404"/>
                </a:cubicBezTo>
                <a:cubicBezTo>
                  <a:pt x="335" y="433"/>
                  <a:pt x="315" y="461"/>
                  <a:pt x="294" y="488"/>
                </a:cubicBezTo>
                <a:cubicBezTo>
                  <a:pt x="274" y="515"/>
                  <a:pt x="256" y="546"/>
                  <a:pt x="234" y="572"/>
                </a:cubicBezTo>
                <a:cubicBezTo>
                  <a:pt x="210" y="600"/>
                  <a:pt x="188" y="580"/>
                  <a:pt x="170" y="558"/>
                </a:cubicBezTo>
                <a:cubicBezTo>
                  <a:pt x="148" y="532"/>
                  <a:pt x="128" y="505"/>
                  <a:pt x="108" y="477"/>
                </a:cubicBezTo>
                <a:cubicBezTo>
                  <a:pt x="87" y="445"/>
                  <a:pt x="67" y="413"/>
                  <a:pt x="49" y="379"/>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7" name="Freeform 32">
            <a:extLst>
              <a:ext uri="{FF2B5EF4-FFF2-40B4-BE49-F238E27FC236}">
                <a16:creationId xmlns:a16="http://schemas.microsoft.com/office/drawing/2014/main" id="{41D23F37-38D0-E643-B151-7D15379D56D3}"/>
              </a:ext>
            </a:extLst>
          </p:cNvPr>
          <p:cNvSpPr>
            <a:spLocks/>
          </p:cNvSpPr>
          <p:nvPr/>
        </p:nvSpPr>
        <p:spPr bwMode="auto">
          <a:xfrm>
            <a:off x="8462963" y="2876550"/>
            <a:ext cx="1241425" cy="1752600"/>
          </a:xfrm>
          <a:custGeom>
            <a:avLst/>
            <a:gdLst>
              <a:gd name="T0" fmla="*/ 38 w 327"/>
              <a:gd name="T1" fmla="*/ 291 h 461"/>
              <a:gd name="T2" fmla="*/ 0 w 327"/>
              <a:gd name="T3" fmla="*/ 168 h 461"/>
              <a:gd name="T4" fmla="*/ 71 w 327"/>
              <a:gd name="T5" fmla="*/ 35 h 461"/>
              <a:gd name="T6" fmla="*/ 221 w 327"/>
              <a:gd name="T7" fmla="*/ 21 h 461"/>
              <a:gd name="T8" fmla="*/ 316 w 327"/>
              <a:gd name="T9" fmla="*/ 139 h 461"/>
              <a:gd name="T10" fmla="*/ 271 w 327"/>
              <a:gd name="T11" fmla="*/ 311 h 461"/>
              <a:gd name="T12" fmla="*/ 226 w 327"/>
              <a:gd name="T13" fmla="*/ 375 h 461"/>
              <a:gd name="T14" fmla="*/ 179 w 327"/>
              <a:gd name="T15" fmla="*/ 439 h 461"/>
              <a:gd name="T16" fmla="*/ 130 w 327"/>
              <a:gd name="T17" fmla="*/ 429 h 461"/>
              <a:gd name="T18" fmla="*/ 83 w 327"/>
              <a:gd name="T19" fmla="*/ 366 h 461"/>
              <a:gd name="T20" fmla="*/ 38 w 327"/>
              <a:gd name="T21" fmla="*/ 29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7" h="461">
                <a:moveTo>
                  <a:pt x="38" y="291"/>
                </a:moveTo>
                <a:cubicBezTo>
                  <a:pt x="17" y="253"/>
                  <a:pt x="0" y="211"/>
                  <a:pt x="0" y="168"/>
                </a:cubicBezTo>
                <a:cubicBezTo>
                  <a:pt x="0" y="115"/>
                  <a:pt x="27" y="64"/>
                  <a:pt x="71" y="35"/>
                </a:cubicBezTo>
                <a:cubicBezTo>
                  <a:pt x="115" y="6"/>
                  <a:pt x="173" y="0"/>
                  <a:pt x="221" y="21"/>
                </a:cubicBezTo>
                <a:cubicBezTo>
                  <a:pt x="270" y="41"/>
                  <a:pt x="306" y="87"/>
                  <a:pt x="316" y="139"/>
                </a:cubicBezTo>
                <a:cubicBezTo>
                  <a:pt x="327" y="198"/>
                  <a:pt x="304" y="259"/>
                  <a:pt x="271" y="311"/>
                </a:cubicBezTo>
                <a:cubicBezTo>
                  <a:pt x="257" y="333"/>
                  <a:pt x="241" y="354"/>
                  <a:pt x="226" y="375"/>
                </a:cubicBezTo>
                <a:cubicBezTo>
                  <a:pt x="210" y="396"/>
                  <a:pt x="196" y="419"/>
                  <a:pt x="179" y="439"/>
                </a:cubicBezTo>
                <a:cubicBezTo>
                  <a:pt x="161" y="461"/>
                  <a:pt x="144" y="445"/>
                  <a:pt x="130" y="429"/>
                </a:cubicBezTo>
                <a:cubicBezTo>
                  <a:pt x="113" y="409"/>
                  <a:pt x="98" y="388"/>
                  <a:pt x="83" y="366"/>
                </a:cubicBezTo>
                <a:cubicBezTo>
                  <a:pt x="67" y="342"/>
                  <a:pt x="51" y="317"/>
                  <a:pt x="38" y="291"/>
                </a:cubicBezTo>
                <a:close/>
              </a:path>
            </a:pathLst>
          </a:custGeom>
          <a:solidFill>
            <a:schemeClr val="bg2"/>
          </a:solid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34">
            <a:extLst>
              <a:ext uri="{FF2B5EF4-FFF2-40B4-BE49-F238E27FC236}">
                <a16:creationId xmlns:a16="http://schemas.microsoft.com/office/drawing/2014/main" id="{C25984CA-DAD4-5B49-B7A8-B9D77C750167}"/>
              </a:ext>
            </a:extLst>
          </p:cNvPr>
          <p:cNvSpPr>
            <a:spLocks/>
          </p:cNvSpPr>
          <p:nvPr/>
        </p:nvSpPr>
        <p:spPr bwMode="auto">
          <a:xfrm>
            <a:off x="5962650" y="1927225"/>
            <a:ext cx="1025525" cy="1439863"/>
          </a:xfrm>
          <a:custGeom>
            <a:avLst/>
            <a:gdLst>
              <a:gd name="T0" fmla="*/ 32 w 270"/>
              <a:gd name="T1" fmla="*/ 239 h 379"/>
              <a:gd name="T2" fmla="*/ 0 w 270"/>
              <a:gd name="T3" fmla="*/ 138 h 379"/>
              <a:gd name="T4" fmla="*/ 59 w 270"/>
              <a:gd name="T5" fmla="*/ 28 h 379"/>
              <a:gd name="T6" fmla="*/ 183 w 270"/>
              <a:gd name="T7" fmla="*/ 16 h 379"/>
              <a:gd name="T8" fmla="*/ 261 w 270"/>
              <a:gd name="T9" fmla="*/ 113 h 379"/>
              <a:gd name="T10" fmla="*/ 224 w 270"/>
              <a:gd name="T11" fmla="*/ 255 h 379"/>
              <a:gd name="T12" fmla="*/ 187 w 270"/>
              <a:gd name="T13" fmla="*/ 308 h 379"/>
              <a:gd name="T14" fmla="*/ 148 w 270"/>
              <a:gd name="T15" fmla="*/ 361 h 379"/>
              <a:gd name="T16" fmla="*/ 108 w 270"/>
              <a:gd name="T17" fmla="*/ 353 h 379"/>
              <a:gd name="T18" fmla="*/ 69 w 270"/>
              <a:gd name="T19" fmla="*/ 301 h 379"/>
              <a:gd name="T20" fmla="*/ 32 w 270"/>
              <a:gd name="T21" fmla="*/ 23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0" h="379">
                <a:moveTo>
                  <a:pt x="32" y="239"/>
                </a:moveTo>
                <a:cubicBezTo>
                  <a:pt x="15" y="208"/>
                  <a:pt x="0" y="173"/>
                  <a:pt x="0" y="138"/>
                </a:cubicBezTo>
                <a:cubicBezTo>
                  <a:pt x="0" y="94"/>
                  <a:pt x="23" y="52"/>
                  <a:pt x="59" y="28"/>
                </a:cubicBezTo>
                <a:cubicBezTo>
                  <a:pt x="95" y="4"/>
                  <a:pt x="143" y="0"/>
                  <a:pt x="183" y="16"/>
                </a:cubicBezTo>
                <a:cubicBezTo>
                  <a:pt x="223" y="33"/>
                  <a:pt x="253" y="71"/>
                  <a:pt x="261" y="113"/>
                </a:cubicBezTo>
                <a:cubicBezTo>
                  <a:pt x="270" y="163"/>
                  <a:pt x="251" y="213"/>
                  <a:pt x="224" y="255"/>
                </a:cubicBezTo>
                <a:cubicBezTo>
                  <a:pt x="213" y="274"/>
                  <a:pt x="200" y="291"/>
                  <a:pt x="187" y="308"/>
                </a:cubicBezTo>
                <a:cubicBezTo>
                  <a:pt x="174" y="326"/>
                  <a:pt x="162" y="345"/>
                  <a:pt x="148" y="361"/>
                </a:cubicBezTo>
                <a:cubicBezTo>
                  <a:pt x="134" y="379"/>
                  <a:pt x="119" y="366"/>
                  <a:pt x="108" y="353"/>
                </a:cubicBezTo>
                <a:cubicBezTo>
                  <a:pt x="94" y="336"/>
                  <a:pt x="81" y="319"/>
                  <a:pt x="69" y="301"/>
                </a:cubicBezTo>
                <a:cubicBezTo>
                  <a:pt x="56" y="281"/>
                  <a:pt x="43" y="261"/>
                  <a:pt x="32" y="239"/>
                </a:cubicBezTo>
                <a:close/>
              </a:path>
            </a:pathLst>
          </a:custGeom>
          <a:solidFill>
            <a:schemeClr val="bg2"/>
          </a:solid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3" name="Freeform 36">
            <a:extLst>
              <a:ext uri="{FF2B5EF4-FFF2-40B4-BE49-F238E27FC236}">
                <a16:creationId xmlns:a16="http://schemas.microsoft.com/office/drawing/2014/main" id="{9846172E-C52D-DC43-B6A3-B75AB8FC36E5}"/>
              </a:ext>
            </a:extLst>
          </p:cNvPr>
          <p:cNvSpPr>
            <a:spLocks/>
          </p:cNvSpPr>
          <p:nvPr/>
        </p:nvSpPr>
        <p:spPr bwMode="auto">
          <a:xfrm>
            <a:off x="9925050" y="1755775"/>
            <a:ext cx="695325" cy="976313"/>
          </a:xfrm>
          <a:custGeom>
            <a:avLst/>
            <a:gdLst>
              <a:gd name="T0" fmla="*/ 22 w 183"/>
              <a:gd name="T1" fmla="*/ 162 h 257"/>
              <a:gd name="T2" fmla="*/ 0 w 183"/>
              <a:gd name="T3" fmla="*/ 94 h 257"/>
              <a:gd name="T4" fmla="*/ 40 w 183"/>
              <a:gd name="T5" fmla="*/ 19 h 257"/>
              <a:gd name="T6" fmla="*/ 124 w 183"/>
              <a:gd name="T7" fmla="*/ 12 h 257"/>
              <a:gd name="T8" fmla="*/ 177 w 183"/>
              <a:gd name="T9" fmla="*/ 77 h 257"/>
              <a:gd name="T10" fmla="*/ 152 w 183"/>
              <a:gd name="T11" fmla="*/ 173 h 257"/>
              <a:gd name="T12" fmla="*/ 126 w 183"/>
              <a:gd name="T13" fmla="*/ 209 h 257"/>
              <a:gd name="T14" fmla="*/ 101 w 183"/>
              <a:gd name="T15" fmla="*/ 245 h 257"/>
              <a:gd name="T16" fmla="*/ 73 w 183"/>
              <a:gd name="T17" fmla="*/ 239 h 257"/>
              <a:gd name="T18" fmla="*/ 47 w 183"/>
              <a:gd name="T19" fmla="*/ 204 h 257"/>
              <a:gd name="T20" fmla="*/ 22 w 183"/>
              <a:gd name="T21" fmla="*/ 16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257">
                <a:moveTo>
                  <a:pt x="22" y="162"/>
                </a:moveTo>
                <a:cubicBezTo>
                  <a:pt x="10" y="141"/>
                  <a:pt x="0" y="118"/>
                  <a:pt x="0" y="94"/>
                </a:cubicBezTo>
                <a:cubicBezTo>
                  <a:pt x="0" y="64"/>
                  <a:pt x="16" y="35"/>
                  <a:pt x="40" y="19"/>
                </a:cubicBezTo>
                <a:cubicBezTo>
                  <a:pt x="65" y="3"/>
                  <a:pt x="97" y="0"/>
                  <a:pt x="124" y="12"/>
                </a:cubicBezTo>
                <a:cubicBezTo>
                  <a:pt x="151" y="23"/>
                  <a:pt x="171" y="48"/>
                  <a:pt x="177" y="77"/>
                </a:cubicBezTo>
                <a:cubicBezTo>
                  <a:pt x="183" y="111"/>
                  <a:pt x="170" y="145"/>
                  <a:pt x="152" y="173"/>
                </a:cubicBezTo>
                <a:cubicBezTo>
                  <a:pt x="144" y="186"/>
                  <a:pt x="135" y="197"/>
                  <a:pt x="126" y="209"/>
                </a:cubicBezTo>
                <a:cubicBezTo>
                  <a:pt x="118" y="221"/>
                  <a:pt x="110" y="234"/>
                  <a:pt x="101" y="245"/>
                </a:cubicBezTo>
                <a:cubicBezTo>
                  <a:pt x="91" y="257"/>
                  <a:pt x="81" y="248"/>
                  <a:pt x="73" y="239"/>
                </a:cubicBezTo>
                <a:cubicBezTo>
                  <a:pt x="64" y="228"/>
                  <a:pt x="55" y="216"/>
                  <a:pt x="47" y="204"/>
                </a:cubicBezTo>
                <a:cubicBezTo>
                  <a:pt x="38" y="191"/>
                  <a:pt x="29" y="177"/>
                  <a:pt x="22" y="162"/>
                </a:cubicBezTo>
                <a:close/>
              </a:path>
            </a:pathLst>
          </a:custGeom>
          <a:solidFill>
            <a:schemeClr val="bg2"/>
          </a:solid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Text Placeholder 23">
            <a:extLst>
              <a:ext uri="{FF2B5EF4-FFF2-40B4-BE49-F238E27FC236}">
                <a16:creationId xmlns:a16="http://schemas.microsoft.com/office/drawing/2014/main" id="{CF86596E-FAB3-9F41-94C4-08A1EBA470E0}"/>
              </a:ext>
            </a:extLst>
          </p:cNvPr>
          <p:cNvSpPr>
            <a:spLocks noGrp="1"/>
          </p:cNvSpPr>
          <p:nvPr>
            <p:ph type="body" sz="quarter" idx="41" hasCustomPrompt="1"/>
          </p:nvPr>
        </p:nvSpPr>
        <p:spPr>
          <a:xfrm>
            <a:off x="371860" y="1791405"/>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1984</a:t>
            </a:r>
          </a:p>
        </p:txBody>
      </p:sp>
      <p:sp>
        <p:nvSpPr>
          <p:cNvPr id="92" name="Text Placeholder 23">
            <a:extLst>
              <a:ext uri="{FF2B5EF4-FFF2-40B4-BE49-F238E27FC236}">
                <a16:creationId xmlns:a16="http://schemas.microsoft.com/office/drawing/2014/main" id="{26820660-D56E-D643-99D1-7A4D0C3E853F}"/>
              </a:ext>
            </a:extLst>
          </p:cNvPr>
          <p:cNvSpPr>
            <a:spLocks noGrp="1"/>
          </p:cNvSpPr>
          <p:nvPr>
            <p:ph type="body" sz="quarter" idx="42" hasCustomPrompt="1"/>
          </p:nvPr>
        </p:nvSpPr>
        <p:spPr>
          <a:xfrm>
            <a:off x="371860" y="2392243"/>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3" name="Text Placeholder 23">
            <a:extLst>
              <a:ext uri="{FF2B5EF4-FFF2-40B4-BE49-F238E27FC236}">
                <a16:creationId xmlns:a16="http://schemas.microsoft.com/office/drawing/2014/main" id="{6FD3E98C-2FFD-2349-93BC-E346A3A34499}"/>
              </a:ext>
            </a:extLst>
          </p:cNvPr>
          <p:cNvSpPr>
            <a:spLocks noGrp="1"/>
          </p:cNvSpPr>
          <p:nvPr>
            <p:ph type="body" sz="quarter" idx="43" hasCustomPrompt="1"/>
          </p:nvPr>
        </p:nvSpPr>
        <p:spPr>
          <a:xfrm>
            <a:off x="2781267" y="1789324"/>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1992</a:t>
            </a:r>
          </a:p>
        </p:txBody>
      </p:sp>
      <p:sp>
        <p:nvSpPr>
          <p:cNvPr id="94" name="Text Placeholder 23">
            <a:extLst>
              <a:ext uri="{FF2B5EF4-FFF2-40B4-BE49-F238E27FC236}">
                <a16:creationId xmlns:a16="http://schemas.microsoft.com/office/drawing/2014/main" id="{5EBFE906-620E-694B-8533-27DC85FBA19E}"/>
              </a:ext>
            </a:extLst>
          </p:cNvPr>
          <p:cNvSpPr>
            <a:spLocks noGrp="1"/>
          </p:cNvSpPr>
          <p:nvPr>
            <p:ph type="body" sz="quarter" idx="44" hasCustomPrompt="1"/>
          </p:nvPr>
        </p:nvSpPr>
        <p:spPr>
          <a:xfrm>
            <a:off x="2781267" y="2390162"/>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5" name="Text Placeholder 23">
            <a:extLst>
              <a:ext uri="{FF2B5EF4-FFF2-40B4-BE49-F238E27FC236}">
                <a16:creationId xmlns:a16="http://schemas.microsoft.com/office/drawing/2014/main" id="{E92968DB-1FE2-8747-9672-66D4688F9EF5}"/>
              </a:ext>
            </a:extLst>
          </p:cNvPr>
          <p:cNvSpPr>
            <a:spLocks noGrp="1"/>
          </p:cNvSpPr>
          <p:nvPr>
            <p:ph type="body" sz="quarter" idx="45" hasCustomPrompt="1"/>
          </p:nvPr>
        </p:nvSpPr>
        <p:spPr>
          <a:xfrm>
            <a:off x="382606" y="3671772"/>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2009</a:t>
            </a:r>
          </a:p>
        </p:txBody>
      </p:sp>
      <p:sp>
        <p:nvSpPr>
          <p:cNvPr id="96" name="Text Placeholder 23">
            <a:extLst>
              <a:ext uri="{FF2B5EF4-FFF2-40B4-BE49-F238E27FC236}">
                <a16:creationId xmlns:a16="http://schemas.microsoft.com/office/drawing/2014/main" id="{828FDFDE-9EC8-5144-9722-41C65AAC8FE2}"/>
              </a:ext>
            </a:extLst>
          </p:cNvPr>
          <p:cNvSpPr>
            <a:spLocks noGrp="1"/>
          </p:cNvSpPr>
          <p:nvPr>
            <p:ph type="body" sz="quarter" idx="46" hasCustomPrompt="1"/>
          </p:nvPr>
        </p:nvSpPr>
        <p:spPr>
          <a:xfrm>
            <a:off x="382606" y="4272610"/>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sp>
        <p:nvSpPr>
          <p:cNvPr id="97" name="Text Placeholder 23">
            <a:extLst>
              <a:ext uri="{FF2B5EF4-FFF2-40B4-BE49-F238E27FC236}">
                <a16:creationId xmlns:a16="http://schemas.microsoft.com/office/drawing/2014/main" id="{7F1DE50C-65FD-584B-8513-3E497E58C46C}"/>
              </a:ext>
            </a:extLst>
          </p:cNvPr>
          <p:cNvSpPr>
            <a:spLocks noGrp="1"/>
          </p:cNvSpPr>
          <p:nvPr>
            <p:ph type="body" sz="quarter" idx="47" hasCustomPrompt="1"/>
          </p:nvPr>
        </p:nvSpPr>
        <p:spPr>
          <a:xfrm>
            <a:off x="2792013" y="3669691"/>
            <a:ext cx="2046668" cy="710988"/>
          </a:xfrm>
        </p:spPr>
        <p:txBody>
          <a:bodyPr anchor="ctr">
            <a:noAutofit/>
          </a:bodyPr>
          <a:lstStyle>
            <a:lvl1pPr marL="0" indent="0" algn="ctr">
              <a:buNone/>
              <a:defRPr sz="3400" b="1" i="0">
                <a:solidFill>
                  <a:srgbClr val="231F20"/>
                </a:solidFill>
                <a:latin typeface="Amatic SC" pitchFamily="2" charset="0"/>
              </a:defRPr>
            </a:lvl1pPr>
          </a:lstStyle>
          <a:p>
            <a:pPr lvl="0"/>
            <a:r>
              <a:rPr lang="en-US" dirty="0"/>
              <a:t>2019</a:t>
            </a:r>
          </a:p>
        </p:txBody>
      </p:sp>
      <p:sp>
        <p:nvSpPr>
          <p:cNvPr id="98" name="Text Placeholder 23">
            <a:extLst>
              <a:ext uri="{FF2B5EF4-FFF2-40B4-BE49-F238E27FC236}">
                <a16:creationId xmlns:a16="http://schemas.microsoft.com/office/drawing/2014/main" id="{0B5F8E1F-A8C4-354A-A774-2CA9763B4BD0}"/>
              </a:ext>
            </a:extLst>
          </p:cNvPr>
          <p:cNvSpPr>
            <a:spLocks noGrp="1"/>
          </p:cNvSpPr>
          <p:nvPr>
            <p:ph type="body" sz="quarter" idx="48" hasCustomPrompt="1"/>
          </p:nvPr>
        </p:nvSpPr>
        <p:spPr>
          <a:xfrm>
            <a:off x="2792013" y="4270529"/>
            <a:ext cx="2046668" cy="816650"/>
          </a:xfrm>
        </p:spPr>
        <p:txBody>
          <a:bodyPr anchor="t">
            <a:normAutofit/>
          </a:bodyPr>
          <a:lstStyle>
            <a:lvl1pPr marL="0" indent="0" algn="ctr">
              <a:buNone/>
              <a:defRPr sz="2000" b="0" i="0">
                <a:solidFill>
                  <a:srgbClr val="231F20"/>
                </a:solidFill>
                <a:latin typeface="Josefin Sans" pitchFamily="2" charset="77"/>
              </a:defRPr>
            </a:lvl1pPr>
          </a:lstStyle>
          <a:p>
            <a:pPr lvl="0"/>
            <a:r>
              <a:rPr lang="en-US" dirty="0"/>
              <a:t>Click here</a:t>
            </a:r>
          </a:p>
        </p:txBody>
      </p:sp>
      <p:grpSp>
        <p:nvGrpSpPr>
          <p:cNvPr id="104" name="Group 103">
            <a:extLst>
              <a:ext uri="{FF2B5EF4-FFF2-40B4-BE49-F238E27FC236}">
                <a16:creationId xmlns:a16="http://schemas.microsoft.com/office/drawing/2014/main" id="{B78AD2BD-CB00-2344-8A02-5DEBA4C7DE72}"/>
              </a:ext>
            </a:extLst>
          </p:cNvPr>
          <p:cNvGrpSpPr/>
          <p:nvPr userDrawn="1"/>
        </p:nvGrpSpPr>
        <p:grpSpPr>
          <a:xfrm rot="16200000">
            <a:off x="10544241" y="5273593"/>
            <a:ext cx="2530305" cy="138107"/>
            <a:chOff x="2502568" y="6027821"/>
            <a:chExt cx="6689559" cy="365125"/>
          </a:xfrm>
        </p:grpSpPr>
        <p:pic>
          <p:nvPicPr>
            <p:cNvPr id="105" name="Picture 104" descr="Text, logo&#10;&#10;Description automatically generated">
              <a:extLst>
                <a:ext uri="{FF2B5EF4-FFF2-40B4-BE49-F238E27FC236}">
                  <a16:creationId xmlns:a16="http://schemas.microsoft.com/office/drawing/2014/main" id="{4BD06B09-BFFE-F14D-A979-A007A14886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6" name="Picture 105" descr="Text, logo&#10;&#10;Description automatically generated">
              <a:extLst>
                <a:ext uri="{FF2B5EF4-FFF2-40B4-BE49-F238E27FC236}">
                  <a16:creationId xmlns:a16="http://schemas.microsoft.com/office/drawing/2014/main" id="{FD731BE5-5367-3446-9FD7-F9005A182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07" name="Text Placeholder 23">
            <a:extLst>
              <a:ext uri="{FF2B5EF4-FFF2-40B4-BE49-F238E27FC236}">
                <a16:creationId xmlns:a16="http://schemas.microsoft.com/office/drawing/2014/main" id="{B51496B9-4E8A-214F-95AF-696A11793FAC}"/>
              </a:ext>
            </a:extLst>
          </p:cNvPr>
          <p:cNvSpPr>
            <a:spLocks noGrp="1"/>
          </p:cNvSpPr>
          <p:nvPr>
            <p:ph type="body" sz="quarter" idx="17" hasCustomPrompt="1"/>
          </p:nvPr>
        </p:nvSpPr>
        <p:spPr>
          <a:xfrm>
            <a:off x="-13494" y="364376"/>
            <a:ext cx="12218988" cy="1007103"/>
          </a:xfrm>
        </p:spPr>
        <p:txBody>
          <a:bodyPr anchor="ctr">
            <a:noAutofit/>
          </a:bodyPr>
          <a:lstStyle>
            <a:lvl1pPr marL="0" indent="0" algn="ctr">
              <a:spcBef>
                <a:spcPts val="100"/>
              </a:spcBef>
              <a:buNone/>
              <a:defRPr sz="5000" b="1" i="0">
                <a:solidFill>
                  <a:srgbClr val="231F20"/>
                </a:solidFill>
                <a:latin typeface="Amatic SC" pitchFamily="2" charset="0"/>
              </a:defRPr>
            </a:lvl1pPr>
          </a:lstStyle>
          <a:p>
            <a:pPr lvl="0"/>
            <a:r>
              <a:rPr lang="en-US" dirty="0"/>
              <a:t>ROADMAP INFOGRAPHIC</a:t>
            </a:r>
          </a:p>
        </p:txBody>
      </p:sp>
      <p:sp>
        <p:nvSpPr>
          <p:cNvPr id="108" name="Freeform 31">
            <a:extLst>
              <a:ext uri="{FF2B5EF4-FFF2-40B4-BE49-F238E27FC236}">
                <a16:creationId xmlns:a16="http://schemas.microsoft.com/office/drawing/2014/main" id="{D71842C2-825E-C148-8A53-11E832343FD3}"/>
              </a:ext>
            </a:extLst>
          </p:cNvPr>
          <p:cNvSpPr>
            <a:spLocks/>
          </p:cNvSpPr>
          <p:nvPr userDrawn="1"/>
        </p:nvSpPr>
        <p:spPr bwMode="auto">
          <a:xfrm>
            <a:off x="6271733" y="4670426"/>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solidFill>
            <a:srgbClr val="FFC652"/>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9" name="Freeform 33">
            <a:extLst>
              <a:ext uri="{FF2B5EF4-FFF2-40B4-BE49-F238E27FC236}">
                <a16:creationId xmlns:a16="http://schemas.microsoft.com/office/drawing/2014/main" id="{DDB570EF-8B49-8045-B654-C0421FAF0686}"/>
              </a:ext>
            </a:extLst>
          </p:cNvPr>
          <p:cNvSpPr>
            <a:spLocks/>
          </p:cNvSpPr>
          <p:nvPr userDrawn="1"/>
        </p:nvSpPr>
        <p:spPr bwMode="auto">
          <a:xfrm>
            <a:off x="8609712" y="3048000"/>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solidFill>
            <a:srgbClr val="F3BDB7"/>
          </a:solidFill>
          <a:ln w="3651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0" name="Freeform 35">
            <a:extLst>
              <a:ext uri="{FF2B5EF4-FFF2-40B4-BE49-F238E27FC236}">
                <a16:creationId xmlns:a16="http://schemas.microsoft.com/office/drawing/2014/main" id="{2A8E5615-29FC-834B-8A85-84997E915C84}"/>
              </a:ext>
            </a:extLst>
          </p:cNvPr>
          <p:cNvSpPr>
            <a:spLocks/>
          </p:cNvSpPr>
          <p:nvPr userDrawn="1"/>
        </p:nvSpPr>
        <p:spPr bwMode="auto">
          <a:xfrm>
            <a:off x="6046787" y="208183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1" name="Freeform 37">
            <a:extLst>
              <a:ext uri="{FF2B5EF4-FFF2-40B4-BE49-F238E27FC236}">
                <a16:creationId xmlns:a16="http://schemas.microsoft.com/office/drawing/2014/main" id="{DD5F6DBD-F5B3-8A41-94B2-E04CBB9B9E2B}"/>
              </a:ext>
            </a:extLst>
          </p:cNvPr>
          <p:cNvSpPr>
            <a:spLocks/>
          </p:cNvSpPr>
          <p:nvPr userDrawn="1"/>
        </p:nvSpPr>
        <p:spPr bwMode="auto">
          <a:xfrm>
            <a:off x="9996043" y="1876425"/>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solidFill>
            <a:srgbClr val="FFC652"/>
          </a:solidFill>
          <a:ln w="22225"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Text Placeholder 23">
            <a:extLst>
              <a:ext uri="{FF2B5EF4-FFF2-40B4-BE49-F238E27FC236}">
                <a16:creationId xmlns:a16="http://schemas.microsoft.com/office/drawing/2014/main" id="{F1327C85-FA76-5C48-9617-C33AF52BF48F}"/>
              </a:ext>
            </a:extLst>
          </p:cNvPr>
          <p:cNvSpPr>
            <a:spLocks noGrp="1"/>
          </p:cNvSpPr>
          <p:nvPr>
            <p:ph type="body" sz="quarter" idx="49" hasCustomPrompt="1"/>
          </p:nvPr>
        </p:nvSpPr>
        <p:spPr>
          <a:xfrm>
            <a:off x="6346635" y="4850767"/>
            <a:ext cx="1208278" cy="721909"/>
          </a:xfrm>
        </p:spPr>
        <p:txBody>
          <a:bodyPr anchor="ctr">
            <a:noAutofit/>
          </a:bodyPr>
          <a:lstStyle>
            <a:lvl1pPr marL="0" indent="0" algn="ctr">
              <a:buNone/>
              <a:defRPr sz="4400" b="1" i="0">
                <a:solidFill>
                  <a:srgbClr val="231F20"/>
                </a:solidFill>
                <a:latin typeface="Amatic SC" pitchFamily="2" charset="0"/>
              </a:defRPr>
            </a:lvl1pPr>
          </a:lstStyle>
          <a:p>
            <a:pPr lvl="0"/>
            <a:r>
              <a:rPr lang="en-US" dirty="0"/>
              <a:t>1984</a:t>
            </a:r>
          </a:p>
        </p:txBody>
      </p:sp>
      <p:sp>
        <p:nvSpPr>
          <p:cNvPr id="113" name="Text Placeholder 23">
            <a:extLst>
              <a:ext uri="{FF2B5EF4-FFF2-40B4-BE49-F238E27FC236}">
                <a16:creationId xmlns:a16="http://schemas.microsoft.com/office/drawing/2014/main" id="{34B3C151-73AB-F842-A735-5521F4A88DD3}"/>
              </a:ext>
            </a:extLst>
          </p:cNvPr>
          <p:cNvSpPr>
            <a:spLocks noGrp="1"/>
          </p:cNvSpPr>
          <p:nvPr>
            <p:ph type="body" sz="quarter" idx="50" hasCustomPrompt="1"/>
          </p:nvPr>
        </p:nvSpPr>
        <p:spPr>
          <a:xfrm>
            <a:off x="8609712" y="3173614"/>
            <a:ext cx="961326" cy="721909"/>
          </a:xfrm>
        </p:spPr>
        <p:txBody>
          <a:bodyPr anchor="ctr">
            <a:noAutofit/>
          </a:bodyPr>
          <a:lstStyle>
            <a:lvl1pPr marL="0" indent="0" algn="ctr">
              <a:buNone/>
              <a:defRPr sz="4000" b="1" i="0">
                <a:solidFill>
                  <a:srgbClr val="231F20"/>
                </a:solidFill>
                <a:latin typeface="Amatic SC" pitchFamily="2" charset="0"/>
              </a:defRPr>
            </a:lvl1pPr>
          </a:lstStyle>
          <a:p>
            <a:pPr lvl="0"/>
            <a:r>
              <a:rPr lang="en-US" dirty="0"/>
              <a:t>1992</a:t>
            </a:r>
          </a:p>
        </p:txBody>
      </p:sp>
      <p:sp>
        <p:nvSpPr>
          <p:cNvPr id="114" name="Text Placeholder 23">
            <a:extLst>
              <a:ext uri="{FF2B5EF4-FFF2-40B4-BE49-F238E27FC236}">
                <a16:creationId xmlns:a16="http://schemas.microsoft.com/office/drawing/2014/main" id="{8B40C4D2-4CA5-5146-9775-4417387C3258}"/>
              </a:ext>
            </a:extLst>
          </p:cNvPr>
          <p:cNvSpPr>
            <a:spLocks noGrp="1"/>
          </p:cNvSpPr>
          <p:nvPr>
            <p:ph type="body" sz="quarter" idx="51" hasCustomPrompt="1"/>
          </p:nvPr>
        </p:nvSpPr>
        <p:spPr>
          <a:xfrm>
            <a:off x="6046788" y="2144818"/>
            <a:ext cx="779653" cy="721909"/>
          </a:xfrm>
        </p:spPr>
        <p:txBody>
          <a:bodyPr anchor="ctr">
            <a:noAutofit/>
          </a:bodyPr>
          <a:lstStyle>
            <a:lvl1pPr marL="0" indent="0" algn="ctr">
              <a:buNone/>
              <a:defRPr sz="3600" b="1" i="0">
                <a:solidFill>
                  <a:srgbClr val="231F20"/>
                </a:solidFill>
                <a:latin typeface="Amatic SC" pitchFamily="2" charset="0"/>
              </a:defRPr>
            </a:lvl1pPr>
          </a:lstStyle>
          <a:p>
            <a:pPr lvl="0"/>
            <a:r>
              <a:rPr lang="en-US" dirty="0"/>
              <a:t>2009</a:t>
            </a:r>
          </a:p>
        </p:txBody>
      </p:sp>
      <p:sp>
        <p:nvSpPr>
          <p:cNvPr id="115" name="Text Placeholder 23">
            <a:extLst>
              <a:ext uri="{FF2B5EF4-FFF2-40B4-BE49-F238E27FC236}">
                <a16:creationId xmlns:a16="http://schemas.microsoft.com/office/drawing/2014/main" id="{CE5D70D3-15E8-FD4C-A7B1-1156467A2BB6}"/>
              </a:ext>
            </a:extLst>
          </p:cNvPr>
          <p:cNvSpPr>
            <a:spLocks noGrp="1"/>
          </p:cNvSpPr>
          <p:nvPr>
            <p:ph type="body" sz="quarter" idx="52" hasCustomPrompt="1"/>
          </p:nvPr>
        </p:nvSpPr>
        <p:spPr>
          <a:xfrm>
            <a:off x="9952735" y="1973263"/>
            <a:ext cx="639953" cy="334962"/>
          </a:xfrm>
        </p:spPr>
        <p:txBody>
          <a:bodyPr anchor="ctr">
            <a:noAutofit/>
          </a:bodyPr>
          <a:lstStyle>
            <a:lvl1pPr marL="0" indent="0" algn="ctr">
              <a:buNone/>
              <a:defRPr sz="2600" b="1" i="0">
                <a:solidFill>
                  <a:srgbClr val="231F20"/>
                </a:solidFill>
                <a:latin typeface="Amatic SC" pitchFamily="2" charset="0"/>
              </a:defRPr>
            </a:lvl1pPr>
          </a:lstStyle>
          <a:p>
            <a:pPr lvl="0"/>
            <a:r>
              <a:rPr lang="en-US" dirty="0"/>
              <a:t>2019</a:t>
            </a:r>
          </a:p>
        </p:txBody>
      </p:sp>
      <p:sp>
        <p:nvSpPr>
          <p:cNvPr id="116" name="Freeform 31">
            <a:extLst>
              <a:ext uri="{FF2B5EF4-FFF2-40B4-BE49-F238E27FC236}">
                <a16:creationId xmlns:a16="http://schemas.microsoft.com/office/drawing/2014/main" id="{61C46C5C-9F37-8B49-AEC5-FA1397044D59}"/>
              </a:ext>
            </a:extLst>
          </p:cNvPr>
          <p:cNvSpPr>
            <a:spLocks/>
          </p:cNvSpPr>
          <p:nvPr userDrawn="1"/>
        </p:nvSpPr>
        <p:spPr bwMode="auto">
          <a:xfrm>
            <a:off x="6281738" y="4503738"/>
            <a:ext cx="1287463" cy="1371600"/>
          </a:xfrm>
          <a:custGeom>
            <a:avLst/>
            <a:gdLst>
              <a:gd name="T0" fmla="*/ 86 w 339"/>
              <a:gd name="T1" fmla="*/ 324 h 361"/>
              <a:gd name="T2" fmla="*/ 229 w 339"/>
              <a:gd name="T3" fmla="*/ 343 h 361"/>
              <a:gd name="T4" fmla="*/ 298 w 339"/>
              <a:gd name="T5" fmla="*/ 294 h 361"/>
              <a:gd name="T6" fmla="*/ 338 w 339"/>
              <a:gd name="T7" fmla="*/ 177 h 361"/>
              <a:gd name="T8" fmla="*/ 288 w 339"/>
              <a:gd name="T9" fmla="*/ 63 h 361"/>
              <a:gd name="T10" fmla="*/ 204 w 339"/>
              <a:gd name="T11" fmla="*/ 19 h 361"/>
              <a:gd name="T12" fmla="*/ 7 w 339"/>
              <a:gd name="T13" fmla="*/ 164 h 361"/>
              <a:gd name="T14" fmla="*/ 86 w 339"/>
              <a:gd name="T15" fmla="*/ 324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61">
                <a:moveTo>
                  <a:pt x="86" y="324"/>
                </a:moveTo>
                <a:cubicBezTo>
                  <a:pt x="127" y="351"/>
                  <a:pt x="179" y="361"/>
                  <a:pt x="229" y="343"/>
                </a:cubicBezTo>
                <a:cubicBezTo>
                  <a:pt x="256" y="334"/>
                  <a:pt x="280" y="316"/>
                  <a:pt x="298" y="294"/>
                </a:cubicBezTo>
                <a:cubicBezTo>
                  <a:pt x="325" y="262"/>
                  <a:pt x="339" y="219"/>
                  <a:pt x="338" y="177"/>
                </a:cubicBezTo>
                <a:cubicBezTo>
                  <a:pt x="336" y="134"/>
                  <a:pt x="318" y="93"/>
                  <a:pt x="288" y="63"/>
                </a:cubicBezTo>
                <a:cubicBezTo>
                  <a:pt x="265" y="41"/>
                  <a:pt x="235" y="25"/>
                  <a:pt x="204" y="19"/>
                </a:cubicBezTo>
                <a:cubicBezTo>
                  <a:pt x="110" y="0"/>
                  <a:pt x="17" y="68"/>
                  <a:pt x="7" y="164"/>
                </a:cubicBezTo>
                <a:cubicBezTo>
                  <a:pt x="0" y="229"/>
                  <a:pt x="34" y="290"/>
                  <a:pt x="86" y="324"/>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7" name="Freeform 33">
            <a:extLst>
              <a:ext uri="{FF2B5EF4-FFF2-40B4-BE49-F238E27FC236}">
                <a16:creationId xmlns:a16="http://schemas.microsoft.com/office/drawing/2014/main" id="{FBA50FD2-1D56-F646-BA3B-ED27E16F74C4}"/>
              </a:ext>
            </a:extLst>
          </p:cNvPr>
          <p:cNvSpPr>
            <a:spLocks/>
          </p:cNvSpPr>
          <p:nvPr userDrawn="1"/>
        </p:nvSpPr>
        <p:spPr bwMode="auto">
          <a:xfrm>
            <a:off x="8561388" y="3001963"/>
            <a:ext cx="987425" cy="1054100"/>
          </a:xfrm>
          <a:custGeom>
            <a:avLst/>
            <a:gdLst>
              <a:gd name="T0" fmla="*/ 66 w 260"/>
              <a:gd name="T1" fmla="*/ 248 h 277"/>
              <a:gd name="T2" fmla="*/ 176 w 260"/>
              <a:gd name="T3" fmla="*/ 263 h 277"/>
              <a:gd name="T4" fmla="*/ 228 w 260"/>
              <a:gd name="T5" fmla="*/ 226 h 277"/>
              <a:gd name="T6" fmla="*/ 259 w 260"/>
              <a:gd name="T7" fmla="*/ 135 h 277"/>
              <a:gd name="T8" fmla="*/ 220 w 260"/>
              <a:gd name="T9" fmla="*/ 48 h 277"/>
              <a:gd name="T10" fmla="*/ 156 w 260"/>
              <a:gd name="T11" fmla="*/ 14 h 277"/>
              <a:gd name="T12" fmla="*/ 5 w 260"/>
              <a:gd name="T13" fmla="*/ 125 h 277"/>
              <a:gd name="T14" fmla="*/ 66 w 260"/>
              <a:gd name="T15" fmla="*/ 248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277">
                <a:moveTo>
                  <a:pt x="66" y="248"/>
                </a:moveTo>
                <a:cubicBezTo>
                  <a:pt x="97" y="269"/>
                  <a:pt x="137" y="277"/>
                  <a:pt x="176" y="263"/>
                </a:cubicBezTo>
                <a:cubicBezTo>
                  <a:pt x="196" y="256"/>
                  <a:pt x="214" y="242"/>
                  <a:pt x="228" y="226"/>
                </a:cubicBezTo>
                <a:cubicBezTo>
                  <a:pt x="249" y="200"/>
                  <a:pt x="260" y="168"/>
                  <a:pt x="259" y="135"/>
                </a:cubicBezTo>
                <a:cubicBezTo>
                  <a:pt x="258" y="103"/>
                  <a:pt x="244" y="71"/>
                  <a:pt x="220" y="48"/>
                </a:cubicBezTo>
                <a:cubicBezTo>
                  <a:pt x="203" y="31"/>
                  <a:pt x="180" y="19"/>
                  <a:pt x="156" y="14"/>
                </a:cubicBezTo>
                <a:cubicBezTo>
                  <a:pt x="84" y="0"/>
                  <a:pt x="13" y="52"/>
                  <a:pt x="5" y="125"/>
                </a:cubicBezTo>
                <a:cubicBezTo>
                  <a:pt x="0" y="176"/>
                  <a:pt x="26" y="222"/>
                  <a:pt x="66" y="248"/>
                </a:cubicBezTo>
                <a:close/>
              </a:path>
            </a:pathLst>
          </a:custGeom>
          <a:noFill/>
          <a:ln w="3651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5">
            <a:extLst>
              <a:ext uri="{FF2B5EF4-FFF2-40B4-BE49-F238E27FC236}">
                <a16:creationId xmlns:a16="http://schemas.microsoft.com/office/drawing/2014/main" id="{7D3EEBF7-63D8-AE43-ABEC-4CF76063CAE0}"/>
              </a:ext>
            </a:extLst>
          </p:cNvPr>
          <p:cNvSpPr>
            <a:spLocks/>
          </p:cNvSpPr>
          <p:nvPr userDrawn="1"/>
        </p:nvSpPr>
        <p:spPr bwMode="auto">
          <a:xfrm>
            <a:off x="6046788" y="2025650"/>
            <a:ext cx="815975" cy="869950"/>
          </a:xfrm>
          <a:custGeom>
            <a:avLst/>
            <a:gdLst>
              <a:gd name="T0" fmla="*/ 54 w 215"/>
              <a:gd name="T1" fmla="*/ 205 h 229"/>
              <a:gd name="T2" fmla="*/ 145 w 215"/>
              <a:gd name="T3" fmla="*/ 217 h 229"/>
              <a:gd name="T4" fmla="*/ 188 w 215"/>
              <a:gd name="T5" fmla="*/ 186 h 229"/>
              <a:gd name="T6" fmla="*/ 214 w 215"/>
              <a:gd name="T7" fmla="*/ 112 h 229"/>
              <a:gd name="T8" fmla="*/ 182 w 215"/>
              <a:gd name="T9" fmla="*/ 40 h 229"/>
              <a:gd name="T10" fmla="*/ 129 w 215"/>
              <a:gd name="T11" fmla="*/ 12 h 229"/>
              <a:gd name="T12" fmla="*/ 4 w 215"/>
              <a:gd name="T13" fmla="*/ 104 h 229"/>
              <a:gd name="T14" fmla="*/ 54 w 215"/>
              <a:gd name="T15" fmla="*/ 205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229">
                <a:moveTo>
                  <a:pt x="54" y="205"/>
                </a:moveTo>
                <a:cubicBezTo>
                  <a:pt x="80" y="222"/>
                  <a:pt x="113" y="229"/>
                  <a:pt x="145" y="217"/>
                </a:cubicBezTo>
                <a:cubicBezTo>
                  <a:pt x="162" y="211"/>
                  <a:pt x="177" y="200"/>
                  <a:pt x="188" y="186"/>
                </a:cubicBezTo>
                <a:cubicBezTo>
                  <a:pt x="205" y="166"/>
                  <a:pt x="215" y="139"/>
                  <a:pt x="214" y="112"/>
                </a:cubicBezTo>
                <a:cubicBezTo>
                  <a:pt x="212" y="85"/>
                  <a:pt x="201" y="59"/>
                  <a:pt x="182" y="40"/>
                </a:cubicBezTo>
                <a:cubicBezTo>
                  <a:pt x="167" y="26"/>
                  <a:pt x="149" y="16"/>
                  <a:pt x="129" y="12"/>
                </a:cubicBezTo>
                <a:cubicBezTo>
                  <a:pt x="69" y="0"/>
                  <a:pt x="11" y="43"/>
                  <a:pt x="4" y="104"/>
                </a:cubicBezTo>
                <a:cubicBezTo>
                  <a:pt x="0" y="145"/>
                  <a:pt x="22" y="184"/>
                  <a:pt x="54" y="205"/>
                </a:cubicBezTo>
                <a:close/>
              </a:path>
            </a:pathLst>
          </a:custGeom>
          <a:noFill/>
          <a:ln w="30163"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9" name="Freeform 37">
            <a:extLst>
              <a:ext uri="{FF2B5EF4-FFF2-40B4-BE49-F238E27FC236}">
                <a16:creationId xmlns:a16="http://schemas.microsoft.com/office/drawing/2014/main" id="{2611B2C1-A7F6-844A-83C4-1992E7BE4B25}"/>
              </a:ext>
            </a:extLst>
          </p:cNvPr>
          <p:cNvSpPr>
            <a:spLocks/>
          </p:cNvSpPr>
          <p:nvPr userDrawn="1"/>
        </p:nvSpPr>
        <p:spPr bwMode="auto">
          <a:xfrm>
            <a:off x="9982200" y="1824038"/>
            <a:ext cx="550863" cy="588963"/>
          </a:xfrm>
          <a:custGeom>
            <a:avLst/>
            <a:gdLst>
              <a:gd name="T0" fmla="*/ 37 w 145"/>
              <a:gd name="T1" fmla="*/ 139 h 155"/>
              <a:gd name="T2" fmla="*/ 98 w 145"/>
              <a:gd name="T3" fmla="*/ 147 h 155"/>
              <a:gd name="T4" fmla="*/ 127 w 145"/>
              <a:gd name="T5" fmla="*/ 126 h 155"/>
              <a:gd name="T6" fmla="*/ 145 w 145"/>
              <a:gd name="T7" fmla="*/ 76 h 155"/>
              <a:gd name="T8" fmla="*/ 123 w 145"/>
              <a:gd name="T9" fmla="*/ 27 h 155"/>
              <a:gd name="T10" fmla="*/ 87 w 145"/>
              <a:gd name="T11" fmla="*/ 8 h 155"/>
              <a:gd name="T12" fmla="*/ 3 w 145"/>
              <a:gd name="T13" fmla="*/ 70 h 155"/>
              <a:gd name="T14" fmla="*/ 37 w 145"/>
              <a:gd name="T15" fmla="*/ 139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55">
                <a:moveTo>
                  <a:pt x="37" y="139"/>
                </a:moveTo>
                <a:cubicBezTo>
                  <a:pt x="54" y="150"/>
                  <a:pt x="77" y="155"/>
                  <a:pt x="98" y="147"/>
                </a:cubicBezTo>
                <a:cubicBezTo>
                  <a:pt x="110" y="143"/>
                  <a:pt x="120" y="135"/>
                  <a:pt x="127" y="126"/>
                </a:cubicBezTo>
                <a:cubicBezTo>
                  <a:pt x="139" y="112"/>
                  <a:pt x="145" y="94"/>
                  <a:pt x="145" y="76"/>
                </a:cubicBezTo>
                <a:cubicBezTo>
                  <a:pt x="144" y="58"/>
                  <a:pt x="136" y="40"/>
                  <a:pt x="123" y="27"/>
                </a:cubicBezTo>
                <a:cubicBezTo>
                  <a:pt x="113" y="18"/>
                  <a:pt x="101" y="11"/>
                  <a:pt x="87" y="8"/>
                </a:cubicBezTo>
                <a:cubicBezTo>
                  <a:pt x="47" y="0"/>
                  <a:pt x="8" y="29"/>
                  <a:pt x="3" y="70"/>
                </a:cubicBezTo>
                <a:cubicBezTo>
                  <a:pt x="0" y="98"/>
                  <a:pt x="15" y="124"/>
                  <a:pt x="37" y="139"/>
                </a:cubicBezTo>
                <a:close/>
              </a:path>
            </a:pathLst>
          </a:custGeom>
          <a:noFill/>
          <a:ln w="22225"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09616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 6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2027593" y="307327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4999951" y="306533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8225935" y="307327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2476854"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5563495"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8667997" y="200530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844428"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4931069"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8035571" y="186745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2027593" y="5267506"/>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4999951" y="5259569"/>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8225935" y="5267506"/>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2476854"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5563495"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8667997" y="4199543"/>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844428"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4931069"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8035571" y="4061686"/>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Tree>
    <p:extLst>
      <p:ext uri="{BB962C8B-B14F-4D97-AF65-F5344CB8AC3E}">
        <p14:creationId xmlns:p14="http://schemas.microsoft.com/office/powerpoint/2010/main" val="256317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500"/>
                                        <p:tgtEl>
                                          <p:spTgt spid="58"/>
                                        </p:tgtEl>
                                      </p:cBhvr>
                                    </p:animEffect>
                                  </p:childTnLst>
                                </p:cTn>
                              </p:par>
                              <p:par>
                                <p:cTn id="17" presetID="22" presetClass="entr" presetSubtype="8" fill="hold" grpId="0" nodeType="withEffect">
                                  <p:stCondLst>
                                    <p:cond delay="250"/>
                                  </p:stCondLst>
                                  <p:childTnLst>
                                    <p:set>
                                      <p:cBhvr>
                                        <p:cTn id="18" dur="1" fill="hold">
                                          <p:stCondLst>
                                            <p:cond delay="0"/>
                                          </p:stCondLst>
                                        </p:cTn>
                                        <p:tgtEl>
                                          <p:spTgt spid="59"/>
                                        </p:tgtEl>
                                        <p:attrNameLst>
                                          <p:attrName>style.visibility</p:attrName>
                                        </p:attrNameLst>
                                      </p:cBhvr>
                                      <p:to>
                                        <p:strVal val="visible"/>
                                      </p:to>
                                    </p:set>
                                    <p:animEffect transition="in" filter="wipe(left)">
                                      <p:cBhvr>
                                        <p:cTn id="19" dur="500"/>
                                        <p:tgtEl>
                                          <p:spTgt spid="59"/>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58" grpId="0" animBg="1"/>
      <p:bldP spid="59" grpId="0" animBg="1"/>
      <p:bldP spid="60"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ne infographic">
    <p:spTree>
      <p:nvGrpSpPr>
        <p:cNvPr id="1" name=""/>
        <p:cNvGrpSpPr/>
        <p:nvPr/>
      </p:nvGrpSpPr>
      <p:grpSpPr>
        <a:xfrm>
          <a:off x="0" y="0"/>
          <a:ext cx="0" cy="0"/>
          <a:chOff x="0" y="0"/>
          <a:chExt cx="0" cy="0"/>
        </a:xfrm>
      </p:grpSpPr>
      <p:sp>
        <p:nvSpPr>
          <p:cNvPr id="118" name="Freeform 30">
            <a:extLst>
              <a:ext uri="{FF2B5EF4-FFF2-40B4-BE49-F238E27FC236}">
                <a16:creationId xmlns:a16="http://schemas.microsoft.com/office/drawing/2014/main" id="{AE1252B5-ECEC-6048-A9A1-70D04D5452F7}"/>
              </a:ext>
            </a:extLst>
          </p:cNvPr>
          <p:cNvSpPr>
            <a:spLocks/>
          </p:cNvSpPr>
          <p:nvPr userDrawn="1"/>
        </p:nvSpPr>
        <p:spPr bwMode="auto">
          <a:xfrm>
            <a:off x="4875045" y="6156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nvGrpSpPr>
          <p:cNvPr id="56" name="Group 55">
            <a:extLst>
              <a:ext uri="{FF2B5EF4-FFF2-40B4-BE49-F238E27FC236}">
                <a16:creationId xmlns:a16="http://schemas.microsoft.com/office/drawing/2014/main" id="{2A81B2DB-8D23-9841-BC29-A24C025F1AAD}"/>
              </a:ext>
            </a:extLst>
          </p:cNvPr>
          <p:cNvGrpSpPr/>
          <p:nvPr userDrawn="1"/>
        </p:nvGrpSpPr>
        <p:grpSpPr>
          <a:xfrm>
            <a:off x="1970164" y="2035175"/>
            <a:ext cx="1720850" cy="3398838"/>
            <a:chOff x="2840038" y="1722438"/>
            <a:chExt cx="1720850" cy="3398838"/>
          </a:xfrm>
        </p:grpSpPr>
        <p:sp>
          <p:nvSpPr>
            <p:cNvPr id="57" name="Freeform 10">
              <a:extLst>
                <a:ext uri="{FF2B5EF4-FFF2-40B4-BE49-F238E27FC236}">
                  <a16:creationId xmlns:a16="http://schemas.microsoft.com/office/drawing/2014/main" id="{07EFE8EC-2FFE-5944-98E0-972BF5687D36}"/>
                </a:ext>
              </a:extLst>
            </p:cNvPr>
            <p:cNvSpPr>
              <a:spLocks/>
            </p:cNvSpPr>
            <p:nvPr/>
          </p:nvSpPr>
          <p:spPr bwMode="auto">
            <a:xfrm>
              <a:off x="2840038" y="1722438"/>
              <a:ext cx="1720850" cy="3398838"/>
            </a:xfrm>
            <a:custGeom>
              <a:avLst/>
              <a:gdLst>
                <a:gd name="T0" fmla="*/ 438 w 452"/>
                <a:gd name="T1" fmla="*/ 610 h 892"/>
                <a:gd name="T2" fmla="*/ 441 w 452"/>
                <a:gd name="T3" fmla="*/ 761 h 892"/>
                <a:gd name="T4" fmla="*/ 415 w 452"/>
                <a:gd name="T5" fmla="*/ 876 h 892"/>
                <a:gd name="T6" fmla="*/ 338 w 452"/>
                <a:gd name="T7" fmla="*/ 892 h 892"/>
                <a:gd name="T8" fmla="*/ 105 w 452"/>
                <a:gd name="T9" fmla="*/ 892 h 892"/>
                <a:gd name="T10" fmla="*/ 55 w 452"/>
                <a:gd name="T11" fmla="*/ 888 h 892"/>
                <a:gd name="T12" fmla="*/ 17 w 452"/>
                <a:gd name="T13" fmla="*/ 859 h 892"/>
                <a:gd name="T14" fmla="*/ 9 w 452"/>
                <a:gd name="T15" fmla="*/ 825 h 892"/>
                <a:gd name="T16" fmla="*/ 5 w 452"/>
                <a:gd name="T17" fmla="*/ 740 h 892"/>
                <a:gd name="T18" fmla="*/ 9 w 452"/>
                <a:gd name="T19" fmla="*/ 581 h 892"/>
                <a:gd name="T20" fmla="*/ 9 w 452"/>
                <a:gd name="T21" fmla="*/ 499 h 892"/>
                <a:gd name="T22" fmla="*/ 10 w 452"/>
                <a:gd name="T23" fmla="*/ 416 h 892"/>
                <a:gd name="T24" fmla="*/ 11 w 452"/>
                <a:gd name="T25" fmla="*/ 85 h 892"/>
                <a:gd name="T26" fmla="*/ 24 w 452"/>
                <a:gd name="T27" fmla="*/ 27 h 892"/>
                <a:gd name="T28" fmla="*/ 110 w 452"/>
                <a:gd name="T29" fmla="*/ 1 h 892"/>
                <a:gd name="T30" fmla="*/ 254 w 452"/>
                <a:gd name="T31" fmla="*/ 4 h 892"/>
                <a:gd name="T32" fmla="*/ 326 w 452"/>
                <a:gd name="T33" fmla="*/ 6 h 892"/>
                <a:gd name="T34" fmla="*/ 392 w 452"/>
                <a:gd name="T35" fmla="*/ 7 h 892"/>
                <a:gd name="T36" fmla="*/ 432 w 452"/>
                <a:gd name="T37" fmla="*/ 30 h 892"/>
                <a:gd name="T38" fmla="*/ 443 w 452"/>
                <a:gd name="T39" fmla="*/ 94 h 892"/>
                <a:gd name="T40" fmla="*/ 443 w 452"/>
                <a:gd name="T41" fmla="*/ 176 h 892"/>
                <a:gd name="T42" fmla="*/ 438 w 452"/>
                <a:gd name="T43" fmla="*/ 61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2" h="892">
                  <a:moveTo>
                    <a:pt x="438" y="610"/>
                  </a:moveTo>
                  <a:cubicBezTo>
                    <a:pt x="438" y="660"/>
                    <a:pt x="440" y="711"/>
                    <a:pt x="441" y="761"/>
                  </a:cubicBezTo>
                  <a:cubicBezTo>
                    <a:pt x="443" y="800"/>
                    <a:pt x="452" y="850"/>
                    <a:pt x="415" y="876"/>
                  </a:cubicBezTo>
                  <a:cubicBezTo>
                    <a:pt x="393" y="892"/>
                    <a:pt x="364" y="892"/>
                    <a:pt x="338" y="892"/>
                  </a:cubicBezTo>
                  <a:cubicBezTo>
                    <a:pt x="260" y="892"/>
                    <a:pt x="182" y="892"/>
                    <a:pt x="105" y="892"/>
                  </a:cubicBezTo>
                  <a:cubicBezTo>
                    <a:pt x="88" y="892"/>
                    <a:pt x="71" y="892"/>
                    <a:pt x="55" y="888"/>
                  </a:cubicBezTo>
                  <a:cubicBezTo>
                    <a:pt x="40" y="883"/>
                    <a:pt x="24" y="874"/>
                    <a:pt x="17" y="859"/>
                  </a:cubicBezTo>
                  <a:cubicBezTo>
                    <a:pt x="11" y="849"/>
                    <a:pt x="10" y="836"/>
                    <a:pt x="9" y="825"/>
                  </a:cubicBezTo>
                  <a:cubicBezTo>
                    <a:pt x="7" y="797"/>
                    <a:pt x="6" y="769"/>
                    <a:pt x="5" y="740"/>
                  </a:cubicBezTo>
                  <a:cubicBezTo>
                    <a:pt x="4" y="688"/>
                    <a:pt x="0" y="633"/>
                    <a:pt x="9" y="581"/>
                  </a:cubicBezTo>
                  <a:cubicBezTo>
                    <a:pt x="13" y="555"/>
                    <a:pt x="9" y="526"/>
                    <a:pt x="9" y="499"/>
                  </a:cubicBezTo>
                  <a:cubicBezTo>
                    <a:pt x="9" y="472"/>
                    <a:pt x="9" y="444"/>
                    <a:pt x="10" y="416"/>
                  </a:cubicBezTo>
                  <a:cubicBezTo>
                    <a:pt x="10" y="306"/>
                    <a:pt x="11" y="195"/>
                    <a:pt x="11" y="85"/>
                  </a:cubicBezTo>
                  <a:cubicBezTo>
                    <a:pt x="11" y="65"/>
                    <a:pt x="12" y="43"/>
                    <a:pt x="24" y="27"/>
                  </a:cubicBezTo>
                  <a:cubicBezTo>
                    <a:pt x="42" y="2"/>
                    <a:pt x="78" y="0"/>
                    <a:pt x="110" y="1"/>
                  </a:cubicBezTo>
                  <a:cubicBezTo>
                    <a:pt x="158" y="2"/>
                    <a:pt x="206" y="3"/>
                    <a:pt x="254" y="4"/>
                  </a:cubicBezTo>
                  <a:cubicBezTo>
                    <a:pt x="278" y="4"/>
                    <a:pt x="302" y="5"/>
                    <a:pt x="326" y="6"/>
                  </a:cubicBezTo>
                  <a:cubicBezTo>
                    <a:pt x="348" y="6"/>
                    <a:pt x="370" y="2"/>
                    <a:pt x="392" y="7"/>
                  </a:cubicBezTo>
                  <a:cubicBezTo>
                    <a:pt x="407" y="10"/>
                    <a:pt x="422" y="18"/>
                    <a:pt x="432" y="30"/>
                  </a:cubicBezTo>
                  <a:cubicBezTo>
                    <a:pt x="445" y="49"/>
                    <a:pt x="445" y="72"/>
                    <a:pt x="443" y="94"/>
                  </a:cubicBezTo>
                  <a:cubicBezTo>
                    <a:pt x="442" y="121"/>
                    <a:pt x="443" y="149"/>
                    <a:pt x="443" y="176"/>
                  </a:cubicBezTo>
                  <a:cubicBezTo>
                    <a:pt x="443" y="321"/>
                    <a:pt x="436" y="465"/>
                    <a:pt x="438" y="61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8" name="Freeform 11">
              <a:extLst>
                <a:ext uri="{FF2B5EF4-FFF2-40B4-BE49-F238E27FC236}">
                  <a16:creationId xmlns:a16="http://schemas.microsoft.com/office/drawing/2014/main" id="{E7D85D73-EF65-E64A-9378-219E7D885A95}"/>
                </a:ext>
              </a:extLst>
            </p:cNvPr>
            <p:cNvSpPr>
              <a:spLocks/>
            </p:cNvSpPr>
            <p:nvPr/>
          </p:nvSpPr>
          <p:spPr bwMode="auto">
            <a:xfrm>
              <a:off x="3236913" y="1725613"/>
              <a:ext cx="912813" cy="201613"/>
            </a:xfrm>
            <a:custGeom>
              <a:avLst/>
              <a:gdLst>
                <a:gd name="T0" fmla="*/ 0 w 240"/>
                <a:gd name="T1" fmla="*/ 0 h 53"/>
                <a:gd name="T2" fmla="*/ 5 w 240"/>
                <a:gd name="T3" fmla="*/ 22 h 53"/>
                <a:gd name="T4" fmla="*/ 16 w 240"/>
                <a:gd name="T5" fmla="*/ 42 h 53"/>
                <a:gd name="T6" fmla="*/ 40 w 240"/>
                <a:gd name="T7" fmla="*/ 48 h 53"/>
                <a:gd name="T8" fmla="*/ 197 w 240"/>
                <a:gd name="T9" fmla="*/ 50 h 53"/>
                <a:gd name="T10" fmla="*/ 223 w 240"/>
                <a:gd name="T11" fmla="*/ 43 h 53"/>
                <a:gd name="T12" fmla="*/ 240 w 240"/>
                <a:gd name="T13" fmla="*/ 7 h 53"/>
              </a:gdLst>
              <a:ahLst/>
              <a:cxnLst>
                <a:cxn ang="0">
                  <a:pos x="T0" y="T1"/>
                </a:cxn>
                <a:cxn ang="0">
                  <a:pos x="T2" y="T3"/>
                </a:cxn>
                <a:cxn ang="0">
                  <a:pos x="T4" y="T5"/>
                </a:cxn>
                <a:cxn ang="0">
                  <a:pos x="T6" y="T7"/>
                </a:cxn>
                <a:cxn ang="0">
                  <a:pos x="T8" y="T9"/>
                </a:cxn>
                <a:cxn ang="0">
                  <a:pos x="T10" y="T11"/>
                </a:cxn>
                <a:cxn ang="0">
                  <a:pos x="T12" y="T13"/>
                </a:cxn>
              </a:cxnLst>
              <a:rect l="0" t="0" r="r" b="b"/>
              <a:pathLst>
                <a:path w="240" h="53">
                  <a:moveTo>
                    <a:pt x="0" y="0"/>
                  </a:moveTo>
                  <a:cubicBezTo>
                    <a:pt x="3" y="7"/>
                    <a:pt x="4" y="15"/>
                    <a:pt x="5" y="22"/>
                  </a:cubicBezTo>
                  <a:cubicBezTo>
                    <a:pt x="7" y="30"/>
                    <a:pt x="10" y="37"/>
                    <a:pt x="16" y="42"/>
                  </a:cubicBezTo>
                  <a:cubicBezTo>
                    <a:pt x="23" y="47"/>
                    <a:pt x="32" y="47"/>
                    <a:pt x="40" y="48"/>
                  </a:cubicBezTo>
                  <a:cubicBezTo>
                    <a:pt x="92" y="50"/>
                    <a:pt x="145" y="53"/>
                    <a:pt x="197" y="50"/>
                  </a:cubicBezTo>
                  <a:cubicBezTo>
                    <a:pt x="206" y="49"/>
                    <a:pt x="215" y="48"/>
                    <a:pt x="223" y="43"/>
                  </a:cubicBezTo>
                  <a:cubicBezTo>
                    <a:pt x="234" y="35"/>
                    <a:pt x="238" y="20"/>
                    <a:pt x="240" y="7"/>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53" name="Freeform 6">
            <a:extLst>
              <a:ext uri="{FF2B5EF4-FFF2-40B4-BE49-F238E27FC236}">
                <a16:creationId xmlns:a16="http://schemas.microsoft.com/office/drawing/2014/main" id="{9233132E-6691-9746-9AB6-8709AB59D77C}"/>
              </a:ext>
            </a:extLst>
          </p:cNvPr>
          <p:cNvSpPr>
            <a:spLocks/>
          </p:cNvSpPr>
          <p:nvPr userDrawn="1"/>
        </p:nvSpPr>
        <p:spPr bwMode="auto">
          <a:xfrm>
            <a:off x="2351164" y="5162550"/>
            <a:ext cx="1016000" cy="976313"/>
          </a:xfrm>
          <a:custGeom>
            <a:avLst/>
            <a:gdLst>
              <a:gd name="T0" fmla="*/ 0 w 267"/>
              <a:gd name="T1" fmla="*/ 256 h 256"/>
              <a:gd name="T2" fmla="*/ 65 w 267"/>
              <a:gd name="T3" fmla="*/ 212 h 256"/>
              <a:gd name="T4" fmla="*/ 167 w 267"/>
              <a:gd name="T5" fmla="*/ 159 h 256"/>
              <a:gd name="T6" fmla="*/ 235 w 267"/>
              <a:gd name="T7" fmla="*/ 99 h 256"/>
              <a:gd name="T8" fmla="*/ 265 w 267"/>
              <a:gd name="T9" fmla="*/ 0 h 256"/>
            </a:gdLst>
            <a:ahLst/>
            <a:cxnLst>
              <a:cxn ang="0">
                <a:pos x="T0" y="T1"/>
              </a:cxn>
              <a:cxn ang="0">
                <a:pos x="T2" y="T3"/>
              </a:cxn>
              <a:cxn ang="0">
                <a:pos x="T4" y="T5"/>
              </a:cxn>
              <a:cxn ang="0">
                <a:pos x="T6" y="T7"/>
              </a:cxn>
              <a:cxn ang="0">
                <a:pos x="T8" y="T9"/>
              </a:cxn>
            </a:cxnLst>
            <a:rect l="0" t="0" r="r" b="b"/>
            <a:pathLst>
              <a:path w="267" h="256">
                <a:moveTo>
                  <a:pt x="0" y="256"/>
                </a:moveTo>
                <a:cubicBezTo>
                  <a:pt x="12" y="233"/>
                  <a:pt x="40" y="222"/>
                  <a:pt x="65" y="212"/>
                </a:cubicBezTo>
                <a:cubicBezTo>
                  <a:pt x="101" y="198"/>
                  <a:pt x="135" y="180"/>
                  <a:pt x="167" y="159"/>
                </a:cubicBezTo>
                <a:cubicBezTo>
                  <a:pt x="193" y="143"/>
                  <a:pt x="218" y="124"/>
                  <a:pt x="235" y="99"/>
                </a:cubicBezTo>
                <a:cubicBezTo>
                  <a:pt x="256" y="70"/>
                  <a:pt x="267" y="35"/>
                  <a:pt x="265" y="0"/>
                </a:cubicBezTo>
              </a:path>
            </a:pathLst>
          </a:custGeom>
          <a:no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4" name="Freeform 8">
            <a:extLst>
              <a:ext uri="{FF2B5EF4-FFF2-40B4-BE49-F238E27FC236}">
                <a16:creationId xmlns:a16="http://schemas.microsoft.com/office/drawing/2014/main" id="{0BEDE2A9-E216-5541-BEA9-AE45B8E380E1}"/>
              </a:ext>
            </a:extLst>
          </p:cNvPr>
          <p:cNvSpPr>
            <a:spLocks/>
          </p:cNvSpPr>
          <p:nvPr userDrawn="1"/>
        </p:nvSpPr>
        <p:spPr bwMode="auto">
          <a:xfrm>
            <a:off x="295351" y="5707062"/>
            <a:ext cx="2116138" cy="1150938"/>
          </a:xfrm>
          <a:custGeom>
            <a:avLst/>
            <a:gdLst>
              <a:gd name="T0" fmla="*/ 0 w 556"/>
              <a:gd name="T1" fmla="*/ 289 h 302"/>
              <a:gd name="T2" fmla="*/ 184 w 556"/>
              <a:gd name="T3" fmla="*/ 0 h 302"/>
              <a:gd name="T4" fmla="*/ 556 w 556"/>
              <a:gd name="T5" fmla="*/ 233 h 302"/>
              <a:gd name="T6" fmla="*/ 521 w 556"/>
              <a:gd name="T7" fmla="*/ 292 h 302"/>
              <a:gd name="T8" fmla="*/ 0 w 556"/>
              <a:gd name="T9" fmla="*/ 289 h 302"/>
            </a:gdLst>
            <a:ahLst/>
            <a:cxnLst>
              <a:cxn ang="0">
                <a:pos x="T0" y="T1"/>
              </a:cxn>
              <a:cxn ang="0">
                <a:pos x="T2" y="T3"/>
              </a:cxn>
              <a:cxn ang="0">
                <a:pos x="T4" y="T5"/>
              </a:cxn>
              <a:cxn ang="0">
                <a:pos x="T6" y="T7"/>
              </a:cxn>
              <a:cxn ang="0">
                <a:pos x="T8" y="T9"/>
              </a:cxn>
            </a:cxnLst>
            <a:rect l="0" t="0" r="r" b="b"/>
            <a:pathLst>
              <a:path w="556" h="302">
                <a:moveTo>
                  <a:pt x="0" y="289"/>
                </a:moveTo>
                <a:cubicBezTo>
                  <a:pt x="63" y="194"/>
                  <a:pt x="124" y="97"/>
                  <a:pt x="184" y="0"/>
                </a:cubicBezTo>
                <a:cubicBezTo>
                  <a:pt x="308" y="78"/>
                  <a:pt x="432" y="155"/>
                  <a:pt x="556" y="233"/>
                </a:cubicBezTo>
                <a:cubicBezTo>
                  <a:pt x="540" y="251"/>
                  <a:pt x="530" y="270"/>
                  <a:pt x="521" y="292"/>
                </a:cubicBezTo>
                <a:cubicBezTo>
                  <a:pt x="344" y="300"/>
                  <a:pt x="176" y="302"/>
                  <a:pt x="0" y="289"/>
                </a:cubicBezTo>
                <a:close/>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5" name="Freeform 9">
            <a:extLst>
              <a:ext uri="{FF2B5EF4-FFF2-40B4-BE49-F238E27FC236}">
                <a16:creationId xmlns:a16="http://schemas.microsoft.com/office/drawing/2014/main" id="{3F97B2C9-6B72-EF42-8F74-EC7B25FAC286}"/>
              </a:ext>
            </a:extLst>
          </p:cNvPr>
          <p:cNvSpPr>
            <a:spLocks/>
          </p:cNvSpPr>
          <p:nvPr userDrawn="1"/>
        </p:nvSpPr>
        <p:spPr bwMode="auto">
          <a:xfrm>
            <a:off x="1095451" y="5486400"/>
            <a:ext cx="1476375" cy="1085850"/>
          </a:xfrm>
          <a:custGeom>
            <a:avLst/>
            <a:gdLst>
              <a:gd name="T0" fmla="*/ 337 w 388"/>
              <a:gd name="T1" fmla="*/ 285 h 285"/>
              <a:gd name="T2" fmla="*/ 388 w 388"/>
              <a:gd name="T3" fmla="*/ 212 h 285"/>
              <a:gd name="T4" fmla="*/ 46 w 388"/>
              <a:gd name="T5" fmla="*/ 0 h 285"/>
              <a:gd name="T6" fmla="*/ 0 w 388"/>
              <a:gd name="T7" fmla="*/ 70 h 285"/>
            </a:gdLst>
            <a:ahLst/>
            <a:cxnLst>
              <a:cxn ang="0">
                <a:pos x="T0" y="T1"/>
              </a:cxn>
              <a:cxn ang="0">
                <a:pos x="T2" y="T3"/>
              </a:cxn>
              <a:cxn ang="0">
                <a:pos x="T4" y="T5"/>
              </a:cxn>
              <a:cxn ang="0">
                <a:pos x="T6" y="T7"/>
              </a:cxn>
            </a:cxnLst>
            <a:rect l="0" t="0" r="r" b="b"/>
            <a:pathLst>
              <a:path w="388" h="285">
                <a:moveTo>
                  <a:pt x="337" y="285"/>
                </a:moveTo>
                <a:cubicBezTo>
                  <a:pt x="354" y="261"/>
                  <a:pt x="371" y="236"/>
                  <a:pt x="388" y="212"/>
                </a:cubicBezTo>
                <a:cubicBezTo>
                  <a:pt x="274" y="141"/>
                  <a:pt x="161" y="70"/>
                  <a:pt x="46" y="0"/>
                </a:cubicBezTo>
                <a:cubicBezTo>
                  <a:pt x="33" y="25"/>
                  <a:pt x="17" y="48"/>
                  <a:pt x="0" y="70"/>
                </a:cubicBezTo>
              </a:path>
            </a:pathLst>
          </a:custGeom>
          <a:noFill/>
          <a:ln w="381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12">
            <a:extLst>
              <a:ext uri="{FF2B5EF4-FFF2-40B4-BE49-F238E27FC236}">
                <a16:creationId xmlns:a16="http://schemas.microsoft.com/office/drawing/2014/main" id="{F88323D0-1B1E-1D44-BAF7-EAD275CAD7B1}"/>
              </a:ext>
            </a:extLst>
          </p:cNvPr>
          <p:cNvSpPr>
            <a:spLocks/>
          </p:cNvSpPr>
          <p:nvPr userDrawn="1"/>
        </p:nvSpPr>
        <p:spPr bwMode="auto">
          <a:xfrm>
            <a:off x="2127326" y="2457450"/>
            <a:ext cx="1416050" cy="519113"/>
          </a:xfrm>
          <a:custGeom>
            <a:avLst/>
            <a:gdLst>
              <a:gd name="T0" fmla="*/ 1 w 372"/>
              <a:gd name="T1" fmla="*/ 105 h 136"/>
              <a:gd name="T2" fmla="*/ 7 w 372"/>
              <a:gd name="T3" fmla="*/ 129 h 136"/>
              <a:gd name="T4" fmla="*/ 35 w 372"/>
              <a:gd name="T5" fmla="*/ 136 h 136"/>
              <a:gd name="T6" fmla="*/ 346 w 372"/>
              <a:gd name="T7" fmla="*/ 136 h 136"/>
              <a:gd name="T8" fmla="*/ 363 w 372"/>
              <a:gd name="T9" fmla="*/ 132 h 136"/>
              <a:gd name="T10" fmla="*/ 368 w 372"/>
              <a:gd name="T11" fmla="*/ 117 h 136"/>
              <a:gd name="T12" fmla="*/ 371 w 372"/>
              <a:gd name="T13" fmla="*/ 39 h 136"/>
              <a:gd name="T14" fmla="*/ 363 w 372"/>
              <a:gd name="T15" fmla="*/ 8 h 136"/>
              <a:gd name="T16" fmla="*/ 334 w 372"/>
              <a:gd name="T17" fmla="*/ 1 h 136"/>
              <a:gd name="T18" fmla="*/ 24 w 372"/>
              <a:gd name="T19" fmla="*/ 4 h 136"/>
              <a:gd name="T20" fmla="*/ 2 w 372"/>
              <a:gd name="T21" fmla="*/ 11 h 136"/>
              <a:gd name="T22" fmla="*/ 2 w 372"/>
              <a:gd name="T23" fmla="*/ 39 h 136"/>
              <a:gd name="T24" fmla="*/ 1 w 372"/>
              <a:gd name="T2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2" h="136">
                <a:moveTo>
                  <a:pt x="1" y="105"/>
                </a:moveTo>
                <a:cubicBezTo>
                  <a:pt x="1" y="113"/>
                  <a:pt x="1" y="123"/>
                  <a:pt x="7" y="129"/>
                </a:cubicBezTo>
                <a:cubicBezTo>
                  <a:pt x="14" y="136"/>
                  <a:pt x="25" y="136"/>
                  <a:pt x="35" y="136"/>
                </a:cubicBezTo>
                <a:cubicBezTo>
                  <a:pt x="139" y="136"/>
                  <a:pt x="242" y="136"/>
                  <a:pt x="346" y="136"/>
                </a:cubicBezTo>
                <a:cubicBezTo>
                  <a:pt x="352" y="136"/>
                  <a:pt x="359" y="136"/>
                  <a:pt x="363" y="132"/>
                </a:cubicBezTo>
                <a:cubicBezTo>
                  <a:pt x="367" y="128"/>
                  <a:pt x="368" y="122"/>
                  <a:pt x="368" y="117"/>
                </a:cubicBezTo>
                <a:cubicBezTo>
                  <a:pt x="369" y="91"/>
                  <a:pt x="370" y="65"/>
                  <a:pt x="371" y="39"/>
                </a:cubicBezTo>
                <a:cubicBezTo>
                  <a:pt x="372" y="28"/>
                  <a:pt x="372" y="15"/>
                  <a:pt x="363" y="8"/>
                </a:cubicBezTo>
                <a:cubicBezTo>
                  <a:pt x="355" y="1"/>
                  <a:pt x="344" y="1"/>
                  <a:pt x="334" y="1"/>
                </a:cubicBezTo>
                <a:cubicBezTo>
                  <a:pt x="231" y="0"/>
                  <a:pt x="127" y="1"/>
                  <a:pt x="24" y="4"/>
                </a:cubicBezTo>
                <a:cubicBezTo>
                  <a:pt x="16" y="4"/>
                  <a:pt x="5" y="3"/>
                  <a:pt x="2" y="11"/>
                </a:cubicBezTo>
                <a:cubicBezTo>
                  <a:pt x="0" y="19"/>
                  <a:pt x="2" y="31"/>
                  <a:pt x="2" y="39"/>
                </a:cubicBezTo>
                <a:cubicBezTo>
                  <a:pt x="2" y="61"/>
                  <a:pt x="1" y="83"/>
                  <a:pt x="1" y="10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13">
            <a:extLst>
              <a:ext uri="{FF2B5EF4-FFF2-40B4-BE49-F238E27FC236}">
                <a16:creationId xmlns:a16="http://schemas.microsoft.com/office/drawing/2014/main" id="{81002C75-7F6D-9649-8CA1-EC9D3E3D01D8}"/>
              </a:ext>
            </a:extLst>
          </p:cNvPr>
          <p:cNvSpPr>
            <a:spLocks/>
          </p:cNvSpPr>
          <p:nvPr userDrawn="1"/>
        </p:nvSpPr>
        <p:spPr bwMode="auto">
          <a:xfrm>
            <a:off x="2084464" y="3143250"/>
            <a:ext cx="1447800" cy="506413"/>
          </a:xfrm>
          <a:custGeom>
            <a:avLst/>
            <a:gdLst>
              <a:gd name="T0" fmla="*/ 9 w 380"/>
              <a:gd name="T1" fmla="*/ 103 h 133"/>
              <a:gd name="T2" fmla="*/ 15 w 380"/>
              <a:gd name="T3" fmla="*/ 123 h 133"/>
              <a:gd name="T4" fmla="*/ 41 w 380"/>
              <a:gd name="T5" fmla="*/ 130 h 133"/>
              <a:gd name="T6" fmla="*/ 269 w 380"/>
              <a:gd name="T7" fmla="*/ 132 h 133"/>
              <a:gd name="T8" fmla="*/ 341 w 380"/>
              <a:gd name="T9" fmla="*/ 131 h 133"/>
              <a:gd name="T10" fmla="*/ 369 w 380"/>
              <a:gd name="T11" fmla="*/ 122 h 133"/>
              <a:gd name="T12" fmla="*/ 377 w 380"/>
              <a:gd name="T13" fmla="*/ 101 h 133"/>
              <a:gd name="T14" fmla="*/ 379 w 380"/>
              <a:gd name="T15" fmla="*/ 29 h 133"/>
              <a:gd name="T16" fmla="*/ 376 w 380"/>
              <a:gd name="T17" fmla="*/ 13 h 133"/>
              <a:gd name="T18" fmla="*/ 345 w 380"/>
              <a:gd name="T19" fmla="*/ 4 h 133"/>
              <a:gd name="T20" fmla="*/ 115 w 380"/>
              <a:gd name="T21" fmla="*/ 3 h 133"/>
              <a:gd name="T22" fmla="*/ 65 w 380"/>
              <a:gd name="T23" fmla="*/ 3 h 133"/>
              <a:gd name="T24" fmla="*/ 20 w 380"/>
              <a:gd name="T25" fmla="*/ 6 h 133"/>
              <a:gd name="T26" fmla="*/ 9 w 380"/>
              <a:gd name="T27" fmla="*/ 10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0" h="133">
                <a:moveTo>
                  <a:pt x="9" y="103"/>
                </a:moveTo>
                <a:cubicBezTo>
                  <a:pt x="9" y="110"/>
                  <a:pt x="10" y="118"/>
                  <a:pt x="15" y="123"/>
                </a:cubicBezTo>
                <a:cubicBezTo>
                  <a:pt x="21" y="129"/>
                  <a:pt x="31" y="130"/>
                  <a:pt x="41" y="130"/>
                </a:cubicBezTo>
                <a:cubicBezTo>
                  <a:pt x="117" y="131"/>
                  <a:pt x="193" y="131"/>
                  <a:pt x="269" y="132"/>
                </a:cubicBezTo>
                <a:cubicBezTo>
                  <a:pt x="293" y="132"/>
                  <a:pt x="317" y="133"/>
                  <a:pt x="341" y="131"/>
                </a:cubicBezTo>
                <a:cubicBezTo>
                  <a:pt x="351" y="130"/>
                  <a:pt x="363" y="129"/>
                  <a:pt x="369" y="122"/>
                </a:cubicBezTo>
                <a:cubicBezTo>
                  <a:pt x="375" y="116"/>
                  <a:pt x="376" y="108"/>
                  <a:pt x="377" y="101"/>
                </a:cubicBezTo>
                <a:cubicBezTo>
                  <a:pt x="379" y="77"/>
                  <a:pt x="380" y="53"/>
                  <a:pt x="379" y="29"/>
                </a:cubicBezTo>
                <a:cubicBezTo>
                  <a:pt x="379" y="24"/>
                  <a:pt x="379" y="18"/>
                  <a:pt x="376" y="13"/>
                </a:cubicBezTo>
                <a:cubicBezTo>
                  <a:pt x="369" y="5"/>
                  <a:pt x="356" y="4"/>
                  <a:pt x="345" y="4"/>
                </a:cubicBezTo>
                <a:cubicBezTo>
                  <a:pt x="269" y="4"/>
                  <a:pt x="192" y="3"/>
                  <a:pt x="115" y="3"/>
                </a:cubicBezTo>
                <a:cubicBezTo>
                  <a:pt x="99" y="3"/>
                  <a:pt x="82" y="3"/>
                  <a:pt x="65" y="3"/>
                </a:cubicBezTo>
                <a:cubicBezTo>
                  <a:pt x="51" y="3"/>
                  <a:pt x="33" y="0"/>
                  <a:pt x="20" y="6"/>
                </a:cubicBezTo>
                <a:cubicBezTo>
                  <a:pt x="0" y="14"/>
                  <a:pt x="9" y="86"/>
                  <a:pt x="9" y="103"/>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14">
            <a:extLst>
              <a:ext uri="{FF2B5EF4-FFF2-40B4-BE49-F238E27FC236}">
                <a16:creationId xmlns:a16="http://schemas.microsoft.com/office/drawing/2014/main" id="{029537CA-86F8-1943-954E-7AD129643915}"/>
              </a:ext>
            </a:extLst>
          </p:cNvPr>
          <p:cNvSpPr>
            <a:spLocks/>
          </p:cNvSpPr>
          <p:nvPr userDrawn="1"/>
        </p:nvSpPr>
        <p:spPr bwMode="auto">
          <a:xfrm>
            <a:off x="2084464" y="4492625"/>
            <a:ext cx="1447800" cy="533400"/>
          </a:xfrm>
          <a:custGeom>
            <a:avLst/>
            <a:gdLst>
              <a:gd name="T0" fmla="*/ 9 w 380"/>
              <a:gd name="T1" fmla="*/ 109 h 140"/>
              <a:gd name="T2" fmla="*/ 15 w 380"/>
              <a:gd name="T3" fmla="*/ 130 h 140"/>
              <a:gd name="T4" fmla="*/ 41 w 380"/>
              <a:gd name="T5" fmla="*/ 137 h 140"/>
              <a:gd name="T6" fmla="*/ 269 w 380"/>
              <a:gd name="T7" fmla="*/ 139 h 140"/>
              <a:gd name="T8" fmla="*/ 341 w 380"/>
              <a:gd name="T9" fmla="*/ 138 h 140"/>
              <a:gd name="T10" fmla="*/ 369 w 380"/>
              <a:gd name="T11" fmla="*/ 129 h 140"/>
              <a:gd name="T12" fmla="*/ 377 w 380"/>
              <a:gd name="T13" fmla="*/ 106 h 140"/>
              <a:gd name="T14" fmla="*/ 379 w 380"/>
              <a:gd name="T15" fmla="*/ 31 h 140"/>
              <a:gd name="T16" fmla="*/ 376 w 380"/>
              <a:gd name="T17" fmla="*/ 14 h 140"/>
              <a:gd name="T18" fmla="*/ 345 w 380"/>
              <a:gd name="T19" fmla="*/ 4 h 140"/>
              <a:gd name="T20" fmla="*/ 115 w 380"/>
              <a:gd name="T21" fmla="*/ 3 h 140"/>
              <a:gd name="T22" fmla="*/ 65 w 380"/>
              <a:gd name="T23" fmla="*/ 3 h 140"/>
              <a:gd name="T24" fmla="*/ 20 w 380"/>
              <a:gd name="T25" fmla="*/ 6 h 140"/>
              <a:gd name="T26" fmla="*/ 10 w 380"/>
              <a:gd name="T27" fmla="*/ 55 h 140"/>
              <a:gd name="T28" fmla="*/ 9 w 380"/>
              <a:gd name="T29"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0" h="140">
                <a:moveTo>
                  <a:pt x="9" y="109"/>
                </a:moveTo>
                <a:cubicBezTo>
                  <a:pt x="9" y="116"/>
                  <a:pt x="10" y="124"/>
                  <a:pt x="15" y="130"/>
                </a:cubicBezTo>
                <a:cubicBezTo>
                  <a:pt x="21" y="136"/>
                  <a:pt x="31" y="137"/>
                  <a:pt x="41" y="137"/>
                </a:cubicBezTo>
                <a:cubicBezTo>
                  <a:pt x="117" y="138"/>
                  <a:pt x="193" y="139"/>
                  <a:pt x="269" y="139"/>
                </a:cubicBezTo>
                <a:cubicBezTo>
                  <a:pt x="293" y="140"/>
                  <a:pt x="317" y="140"/>
                  <a:pt x="341" y="138"/>
                </a:cubicBezTo>
                <a:cubicBezTo>
                  <a:pt x="351" y="137"/>
                  <a:pt x="363" y="136"/>
                  <a:pt x="369" y="129"/>
                </a:cubicBezTo>
                <a:cubicBezTo>
                  <a:pt x="375" y="123"/>
                  <a:pt x="376" y="114"/>
                  <a:pt x="377" y="106"/>
                </a:cubicBezTo>
                <a:cubicBezTo>
                  <a:pt x="379" y="81"/>
                  <a:pt x="380" y="56"/>
                  <a:pt x="379" y="31"/>
                </a:cubicBezTo>
                <a:cubicBezTo>
                  <a:pt x="379" y="25"/>
                  <a:pt x="379" y="19"/>
                  <a:pt x="376" y="14"/>
                </a:cubicBezTo>
                <a:cubicBezTo>
                  <a:pt x="369" y="5"/>
                  <a:pt x="356" y="4"/>
                  <a:pt x="345" y="4"/>
                </a:cubicBezTo>
                <a:cubicBezTo>
                  <a:pt x="269" y="4"/>
                  <a:pt x="192" y="4"/>
                  <a:pt x="115" y="3"/>
                </a:cubicBezTo>
                <a:cubicBezTo>
                  <a:pt x="99" y="3"/>
                  <a:pt x="82" y="3"/>
                  <a:pt x="65" y="3"/>
                </a:cubicBezTo>
                <a:cubicBezTo>
                  <a:pt x="51" y="3"/>
                  <a:pt x="33" y="0"/>
                  <a:pt x="20" y="6"/>
                </a:cubicBezTo>
                <a:cubicBezTo>
                  <a:pt x="0" y="15"/>
                  <a:pt x="11" y="39"/>
                  <a:pt x="10" y="55"/>
                </a:cubicBezTo>
                <a:cubicBezTo>
                  <a:pt x="10" y="73"/>
                  <a:pt x="9" y="91"/>
                  <a:pt x="9" y="109"/>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Freeform 15">
            <a:extLst>
              <a:ext uri="{FF2B5EF4-FFF2-40B4-BE49-F238E27FC236}">
                <a16:creationId xmlns:a16="http://schemas.microsoft.com/office/drawing/2014/main" id="{948BA34A-67B9-A64A-84B4-0DAC2ACDE041}"/>
              </a:ext>
            </a:extLst>
          </p:cNvPr>
          <p:cNvSpPr>
            <a:spLocks/>
          </p:cNvSpPr>
          <p:nvPr userDrawn="1"/>
        </p:nvSpPr>
        <p:spPr bwMode="auto">
          <a:xfrm>
            <a:off x="2100339" y="3810000"/>
            <a:ext cx="1404938" cy="544513"/>
          </a:xfrm>
          <a:custGeom>
            <a:avLst/>
            <a:gdLst>
              <a:gd name="T0" fmla="*/ 6 w 369"/>
              <a:gd name="T1" fmla="*/ 115 h 143"/>
              <a:gd name="T2" fmla="*/ 12 w 369"/>
              <a:gd name="T3" fmla="*/ 134 h 143"/>
              <a:gd name="T4" fmla="*/ 30 w 369"/>
              <a:gd name="T5" fmla="*/ 139 h 143"/>
              <a:gd name="T6" fmla="*/ 341 w 369"/>
              <a:gd name="T7" fmla="*/ 139 h 143"/>
              <a:gd name="T8" fmla="*/ 364 w 369"/>
              <a:gd name="T9" fmla="*/ 132 h 143"/>
              <a:gd name="T10" fmla="*/ 369 w 369"/>
              <a:gd name="T11" fmla="*/ 111 h 143"/>
              <a:gd name="T12" fmla="*/ 369 w 369"/>
              <a:gd name="T13" fmla="*/ 31 h 143"/>
              <a:gd name="T14" fmla="*/ 362 w 369"/>
              <a:gd name="T15" fmla="*/ 8 h 143"/>
              <a:gd name="T16" fmla="*/ 334 w 369"/>
              <a:gd name="T17" fmla="*/ 0 h 143"/>
              <a:gd name="T18" fmla="*/ 49 w 369"/>
              <a:gd name="T19" fmla="*/ 0 h 143"/>
              <a:gd name="T20" fmla="*/ 17 w 369"/>
              <a:gd name="T21" fmla="*/ 6 h 143"/>
              <a:gd name="T22" fmla="*/ 7 w 369"/>
              <a:gd name="T23" fmla="*/ 49 h 143"/>
              <a:gd name="T24" fmla="*/ 6 w 369"/>
              <a:gd name="T25"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9" h="143">
                <a:moveTo>
                  <a:pt x="6" y="115"/>
                </a:moveTo>
                <a:cubicBezTo>
                  <a:pt x="6" y="122"/>
                  <a:pt x="7" y="130"/>
                  <a:pt x="12" y="134"/>
                </a:cubicBezTo>
                <a:cubicBezTo>
                  <a:pt x="17" y="138"/>
                  <a:pt x="23" y="139"/>
                  <a:pt x="30" y="139"/>
                </a:cubicBezTo>
                <a:cubicBezTo>
                  <a:pt x="133" y="143"/>
                  <a:pt x="237" y="143"/>
                  <a:pt x="341" y="139"/>
                </a:cubicBezTo>
                <a:cubicBezTo>
                  <a:pt x="349" y="138"/>
                  <a:pt x="358" y="138"/>
                  <a:pt x="364" y="132"/>
                </a:cubicBezTo>
                <a:cubicBezTo>
                  <a:pt x="369" y="127"/>
                  <a:pt x="369" y="118"/>
                  <a:pt x="369" y="111"/>
                </a:cubicBezTo>
                <a:cubicBezTo>
                  <a:pt x="369" y="84"/>
                  <a:pt x="369" y="58"/>
                  <a:pt x="369" y="31"/>
                </a:cubicBezTo>
                <a:cubicBezTo>
                  <a:pt x="369" y="23"/>
                  <a:pt x="368" y="14"/>
                  <a:pt x="362" y="8"/>
                </a:cubicBezTo>
                <a:cubicBezTo>
                  <a:pt x="356" y="1"/>
                  <a:pt x="344" y="0"/>
                  <a:pt x="334" y="0"/>
                </a:cubicBezTo>
                <a:cubicBezTo>
                  <a:pt x="239" y="0"/>
                  <a:pt x="144" y="0"/>
                  <a:pt x="49" y="0"/>
                </a:cubicBezTo>
                <a:cubicBezTo>
                  <a:pt x="38" y="0"/>
                  <a:pt x="27" y="1"/>
                  <a:pt x="17" y="6"/>
                </a:cubicBezTo>
                <a:cubicBezTo>
                  <a:pt x="0" y="15"/>
                  <a:pt x="7" y="34"/>
                  <a:pt x="7" y="49"/>
                </a:cubicBezTo>
                <a:cubicBezTo>
                  <a:pt x="7" y="71"/>
                  <a:pt x="7" y="93"/>
                  <a:pt x="6" y="115"/>
                </a:cubicBezTo>
                <a:close/>
              </a:path>
            </a:pathLst>
          </a:custGeom>
          <a:noFill/>
          <a:ln w="2222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63" name="Group 62">
            <a:extLst>
              <a:ext uri="{FF2B5EF4-FFF2-40B4-BE49-F238E27FC236}">
                <a16:creationId xmlns:a16="http://schemas.microsoft.com/office/drawing/2014/main" id="{19618838-979A-B140-B1F3-304B1D7B7989}"/>
              </a:ext>
            </a:extLst>
          </p:cNvPr>
          <p:cNvGrpSpPr/>
          <p:nvPr userDrawn="1"/>
        </p:nvGrpSpPr>
        <p:grpSpPr>
          <a:xfrm>
            <a:off x="3127451" y="3452812"/>
            <a:ext cx="777876" cy="1557338"/>
            <a:chOff x="3997325" y="3140075"/>
            <a:chExt cx="777876" cy="1557338"/>
          </a:xfrm>
        </p:grpSpPr>
        <p:sp>
          <p:nvSpPr>
            <p:cNvPr id="64" name="Freeform 16">
              <a:extLst>
                <a:ext uri="{FF2B5EF4-FFF2-40B4-BE49-F238E27FC236}">
                  <a16:creationId xmlns:a16="http://schemas.microsoft.com/office/drawing/2014/main" id="{98F9A9C8-EA0D-7E4F-AF87-CDFA709666C4}"/>
                </a:ext>
              </a:extLst>
            </p:cNvPr>
            <p:cNvSpPr>
              <a:spLocks/>
            </p:cNvSpPr>
            <p:nvPr/>
          </p:nvSpPr>
          <p:spPr bwMode="auto">
            <a:xfrm>
              <a:off x="4237038" y="3140075"/>
              <a:ext cx="484188" cy="433388"/>
            </a:xfrm>
            <a:custGeom>
              <a:avLst/>
              <a:gdLst>
                <a:gd name="T0" fmla="*/ 58 w 127"/>
                <a:gd name="T1" fmla="*/ 0 h 114"/>
                <a:gd name="T2" fmla="*/ 30 w 127"/>
                <a:gd name="T3" fmla="*/ 8 h 114"/>
                <a:gd name="T4" fmla="*/ 8 w 127"/>
                <a:gd name="T5" fmla="*/ 35 h 114"/>
                <a:gd name="T6" fmla="*/ 2 w 127"/>
                <a:gd name="T7" fmla="*/ 67 h 114"/>
                <a:gd name="T8" fmla="*/ 13 w 127"/>
                <a:gd name="T9" fmla="*/ 91 h 114"/>
                <a:gd name="T10" fmla="*/ 36 w 127"/>
                <a:gd name="T11" fmla="*/ 110 h 114"/>
                <a:gd name="T12" fmla="*/ 65 w 127"/>
                <a:gd name="T13" fmla="*/ 112 h 114"/>
                <a:gd name="T14" fmla="*/ 94 w 127"/>
                <a:gd name="T15" fmla="*/ 105 h 114"/>
                <a:gd name="T16" fmla="*/ 123 w 127"/>
                <a:gd name="T17" fmla="*/ 90 h 114"/>
                <a:gd name="T18" fmla="*/ 126 w 127"/>
                <a:gd name="T19" fmla="*/ 72 h 114"/>
                <a:gd name="T20" fmla="*/ 107 w 127"/>
                <a:gd name="T21" fmla="*/ 21 h 114"/>
                <a:gd name="T22" fmla="*/ 89 w 127"/>
                <a:gd name="T23" fmla="*/ 3 h 114"/>
                <a:gd name="T24" fmla="*/ 58 w 127"/>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14">
                  <a:moveTo>
                    <a:pt x="58" y="0"/>
                  </a:moveTo>
                  <a:cubicBezTo>
                    <a:pt x="48" y="1"/>
                    <a:pt x="38" y="3"/>
                    <a:pt x="30" y="8"/>
                  </a:cubicBezTo>
                  <a:cubicBezTo>
                    <a:pt x="20" y="15"/>
                    <a:pt x="13" y="25"/>
                    <a:pt x="8" y="35"/>
                  </a:cubicBezTo>
                  <a:cubicBezTo>
                    <a:pt x="3" y="45"/>
                    <a:pt x="0" y="56"/>
                    <a:pt x="2" y="67"/>
                  </a:cubicBezTo>
                  <a:cubicBezTo>
                    <a:pt x="3" y="76"/>
                    <a:pt x="8" y="84"/>
                    <a:pt x="13" y="91"/>
                  </a:cubicBezTo>
                  <a:cubicBezTo>
                    <a:pt x="19" y="100"/>
                    <a:pt x="27" y="107"/>
                    <a:pt x="36" y="110"/>
                  </a:cubicBezTo>
                  <a:cubicBezTo>
                    <a:pt x="45" y="114"/>
                    <a:pt x="56" y="113"/>
                    <a:pt x="65" y="112"/>
                  </a:cubicBezTo>
                  <a:cubicBezTo>
                    <a:pt x="75" y="110"/>
                    <a:pt x="84" y="107"/>
                    <a:pt x="94" y="105"/>
                  </a:cubicBezTo>
                  <a:cubicBezTo>
                    <a:pt x="105" y="102"/>
                    <a:pt x="117" y="100"/>
                    <a:pt x="123" y="90"/>
                  </a:cubicBezTo>
                  <a:cubicBezTo>
                    <a:pt x="127" y="85"/>
                    <a:pt x="127" y="78"/>
                    <a:pt x="126" y="72"/>
                  </a:cubicBezTo>
                  <a:cubicBezTo>
                    <a:pt x="125" y="53"/>
                    <a:pt x="118" y="35"/>
                    <a:pt x="107" y="21"/>
                  </a:cubicBezTo>
                  <a:cubicBezTo>
                    <a:pt x="102" y="15"/>
                    <a:pt x="96" y="6"/>
                    <a:pt x="89" y="3"/>
                  </a:cubicBezTo>
                  <a:cubicBezTo>
                    <a:pt x="80" y="0"/>
                    <a:pt x="67" y="0"/>
                    <a:pt x="58" y="0"/>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9" name="Freeform 17">
              <a:extLst>
                <a:ext uri="{FF2B5EF4-FFF2-40B4-BE49-F238E27FC236}">
                  <a16:creationId xmlns:a16="http://schemas.microsoft.com/office/drawing/2014/main" id="{AC2C4515-56BF-D44A-9455-92B9E00A0CD9}"/>
                </a:ext>
              </a:extLst>
            </p:cNvPr>
            <p:cNvSpPr>
              <a:spLocks/>
            </p:cNvSpPr>
            <p:nvPr/>
          </p:nvSpPr>
          <p:spPr bwMode="auto">
            <a:xfrm>
              <a:off x="3997325" y="3565525"/>
              <a:ext cx="754063" cy="457200"/>
            </a:xfrm>
            <a:custGeom>
              <a:avLst/>
              <a:gdLst>
                <a:gd name="T0" fmla="*/ 41 w 198"/>
                <a:gd name="T1" fmla="*/ 18 h 120"/>
                <a:gd name="T2" fmla="*/ 7 w 198"/>
                <a:gd name="T3" fmla="*/ 49 h 120"/>
                <a:gd name="T4" fmla="*/ 8 w 198"/>
                <a:gd name="T5" fmla="*/ 94 h 120"/>
                <a:gd name="T6" fmla="*/ 49 w 198"/>
                <a:gd name="T7" fmla="*/ 118 h 120"/>
                <a:gd name="T8" fmla="*/ 99 w 198"/>
                <a:gd name="T9" fmla="*/ 113 h 120"/>
                <a:gd name="T10" fmla="*/ 154 w 198"/>
                <a:gd name="T11" fmla="*/ 102 h 120"/>
                <a:gd name="T12" fmla="*/ 177 w 198"/>
                <a:gd name="T13" fmla="*/ 96 h 120"/>
                <a:gd name="T14" fmla="*/ 194 w 198"/>
                <a:gd name="T15" fmla="*/ 81 h 120"/>
                <a:gd name="T16" fmla="*/ 196 w 198"/>
                <a:gd name="T17" fmla="*/ 59 h 120"/>
                <a:gd name="T18" fmla="*/ 188 w 198"/>
                <a:gd name="T19" fmla="*/ 38 h 120"/>
                <a:gd name="T20" fmla="*/ 167 w 198"/>
                <a:gd name="T21" fmla="*/ 11 h 120"/>
                <a:gd name="T22" fmla="*/ 128 w 198"/>
                <a:gd name="T23" fmla="*/ 0 h 120"/>
                <a:gd name="T24" fmla="*/ 84 w 198"/>
                <a:gd name="T25" fmla="*/ 10 h 120"/>
                <a:gd name="T26" fmla="*/ 41 w 198"/>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8" h="120">
                  <a:moveTo>
                    <a:pt x="41" y="18"/>
                  </a:moveTo>
                  <a:cubicBezTo>
                    <a:pt x="27" y="24"/>
                    <a:pt x="14" y="35"/>
                    <a:pt x="7" y="49"/>
                  </a:cubicBezTo>
                  <a:cubicBezTo>
                    <a:pt x="0" y="63"/>
                    <a:pt x="0" y="81"/>
                    <a:pt x="8" y="94"/>
                  </a:cubicBezTo>
                  <a:cubicBezTo>
                    <a:pt x="16" y="109"/>
                    <a:pt x="33" y="116"/>
                    <a:pt x="49" y="118"/>
                  </a:cubicBezTo>
                  <a:cubicBezTo>
                    <a:pt x="66" y="120"/>
                    <a:pt x="82" y="117"/>
                    <a:pt x="99" y="113"/>
                  </a:cubicBezTo>
                  <a:cubicBezTo>
                    <a:pt x="117" y="110"/>
                    <a:pt x="136" y="106"/>
                    <a:pt x="154" y="102"/>
                  </a:cubicBezTo>
                  <a:cubicBezTo>
                    <a:pt x="162" y="101"/>
                    <a:pt x="170" y="99"/>
                    <a:pt x="177" y="96"/>
                  </a:cubicBezTo>
                  <a:cubicBezTo>
                    <a:pt x="184" y="93"/>
                    <a:pt x="191" y="88"/>
                    <a:pt x="194" y="81"/>
                  </a:cubicBezTo>
                  <a:cubicBezTo>
                    <a:pt x="198" y="74"/>
                    <a:pt x="198" y="66"/>
                    <a:pt x="196" y="59"/>
                  </a:cubicBezTo>
                  <a:cubicBezTo>
                    <a:pt x="195" y="51"/>
                    <a:pt x="192" y="44"/>
                    <a:pt x="188" y="38"/>
                  </a:cubicBezTo>
                  <a:cubicBezTo>
                    <a:pt x="183" y="27"/>
                    <a:pt x="176" y="17"/>
                    <a:pt x="167" y="11"/>
                  </a:cubicBezTo>
                  <a:cubicBezTo>
                    <a:pt x="156" y="2"/>
                    <a:pt x="141" y="0"/>
                    <a:pt x="128" y="0"/>
                  </a:cubicBezTo>
                  <a:cubicBezTo>
                    <a:pt x="113" y="1"/>
                    <a:pt x="99" y="7"/>
                    <a:pt x="84" y="10"/>
                  </a:cubicBezTo>
                  <a:cubicBezTo>
                    <a:pt x="70" y="12"/>
                    <a:pt x="56" y="12"/>
                    <a:pt x="41" y="18"/>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0" name="Freeform 18">
              <a:extLst>
                <a:ext uri="{FF2B5EF4-FFF2-40B4-BE49-F238E27FC236}">
                  <a16:creationId xmlns:a16="http://schemas.microsoft.com/office/drawing/2014/main" id="{E9987A4A-B761-DE4F-AF7F-6C6D2AD67C3C}"/>
                </a:ext>
              </a:extLst>
            </p:cNvPr>
            <p:cNvSpPr>
              <a:spLocks/>
            </p:cNvSpPr>
            <p:nvPr/>
          </p:nvSpPr>
          <p:spPr bwMode="auto">
            <a:xfrm>
              <a:off x="4024313" y="3965575"/>
              <a:ext cx="750888" cy="442913"/>
            </a:xfrm>
            <a:custGeom>
              <a:avLst/>
              <a:gdLst>
                <a:gd name="T0" fmla="*/ 1 w 197"/>
                <a:gd name="T1" fmla="*/ 61 h 116"/>
                <a:gd name="T2" fmla="*/ 24 w 197"/>
                <a:gd name="T3" fmla="*/ 107 h 116"/>
                <a:gd name="T4" fmla="*/ 58 w 197"/>
                <a:gd name="T5" fmla="*/ 115 h 116"/>
                <a:gd name="T6" fmla="*/ 92 w 197"/>
                <a:gd name="T7" fmla="*/ 112 h 116"/>
                <a:gd name="T8" fmla="*/ 149 w 197"/>
                <a:gd name="T9" fmla="*/ 103 h 116"/>
                <a:gd name="T10" fmla="*/ 174 w 197"/>
                <a:gd name="T11" fmla="*/ 97 h 116"/>
                <a:gd name="T12" fmla="*/ 193 w 197"/>
                <a:gd name="T13" fmla="*/ 81 h 116"/>
                <a:gd name="T14" fmla="*/ 195 w 197"/>
                <a:gd name="T15" fmla="*/ 54 h 116"/>
                <a:gd name="T16" fmla="*/ 182 w 197"/>
                <a:gd name="T17" fmla="*/ 29 h 116"/>
                <a:gd name="T18" fmla="*/ 158 w 197"/>
                <a:gd name="T19" fmla="*/ 6 h 116"/>
                <a:gd name="T20" fmla="*/ 119 w 197"/>
                <a:gd name="T21" fmla="*/ 2 h 116"/>
                <a:gd name="T22" fmla="*/ 54 w 197"/>
                <a:gd name="T23" fmla="*/ 13 h 116"/>
                <a:gd name="T24" fmla="*/ 11 w 197"/>
                <a:gd name="T25" fmla="*/ 35 h 116"/>
                <a:gd name="T26" fmla="*/ 1 w 197"/>
                <a:gd name="T27" fmla="*/ 6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16">
                  <a:moveTo>
                    <a:pt x="1" y="61"/>
                  </a:moveTo>
                  <a:cubicBezTo>
                    <a:pt x="0" y="79"/>
                    <a:pt x="9" y="97"/>
                    <a:pt x="24" y="107"/>
                  </a:cubicBezTo>
                  <a:cubicBezTo>
                    <a:pt x="34" y="113"/>
                    <a:pt x="46" y="115"/>
                    <a:pt x="58" y="115"/>
                  </a:cubicBezTo>
                  <a:cubicBezTo>
                    <a:pt x="69" y="116"/>
                    <a:pt x="81" y="114"/>
                    <a:pt x="92" y="112"/>
                  </a:cubicBezTo>
                  <a:cubicBezTo>
                    <a:pt x="111" y="109"/>
                    <a:pt x="130" y="106"/>
                    <a:pt x="149" y="103"/>
                  </a:cubicBezTo>
                  <a:cubicBezTo>
                    <a:pt x="158" y="101"/>
                    <a:pt x="166" y="100"/>
                    <a:pt x="174" y="97"/>
                  </a:cubicBezTo>
                  <a:cubicBezTo>
                    <a:pt x="181" y="94"/>
                    <a:pt x="189" y="89"/>
                    <a:pt x="193" y="81"/>
                  </a:cubicBezTo>
                  <a:cubicBezTo>
                    <a:pt x="197" y="73"/>
                    <a:pt x="197" y="63"/>
                    <a:pt x="195" y="54"/>
                  </a:cubicBezTo>
                  <a:cubicBezTo>
                    <a:pt x="193" y="45"/>
                    <a:pt x="188" y="37"/>
                    <a:pt x="182" y="29"/>
                  </a:cubicBezTo>
                  <a:cubicBezTo>
                    <a:pt x="176" y="20"/>
                    <a:pt x="168" y="11"/>
                    <a:pt x="158" y="6"/>
                  </a:cubicBezTo>
                  <a:cubicBezTo>
                    <a:pt x="146" y="0"/>
                    <a:pt x="132" y="1"/>
                    <a:pt x="119" y="2"/>
                  </a:cubicBezTo>
                  <a:cubicBezTo>
                    <a:pt x="97" y="5"/>
                    <a:pt x="76" y="8"/>
                    <a:pt x="54" y="13"/>
                  </a:cubicBezTo>
                  <a:cubicBezTo>
                    <a:pt x="38" y="17"/>
                    <a:pt x="22" y="21"/>
                    <a:pt x="11" y="35"/>
                  </a:cubicBezTo>
                  <a:cubicBezTo>
                    <a:pt x="6" y="43"/>
                    <a:pt x="2" y="52"/>
                    <a:pt x="1" y="61"/>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1" name="Freeform 19">
              <a:extLst>
                <a:ext uri="{FF2B5EF4-FFF2-40B4-BE49-F238E27FC236}">
                  <a16:creationId xmlns:a16="http://schemas.microsoft.com/office/drawing/2014/main" id="{DC88F499-A9B1-B84A-B4CC-E6B4E81A5E16}"/>
                </a:ext>
              </a:extLst>
            </p:cNvPr>
            <p:cNvSpPr>
              <a:spLocks/>
            </p:cNvSpPr>
            <p:nvPr/>
          </p:nvSpPr>
          <p:spPr bwMode="auto">
            <a:xfrm>
              <a:off x="4160838" y="4351338"/>
              <a:ext cx="595313" cy="346075"/>
            </a:xfrm>
            <a:custGeom>
              <a:avLst/>
              <a:gdLst>
                <a:gd name="T0" fmla="*/ 4 w 156"/>
                <a:gd name="T1" fmla="*/ 62 h 91"/>
                <a:gd name="T2" fmla="*/ 38 w 156"/>
                <a:gd name="T3" fmla="*/ 88 h 91"/>
                <a:gd name="T4" fmla="*/ 82 w 156"/>
                <a:gd name="T5" fmla="*/ 88 h 91"/>
                <a:gd name="T6" fmla="*/ 127 w 156"/>
                <a:gd name="T7" fmla="*/ 76 h 91"/>
                <a:gd name="T8" fmla="*/ 149 w 156"/>
                <a:gd name="T9" fmla="*/ 62 h 91"/>
                <a:gd name="T10" fmla="*/ 149 w 156"/>
                <a:gd name="T11" fmla="*/ 26 h 91"/>
                <a:gd name="T12" fmla="*/ 132 w 156"/>
                <a:gd name="T13" fmla="*/ 4 h 91"/>
                <a:gd name="T14" fmla="*/ 105 w 156"/>
                <a:gd name="T15" fmla="*/ 2 h 91"/>
                <a:gd name="T16" fmla="*/ 41 w 156"/>
                <a:gd name="T17" fmla="*/ 12 h 91"/>
                <a:gd name="T18" fmla="*/ 14 w 156"/>
                <a:gd name="T19" fmla="*/ 16 h 91"/>
                <a:gd name="T20" fmla="*/ 2 w 156"/>
                <a:gd name="T21" fmla="*/ 35 h 91"/>
                <a:gd name="T22" fmla="*/ 4 w 156"/>
                <a:gd name="T23"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91">
                  <a:moveTo>
                    <a:pt x="4" y="62"/>
                  </a:moveTo>
                  <a:cubicBezTo>
                    <a:pt x="11" y="75"/>
                    <a:pt x="24" y="84"/>
                    <a:pt x="38" y="88"/>
                  </a:cubicBezTo>
                  <a:cubicBezTo>
                    <a:pt x="53" y="91"/>
                    <a:pt x="68" y="90"/>
                    <a:pt x="82" y="88"/>
                  </a:cubicBezTo>
                  <a:cubicBezTo>
                    <a:pt x="98" y="85"/>
                    <a:pt x="113" y="81"/>
                    <a:pt x="127" y="76"/>
                  </a:cubicBezTo>
                  <a:cubicBezTo>
                    <a:pt x="136" y="73"/>
                    <a:pt x="144" y="70"/>
                    <a:pt x="149" y="62"/>
                  </a:cubicBezTo>
                  <a:cubicBezTo>
                    <a:pt x="156" y="52"/>
                    <a:pt x="154" y="37"/>
                    <a:pt x="149" y="26"/>
                  </a:cubicBezTo>
                  <a:cubicBezTo>
                    <a:pt x="146" y="17"/>
                    <a:pt x="141" y="8"/>
                    <a:pt x="132" y="4"/>
                  </a:cubicBezTo>
                  <a:cubicBezTo>
                    <a:pt x="124" y="0"/>
                    <a:pt x="114" y="1"/>
                    <a:pt x="105" y="2"/>
                  </a:cubicBezTo>
                  <a:cubicBezTo>
                    <a:pt x="83" y="6"/>
                    <a:pt x="62" y="9"/>
                    <a:pt x="41" y="12"/>
                  </a:cubicBezTo>
                  <a:cubicBezTo>
                    <a:pt x="33" y="13"/>
                    <a:pt x="21" y="13"/>
                    <a:pt x="14" y="16"/>
                  </a:cubicBezTo>
                  <a:cubicBezTo>
                    <a:pt x="8" y="19"/>
                    <a:pt x="4" y="29"/>
                    <a:pt x="2" y="35"/>
                  </a:cubicBezTo>
                  <a:cubicBezTo>
                    <a:pt x="0" y="44"/>
                    <a:pt x="0" y="53"/>
                    <a:pt x="4" y="62"/>
                  </a:cubicBezTo>
                  <a:close/>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sp>
        <p:nvSpPr>
          <p:cNvPr id="92" name="Freeform 20">
            <a:extLst>
              <a:ext uri="{FF2B5EF4-FFF2-40B4-BE49-F238E27FC236}">
                <a16:creationId xmlns:a16="http://schemas.microsoft.com/office/drawing/2014/main" id="{873B84C6-DAFD-3543-A803-459982834BF5}"/>
              </a:ext>
            </a:extLst>
          </p:cNvPr>
          <p:cNvSpPr>
            <a:spLocks/>
          </p:cNvSpPr>
          <p:nvPr userDrawn="1"/>
        </p:nvSpPr>
        <p:spPr bwMode="auto">
          <a:xfrm>
            <a:off x="1270076" y="2998787"/>
            <a:ext cx="1008063" cy="2598738"/>
          </a:xfrm>
          <a:custGeom>
            <a:avLst/>
            <a:gdLst>
              <a:gd name="T0" fmla="*/ 27 w 265"/>
              <a:gd name="T1" fmla="*/ 663 h 682"/>
              <a:gd name="T2" fmla="*/ 10 w 265"/>
              <a:gd name="T3" fmla="*/ 378 h 682"/>
              <a:gd name="T4" fmla="*/ 80 w 265"/>
              <a:gd name="T5" fmla="*/ 97 h 682"/>
              <a:gd name="T6" fmla="*/ 81 w 265"/>
              <a:gd name="T7" fmla="*/ 41 h 682"/>
              <a:gd name="T8" fmla="*/ 117 w 265"/>
              <a:gd name="T9" fmla="*/ 2 h 682"/>
              <a:gd name="T10" fmla="*/ 169 w 265"/>
              <a:gd name="T11" fmla="*/ 44 h 682"/>
              <a:gd name="T12" fmla="*/ 175 w 265"/>
              <a:gd name="T13" fmla="*/ 186 h 682"/>
              <a:gd name="T14" fmla="*/ 155 w 265"/>
              <a:gd name="T15" fmla="*/ 263 h 682"/>
              <a:gd name="T16" fmla="*/ 217 w 265"/>
              <a:gd name="T17" fmla="*/ 368 h 682"/>
              <a:gd name="T18" fmla="*/ 262 w 265"/>
              <a:gd name="T19" fmla="*/ 525 h 682"/>
              <a:gd name="T20" fmla="*/ 212 w 265"/>
              <a:gd name="T21"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5" h="682">
                <a:moveTo>
                  <a:pt x="27" y="663"/>
                </a:moveTo>
                <a:cubicBezTo>
                  <a:pt x="42" y="569"/>
                  <a:pt x="0" y="473"/>
                  <a:pt x="10" y="378"/>
                </a:cubicBezTo>
                <a:cubicBezTo>
                  <a:pt x="20" y="282"/>
                  <a:pt x="82" y="194"/>
                  <a:pt x="80" y="97"/>
                </a:cubicBezTo>
                <a:cubicBezTo>
                  <a:pt x="79" y="78"/>
                  <a:pt x="77" y="59"/>
                  <a:pt x="81" y="41"/>
                </a:cubicBezTo>
                <a:cubicBezTo>
                  <a:pt x="85" y="23"/>
                  <a:pt x="98" y="4"/>
                  <a:pt x="117" y="2"/>
                </a:cubicBezTo>
                <a:cubicBezTo>
                  <a:pt x="141" y="0"/>
                  <a:pt x="159" y="22"/>
                  <a:pt x="169" y="44"/>
                </a:cubicBezTo>
                <a:cubicBezTo>
                  <a:pt x="188" y="89"/>
                  <a:pt x="190" y="140"/>
                  <a:pt x="175" y="186"/>
                </a:cubicBezTo>
                <a:cubicBezTo>
                  <a:pt x="167" y="211"/>
                  <a:pt x="154" y="237"/>
                  <a:pt x="155" y="263"/>
                </a:cubicBezTo>
                <a:cubicBezTo>
                  <a:pt x="157" y="305"/>
                  <a:pt x="193" y="335"/>
                  <a:pt x="217" y="368"/>
                </a:cubicBezTo>
                <a:cubicBezTo>
                  <a:pt x="250" y="413"/>
                  <a:pt x="265" y="470"/>
                  <a:pt x="262" y="525"/>
                </a:cubicBezTo>
                <a:cubicBezTo>
                  <a:pt x="260" y="580"/>
                  <a:pt x="241" y="634"/>
                  <a:pt x="212" y="682"/>
                </a:cubicBezTo>
              </a:path>
            </a:pathLst>
          </a:custGeom>
          <a:solidFill>
            <a:schemeClr val="bg2"/>
          </a:solidFill>
          <a:ln w="381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0" name="Freeform 31">
            <a:extLst>
              <a:ext uri="{FF2B5EF4-FFF2-40B4-BE49-F238E27FC236}">
                <a16:creationId xmlns:a16="http://schemas.microsoft.com/office/drawing/2014/main" id="{31EE530A-3BD0-4A42-8CCD-735F18C24371}"/>
              </a:ext>
            </a:extLst>
          </p:cNvPr>
          <p:cNvSpPr>
            <a:spLocks/>
          </p:cNvSpPr>
          <p:nvPr userDrawn="1"/>
        </p:nvSpPr>
        <p:spPr bwMode="auto">
          <a:xfrm>
            <a:off x="4857163" y="5328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111" name="Group 110">
            <a:extLst>
              <a:ext uri="{FF2B5EF4-FFF2-40B4-BE49-F238E27FC236}">
                <a16:creationId xmlns:a16="http://schemas.microsoft.com/office/drawing/2014/main" id="{BE8D07DF-5677-0D4F-827D-E991F51E77B2}"/>
              </a:ext>
            </a:extLst>
          </p:cNvPr>
          <p:cNvGrpSpPr/>
          <p:nvPr userDrawn="1"/>
        </p:nvGrpSpPr>
        <p:grpSpPr>
          <a:xfrm rot="16200000">
            <a:off x="-847812" y="1575746"/>
            <a:ext cx="2530305" cy="138107"/>
            <a:chOff x="2502568" y="6027821"/>
            <a:chExt cx="6689559" cy="365125"/>
          </a:xfrm>
        </p:grpSpPr>
        <p:pic>
          <p:nvPicPr>
            <p:cNvPr id="112" name="Picture 111" descr="Text, logo&#10;&#10;Description automatically generated">
              <a:extLst>
                <a:ext uri="{FF2B5EF4-FFF2-40B4-BE49-F238E27FC236}">
                  <a16:creationId xmlns:a16="http://schemas.microsoft.com/office/drawing/2014/main" id="{8C93EA78-7E5B-D442-A4F9-252824AB74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13" name="Picture 112" descr="Text, logo&#10;&#10;Description automatically generated">
              <a:extLst>
                <a:ext uri="{FF2B5EF4-FFF2-40B4-BE49-F238E27FC236}">
                  <a16:creationId xmlns:a16="http://schemas.microsoft.com/office/drawing/2014/main" id="{7F1C0CDE-EC6C-B44C-A025-C000A935DB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5" name="Text Placeholder 23">
            <a:extLst>
              <a:ext uri="{FF2B5EF4-FFF2-40B4-BE49-F238E27FC236}">
                <a16:creationId xmlns:a16="http://schemas.microsoft.com/office/drawing/2014/main" id="{F92B0A3F-EE1F-C046-AC7F-56F6721092DE}"/>
              </a:ext>
            </a:extLst>
          </p:cNvPr>
          <p:cNvSpPr>
            <a:spLocks noGrp="1"/>
          </p:cNvSpPr>
          <p:nvPr>
            <p:ph type="body" sz="quarter" idx="38" hasCustomPrompt="1"/>
          </p:nvPr>
        </p:nvSpPr>
        <p:spPr>
          <a:xfrm>
            <a:off x="4868416" y="7403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01</a:t>
            </a:r>
          </a:p>
        </p:txBody>
      </p:sp>
      <p:sp>
        <p:nvSpPr>
          <p:cNvPr id="116" name="Text Placeholder 23">
            <a:extLst>
              <a:ext uri="{FF2B5EF4-FFF2-40B4-BE49-F238E27FC236}">
                <a16:creationId xmlns:a16="http://schemas.microsoft.com/office/drawing/2014/main" id="{FC7C6AD9-DFCD-3444-A5B7-98088FA48903}"/>
              </a:ext>
            </a:extLst>
          </p:cNvPr>
          <p:cNvSpPr>
            <a:spLocks noGrp="1"/>
          </p:cNvSpPr>
          <p:nvPr>
            <p:ph type="body" sz="quarter" idx="41" hasCustomPrompt="1"/>
          </p:nvPr>
        </p:nvSpPr>
        <p:spPr>
          <a:xfrm>
            <a:off x="6078117" y="7667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01</a:t>
            </a:r>
          </a:p>
        </p:txBody>
      </p:sp>
      <p:sp>
        <p:nvSpPr>
          <p:cNvPr id="117" name="Text Placeholder 23">
            <a:extLst>
              <a:ext uri="{FF2B5EF4-FFF2-40B4-BE49-F238E27FC236}">
                <a16:creationId xmlns:a16="http://schemas.microsoft.com/office/drawing/2014/main" id="{6EB9A5FD-D13E-764B-9DFB-06F737253C34}"/>
              </a:ext>
            </a:extLst>
          </p:cNvPr>
          <p:cNvSpPr>
            <a:spLocks noGrp="1"/>
          </p:cNvSpPr>
          <p:nvPr>
            <p:ph type="body" sz="quarter" idx="42" hasCustomPrompt="1"/>
          </p:nvPr>
        </p:nvSpPr>
        <p:spPr>
          <a:xfrm>
            <a:off x="6078117" y="12703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19" name="Freeform 30">
            <a:extLst>
              <a:ext uri="{FF2B5EF4-FFF2-40B4-BE49-F238E27FC236}">
                <a16:creationId xmlns:a16="http://schemas.microsoft.com/office/drawing/2014/main" id="{1A17A542-D44D-744D-ABF0-096292921B2F}"/>
              </a:ext>
            </a:extLst>
          </p:cNvPr>
          <p:cNvSpPr>
            <a:spLocks/>
          </p:cNvSpPr>
          <p:nvPr userDrawn="1"/>
        </p:nvSpPr>
        <p:spPr bwMode="auto">
          <a:xfrm>
            <a:off x="4875045" y="208881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3BDB7"/>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0" name="Freeform 31">
            <a:extLst>
              <a:ext uri="{FF2B5EF4-FFF2-40B4-BE49-F238E27FC236}">
                <a16:creationId xmlns:a16="http://schemas.microsoft.com/office/drawing/2014/main" id="{8FAB8B35-9DAF-4C45-9546-6EAD3EB3056A}"/>
              </a:ext>
            </a:extLst>
          </p:cNvPr>
          <p:cNvSpPr>
            <a:spLocks/>
          </p:cNvSpPr>
          <p:nvPr userDrawn="1"/>
        </p:nvSpPr>
        <p:spPr bwMode="auto">
          <a:xfrm>
            <a:off x="4857163" y="200603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1" name="Text Placeholder 23">
            <a:extLst>
              <a:ext uri="{FF2B5EF4-FFF2-40B4-BE49-F238E27FC236}">
                <a16:creationId xmlns:a16="http://schemas.microsoft.com/office/drawing/2014/main" id="{C206B386-04F3-A647-AB7D-7FC07E6D9770}"/>
              </a:ext>
            </a:extLst>
          </p:cNvPr>
          <p:cNvSpPr>
            <a:spLocks noGrp="1"/>
          </p:cNvSpPr>
          <p:nvPr>
            <p:ph type="body" sz="quarter" idx="43" hasCustomPrompt="1"/>
          </p:nvPr>
        </p:nvSpPr>
        <p:spPr>
          <a:xfrm>
            <a:off x="4868416" y="221356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02</a:t>
            </a:r>
          </a:p>
        </p:txBody>
      </p:sp>
      <p:sp>
        <p:nvSpPr>
          <p:cNvPr id="122" name="Text Placeholder 23">
            <a:extLst>
              <a:ext uri="{FF2B5EF4-FFF2-40B4-BE49-F238E27FC236}">
                <a16:creationId xmlns:a16="http://schemas.microsoft.com/office/drawing/2014/main" id="{865FFA95-CD00-194D-ABF4-C489E74FF045}"/>
              </a:ext>
            </a:extLst>
          </p:cNvPr>
          <p:cNvSpPr>
            <a:spLocks noGrp="1"/>
          </p:cNvSpPr>
          <p:nvPr>
            <p:ph type="body" sz="quarter" idx="44" hasCustomPrompt="1"/>
          </p:nvPr>
        </p:nvSpPr>
        <p:spPr>
          <a:xfrm>
            <a:off x="6078117" y="223996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02</a:t>
            </a:r>
          </a:p>
        </p:txBody>
      </p:sp>
      <p:sp>
        <p:nvSpPr>
          <p:cNvPr id="123" name="Text Placeholder 23">
            <a:extLst>
              <a:ext uri="{FF2B5EF4-FFF2-40B4-BE49-F238E27FC236}">
                <a16:creationId xmlns:a16="http://schemas.microsoft.com/office/drawing/2014/main" id="{B1BBAF29-EB7E-2D40-A94A-8DCD761F8E5D}"/>
              </a:ext>
            </a:extLst>
          </p:cNvPr>
          <p:cNvSpPr>
            <a:spLocks noGrp="1"/>
          </p:cNvSpPr>
          <p:nvPr>
            <p:ph type="body" sz="quarter" idx="45" hasCustomPrompt="1"/>
          </p:nvPr>
        </p:nvSpPr>
        <p:spPr>
          <a:xfrm>
            <a:off x="6078117" y="274350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4" name="Freeform 30">
            <a:extLst>
              <a:ext uri="{FF2B5EF4-FFF2-40B4-BE49-F238E27FC236}">
                <a16:creationId xmlns:a16="http://schemas.microsoft.com/office/drawing/2014/main" id="{1CD6D1C8-C153-EA4A-B5AE-936291EF222A}"/>
              </a:ext>
            </a:extLst>
          </p:cNvPr>
          <p:cNvSpPr>
            <a:spLocks/>
          </p:cNvSpPr>
          <p:nvPr userDrawn="1"/>
        </p:nvSpPr>
        <p:spPr bwMode="auto">
          <a:xfrm>
            <a:off x="4892927" y="3538999"/>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51A9BA"/>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5" name="Freeform 31">
            <a:extLst>
              <a:ext uri="{FF2B5EF4-FFF2-40B4-BE49-F238E27FC236}">
                <a16:creationId xmlns:a16="http://schemas.microsoft.com/office/drawing/2014/main" id="{A18C0A9C-DD12-224B-AFA6-5A865F98D9FF}"/>
              </a:ext>
            </a:extLst>
          </p:cNvPr>
          <p:cNvSpPr>
            <a:spLocks/>
          </p:cNvSpPr>
          <p:nvPr userDrawn="1"/>
        </p:nvSpPr>
        <p:spPr bwMode="auto">
          <a:xfrm>
            <a:off x="4875045" y="3456221"/>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6" name="Text Placeholder 23">
            <a:extLst>
              <a:ext uri="{FF2B5EF4-FFF2-40B4-BE49-F238E27FC236}">
                <a16:creationId xmlns:a16="http://schemas.microsoft.com/office/drawing/2014/main" id="{3CB50751-8AF7-4341-90F4-F99452984F58}"/>
              </a:ext>
            </a:extLst>
          </p:cNvPr>
          <p:cNvSpPr>
            <a:spLocks noGrp="1"/>
          </p:cNvSpPr>
          <p:nvPr>
            <p:ph type="body" sz="quarter" idx="46" hasCustomPrompt="1"/>
          </p:nvPr>
        </p:nvSpPr>
        <p:spPr>
          <a:xfrm>
            <a:off x="4886298" y="3663750"/>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03</a:t>
            </a:r>
          </a:p>
        </p:txBody>
      </p:sp>
      <p:sp>
        <p:nvSpPr>
          <p:cNvPr id="127" name="Text Placeholder 23">
            <a:extLst>
              <a:ext uri="{FF2B5EF4-FFF2-40B4-BE49-F238E27FC236}">
                <a16:creationId xmlns:a16="http://schemas.microsoft.com/office/drawing/2014/main" id="{85E84302-98AA-A846-BEDF-8B7A4601C8DB}"/>
              </a:ext>
            </a:extLst>
          </p:cNvPr>
          <p:cNvSpPr>
            <a:spLocks noGrp="1"/>
          </p:cNvSpPr>
          <p:nvPr>
            <p:ph type="body" sz="quarter" idx="47" hasCustomPrompt="1"/>
          </p:nvPr>
        </p:nvSpPr>
        <p:spPr>
          <a:xfrm>
            <a:off x="6095999" y="3690149"/>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03</a:t>
            </a:r>
          </a:p>
        </p:txBody>
      </p:sp>
      <p:sp>
        <p:nvSpPr>
          <p:cNvPr id="128" name="Text Placeholder 23">
            <a:extLst>
              <a:ext uri="{FF2B5EF4-FFF2-40B4-BE49-F238E27FC236}">
                <a16:creationId xmlns:a16="http://schemas.microsoft.com/office/drawing/2014/main" id="{CC70B14B-7A1F-1C41-8DE5-B3679D34D622}"/>
              </a:ext>
            </a:extLst>
          </p:cNvPr>
          <p:cNvSpPr>
            <a:spLocks noGrp="1"/>
          </p:cNvSpPr>
          <p:nvPr>
            <p:ph type="body" sz="quarter" idx="48" hasCustomPrompt="1"/>
          </p:nvPr>
        </p:nvSpPr>
        <p:spPr>
          <a:xfrm>
            <a:off x="6095999" y="4193686"/>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
        <p:nvSpPr>
          <p:cNvPr id="129" name="Freeform 30">
            <a:extLst>
              <a:ext uri="{FF2B5EF4-FFF2-40B4-BE49-F238E27FC236}">
                <a16:creationId xmlns:a16="http://schemas.microsoft.com/office/drawing/2014/main" id="{4D09F2FF-228C-5C48-9ECD-E95D779C0240}"/>
              </a:ext>
            </a:extLst>
          </p:cNvPr>
          <p:cNvSpPr>
            <a:spLocks/>
          </p:cNvSpPr>
          <p:nvPr userDrawn="1"/>
        </p:nvSpPr>
        <p:spPr bwMode="auto">
          <a:xfrm>
            <a:off x="4892927" y="5013443"/>
            <a:ext cx="849313" cy="849313"/>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0" name="Freeform 31">
            <a:extLst>
              <a:ext uri="{FF2B5EF4-FFF2-40B4-BE49-F238E27FC236}">
                <a16:creationId xmlns:a16="http://schemas.microsoft.com/office/drawing/2014/main" id="{3BFEB37F-22CC-E141-8F99-623CD30DA884}"/>
              </a:ext>
            </a:extLst>
          </p:cNvPr>
          <p:cNvSpPr>
            <a:spLocks/>
          </p:cNvSpPr>
          <p:nvPr userDrawn="1"/>
        </p:nvSpPr>
        <p:spPr bwMode="auto">
          <a:xfrm>
            <a:off x="4875045" y="4930665"/>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31" name="Text Placeholder 23">
            <a:extLst>
              <a:ext uri="{FF2B5EF4-FFF2-40B4-BE49-F238E27FC236}">
                <a16:creationId xmlns:a16="http://schemas.microsoft.com/office/drawing/2014/main" id="{E0180AFE-E2B4-5B4F-93BC-A8FB290747D4}"/>
              </a:ext>
            </a:extLst>
          </p:cNvPr>
          <p:cNvSpPr>
            <a:spLocks noGrp="1"/>
          </p:cNvSpPr>
          <p:nvPr>
            <p:ph type="body" sz="quarter" idx="49" hasCustomPrompt="1"/>
          </p:nvPr>
        </p:nvSpPr>
        <p:spPr>
          <a:xfrm>
            <a:off x="4886298" y="5138194"/>
            <a:ext cx="830122" cy="529936"/>
          </a:xfrm>
        </p:spPr>
        <p:txBody>
          <a:bodyPr anchor="ctr">
            <a:noAutofit/>
          </a:bodyPr>
          <a:lstStyle>
            <a:lvl1pPr marL="0" indent="0" algn="ctr">
              <a:buNone/>
              <a:defRPr sz="4200" b="1" i="0">
                <a:solidFill>
                  <a:srgbClr val="231F20"/>
                </a:solidFill>
                <a:latin typeface="Amatic SC" pitchFamily="2" charset="0"/>
              </a:defRPr>
            </a:lvl1pPr>
          </a:lstStyle>
          <a:p>
            <a:pPr lvl="0"/>
            <a:r>
              <a:rPr lang="en-US" dirty="0"/>
              <a:t>04</a:t>
            </a:r>
          </a:p>
        </p:txBody>
      </p:sp>
      <p:sp>
        <p:nvSpPr>
          <p:cNvPr id="132" name="Text Placeholder 23">
            <a:extLst>
              <a:ext uri="{FF2B5EF4-FFF2-40B4-BE49-F238E27FC236}">
                <a16:creationId xmlns:a16="http://schemas.microsoft.com/office/drawing/2014/main" id="{61A6343A-31D2-0649-9576-36553BD4C817}"/>
              </a:ext>
            </a:extLst>
          </p:cNvPr>
          <p:cNvSpPr>
            <a:spLocks noGrp="1"/>
          </p:cNvSpPr>
          <p:nvPr>
            <p:ph type="body" sz="quarter" idx="50" hasCustomPrompt="1"/>
          </p:nvPr>
        </p:nvSpPr>
        <p:spPr>
          <a:xfrm>
            <a:off x="6095999" y="5164593"/>
            <a:ext cx="5605101" cy="432932"/>
          </a:xfrm>
        </p:spPr>
        <p:txBody>
          <a:bodyPr anchor="ctr">
            <a:noAutofit/>
          </a:bodyPr>
          <a:lstStyle>
            <a:lvl1pPr marL="0" indent="0" algn="l">
              <a:buNone/>
              <a:defRPr sz="3400" b="1" i="0">
                <a:solidFill>
                  <a:srgbClr val="231F20"/>
                </a:solidFill>
                <a:latin typeface="Amatic SC" pitchFamily="2" charset="0"/>
              </a:defRPr>
            </a:lvl1pPr>
          </a:lstStyle>
          <a:p>
            <a:pPr lvl="0"/>
            <a:r>
              <a:rPr lang="en-US" dirty="0"/>
              <a:t>INFODATA 04</a:t>
            </a:r>
          </a:p>
        </p:txBody>
      </p:sp>
      <p:sp>
        <p:nvSpPr>
          <p:cNvPr id="133" name="Text Placeholder 23">
            <a:extLst>
              <a:ext uri="{FF2B5EF4-FFF2-40B4-BE49-F238E27FC236}">
                <a16:creationId xmlns:a16="http://schemas.microsoft.com/office/drawing/2014/main" id="{4EC59C9B-06DA-3443-9C3B-DB7F0DE22AFE}"/>
              </a:ext>
            </a:extLst>
          </p:cNvPr>
          <p:cNvSpPr>
            <a:spLocks noGrp="1"/>
          </p:cNvSpPr>
          <p:nvPr>
            <p:ph type="body" sz="quarter" idx="51" hasCustomPrompt="1"/>
          </p:nvPr>
        </p:nvSpPr>
        <p:spPr>
          <a:xfrm>
            <a:off x="6095999" y="5668130"/>
            <a:ext cx="5605101" cy="764875"/>
          </a:xfrm>
        </p:spPr>
        <p:txBody>
          <a:bodyPr anchor="t">
            <a:normAutofit/>
          </a:bodyPr>
          <a:lstStyle>
            <a:lvl1pPr marL="0" indent="0" algn="l">
              <a:buNone/>
              <a:defRPr sz="2000" b="0" i="0">
                <a:solidFill>
                  <a:srgbClr val="231F20"/>
                </a:solidFill>
                <a:latin typeface="Josefin Sans" pitchFamily="2" charset="77"/>
              </a:defRPr>
            </a:lvl1pPr>
          </a:lstStyle>
          <a:p>
            <a:pPr lvl="0"/>
            <a:r>
              <a:rPr lang="en-US" dirty="0"/>
              <a:t>Click here</a:t>
            </a:r>
          </a:p>
        </p:txBody>
      </p:sp>
    </p:spTree>
    <p:extLst>
      <p:ext uri="{BB962C8B-B14F-4D97-AF65-F5344CB8AC3E}">
        <p14:creationId xmlns:p14="http://schemas.microsoft.com/office/powerpoint/2010/main" val="284710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750"/>
                                        <p:tgtEl>
                                          <p:spTgt spid="59"/>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750"/>
                                        <p:tgtEl>
                                          <p:spTgt spid="6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750"/>
                                        <p:tgtEl>
                                          <p:spTgt spid="62"/>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750"/>
                                        <p:tgtEl>
                                          <p:spTgt spid="61"/>
                                        </p:tgtEl>
                                      </p:cBhvr>
                                    </p:animEffect>
                                  </p:childTnLst>
                                </p:cTn>
                              </p:par>
                              <p:par>
                                <p:cTn id="17" presetID="53" presetClass="entr" presetSubtype="16" fill="hold" grpId="0" nodeType="withEffect">
                                  <p:stCondLst>
                                    <p:cond delay="500"/>
                                  </p:stCondLst>
                                  <p:childTnLst>
                                    <p:set>
                                      <p:cBhvr>
                                        <p:cTn id="18" dur="1" fill="hold">
                                          <p:stCondLst>
                                            <p:cond delay="0"/>
                                          </p:stCondLst>
                                        </p:cTn>
                                        <p:tgtEl>
                                          <p:spTgt spid="100"/>
                                        </p:tgtEl>
                                        <p:attrNameLst>
                                          <p:attrName>style.visibility</p:attrName>
                                        </p:attrNameLst>
                                      </p:cBhvr>
                                      <p:to>
                                        <p:strVal val="visible"/>
                                      </p:to>
                                    </p:set>
                                    <p:anim calcmode="lin" valueType="num">
                                      <p:cBhvr>
                                        <p:cTn id="19" dur="750" fill="hold"/>
                                        <p:tgtEl>
                                          <p:spTgt spid="100"/>
                                        </p:tgtEl>
                                        <p:attrNameLst>
                                          <p:attrName>ppt_w</p:attrName>
                                        </p:attrNameLst>
                                      </p:cBhvr>
                                      <p:tavLst>
                                        <p:tav tm="0">
                                          <p:val>
                                            <p:fltVal val="0"/>
                                          </p:val>
                                        </p:tav>
                                        <p:tav tm="100000">
                                          <p:val>
                                            <p:strVal val="#ppt_w"/>
                                          </p:val>
                                        </p:tav>
                                      </p:tavLst>
                                    </p:anim>
                                    <p:anim calcmode="lin" valueType="num">
                                      <p:cBhvr>
                                        <p:cTn id="20" dur="750" fill="hold"/>
                                        <p:tgtEl>
                                          <p:spTgt spid="100"/>
                                        </p:tgtEl>
                                        <p:attrNameLst>
                                          <p:attrName>ppt_h</p:attrName>
                                        </p:attrNameLst>
                                      </p:cBhvr>
                                      <p:tavLst>
                                        <p:tav tm="0">
                                          <p:val>
                                            <p:fltVal val="0"/>
                                          </p:val>
                                        </p:tav>
                                        <p:tav tm="100000">
                                          <p:val>
                                            <p:strVal val="#ppt_h"/>
                                          </p:val>
                                        </p:tav>
                                      </p:tavLst>
                                    </p:anim>
                                    <p:animEffect transition="in" filter="fade">
                                      <p:cBhvr>
                                        <p:cTn id="21" dur="750"/>
                                        <p:tgtEl>
                                          <p:spTgt spid="100"/>
                                        </p:tgtEl>
                                      </p:cBhvr>
                                    </p:animEffect>
                                  </p:childTnLst>
                                </p:cTn>
                              </p:par>
                              <p:par>
                                <p:cTn id="22" presetID="53" presetClass="entr" presetSubtype="16" fill="hold" grpId="0" nodeType="withEffect">
                                  <p:stCondLst>
                                    <p:cond delay="75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750" fill="hold"/>
                                        <p:tgtEl>
                                          <p:spTgt spid="118"/>
                                        </p:tgtEl>
                                        <p:attrNameLst>
                                          <p:attrName>ppt_w</p:attrName>
                                        </p:attrNameLst>
                                      </p:cBhvr>
                                      <p:tavLst>
                                        <p:tav tm="0">
                                          <p:val>
                                            <p:fltVal val="0"/>
                                          </p:val>
                                        </p:tav>
                                        <p:tav tm="100000">
                                          <p:val>
                                            <p:strVal val="#ppt_w"/>
                                          </p:val>
                                        </p:tav>
                                      </p:tavLst>
                                    </p:anim>
                                    <p:anim calcmode="lin" valueType="num">
                                      <p:cBhvr>
                                        <p:cTn id="25" dur="750" fill="hold"/>
                                        <p:tgtEl>
                                          <p:spTgt spid="118"/>
                                        </p:tgtEl>
                                        <p:attrNameLst>
                                          <p:attrName>ppt_h</p:attrName>
                                        </p:attrNameLst>
                                      </p:cBhvr>
                                      <p:tavLst>
                                        <p:tav tm="0">
                                          <p:val>
                                            <p:fltVal val="0"/>
                                          </p:val>
                                        </p:tav>
                                        <p:tav tm="100000">
                                          <p:val>
                                            <p:strVal val="#ppt_h"/>
                                          </p:val>
                                        </p:tav>
                                      </p:tavLst>
                                    </p:anim>
                                    <p:animEffect transition="in" filter="fade">
                                      <p:cBhvr>
                                        <p:cTn id="26" dur="750"/>
                                        <p:tgtEl>
                                          <p:spTgt spid="118"/>
                                        </p:tgtEl>
                                      </p:cBhvr>
                                    </p:animEffect>
                                  </p:childTnLst>
                                </p:cTn>
                              </p:par>
                              <p:par>
                                <p:cTn id="27" presetID="53" presetClass="entr" presetSubtype="16" fill="hold" grpId="0" nodeType="withEffect">
                                  <p:stCondLst>
                                    <p:cond delay="500"/>
                                  </p:stCondLst>
                                  <p:childTnLst>
                                    <p:set>
                                      <p:cBhvr>
                                        <p:cTn id="28" dur="1" fill="hold">
                                          <p:stCondLst>
                                            <p:cond delay="0"/>
                                          </p:stCondLst>
                                        </p:cTn>
                                        <p:tgtEl>
                                          <p:spTgt spid="120"/>
                                        </p:tgtEl>
                                        <p:attrNameLst>
                                          <p:attrName>style.visibility</p:attrName>
                                        </p:attrNameLst>
                                      </p:cBhvr>
                                      <p:to>
                                        <p:strVal val="visible"/>
                                      </p:to>
                                    </p:set>
                                    <p:anim calcmode="lin" valueType="num">
                                      <p:cBhvr>
                                        <p:cTn id="29" dur="750" fill="hold"/>
                                        <p:tgtEl>
                                          <p:spTgt spid="120"/>
                                        </p:tgtEl>
                                        <p:attrNameLst>
                                          <p:attrName>ppt_w</p:attrName>
                                        </p:attrNameLst>
                                      </p:cBhvr>
                                      <p:tavLst>
                                        <p:tav tm="0">
                                          <p:val>
                                            <p:fltVal val="0"/>
                                          </p:val>
                                        </p:tav>
                                        <p:tav tm="100000">
                                          <p:val>
                                            <p:strVal val="#ppt_w"/>
                                          </p:val>
                                        </p:tav>
                                      </p:tavLst>
                                    </p:anim>
                                    <p:anim calcmode="lin" valueType="num">
                                      <p:cBhvr>
                                        <p:cTn id="30" dur="750" fill="hold"/>
                                        <p:tgtEl>
                                          <p:spTgt spid="120"/>
                                        </p:tgtEl>
                                        <p:attrNameLst>
                                          <p:attrName>ppt_h</p:attrName>
                                        </p:attrNameLst>
                                      </p:cBhvr>
                                      <p:tavLst>
                                        <p:tav tm="0">
                                          <p:val>
                                            <p:fltVal val="0"/>
                                          </p:val>
                                        </p:tav>
                                        <p:tav tm="100000">
                                          <p:val>
                                            <p:strVal val="#ppt_h"/>
                                          </p:val>
                                        </p:tav>
                                      </p:tavLst>
                                    </p:anim>
                                    <p:animEffect transition="in" filter="fade">
                                      <p:cBhvr>
                                        <p:cTn id="31" dur="750"/>
                                        <p:tgtEl>
                                          <p:spTgt spid="120"/>
                                        </p:tgtEl>
                                      </p:cBhvr>
                                    </p:animEffect>
                                  </p:childTnLst>
                                </p:cTn>
                              </p:par>
                              <p:par>
                                <p:cTn id="32" presetID="53" presetClass="entr" presetSubtype="16" fill="hold" grpId="0" nodeType="withEffect">
                                  <p:stCondLst>
                                    <p:cond delay="750"/>
                                  </p:stCondLst>
                                  <p:childTnLst>
                                    <p:set>
                                      <p:cBhvr>
                                        <p:cTn id="33" dur="1" fill="hold">
                                          <p:stCondLst>
                                            <p:cond delay="0"/>
                                          </p:stCondLst>
                                        </p:cTn>
                                        <p:tgtEl>
                                          <p:spTgt spid="119"/>
                                        </p:tgtEl>
                                        <p:attrNameLst>
                                          <p:attrName>style.visibility</p:attrName>
                                        </p:attrNameLst>
                                      </p:cBhvr>
                                      <p:to>
                                        <p:strVal val="visible"/>
                                      </p:to>
                                    </p:set>
                                    <p:anim calcmode="lin" valueType="num">
                                      <p:cBhvr>
                                        <p:cTn id="34" dur="750" fill="hold"/>
                                        <p:tgtEl>
                                          <p:spTgt spid="119"/>
                                        </p:tgtEl>
                                        <p:attrNameLst>
                                          <p:attrName>ppt_w</p:attrName>
                                        </p:attrNameLst>
                                      </p:cBhvr>
                                      <p:tavLst>
                                        <p:tav tm="0">
                                          <p:val>
                                            <p:fltVal val="0"/>
                                          </p:val>
                                        </p:tav>
                                        <p:tav tm="100000">
                                          <p:val>
                                            <p:strVal val="#ppt_w"/>
                                          </p:val>
                                        </p:tav>
                                      </p:tavLst>
                                    </p:anim>
                                    <p:anim calcmode="lin" valueType="num">
                                      <p:cBhvr>
                                        <p:cTn id="35" dur="750" fill="hold"/>
                                        <p:tgtEl>
                                          <p:spTgt spid="119"/>
                                        </p:tgtEl>
                                        <p:attrNameLst>
                                          <p:attrName>ppt_h</p:attrName>
                                        </p:attrNameLst>
                                      </p:cBhvr>
                                      <p:tavLst>
                                        <p:tav tm="0">
                                          <p:val>
                                            <p:fltVal val="0"/>
                                          </p:val>
                                        </p:tav>
                                        <p:tav tm="100000">
                                          <p:val>
                                            <p:strVal val="#ppt_h"/>
                                          </p:val>
                                        </p:tav>
                                      </p:tavLst>
                                    </p:anim>
                                    <p:animEffect transition="in" filter="fade">
                                      <p:cBhvr>
                                        <p:cTn id="36" dur="750"/>
                                        <p:tgtEl>
                                          <p:spTgt spid="119"/>
                                        </p:tgtEl>
                                      </p:cBhvr>
                                    </p:animEffect>
                                  </p:childTnLst>
                                </p:cTn>
                              </p:par>
                              <p:par>
                                <p:cTn id="37" presetID="53" presetClass="entr" presetSubtype="16" fill="hold" grpId="0" nodeType="withEffect">
                                  <p:stCondLst>
                                    <p:cond delay="500"/>
                                  </p:stCondLst>
                                  <p:childTnLst>
                                    <p:set>
                                      <p:cBhvr>
                                        <p:cTn id="38" dur="1" fill="hold">
                                          <p:stCondLst>
                                            <p:cond delay="0"/>
                                          </p:stCondLst>
                                        </p:cTn>
                                        <p:tgtEl>
                                          <p:spTgt spid="125"/>
                                        </p:tgtEl>
                                        <p:attrNameLst>
                                          <p:attrName>style.visibility</p:attrName>
                                        </p:attrNameLst>
                                      </p:cBhvr>
                                      <p:to>
                                        <p:strVal val="visible"/>
                                      </p:to>
                                    </p:set>
                                    <p:anim calcmode="lin" valueType="num">
                                      <p:cBhvr>
                                        <p:cTn id="39" dur="750" fill="hold"/>
                                        <p:tgtEl>
                                          <p:spTgt spid="125"/>
                                        </p:tgtEl>
                                        <p:attrNameLst>
                                          <p:attrName>ppt_w</p:attrName>
                                        </p:attrNameLst>
                                      </p:cBhvr>
                                      <p:tavLst>
                                        <p:tav tm="0">
                                          <p:val>
                                            <p:fltVal val="0"/>
                                          </p:val>
                                        </p:tav>
                                        <p:tav tm="100000">
                                          <p:val>
                                            <p:strVal val="#ppt_w"/>
                                          </p:val>
                                        </p:tav>
                                      </p:tavLst>
                                    </p:anim>
                                    <p:anim calcmode="lin" valueType="num">
                                      <p:cBhvr>
                                        <p:cTn id="40" dur="750" fill="hold"/>
                                        <p:tgtEl>
                                          <p:spTgt spid="125"/>
                                        </p:tgtEl>
                                        <p:attrNameLst>
                                          <p:attrName>ppt_h</p:attrName>
                                        </p:attrNameLst>
                                      </p:cBhvr>
                                      <p:tavLst>
                                        <p:tav tm="0">
                                          <p:val>
                                            <p:fltVal val="0"/>
                                          </p:val>
                                        </p:tav>
                                        <p:tav tm="100000">
                                          <p:val>
                                            <p:strVal val="#ppt_h"/>
                                          </p:val>
                                        </p:tav>
                                      </p:tavLst>
                                    </p:anim>
                                    <p:animEffect transition="in" filter="fade">
                                      <p:cBhvr>
                                        <p:cTn id="41" dur="750"/>
                                        <p:tgtEl>
                                          <p:spTgt spid="125"/>
                                        </p:tgtEl>
                                      </p:cBhvr>
                                    </p:animEffect>
                                  </p:childTnLst>
                                </p:cTn>
                              </p:par>
                              <p:par>
                                <p:cTn id="42" presetID="53" presetClass="entr" presetSubtype="16" fill="hold" grpId="0" nodeType="withEffect">
                                  <p:stCondLst>
                                    <p:cond delay="750"/>
                                  </p:stCondLst>
                                  <p:childTnLst>
                                    <p:set>
                                      <p:cBhvr>
                                        <p:cTn id="43" dur="1" fill="hold">
                                          <p:stCondLst>
                                            <p:cond delay="0"/>
                                          </p:stCondLst>
                                        </p:cTn>
                                        <p:tgtEl>
                                          <p:spTgt spid="124"/>
                                        </p:tgtEl>
                                        <p:attrNameLst>
                                          <p:attrName>style.visibility</p:attrName>
                                        </p:attrNameLst>
                                      </p:cBhvr>
                                      <p:to>
                                        <p:strVal val="visible"/>
                                      </p:to>
                                    </p:set>
                                    <p:anim calcmode="lin" valueType="num">
                                      <p:cBhvr>
                                        <p:cTn id="44" dur="750" fill="hold"/>
                                        <p:tgtEl>
                                          <p:spTgt spid="124"/>
                                        </p:tgtEl>
                                        <p:attrNameLst>
                                          <p:attrName>ppt_w</p:attrName>
                                        </p:attrNameLst>
                                      </p:cBhvr>
                                      <p:tavLst>
                                        <p:tav tm="0">
                                          <p:val>
                                            <p:fltVal val="0"/>
                                          </p:val>
                                        </p:tav>
                                        <p:tav tm="100000">
                                          <p:val>
                                            <p:strVal val="#ppt_w"/>
                                          </p:val>
                                        </p:tav>
                                      </p:tavLst>
                                    </p:anim>
                                    <p:anim calcmode="lin" valueType="num">
                                      <p:cBhvr>
                                        <p:cTn id="45" dur="750" fill="hold"/>
                                        <p:tgtEl>
                                          <p:spTgt spid="124"/>
                                        </p:tgtEl>
                                        <p:attrNameLst>
                                          <p:attrName>ppt_h</p:attrName>
                                        </p:attrNameLst>
                                      </p:cBhvr>
                                      <p:tavLst>
                                        <p:tav tm="0">
                                          <p:val>
                                            <p:fltVal val="0"/>
                                          </p:val>
                                        </p:tav>
                                        <p:tav tm="100000">
                                          <p:val>
                                            <p:strVal val="#ppt_h"/>
                                          </p:val>
                                        </p:tav>
                                      </p:tavLst>
                                    </p:anim>
                                    <p:animEffect transition="in" filter="fade">
                                      <p:cBhvr>
                                        <p:cTn id="46" dur="750"/>
                                        <p:tgtEl>
                                          <p:spTgt spid="124"/>
                                        </p:tgtEl>
                                      </p:cBhvr>
                                    </p:animEffect>
                                  </p:childTnLst>
                                </p:cTn>
                              </p:par>
                              <p:par>
                                <p:cTn id="47" presetID="53" presetClass="entr" presetSubtype="16" fill="hold" grpId="0" nodeType="withEffect">
                                  <p:stCondLst>
                                    <p:cond delay="500"/>
                                  </p:stCondLst>
                                  <p:childTnLst>
                                    <p:set>
                                      <p:cBhvr>
                                        <p:cTn id="48" dur="1" fill="hold">
                                          <p:stCondLst>
                                            <p:cond delay="0"/>
                                          </p:stCondLst>
                                        </p:cTn>
                                        <p:tgtEl>
                                          <p:spTgt spid="130"/>
                                        </p:tgtEl>
                                        <p:attrNameLst>
                                          <p:attrName>style.visibility</p:attrName>
                                        </p:attrNameLst>
                                      </p:cBhvr>
                                      <p:to>
                                        <p:strVal val="visible"/>
                                      </p:to>
                                    </p:set>
                                    <p:anim calcmode="lin" valueType="num">
                                      <p:cBhvr>
                                        <p:cTn id="49" dur="750" fill="hold"/>
                                        <p:tgtEl>
                                          <p:spTgt spid="130"/>
                                        </p:tgtEl>
                                        <p:attrNameLst>
                                          <p:attrName>ppt_w</p:attrName>
                                        </p:attrNameLst>
                                      </p:cBhvr>
                                      <p:tavLst>
                                        <p:tav tm="0">
                                          <p:val>
                                            <p:fltVal val="0"/>
                                          </p:val>
                                        </p:tav>
                                        <p:tav tm="100000">
                                          <p:val>
                                            <p:strVal val="#ppt_w"/>
                                          </p:val>
                                        </p:tav>
                                      </p:tavLst>
                                    </p:anim>
                                    <p:anim calcmode="lin" valueType="num">
                                      <p:cBhvr>
                                        <p:cTn id="50" dur="750" fill="hold"/>
                                        <p:tgtEl>
                                          <p:spTgt spid="130"/>
                                        </p:tgtEl>
                                        <p:attrNameLst>
                                          <p:attrName>ppt_h</p:attrName>
                                        </p:attrNameLst>
                                      </p:cBhvr>
                                      <p:tavLst>
                                        <p:tav tm="0">
                                          <p:val>
                                            <p:fltVal val="0"/>
                                          </p:val>
                                        </p:tav>
                                        <p:tav tm="100000">
                                          <p:val>
                                            <p:strVal val="#ppt_h"/>
                                          </p:val>
                                        </p:tav>
                                      </p:tavLst>
                                    </p:anim>
                                    <p:animEffect transition="in" filter="fade">
                                      <p:cBhvr>
                                        <p:cTn id="51" dur="750"/>
                                        <p:tgtEl>
                                          <p:spTgt spid="130"/>
                                        </p:tgtEl>
                                      </p:cBhvr>
                                    </p:animEffect>
                                  </p:childTnLst>
                                </p:cTn>
                              </p:par>
                              <p:par>
                                <p:cTn id="52" presetID="53" presetClass="entr" presetSubtype="16" fill="hold" grpId="0" nodeType="withEffect">
                                  <p:stCondLst>
                                    <p:cond delay="750"/>
                                  </p:stCondLst>
                                  <p:childTnLst>
                                    <p:set>
                                      <p:cBhvr>
                                        <p:cTn id="53" dur="1" fill="hold">
                                          <p:stCondLst>
                                            <p:cond delay="0"/>
                                          </p:stCondLst>
                                        </p:cTn>
                                        <p:tgtEl>
                                          <p:spTgt spid="129"/>
                                        </p:tgtEl>
                                        <p:attrNameLst>
                                          <p:attrName>style.visibility</p:attrName>
                                        </p:attrNameLst>
                                      </p:cBhvr>
                                      <p:to>
                                        <p:strVal val="visible"/>
                                      </p:to>
                                    </p:set>
                                    <p:anim calcmode="lin" valueType="num">
                                      <p:cBhvr>
                                        <p:cTn id="54" dur="750" fill="hold"/>
                                        <p:tgtEl>
                                          <p:spTgt spid="129"/>
                                        </p:tgtEl>
                                        <p:attrNameLst>
                                          <p:attrName>ppt_w</p:attrName>
                                        </p:attrNameLst>
                                      </p:cBhvr>
                                      <p:tavLst>
                                        <p:tav tm="0">
                                          <p:val>
                                            <p:fltVal val="0"/>
                                          </p:val>
                                        </p:tav>
                                        <p:tav tm="100000">
                                          <p:val>
                                            <p:strVal val="#ppt_w"/>
                                          </p:val>
                                        </p:tav>
                                      </p:tavLst>
                                    </p:anim>
                                    <p:anim calcmode="lin" valueType="num">
                                      <p:cBhvr>
                                        <p:cTn id="55" dur="750" fill="hold"/>
                                        <p:tgtEl>
                                          <p:spTgt spid="129"/>
                                        </p:tgtEl>
                                        <p:attrNameLst>
                                          <p:attrName>ppt_h</p:attrName>
                                        </p:attrNameLst>
                                      </p:cBhvr>
                                      <p:tavLst>
                                        <p:tav tm="0">
                                          <p:val>
                                            <p:fltVal val="0"/>
                                          </p:val>
                                        </p:tav>
                                        <p:tav tm="100000">
                                          <p:val>
                                            <p:strVal val="#ppt_h"/>
                                          </p:val>
                                        </p:tav>
                                      </p:tavLst>
                                    </p:anim>
                                    <p:animEffect transition="in" filter="fade">
                                      <p:cBhvr>
                                        <p:cTn id="56" dur="75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59" grpId="0" animBg="1"/>
      <p:bldP spid="60" grpId="0" animBg="1"/>
      <p:bldP spid="61" grpId="0" animBg="1"/>
      <p:bldP spid="62" grpId="0" animBg="1"/>
      <p:bldP spid="100" grpId="0" animBg="1"/>
      <p:bldP spid="119" grpId="0" animBg="1"/>
      <p:bldP spid="120" grpId="0" animBg="1"/>
      <p:bldP spid="124" grpId="0" animBg="1"/>
      <p:bldP spid="125" grpId="0" animBg="1"/>
      <p:bldP spid="129" grpId="0" animBg="1"/>
      <p:bldP spid="130"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6" name="Freeform 161">
            <a:extLst>
              <a:ext uri="{FF2B5EF4-FFF2-40B4-BE49-F238E27FC236}">
                <a16:creationId xmlns:a16="http://schemas.microsoft.com/office/drawing/2014/main" id="{B2B81924-F7F7-F74A-823D-22780C8A6C1A}"/>
              </a:ext>
            </a:extLst>
          </p:cNvPr>
          <p:cNvSpPr>
            <a:spLocks/>
          </p:cNvSpPr>
          <p:nvPr userDrawn="1"/>
        </p:nvSpPr>
        <p:spPr bwMode="auto">
          <a:xfrm>
            <a:off x="9359602" y="2388080"/>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50">
            <a:extLst>
              <a:ext uri="{FF2B5EF4-FFF2-40B4-BE49-F238E27FC236}">
                <a16:creationId xmlns:a16="http://schemas.microsoft.com/office/drawing/2014/main" id="{7915BD32-254E-D640-80C7-B02402D4C8E0}"/>
              </a:ext>
            </a:extLst>
          </p:cNvPr>
          <p:cNvSpPr>
            <a:spLocks/>
          </p:cNvSpPr>
          <p:nvPr userDrawn="1"/>
        </p:nvSpPr>
        <p:spPr bwMode="auto">
          <a:xfrm>
            <a:off x="4267668" y="2934156"/>
            <a:ext cx="6499736"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6" name="Group 5">
            <a:extLst>
              <a:ext uri="{FF2B5EF4-FFF2-40B4-BE49-F238E27FC236}">
                <a16:creationId xmlns:a16="http://schemas.microsoft.com/office/drawing/2014/main" id="{A6BA3977-2E6C-434F-9582-A280D24661D1}"/>
              </a:ext>
            </a:extLst>
          </p:cNvPr>
          <p:cNvGrpSpPr/>
          <p:nvPr userDrawn="1"/>
        </p:nvGrpSpPr>
        <p:grpSpPr>
          <a:xfrm>
            <a:off x="8096179" y="208500"/>
            <a:ext cx="2025224" cy="5026847"/>
            <a:chOff x="7777290" y="127287"/>
            <a:chExt cx="2397125" cy="5949950"/>
          </a:xfrm>
        </p:grpSpPr>
        <p:grpSp>
          <p:nvGrpSpPr>
            <p:cNvPr id="83" name="Group 82">
              <a:extLst>
                <a:ext uri="{FF2B5EF4-FFF2-40B4-BE49-F238E27FC236}">
                  <a16:creationId xmlns:a16="http://schemas.microsoft.com/office/drawing/2014/main" id="{733B2E84-0437-2A43-9759-671072F96A09}"/>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84" name="Freeform 151">
                <a:extLst>
                  <a:ext uri="{FF2B5EF4-FFF2-40B4-BE49-F238E27FC236}">
                    <a16:creationId xmlns:a16="http://schemas.microsoft.com/office/drawing/2014/main" id="{8EA26355-08D0-7949-B24D-DFE730F655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a:p>
            </p:txBody>
          </p:sp>
          <p:sp>
            <p:nvSpPr>
              <p:cNvPr id="85" name="Freeform 152">
                <a:extLst>
                  <a:ext uri="{FF2B5EF4-FFF2-40B4-BE49-F238E27FC236}">
                    <a16:creationId xmlns:a16="http://schemas.microsoft.com/office/drawing/2014/main" id="{7265D8F5-AB1D-904B-8031-F879B037F319}"/>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6" name="Freeform 153">
                <a:extLst>
                  <a:ext uri="{FF2B5EF4-FFF2-40B4-BE49-F238E27FC236}">
                    <a16:creationId xmlns:a16="http://schemas.microsoft.com/office/drawing/2014/main" id="{A0FF174C-9B6D-554A-9B03-45BB39ECD2E6}"/>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154">
                <a:extLst>
                  <a:ext uri="{FF2B5EF4-FFF2-40B4-BE49-F238E27FC236}">
                    <a16:creationId xmlns:a16="http://schemas.microsoft.com/office/drawing/2014/main" id="{8AD8AD51-A94C-9C44-A008-6AB1BBD7BFAF}"/>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8" name="Freeform 155">
                <a:extLst>
                  <a:ext uri="{FF2B5EF4-FFF2-40B4-BE49-F238E27FC236}">
                    <a16:creationId xmlns:a16="http://schemas.microsoft.com/office/drawing/2014/main" id="{9707B96C-E8E7-544C-9C55-2CC43F17FEC7}"/>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1" name="Freeform 156">
                <a:extLst>
                  <a:ext uri="{FF2B5EF4-FFF2-40B4-BE49-F238E27FC236}">
                    <a16:creationId xmlns:a16="http://schemas.microsoft.com/office/drawing/2014/main" id="{97161348-0713-5642-A614-4C92E130BF81}"/>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2" name="Freeform 157">
                <a:extLst>
                  <a:ext uri="{FF2B5EF4-FFF2-40B4-BE49-F238E27FC236}">
                    <a16:creationId xmlns:a16="http://schemas.microsoft.com/office/drawing/2014/main" id="{32F3032B-0A5F-3544-9444-070B45BBCB6B}"/>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13" name="Freeform 158">
                <a:extLst>
                  <a:ext uri="{FF2B5EF4-FFF2-40B4-BE49-F238E27FC236}">
                    <a16:creationId xmlns:a16="http://schemas.microsoft.com/office/drawing/2014/main" id="{59334654-948B-434F-AB50-39B5AD39ACF9}"/>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37" name="Group 36">
              <a:extLst>
                <a:ext uri="{FF2B5EF4-FFF2-40B4-BE49-F238E27FC236}">
                  <a16:creationId xmlns:a16="http://schemas.microsoft.com/office/drawing/2014/main" id="{0FF5CCFA-9953-1B47-AB48-A0822AED9B3A}"/>
                </a:ext>
              </a:extLst>
            </p:cNvPr>
            <p:cNvGrpSpPr>
              <a:grpSpLocks/>
            </p:cNvGrpSpPr>
            <p:nvPr userDrawn="1"/>
          </p:nvGrpSpPr>
          <p:grpSpPr bwMode="auto">
            <a:xfrm>
              <a:off x="8521827" y="3340387"/>
              <a:ext cx="946150" cy="2690813"/>
              <a:chOff x="7907338" y="4159250"/>
              <a:chExt cx="946150" cy="2690813"/>
            </a:xfrm>
            <a:noFill/>
          </p:grpSpPr>
          <p:sp>
            <p:nvSpPr>
              <p:cNvPr id="38" name="Freeform 151">
                <a:extLst>
                  <a:ext uri="{FF2B5EF4-FFF2-40B4-BE49-F238E27FC236}">
                    <a16:creationId xmlns:a16="http://schemas.microsoft.com/office/drawing/2014/main" id="{CFA409F4-1BCD-D24A-B527-B5A24C333F09}"/>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a:p>
            </p:txBody>
          </p:sp>
          <p:sp>
            <p:nvSpPr>
              <p:cNvPr id="39" name="Freeform 152">
                <a:extLst>
                  <a:ext uri="{FF2B5EF4-FFF2-40B4-BE49-F238E27FC236}">
                    <a16:creationId xmlns:a16="http://schemas.microsoft.com/office/drawing/2014/main" id="{6F9A23E2-AB2F-3D46-AC95-D452A646773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0" name="Freeform 153">
                <a:extLst>
                  <a:ext uri="{FF2B5EF4-FFF2-40B4-BE49-F238E27FC236}">
                    <a16:creationId xmlns:a16="http://schemas.microsoft.com/office/drawing/2014/main" id="{EEBC4AF0-B21D-9D43-8639-034DF491B0E9}"/>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154">
                <a:extLst>
                  <a:ext uri="{FF2B5EF4-FFF2-40B4-BE49-F238E27FC236}">
                    <a16:creationId xmlns:a16="http://schemas.microsoft.com/office/drawing/2014/main" id="{10200F9E-5631-2346-88BA-ABC22F1239B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155">
                <a:extLst>
                  <a:ext uri="{FF2B5EF4-FFF2-40B4-BE49-F238E27FC236}">
                    <a16:creationId xmlns:a16="http://schemas.microsoft.com/office/drawing/2014/main" id="{5CFCAD76-9EDD-B342-B475-E6F1FF61D50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3" name="Freeform 156">
                <a:extLst>
                  <a:ext uri="{FF2B5EF4-FFF2-40B4-BE49-F238E27FC236}">
                    <a16:creationId xmlns:a16="http://schemas.microsoft.com/office/drawing/2014/main" id="{CE39678E-DD76-3E46-AB7B-ACED9F238AE4}"/>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Freeform 157">
                <a:extLst>
                  <a:ext uri="{FF2B5EF4-FFF2-40B4-BE49-F238E27FC236}">
                    <a16:creationId xmlns:a16="http://schemas.microsoft.com/office/drawing/2014/main" id="{25137495-4B80-5D42-AC0C-78663E574CE4}"/>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158">
                <a:extLst>
                  <a:ext uri="{FF2B5EF4-FFF2-40B4-BE49-F238E27FC236}">
                    <a16:creationId xmlns:a16="http://schemas.microsoft.com/office/drawing/2014/main" id="{E5C3FB24-FC05-C64D-A7AF-1975ECD2F31B}"/>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47" name="Group 46">
              <a:extLst>
                <a:ext uri="{FF2B5EF4-FFF2-40B4-BE49-F238E27FC236}">
                  <a16:creationId xmlns:a16="http://schemas.microsoft.com/office/drawing/2014/main" id="{2E0F37FE-B0D9-C445-BF14-7A8AD6E9E9C9}"/>
                </a:ext>
              </a:extLst>
            </p:cNvPr>
            <p:cNvGrpSpPr/>
            <p:nvPr userDrawn="1"/>
          </p:nvGrpSpPr>
          <p:grpSpPr>
            <a:xfrm>
              <a:off x="7777290" y="127287"/>
              <a:ext cx="2397125" cy="3489325"/>
              <a:chOff x="7162801" y="946150"/>
              <a:chExt cx="2397125" cy="3489325"/>
            </a:xfrm>
            <a:solidFill>
              <a:schemeClr val="bg2"/>
            </a:solidFill>
          </p:grpSpPr>
          <p:sp>
            <p:nvSpPr>
              <p:cNvPr id="48" name="Freeform 162">
                <a:extLst>
                  <a:ext uri="{FF2B5EF4-FFF2-40B4-BE49-F238E27FC236}">
                    <a16:creationId xmlns:a16="http://schemas.microsoft.com/office/drawing/2014/main" id="{3ECC81D8-4BEE-474B-883D-37BBD8C3E8FF}"/>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163">
                <a:extLst>
                  <a:ext uri="{FF2B5EF4-FFF2-40B4-BE49-F238E27FC236}">
                    <a16:creationId xmlns:a16="http://schemas.microsoft.com/office/drawing/2014/main" id="{921284F5-73CD-0848-80BB-113E156749F4}"/>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0" name="Freeform 164">
                <a:extLst>
                  <a:ext uri="{FF2B5EF4-FFF2-40B4-BE49-F238E27FC236}">
                    <a16:creationId xmlns:a16="http://schemas.microsoft.com/office/drawing/2014/main" id="{D834DD37-5AFC-8941-85AF-612856876924}"/>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165">
                <a:extLst>
                  <a:ext uri="{FF2B5EF4-FFF2-40B4-BE49-F238E27FC236}">
                    <a16:creationId xmlns:a16="http://schemas.microsoft.com/office/drawing/2014/main" id="{1AFD891E-E912-574F-996F-32309C2B480D}"/>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6">
                <a:extLst>
                  <a:ext uri="{FF2B5EF4-FFF2-40B4-BE49-F238E27FC236}">
                    <a16:creationId xmlns:a16="http://schemas.microsoft.com/office/drawing/2014/main" id="{F32626B3-CF76-3F48-BE76-18E46AEEF1F9}"/>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5" name="Freeform 167">
                <a:extLst>
                  <a:ext uri="{FF2B5EF4-FFF2-40B4-BE49-F238E27FC236}">
                    <a16:creationId xmlns:a16="http://schemas.microsoft.com/office/drawing/2014/main" id="{20E4E8DF-C4F1-924D-A87C-ED99C56BAD85}"/>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a:latin typeface="+mn-lt"/>
                </a:endParaRPr>
              </a:p>
            </p:txBody>
          </p:sp>
          <p:sp>
            <p:nvSpPr>
              <p:cNvPr id="66" name="Freeform 169">
                <a:extLst>
                  <a:ext uri="{FF2B5EF4-FFF2-40B4-BE49-F238E27FC236}">
                    <a16:creationId xmlns:a16="http://schemas.microsoft.com/office/drawing/2014/main" id="{2C6C3195-D8B6-9649-8FB2-55477BD44C72}"/>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7" name="Freeform 170">
                <a:extLst>
                  <a:ext uri="{FF2B5EF4-FFF2-40B4-BE49-F238E27FC236}">
                    <a16:creationId xmlns:a16="http://schemas.microsoft.com/office/drawing/2014/main" id="{D4E95B5A-8E4C-CA4A-A2A4-3F82AAC7361E}"/>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8" name="Freeform 171">
                <a:extLst>
                  <a:ext uri="{FF2B5EF4-FFF2-40B4-BE49-F238E27FC236}">
                    <a16:creationId xmlns:a16="http://schemas.microsoft.com/office/drawing/2014/main" id="{59B8C21C-B5CE-044E-9DEB-B67FB573C957}"/>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9" name="Freeform 172">
                <a:extLst>
                  <a:ext uri="{FF2B5EF4-FFF2-40B4-BE49-F238E27FC236}">
                    <a16:creationId xmlns:a16="http://schemas.microsoft.com/office/drawing/2014/main" id="{7A6CDCE2-F939-E842-9063-26C05C4A9B56}"/>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0" name="Freeform 173">
                <a:extLst>
                  <a:ext uri="{FF2B5EF4-FFF2-40B4-BE49-F238E27FC236}">
                    <a16:creationId xmlns:a16="http://schemas.microsoft.com/office/drawing/2014/main" id="{A395ECB0-E900-6F4F-B9EC-E8586B3DB314}"/>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1" name="Freeform 174">
                <a:extLst>
                  <a:ext uri="{FF2B5EF4-FFF2-40B4-BE49-F238E27FC236}">
                    <a16:creationId xmlns:a16="http://schemas.microsoft.com/office/drawing/2014/main" id="{AB6B2B9D-CEF9-034D-A04F-0D2195D07133}"/>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2" name="Line 175">
                <a:extLst>
                  <a:ext uri="{FF2B5EF4-FFF2-40B4-BE49-F238E27FC236}">
                    <a16:creationId xmlns:a16="http://schemas.microsoft.com/office/drawing/2014/main" id="{A3320217-50AB-0F48-84F1-112281BB448F}"/>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3" name="Line 176">
                <a:extLst>
                  <a:ext uri="{FF2B5EF4-FFF2-40B4-BE49-F238E27FC236}">
                    <a16:creationId xmlns:a16="http://schemas.microsoft.com/office/drawing/2014/main" id="{8B72630E-819C-CB4C-852E-32C8306A72D2}"/>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4" name="Freeform 177">
                <a:extLst>
                  <a:ext uri="{FF2B5EF4-FFF2-40B4-BE49-F238E27FC236}">
                    <a16:creationId xmlns:a16="http://schemas.microsoft.com/office/drawing/2014/main" id="{6C3FE13C-C03E-8842-95AC-2F755D52FD5B}"/>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75" name="Freeform 178">
                <a:extLst>
                  <a:ext uri="{FF2B5EF4-FFF2-40B4-BE49-F238E27FC236}">
                    <a16:creationId xmlns:a16="http://schemas.microsoft.com/office/drawing/2014/main" id="{D9F2A6F8-6977-B546-9552-3B71AF3722F1}"/>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grpSp>
        <p:nvGrpSpPr>
          <p:cNvPr id="79" name="Group 78">
            <a:extLst>
              <a:ext uri="{FF2B5EF4-FFF2-40B4-BE49-F238E27FC236}">
                <a16:creationId xmlns:a16="http://schemas.microsoft.com/office/drawing/2014/main" id="{99018D4B-A6C5-6E4D-BB9A-AC3D7DC138E0}"/>
              </a:ext>
            </a:extLst>
          </p:cNvPr>
          <p:cNvGrpSpPr>
            <a:grpSpLocks noChangeAspect="1"/>
          </p:cNvGrpSpPr>
          <p:nvPr userDrawn="1"/>
        </p:nvGrpSpPr>
        <p:grpSpPr bwMode="auto">
          <a:xfrm>
            <a:off x="4374872" y="3099483"/>
            <a:ext cx="7847205" cy="2209756"/>
            <a:chOff x="2776" y="3217"/>
            <a:chExt cx="4897" cy="1089"/>
          </a:xfrm>
        </p:grpSpPr>
        <p:sp>
          <p:nvSpPr>
            <p:cNvPr id="80" name="Freeform 184">
              <a:extLst>
                <a:ext uri="{FF2B5EF4-FFF2-40B4-BE49-F238E27FC236}">
                  <a16:creationId xmlns:a16="http://schemas.microsoft.com/office/drawing/2014/main" id="{E3D7B67B-E464-5F48-BF47-A25355ECBD9E}"/>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185">
              <a:extLst>
                <a:ext uri="{FF2B5EF4-FFF2-40B4-BE49-F238E27FC236}">
                  <a16:creationId xmlns:a16="http://schemas.microsoft.com/office/drawing/2014/main" id="{C408D174-0B24-1046-9D91-59BBE1EF7AD1}"/>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17" name="Picture 116" descr="Text, logo&#10;&#10;Description automatically generated">
            <a:extLst>
              <a:ext uri="{FF2B5EF4-FFF2-40B4-BE49-F238E27FC236}">
                <a16:creationId xmlns:a16="http://schemas.microsoft.com/office/drawing/2014/main" id="{721E6FDB-38BE-D042-A788-04D03D3E99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0570" y="293089"/>
            <a:ext cx="5620783" cy="3454586"/>
          </a:xfrm>
          <a:prstGeom prst="rect">
            <a:avLst/>
          </a:prstGeom>
        </p:spPr>
      </p:pic>
      <p:sp>
        <p:nvSpPr>
          <p:cNvPr id="122" name="Rectangle 121">
            <a:extLst>
              <a:ext uri="{FF2B5EF4-FFF2-40B4-BE49-F238E27FC236}">
                <a16:creationId xmlns:a16="http://schemas.microsoft.com/office/drawing/2014/main" id="{803D6369-90A2-6643-BA40-DEE2082BD170}"/>
              </a:ext>
            </a:extLst>
          </p:cNvPr>
          <p:cNvSpPr/>
          <p:nvPr userDrawn="1"/>
        </p:nvSpPr>
        <p:spPr>
          <a:xfrm>
            <a:off x="-14286" y="4504510"/>
            <a:ext cx="12294342" cy="235349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Text Placeholder 23">
            <a:extLst>
              <a:ext uri="{FF2B5EF4-FFF2-40B4-BE49-F238E27FC236}">
                <a16:creationId xmlns:a16="http://schemas.microsoft.com/office/drawing/2014/main" id="{ACAA3E0B-841E-3242-94B3-218032741C0F}"/>
              </a:ext>
            </a:extLst>
          </p:cNvPr>
          <p:cNvSpPr>
            <a:spLocks noGrp="1"/>
          </p:cNvSpPr>
          <p:nvPr>
            <p:ph type="body" sz="quarter" idx="16" hasCustomPrompt="1"/>
          </p:nvPr>
        </p:nvSpPr>
        <p:spPr>
          <a:xfrm>
            <a:off x="503978" y="5825079"/>
            <a:ext cx="7971938" cy="582221"/>
          </a:xfrm>
        </p:spPr>
        <p:txBody>
          <a:bodyPr>
            <a:normAutofit/>
          </a:bodyPr>
          <a:lstStyle>
            <a:lvl1pPr marL="0" indent="0" algn="l">
              <a:buNone/>
              <a:defRPr sz="3200" b="0" i="0">
                <a:solidFill>
                  <a:srgbClr val="231F20"/>
                </a:solidFill>
                <a:latin typeface="Josefin Sans" pitchFamily="2" charset="77"/>
              </a:defRPr>
            </a:lvl1pPr>
          </a:lstStyle>
          <a:p>
            <a:pPr lvl="0"/>
            <a:r>
              <a:rPr lang="en-US" dirty="0"/>
              <a:t>Any Questions?</a:t>
            </a:r>
          </a:p>
        </p:txBody>
      </p:sp>
      <p:sp>
        <p:nvSpPr>
          <p:cNvPr id="124" name="Text Placeholder 23">
            <a:extLst>
              <a:ext uri="{FF2B5EF4-FFF2-40B4-BE49-F238E27FC236}">
                <a16:creationId xmlns:a16="http://schemas.microsoft.com/office/drawing/2014/main" id="{8399408A-B8BB-FF47-AF21-A52E01045A69}"/>
              </a:ext>
            </a:extLst>
          </p:cNvPr>
          <p:cNvSpPr>
            <a:spLocks noGrp="1"/>
          </p:cNvSpPr>
          <p:nvPr>
            <p:ph type="body" sz="quarter" idx="17" hasCustomPrompt="1"/>
          </p:nvPr>
        </p:nvSpPr>
        <p:spPr>
          <a:xfrm>
            <a:off x="503978" y="4798744"/>
            <a:ext cx="7971938" cy="992499"/>
          </a:xfrm>
        </p:spPr>
        <p:txBody>
          <a:bodyPr>
            <a:noAutofit/>
          </a:bodyPr>
          <a:lstStyle>
            <a:lvl1pPr marL="0" indent="0" algn="l">
              <a:buNone/>
              <a:defRPr sz="7200" b="1" i="0">
                <a:solidFill>
                  <a:srgbClr val="231F20"/>
                </a:solidFill>
                <a:latin typeface="Amatic SC" pitchFamily="2" charset="0"/>
              </a:defRPr>
            </a:lvl1pPr>
          </a:lstStyle>
          <a:p>
            <a:pPr lvl="0"/>
            <a:r>
              <a:rPr lang="en-US" dirty="0"/>
              <a:t>THANK YOU</a:t>
            </a:r>
          </a:p>
        </p:txBody>
      </p:sp>
      <p:sp>
        <p:nvSpPr>
          <p:cNvPr id="125" name="Rectangle 124">
            <a:extLst>
              <a:ext uri="{FF2B5EF4-FFF2-40B4-BE49-F238E27FC236}">
                <a16:creationId xmlns:a16="http://schemas.microsoft.com/office/drawing/2014/main" id="{80AC2635-E11A-E148-8957-403F197DDA5A}"/>
              </a:ext>
            </a:extLst>
          </p:cNvPr>
          <p:cNvSpPr/>
          <p:nvPr userDrawn="1"/>
        </p:nvSpPr>
        <p:spPr>
          <a:xfrm>
            <a:off x="10039123" y="570522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 name="Picture 125">
            <a:extLst>
              <a:ext uri="{FF2B5EF4-FFF2-40B4-BE49-F238E27FC236}">
                <a16:creationId xmlns:a16="http://schemas.microsoft.com/office/drawing/2014/main" id="{60907C63-E45F-4F42-98D2-567CFAD7F9C6}"/>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10189030" y="5825079"/>
            <a:ext cx="1892377" cy="434551"/>
          </a:xfrm>
          <a:prstGeom prst="rect">
            <a:avLst/>
          </a:prstGeom>
          <a:ln>
            <a:noFill/>
          </a:ln>
          <a:extLst>
            <a:ext uri="{53640926-AAD7-44D8-BBD7-CCE9431645EC}">
              <a14:shadowObscured xmlns:a14="http://schemas.microsoft.com/office/drawing/2010/main"/>
            </a:ext>
          </a:extLst>
        </p:spPr>
      </p:pic>
      <p:pic>
        <p:nvPicPr>
          <p:cNvPr id="127" name="Picture 126" descr="Shape&#10;&#10;Description automatically generated with low confidence">
            <a:extLst>
              <a:ext uri="{FF2B5EF4-FFF2-40B4-BE49-F238E27FC236}">
                <a16:creationId xmlns:a16="http://schemas.microsoft.com/office/drawing/2014/main" id="{7ED96011-930E-8F4E-A826-66BE8D8FCE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182896" y="1019148"/>
            <a:ext cx="706889" cy="631254"/>
          </a:xfrm>
          <a:prstGeom prst="rect">
            <a:avLst/>
          </a:prstGeom>
        </p:spPr>
      </p:pic>
      <p:pic>
        <p:nvPicPr>
          <p:cNvPr id="128" name="Picture 127" descr="Shape&#10;&#10;Description automatically generated with low confidence">
            <a:extLst>
              <a:ext uri="{FF2B5EF4-FFF2-40B4-BE49-F238E27FC236}">
                <a16:creationId xmlns:a16="http://schemas.microsoft.com/office/drawing/2014/main" id="{71428D79-00EC-124C-A6F5-50B41112119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85411" y="282743"/>
            <a:ext cx="706889" cy="631254"/>
          </a:xfrm>
          <a:prstGeom prst="rect">
            <a:avLst/>
          </a:prstGeom>
        </p:spPr>
      </p:pic>
    </p:spTree>
    <p:extLst>
      <p:ext uri="{BB962C8B-B14F-4D97-AF65-F5344CB8AC3E}">
        <p14:creationId xmlns:p14="http://schemas.microsoft.com/office/powerpoint/2010/main" val="177397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1000" fill="hold"/>
                                        <p:tgtEl>
                                          <p:spTgt spid="79"/>
                                        </p:tgtEl>
                                        <p:attrNameLst>
                                          <p:attrName>ppt_x</p:attrName>
                                        </p:attrNameLst>
                                      </p:cBhvr>
                                      <p:tavLst>
                                        <p:tav tm="0">
                                          <p:val>
                                            <p:strVal val="#ppt_x"/>
                                          </p:val>
                                        </p:tav>
                                        <p:tav tm="100000">
                                          <p:val>
                                            <p:strVal val="#ppt_x"/>
                                          </p:val>
                                        </p:tav>
                                      </p:tavLst>
                                    </p:anim>
                                    <p:anim calcmode="lin" valueType="num">
                                      <p:cBhvr additive="base">
                                        <p:cTn id="8" dur="1000" fill="hold"/>
                                        <p:tgtEl>
                                          <p:spTgt spid="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000" fill="hold"/>
                                        <p:tgtEl>
                                          <p:spTgt spid="46"/>
                                        </p:tgtEl>
                                        <p:attrNameLst>
                                          <p:attrName>ppt_x</p:attrName>
                                        </p:attrNameLst>
                                      </p:cBhvr>
                                      <p:tavLst>
                                        <p:tav tm="0">
                                          <p:val>
                                            <p:strVal val="#ppt_x"/>
                                          </p:val>
                                        </p:tav>
                                        <p:tav tm="100000">
                                          <p:val>
                                            <p:strVal val="#ppt_x"/>
                                          </p:val>
                                        </p:tav>
                                      </p:tavLst>
                                    </p:anim>
                                    <p:anim calcmode="lin" valueType="num">
                                      <p:cBhvr additive="base">
                                        <p:cTn id="12" dur="10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1000" fill="hold"/>
                                        <p:tgtEl>
                                          <p:spTgt spid="36"/>
                                        </p:tgtEl>
                                        <p:attrNameLst>
                                          <p:attrName>ppt_x</p:attrName>
                                        </p:attrNameLst>
                                      </p:cBhvr>
                                      <p:tavLst>
                                        <p:tav tm="0">
                                          <p:val>
                                            <p:strVal val="#ppt_x"/>
                                          </p:val>
                                        </p:tav>
                                        <p:tav tm="100000">
                                          <p:val>
                                            <p:strVal val="#ppt_x"/>
                                          </p:val>
                                        </p:tav>
                                      </p:tavLst>
                                    </p:anim>
                                    <p:anim calcmode="lin" valueType="num">
                                      <p:cBhvr additive="base">
                                        <p:cTn id="16"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4" y="664722"/>
            <a:ext cx="12192000" cy="66286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747140"/>
            <a:ext cx="9626028" cy="551118"/>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189964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771200"/>
            <a:ext cx="12192000" cy="42941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711024" y="836531"/>
            <a:ext cx="9626028" cy="298753"/>
          </a:xfrm>
          <a:prstGeom prst="rect">
            <a:avLst/>
          </a:prstGeom>
        </p:spPr>
        <p:txBody>
          <a:bodyPr>
            <a:noAutofit/>
          </a:bodyPr>
          <a:lstStyle>
            <a:lvl1pPr marL="0" indent="0" algn="l">
              <a:lnSpc>
                <a:spcPct val="100000"/>
              </a:lnSpc>
              <a:spcBef>
                <a:spcPts val="0"/>
              </a:spcBef>
              <a:buNone/>
              <a:defRPr sz="1668"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711023" y="1546831"/>
            <a:ext cx="10751692" cy="4440331"/>
          </a:xfrm>
          <a:prstGeom prst="rect">
            <a:avLst/>
          </a:prstGeom>
        </p:spPr>
        <p:txBody>
          <a:bodyPr numCol="2" spcCol="288000" anchor="t">
            <a:noAutofit/>
          </a:bodyPr>
          <a:lstStyle>
            <a:lvl1pPr marL="0" indent="0" algn="just">
              <a:lnSpc>
                <a:spcPct val="100000"/>
              </a:lnSpc>
              <a:spcBef>
                <a:spcPts val="0"/>
              </a:spcBef>
              <a:buNone/>
              <a:defRPr sz="673" b="0" i="0">
                <a:solidFill>
                  <a:srgbClr val="000000"/>
                </a:solidFill>
                <a:latin typeface="Calibri" panose="020F0502020204030204" pitchFamily="34" charset="0"/>
                <a:cs typeface="Calibri" panose="020F0502020204030204" pitchFamily="34" charset="0"/>
              </a:defRPr>
            </a:lvl1pPr>
            <a:lvl2pPr marL="242428" indent="0">
              <a:buNone/>
              <a:defRPr sz="2052">
                <a:solidFill>
                  <a:srgbClr val="011E3B"/>
                </a:solidFill>
                <a:latin typeface="Montserrat" pitchFamily="2" charset="77"/>
              </a:defRPr>
            </a:lvl2pPr>
            <a:lvl3pPr marL="484856" indent="0">
              <a:buNone/>
              <a:defRPr sz="2052">
                <a:solidFill>
                  <a:srgbClr val="011E3B"/>
                </a:solidFill>
                <a:latin typeface="Montserrat" pitchFamily="2" charset="77"/>
              </a:defRPr>
            </a:lvl3pPr>
            <a:lvl4pPr marL="727284" indent="0">
              <a:buNone/>
              <a:defRPr sz="2052">
                <a:solidFill>
                  <a:srgbClr val="011E3B"/>
                </a:solidFill>
                <a:latin typeface="Montserrat" pitchFamily="2" charset="77"/>
              </a:defRPr>
            </a:lvl4pPr>
            <a:lvl5pPr marL="969713" indent="0">
              <a:buNone/>
              <a:defRPr sz="2052">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9867955" y="6559698"/>
            <a:ext cx="1594760" cy="152528"/>
          </a:xfrm>
          <a:prstGeom prst="rect">
            <a:avLst/>
          </a:prstGeom>
        </p:spPr>
        <p:txBody>
          <a:bodyPr vert="horz" lIns="91440" tIns="45720" rIns="91440" bIns="45720" rtlCol="0" anchor="ctr"/>
          <a:lstStyle>
            <a:lvl1pPr algn="r">
              <a:defRPr sz="449"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1" y="6664708"/>
            <a:ext cx="6362341"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6676765" y="6630071"/>
            <a:ext cx="3191190" cy="69274"/>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pic>
        <p:nvPicPr>
          <p:cNvPr id="35" name="Picture 34">
            <a:hlinkClick r:id="rId3"/>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434" t="-470"/>
          <a:stretch/>
        </p:blipFill>
        <p:spPr>
          <a:xfrm>
            <a:off x="7088850" y="145774"/>
            <a:ext cx="5103149" cy="1424585"/>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8163016" y="267058"/>
            <a:ext cx="4028984" cy="1060526"/>
          </a:xfrm>
          <a:prstGeom prst="rect">
            <a:avLst/>
          </a:prstGeom>
          <a:solidFill>
            <a:schemeClr val="bg1">
              <a:lumMod val="75000"/>
            </a:schemeClr>
          </a:solidFill>
        </p:spPr>
        <p:txBody>
          <a:bodyPr anchor="ctr">
            <a:normAutofit/>
          </a:bodyPr>
          <a:lstStyle>
            <a:lvl1pPr marL="0" indent="0" algn="ctr">
              <a:buNone/>
              <a:defRPr sz="577"/>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199" y="6141840"/>
            <a:ext cx="1871764" cy="457535"/>
          </a:xfrm>
          <a:prstGeom prst="rect">
            <a:avLst/>
          </a:prstGeom>
        </p:spPr>
      </p:pic>
    </p:spTree>
    <p:extLst>
      <p:ext uri="{BB962C8B-B14F-4D97-AF65-F5344CB8AC3E}">
        <p14:creationId xmlns:p14="http://schemas.microsoft.com/office/powerpoint/2010/main" val="76917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 8 sections">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CD37E1AD-B9D1-9745-BB54-C263F073D91D}"/>
              </a:ext>
            </a:extLst>
          </p:cNvPr>
          <p:cNvSpPr txBox="1"/>
          <p:nvPr userDrawn="1"/>
        </p:nvSpPr>
        <p:spPr>
          <a:xfrm>
            <a:off x="14044" y="6092751"/>
            <a:ext cx="12192000" cy="59670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700" b="0" i="0" dirty="0">
                <a:solidFill>
                  <a:srgbClr val="231F20"/>
                </a:solidFill>
                <a:effectLst/>
                <a:latin typeface="Avenir Light" panose="020B0402020203020204" pitchFamily="34" charset="77"/>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a:p>
            <a:pPr algn="ctr"/>
            <a:r>
              <a:rPr lang="en-US"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rPr>
              <a:t> </a:t>
            </a:r>
            <a:endParaRPr lang="en-IE" sz="700" b="0" i="0" dirty="0">
              <a:solidFill>
                <a:srgbClr val="231F20"/>
              </a:solidFill>
              <a:effectLst/>
              <a:latin typeface="Avenir Light" panose="020B0402020203020204" pitchFamily="34" charset="77"/>
              <a:ea typeface="Calibri" panose="020F0502020204030204" pitchFamily="34" charset="0"/>
              <a:cs typeface="Times New Roman" panose="02020603050405020304" pitchFamily="18" charset="0"/>
            </a:endParaRPr>
          </a:p>
        </p:txBody>
      </p:sp>
      <p:sp>
        <p:nvSpPr>
          <p:cNvPr id="10" name="Freeform 9">
            <a:extLst>
              <a:ext uri="{FF2B5EF4-FFF2-40B4-BE49-F238E27FC236}">
                <a16:creationId xmlns:a16="http://schemas.microsoft.com/office/drawing/2014/main" id="{767E193B-76D7-7D42-B635-1D2F7EFC9B4E}"/>
              </a:ext>
            </a:extLst>
          </p:cNvPr>
          <p:cNvSpPr>
            <a:spLocks/>
          </p:cNvSpPr>
          <p:nvPr userDrawn="1"/>
        </p:nvSpPr>
        <p:spPr bwMode="auto">
          <a:xfrm>
            <a:off x="1288003" y="3053184"/>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A15077B0-E788-7540-9A69-5233B94E358F}"/>
              </a:ext>
            </a:extLst>
          </p:cNvPr>
          <p:cNvSpPr>
            <a:spLocks/>
          </p:cNvSpPr>
          <p:nvPr userDrawn="1"/>
        </p:nvSpPr>
        <p:spPr bwMode="auto">
          <a:xfrm>
            <a:off x="3735928" y="3045247"/>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4" name="Freeform 13">
            <a:extLst>
              <a:ext uri="{FF2B5EF4-FFF2-40B4-BE49-F238E27FC236}">
                <a16:creationId xmlns:a16="http://schemas.microsoft.com/office/drawing/2014/main" id="{AD53DBB4-6826-8C45-88B7-318FD638EBB3}"/>
              </a:ext>
            </a:extLst>
          </p:cNvPr>
          <p:cNvSpPr>
            <a:spLocks/>
          </p:cNvSpPr>
          <p:nvPr userDrawn="1"/>
        </p:nvSpPr>
        <p:spPr bwMode="auto">
          <a:xfrm>
            <a:off x="6329903" y="3053184"/>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6" name="Freeform 15">
            <a:extLst>
              <a:ext uri="{FF2B5EF4-FFF2-40B4-BE49-F238E27FC236}">
                <a16:creationId xmlns:a16="http://schemas.microsoft.com/office/drawing/2014/main" id="{B0571C84-644F-A24B-9A23-6F7FD1BCE70B}"/>
              </a:ext>
            </a:extLst>
          </p:cNvPr>
          <p:cNvSpPr>
            <a:spLocks/>
          </p:cNvSpPr>
          <p:nvPr userDrawn="1"/>
        </p:nvSpPr>
        <p:spPr bwMode="auto">
          <a:xfrm>
            <a:off x="8920703" y="3056359"/>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Rectangle 39">
            <a:extLst>
              <a:ext uri="{FF2B5EF4-FFF2-40B4-BE49-F238E27FC236}">
                <a16:creationId xmlns:a16="http://schemas.microsoft.com/office/drawing/2014/main" id="{24F45022-A0B3-E340-848E-0073437EED8D}"/>
              </a:ext>
            </a:extLst>
          </p:cNvPr>
          <p:cNvSpPr/>
          <p:nvPr userDrawn="1"/>
        </p:nvSpPr>
        <p:spPr>
          <a:xfrm>
            <a:off x="-3864" y="7927"/>
            <a:ext cx="12191999" cy="119500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23">
            <a:extLst>
              <a:ext uri="{FF2B5EF4-FFF2-40B4-BE49-F238E27FC236}">
                <a16:creationId xmlns:a16="http://schemas.microsoft.com/office/drawing/2014/main" id="{71668F53-3B1B-5143-BCC0-8DB64E8110D0}"/>
              </a:ext>
            </a:extLst>
          </p:cNvPr>
          <p:cNvSpPr>
            <a:spLocks noGrp="1"/>
          </p:cNvSpPr>
          <p:nvPr>
            <p:ph type="body" sz="quarter" idx="17" hasCustomPrompt="1"/>
          </p:nvPr>
        </p:nvSpPr>
        <p:spPr>
          <a:xfrm>
            <a:off x="0" y="177038"/>
            <a:ext cx="12206044" cy="992499"/>
          </a:xfrm>
        </p:spPr>
        <p:txBody>
          <a:bodyPr>
            <a:noAutofit/>
          </a:bodyPr>
          <a:lstStyle>
            <a:lvl1pPr marL="0" indent="0" algn="ctr">
              <a:buNone/>
              <a:defRPr sz="7200" b="1" i="0">
                <a:solidFill>
                  <a:srgbClr val="231F20"/>
                </a:solidFill>
                <a:latin typeface="Amatic SC" pitchFamily="2" charset="0"/>
              </a:defRPr>
            </a:lvl1pPr>
          </a:lstStyle>
          <a:p>
            <a:pPr lvl="0"/>
            <a:r>
              <a:rPr lang="en-US" dirty="0"/>
              <a:t>CONTENTS</a:t>
            </a:r>
          </a:p>
        </p:txBody>
      </p:sp>
      <p:sp>
        <p:nvSpPr>
          <p:cNvPr id="47" name="Text Placeholder 23">
            <a:extLst>
              <a:ext uri="{FF2B5EF4-FFF2-40B4-BE49-F238E27FC236}">
                <a16:creationId xmlns:a16="http://schemas.microsoft.com/office/drawing/2014/main" id="{BFD81095-2C29-2948-88CE-C17556DD1FDB}"/>
              </a:ext>
            </a:extLst>
          </p:cNvPr>
          <p:cNvSpPr>
            <a:spLocks noGrp="1"/>
          </p:cNvSpPr>
          <p:nvPr>
            <p:ph type="body" sz="quarter" idx="19" hasCustomPrompt="1"/>
          </p:nvPr>
        </p:nvSpPr>
        <p:spPr>
          <a:xfrm>
            <a:off x="1737264"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49" name="Text Placeholder 23">
            <a:extLst>
              <a:ext uri="{FF2B5EF4-FFF2-40B4-BE49-F238E27FC236}">
                <a16:creationId xmlns:a16="http://schemas.microsoft.com/office/drawing/2014/main" id="{50E9D7B9-4192-714A-AA32-7FC5DD4FFFB2}"/>
              </a:ext>
            </a:extLst>
          </p:cNvPr>
          <p:cNvSpPr>
            <a:spLocks noGrp="1"/>
          </p:cNvSpPr>
          <p:nvPr>
            <p:ph type="body" sz="quarter" idx="21" hasCustomPrompt="1"/>
          </p:nvPr>
        </p:nvSpPr>
        <p:spPr>
          <a:xfrm>
            <a:off x="4299472"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1" name="Text Placeholder 23">
            <a:extLst>
              <a:ext uri="{FF2B5EF4-FFF2-40B4-BE49-F238E27FC236}">
                <a16:creationId xmlns:a16="http://schemas.microsoft.com/office/drawing/2014/main" id="{9AE158CC-22D6-1D48-B7C1-A9A26A2C3515}"/>
              </a:ext>
            </a:extLst>
          </p:cNvPr>
          <p:cNvSpPr>
            <a:spLocks noGrp="1"/>
          </p:cNvSpPr>
          <p:nvPr>
            <p:ph type="body" sz="quarter" idx="23" hasCustomPrompt="1"/>
          </p:nvPr>
        </p:nvSpPr>
        <p:spPr>
          <a:xfrm>
            <a:off x="6771965"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3" name="Text Placeholder 23">
            <a:extLst>
              <a:ext uri="{FF2B5EF4-FFF2-40B4-BE49-F238E27FC236}">
                <a16:creationId xmlns:a16="http://schemas.microsoft.com/office/drawing/2014/main" id="{2D07BCC4-9716-3A4A-901D-CBCEFD61A557}"/>
              </a:ext>
            </a:extLst>
          </p:cNvPr>
          <p:cNvSpPr>
            <a:spLocks noGrp="1"/>
          </p:cNvSpPr>
          <p:nvPr>
            <p:ph type="body" sz="quarter" idx="25" hasCustomPrompt="1"/>
          </p:nvPr>
        </p:nvSpPr>
        <p:spPr>
          <a:xfrm>
            <a:off x="9393013" y="1985221"/>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54" name="Text Placeholder 23">
            <a:extLst>
              <a:ext uri="{FF2B5EF4-FFF2-40B4-BE49-F238E27FC236}">
                <a16:creationId xmlns:a16="http://schemas.microsoft.com/office/drawing/2014/main" id="{3066363E-506C-4945-B4C6-9EAF1DCE1089}"/>
              </a:ext>
            </a:extLst>
          </p:cNvPr>
          <p:cNvSpPr>
            <a:spLocks noGrp="1"/>
          </p:cNvSpPr>
          <p:nvPr>
            <p:ph type="body" sz="quarter" idx="18" hasCustomPrompt="1"/>
          </p:nvPr>
        </p:nvSpPr>
        <p:spPr>
          <a:xfrm>
            <a:off x="1104838"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1</a:t>
            </a:r>
          </a:p>
        </p:txBody>
      </p:sp>
      <p:sp>
        <p:nvSpPr>
          <p:cNvPr id="55" name="Text Placeholder 23">
            <a:extLst>
              <a:ext uri="{FF2B5EF4-FFF2-40B4-BE49-F238E27FC236}">
                <a16:creationId xmlns:a16="http://schemas.microsoft.com/office/drawing/2014/main" id="{A745BBD8-85E5-F844-AD83-362EEAC2203E}"/>
              </a:ext>
            </a:extLst>
          </p:cNvPr>
          <p:cNvSpPr>
            <a:spLocks noGrp="1"/>
          </p:cNvSpPr>
          <p:nvPr>
            <p:ph type="body" sz="quarter" idx="20" hasCustomPrompt="1"/>
          </p:nvPr>
        </p:nvSpPr>
        <p:spPr>
          <a:xfrm>
            <a:off x="3667046"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2</a:t>
            </a:r>
          </a:p>
        </p:txBody>
      </p:sp>
      <p:sp>
        <p:nvSpPr>
          <p:cNvPr id="56" name="Text Placeholder 23">
            <a:extLst>
              <a:ext uri="{FF2B5EF4-FFF2-40B4-BE49-F238E27FC236}">
                <a16:creationId xmlns:a16="http://schemas.microsoft.com/office/drawing/2014/main" id="{F57AE0F2-0D86-BA42-B3CC-28BC7F5D5A4F}"/>
              </a:ext>
            </a:extLst>
          </p:cNvPr>
          <p:cNvSpPr>
            <a:spLocks noGrp="1"/>
          </p:cNvSpPr>
          <p:nvPr>
            <p:ph type="body" sz="quarter" idx="22" hasCustomPrompt="1"/>
          </p:nvPr>
        </p:nvSpPr>
        <p:spPr>
          <a:xfrm>
            <a:off x="6139539"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3</a:t>
            </a:r>
          </a:p>
        </p:txBody>
      </p:sp>
      <p:sp>
        <p:nvSpPr>
          <p:cNvPr id="57" name="Text Placeholder 23">
            <a:extLst>
              <a:ext uri="{FF2B5EF4-FFF2-40B4-BE49-F238E27FC236}">
                <a16:creationId xmlns:a16="http://schemas.microsoft.com/office/drawing/2014/main" id="{5B2F9016-4F90-E641-A3BB-54632F1959E3}"/>
              </a:ext>
            </a:extLst>
          </p:cNvPr>
          <p:cNvSpPr>
            <a:spLocks noGrp="1"/>
          </p:cNvSpPr>
          <p:nvPr>
            <p:ph type="body" sz="quarter" idx="24" hasCustomPrompt="1"/>
          </p:nvPr>
        </p:nvSpPr>
        <p:spPr>
          <a:xfrm>
            <a:off x="8760587" y="1847364"/>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4</a:t>
            </a:r>
          </a:p>
        </p:txBody>
      </p:sp>
      <p:sp>
        <p:nvSpPr>
          <p:cNvPr id="58" name="Freeform 57">
            <a:extLst>
              <a:ext uri="{FF2B5EF4-FFF2-40B4-BE49-F238E27FC236}">
                <a16:creationId xmlns:a16="http://schemas.microsoft.com/office/drawing/2014/main" id="{2B6326A5-17C1-8B42-B47F-1CAD900F818C}"/>
              </a:ext>
            </a:extLst>
          </p:cNvPr>
          <p:cNvSpPr>
            <a:spLocks/>
          </p:cNvSpPr>
          <p:nvPr userDrawn="1"/>
        </p:nvSpPr>
        <p:spPr bwMode="auto">
          <a:xfrm>
            <a:off x="1288003" y="5247420"/>
            <a:ext cx="1919288"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9" name="Freeform 58">
            <a:extLst>
              <a:ext uri="{FF2B5EF4-FFF2-40B4-BE49-F238E27FC236}">
                <a16:creationId xmlns:a16="http://schemas.microsoft.com/office/drawing/2014/main" id="{A0EBD89D-CFCE-564C-A5A5-B4B093DF4480}"/>
              </a:ext>
            </a:extLst>
          </p:cNvPr>
          <p:cNvSpPr>
            <a:spLocks/>
          </p:cNvSpPr>
          <p:nvPr userDrawn="1"/>
        </p:nvSpPr>
        <p:spPr bwMode="auto">
          <a:xfrm>
            <a:off x="3735928" y="5239483"/>
            <a:ext cx="2065338" cy="3175"/>
          </a:xfrm>
          <a:custGeom>
            <a:avLst/>
            <a:gdLst>
              <a:gd name="T0" fmla="*/ 0 w 542"/>
              <a:gd name="T1" fmla="*/ 0 h 1"/>
              <a:gd name="T2" fmla="*/ 542 w 542"/>
              <a:gd name="T3" fmla="*/ 1 h 1"/>
            </a:gdLst>
            <a:ahLst/>
            <a:cxnLst>
              <a:cxn ang="0">
                <a:pos x="T0" y="T1"/>
              </a:cxn>
              <a:cxn ang="0">
                <a:pos x="T2" y="T3"/>
              </a:cxn>
            </a:cxnLst>
            <a:rect l="0" t="0" r="r" b="b"/>
            <a:pathLst>
              <a:path w="542" h="1">
                <a:moveTo>
                  <a:pt x="0" y="0"/>
                </a:moveTo>
                <a:cubicBezTo>
                  <a:pt x="181" y="0"/>
                  <a:pt x="361" y="0"/>
                  <a:pt x="542" y="1"/>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Freeform 59">
            <a:extLst>
              <a:ext uri="{FF2B5EF4-FFF2-40B4-BE49-F238E27FC236}">
                <a16:creationId xmlns:a16="http://schemas.microsoft.com/office/drawing/2014/main" id="{5DFD162E-CCAA-7344-9271-A006879C8B59}"/>
              </a:ext>
            </a:extLst>
          </p:cNvPr>
          <p:cNvSpPr>
            <a:spLocks/>
          </p:cNvSpPr>
          <p:nvPr userDrawn="1"/>
        </p:nvSpPr>
        <p:spPr bwMode="auto">
          <a:xfrm>
            <a:off x="6329903" y="5247420"/>
            <a:ext cx="1878013" cy="6350"/>
          </a:xfrm>
          <a:custGeom>
            <a:avLst/>
            <a:gdLst>
              <a:gd name="T0" fmla="*/ 0 w 493"/>
              <a:gd name="T1" fmla="*/ 1 h 2"/>
              <a:gd name="T2" fmla="*/ 493 w 493"/>
              <a:gd name="T3" fmla="*/ 2 h 2"/>
            </a:gdLst>
            <a:ahLst/>
            <a:cxnLst>
              <a:cxn ang="0">
                <a:pos x="T0" y="T1"/>
              </a:cxn>
              <a:cxn ang="0">
                <a:pos x="T2" y="T3"/>
              </a:cxn>
            </a:cxnLst>
            <a:rect l="0" t="0" r="r" b="b"/>
            <a:pathLst>
              <a:path w="493" h="2">
                <a:moveTo>
                  <a:pt x="0" y="1"/>
                </a:moveTo>
                <a:cubicBezTo>
                  <a:pt x="164" y="0"/>
                  <a:pt x="328" y="1"/>
                  <a:pt x="493" y="2"/>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1" name="Freeform 60">
            <a:extLst>
              <a:ext uri="{FF2B5EF4-FFF2-40B4-BE49-F238E27FC236}">
                <a16:creationId xmlns:a16="http://schemas.microsoft.com/office/drawing/2014/main" id="{321E3B41-3418-264D-AA8E-95318BCC991E}"/>
              </a:ext>
            </a:extLst>
          </p:cNvPr>
          <p:cNvSpPr>
            <a:spLocks/>
          </p:cNvSpPr>
          <p:nvPr userDrawn="1"/>
        </p:nvSpPr>
        <p:spPr bwMode="auto">
          <a:xfrm>
            <a:off x="8920703" y="5250595"/>
            <a:ext cx="1998663" cy="15875"/>
          </a:xfrm>
          <a:custGeom>
            <a:avLst/>
            <a:gdLst>
              <a:gd name="T0" fmla="*/ 0 w 525"/>
              <a:gd name="T1" fmla="*/ 4 h 4"/>
              <a:gd name="T2" fmla="*/ 386 w 525"/>
              <a:gd name="T3" fmla="*/ 1 h 4"/>
              <a:gd name="T4" fmla="*/ 525 w 525"/>
              <a:gd name="T5" fmla="*/ 0 h 4"/>
            </a:gdLst>
            <a:ahLst/>
            <a:cxnLst>
              <a:cxn ang="0">
                <a:pos x="T0" y="T1"/>
              </a:cxn>
              <a:cxn ang="0">
                <a:pos x="T2" y="T3"/>
              </a:cxn>
              <a:cxn ang="0">
                <a:pos x="T4" y="T5"/>
              </a:cxn>
            </a:cxnLst>
            <a:rect l="0" t="0" r="r" b="b"/>
            <a:pathLst>
              <a:path w="525" h="4">
                <a:moveTo>
                  <a:pt x="0" y="4"/>
                </a:moveTo>
                <a:cubicBezTo>
                  <a:pt x="129" y="3"/>
                  <a:pt x="257" y="2"/>
                  <a:pt x="386" y="1"/>
                </a:cubicBezTo>
                <a:cubicBezTo>
                  <a:pt x="432" y="1"/>
                  <a:pt x="478" y="0"/>
                  <a:pt x="525" y="0"/>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5513B2F4-44C0-404C-A75D-42A2726D38D0}"/>
              </a:ext>
            </a:extLst>
          </p:cNvPr>
          <p:cNvSpPr>
            <a:spLocks noGrp="1"/>
          </p:cNvSpPr>
          <p:nvPr>
            <p:ph type="body" sz="quarter" idx="26" hasCustomPrompt="1"/>
          </p:nvPr>
        </p:nvSpPr>
        <p:spPr>
          <a:xfrm>
            <a:off x="1737264"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3" name="Text Placeholder 23">
            <a:extLst>
              <a:ext uri="{FF2B5EF4-FFF2-40B4-BE49-F238E27FC236}">
                <a16:creationId xmlns:a16="http://schemas.microsoft.com/office/drawing/2014/main" id="{B58EE74F-656B-6A4F-B369-7D6AA95EC352}"/>
              </a:ext>
            </a:extLst>
          </p:cNvPr>
          <p:cNvSpPr>
            <a:spLocks noGrp="1"/>
          </p:cNvSpPr>
          <p:nvPr>
            <p:ph type="body" sz="quarter" idx="27" hasCustomPrompt="1"/>
          </p:nvPr>
        </p:nvSpPr>
        <p:spPr>
          <a:xfrm>
            <a:off x="4299472"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4" name="Text Placeholder 23">
            <a:extLst>
              <a:ext uri="{FF2B5EF4-FFF2-40B4-BE49-F238E27FC236}">
                <a16:creationId xmlns:a16="http://schemas.microsoft.com/office/drawing/2014/main" id="{AA06AB43-61BB-DB40-B45E-C5192F330BF0}"/>
              </a:ext>
            </a:extLst>
          </p:cNvPr>
          <p:cNvSpPr>
            <a:spLocks noGrp="1"/>
          </p:cNvSpPr>
          <p:nvPr>
            <p:ph type="body" sz="quarter" idx="28" hasCustomPrompt="1"/>
          </p:nvPr>
        </p:nvSpPr>
        <p:spPr>
          <a:xfrm>
            <a:off x="6771965"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5" name="Text Placeholder 23">
            <a:extLst>
              <a:ext uri="{FF2B5EF4-FFF2-40B4-BE49-F238E27FC236}">
                <a16:creationId xmlns:a16="http://schemas.microsoft.com/office/drawing/2014/main" id="{B6B5C9D9-F67A-2545-9466-14B26F5B9BC5}"/>
              </a:ext>
            </a:extLst>
          </p:cNvPr>
          <p:cNvSpPr>
            <a:spLocks noGrp="1"/>
          </p:cNvSpPr>
          <p:nvPr>
            <p:ph type="body" sz="quarter" idx="29" hasCustomPrompt="1"/>
          </p:nvPr>
        </p:nvSpPr>
        <p:spPr>
          <a:xfrm>
            <a:off x="9393013" y="4179457"/>
            <a:ext cx="1604905" cy="930105"/>
          </a:xfrm>
        </p:spPr>
        <p:txBody>
          <a:bodyPr>
            <a:noAutofit/>
          </a:bodyPr>
          <a:lstStyle>
            <a:lvl1pPr marL="0" indent="0" algn="l">
              <a:buNone/>
              <a:defRPr sz="2400" b="1" i="0">
                <a:solidFill>
                  <a:srgbClr val="231F20"/>
                </a:solidFill>
                <a:latin typeface="Amatic SC" pitchFamily="2" charset="0"/>
              </a:defRPr>
            </a:lvl1pPr>
          </a:lstStyle>
          <a:p>
            <a:pPr lvl="0"/>
            <a:r>
              <a:rPr lang="en-US" dirty="0"/>
              <a:t>SECTION TITLE</a:t>
            </a:r>
          </a:p>
        </p:txBody>
      </p:sp>
      <p:sp>
        <p:nvSpPr>
          <p:cNvPr id="66" name="Text Placeholder 23">
            <a:extLst>
              <a:ext uri="{FF2B5EF4-FFF2-40B4-BE49-F238E27FC236}">
                <a16:creationId xmlns:a16="http://schemas.microsoft.com/office/drawing/2014/main" id="{66B4B14A-8C86-E14D-AE62-95606784323A}"/>
              </a:ext>
            </a:extLst>
          </p:cNvPr>
          <p:cNvSpPr>
            <a:spLocks noGrp="1"/>
          </p:cNvSpPr>
          <p:nvPr>
            <p:ph type="body" sz="quarter" idx="30" hasCustomPrompt="1"/>
          </p:nvPr>
        </p:nvSpPr>
        <p:spPr>
          <a:xfrm>
            <a:off x="1104838"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5</a:t>
            </a:r>
          </a:p>
        </p:txBody>
      </p:sp>
      <p:sp>
        <p:nvSpPr>
          <p:cNvPr id="67" name="Text Placeholder 23">
            <a:extLst>
              <a:ext uri="{FF2B5EF4-FFF2-40B4-BE49-F238E27FC236}">
                <a16:creationId xmlns:a16="http://schemas.microsoft.com/office/drawing/2014/main" id="{A0A62CA8-D416-0041-800B-74ACEB7AE0CD}"/>
              </a:ext>
            </a:extLst>
          </p:cNvPr>
          <p:cNvSpPr>
            <a:spLocks noGrp="1"/>
          </p:cNvSpPr>
          <p:nvPr>
            <p:ph type="body" sz="quarter" idx="31" hasCustomPrompt="1"/>
          </p:nvPr>
        </p:nvSpPr>
        <p:spPr>
          <a:xfrm>
            <a:off x="3667046"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6</a:t>
            </a:r>
          </a:p>
        </p:txBody>
      </p:sp>
      <p:sp>
        <p:nvSpPr>
          <p:cNvPr id="68" name="Text Placeholder 23">
            <a:extLst>
              <a:ext uri="{FF2B5EF4-FFF2-40B4-BE49-F238E27FC236}">
                <a16:creationId xmlns:a16="http://schemas.microsoft.com/office/drawing/2014/main" id="{CD0A61B4-980B-8B4A-AF65-BBE72E1C3AE2}"/>
              </a:ext>
            </a:extLst>
          </p:cNvPr>
          <p:cNvSpPr>
            <a:spLocks noGrp="1"/>
          </p:cNvSpPr>
          <p:nvPr>
            <p:ph type="body" sz="quarter" idx="32" hasCustomPrompt="1"/>
          </p:nvPr>
        </p:nvSpPr>
        <p:spPr>
          <a:xfrm>
            <a:off x="6139539"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7</a:t>
            </a:r>
          </a:p>
        </p:txBody>
      </p:sp>
      <p:sp>
        <p:nvSpPr>
          <p:cNvPr id="69" name="Text Placeholder 23">
            <a:extLst>
              <a:ext uri="{FF2B5EF4-FFF2-40B4-BE49-F238E27FC236}">
                <a16:creationId xmlns:a16="http://schemas.microsoft.com/office/drawing/2014/main" id="{CF8AAFE4-848F-8C4E-97C4-D2399474632E}"/>
              </a:ext>
            </a:extLst>
          </p:cNvPr>
          <p:cNvSpPr>
            <a:spLocks noGrp="1"/>
          </p:cNvSpPr>
          <p:nvPr>
            <p:ph type="body" sz="quarter" idx="33" hasCustomPrompt="1"/>
          </p:nvPr>
        </p:nvSpPr>
        <p:spPr>
          <a:xfrm>
            <a:off x="8760587" y="4041600"/>
            <a:ext cx="584381" cy="930105"/>
          </a:xfrm>
        </p:spPr>
        <p:txBody>
          <a:bodyPr>
            <a:noAutofit/>
          </a:bodyPr>
          <a:lstStyle>
            <a:lvl1pPr marL="0" indent="0" algn="l">
              <a:buNone/>
              <a:defRPr sz="10800" b="1" i="0">
                <a:solidFill>
                  <a:srgbClr val="231F20"/>
                </a:solidFill>
                <a:latin typeface="Amatic SC" pitchFamily="2" charset="0"/>
              </a:defRPr>
            </a:lvl1pPr>
          </a:lstStyle>
          <a:p>
            <a:pPr lvl="0"/>
            <a:r>
              <a:rPr lang="en-US" dirty="0"/>
              <a:t>8</a:t>
            </a:r>
          </a:p>
        </p:txBody>
      </p:sp>
    </p:spTree>
    <p:extLst>
      <p:ext uri="{BB962C8B-B14F-4D97-AF65-F5344CB8AC3E}">
        <p14:creationId xmlns:p14="http://schemas.microsoft.com/office/powerpoint/2010/main" val="3425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Effect transition="in" filter="wipe(left)">
                                      <p:cBhvr>
                                        <p:cTn id="19" dur="500"/>
                                        <p:tgtEl>
                                          <p:spTgt spid="58"/>
                                        </p:tgtEl>
                                      </p:cBhvr>
                                    </p:animEffect>
                                  </p:childTnLst>
                                </p:cTn>
                              </p:par>
                              <p:par>
                                <p:cTn id="20" presetID="22" presetClass="entr" presetSubtype="8" fill="hold" grpId="0" nodeType="withEffect">
                                  <p:stCondLst>
                                    <p:cond delay="25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par>
                                <p:cTn id="23" presetID="22" presetClass="entr" presetSubtype="8" fill="hold" grpId="0" nodeType="withEffect">
                                  <p:stCondLst>
                                    <p:cond delay="500"/>
                                  </p:stCondLst>
                                  <p:childTnLst>
                                    <p:set>
                                      <p:cBhvr>
                                        <p:cTn id="24" dur="1" fill="hold">
                                          <p:stCondLst>
                                            <p:cond delay="0"/>
                                          </p:stCondLst>
                                        </p:cTn>
                                        <p:tgtEl>
                                          <p:spTgt spid="60"/>
                                        </p:tgtEl>
                                        <p:attrNameLst>
                                          <p:attrName>style.visibility</p:attrName>
                                        </p:attrNameLst>
                                      </p:cBhvr>
                                      <p:to>
                                        <p:strVal val="visible"/>
                                      </p:to>
                                    </p:set>
                                    <p:animEffect transition="in" filter="wipe(left)">
                                      <p:cBhvr>
                                        <p:cTn id="25" dur="500"/>
                                        <p:tgtEl>
                                          <p:spTgt spid="60"/>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61"/>
                                        </p:tgtEl>
                                        <p:attrNameLst>
                                          <p:attrName>style.visibility</p:attrName>
                                        </p:attrNameLst>
                                      </p:cBhvr>
                                      <p:to>
                                        <p:strVal val="visible"/>
                                      </p:to>
                                    </p:set>
                                    <p:animEffect transition="in" filter="wipe(left)">
                                      <p:cBhvr>
                                        <p:cTn id="28"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6" grpId="0" animBg="1"/>
      <p:bldP spid="58" grpId="0" animBg="1"/>
      <p:bldP spid="59" grpId="0" animBg="1"/>
      <p:bldP spid="60" grpId="0" animBg="1"/>
      <p:bldP spid="6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6F9F559-5750-AC42-AA49-1F69D4C07C60}"/>
              </a:ext>
            </a:extLst>
          </p:cNvPr>
          <p:cNvGrpSpPr/>
          <p:nvPr userDrawn="1"/>
        </p:nvGrpSpPr>
        <p:grpSpPr>
          <a:xfrm rot="16200000">
            <a:off x="10524973" y="1712590"/>
            <a:ext cx="2530305" cy="138107"/>
            <a:chOff x="2502568" y="6027821"/>
            <a:chExt cx="6689559" cy="365125"/>
          </a:xfrm>
        </p:grpSpPr>
        <p:pic>
          <p:nvPicPr>
            <p:cNvPr id="16" name="Picture 15" descr="Text, logo&#10;&#10;Description automatically generated">
              <a:extLst>
                <a:ext uri="{FF2B5EF4-FFF2-40B4-BE49-F238E27FC236}">
                  <a16:creationId xmlns:a16="http://schemas.microsoft.com/office/drawing/2014/main" id="{8DB653D2-2917-D34F-BFE4-3BDB1378A8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7" name="Picture 16" descr="Text, logo&#10;&#10;Description automatically generated">
              <a:extLst>
                <a:ext uri="{FF2B5EF4-FFF2-40B4-BE49-F238E27FC236}">
                  <a16:creationId xmlns:a16="http://schemas.microsoft.com/office/drawing/2014/main" id="{BFE2C51B-3F21-7D49-B7EB-480CCE8C18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0" name="Text Placeholder 23">
            <a:extLst>
              <a:ext uri="{FF2B5EF4-FFF2-40B4-BE49-F238E27FC236}">
                <a16:creationId xmlns:a16="http://schemas.microsoft.com/office/drawing/2014/main" id="{6725652B-72ED-7748-A70D-69CCA8F45562}"/>
              </a:ext>
            </a:extLst>
          </p:cNvPr>
          <p:cNvSpPr>
            <a:spLocks noGrp="1"/>
          </p:cNvSpPr>
          <p:nvPr>
            <p:ph type="body" sz="quarter" idx="16" hasCustomPrompt="1"/>
          </p:nvPr>
        </p:nvSpPr>
        <p:spPr>
          <a:xfrm>
            <a:off x="618461" y="1508065"/>
            <a:ext cx="6575715"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21" name="Text Placeholder 23">
            <a:extLst>
              <a:ext uri="{FF2B5EF4-FFF2-40B4-BE49-F238E27FC236}">
                <a16:creationId xmlns:a16="http://schemas.microsoft.com/office/drawing/2014/main" id="{3BCE6373-1C76-D74F-A262-3C3EC834994A}"/>
              </a:ext>
            </a:extLst>
          </p:cNvPr>
          <p:cNvSpPr>
            <a:spLocks noGrp="1"/>
          </p:cNvSpPr>
          <p:nvPr>
            <p:ph type="body" sz="quarter" idx="17" hasCustomPrompt="1"/>
          </p:nvPr>
        </p:nvSpPr>
        <p:spPr>
          <a:xfrm>
            <a:off x="618461" y="681519"/>
            <a:ext cx="6575715"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316282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C1D401-882B-D04C-81BB-A5E2222A4561}"/>
              </a:ext>
            </a:extLst>
          </p:cNvPr>
          <p:cNvSpPr>
            <a:spLocks/>
          </p:cNvSpPr>
          <p:nvPr userDrawn="1"/>
        </p:nvSpPr>
        <p:spPr>
          <a:xfrm>
            <a:off x="0" y="-16371"/>
            <a:ext cx="12192000" cy="6874371"/>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A5AB1B57-0F79-764B-9449-FFE0BB39299E}"/>
              </a:ext>
            </a:extLst>
          </p:cNvPr>
          <p:cNvSpPr>
            <a:spLocks/>
          </p:cNvSpPr>
          <p:nvPr userDrawn="1"/>
        </p:nvSpPr>
        <p:spPr>
          <a:xfrm>
            <a:off x="375040" y="339137"/>
            <a:ext cx="11441921" cy="6179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FE59AF00-C153-BF4F-89DE-127B0CDDBA3C}"/>
              </a:ext>
            </a:extLst>
          </p:cNvPr>
          <p:cNvGrpSpPr/>
          <p:nvPr userDrawn="1"/>
        </p:nvGrpSpPr>
        <p:grpSpPr>
          <a:xfrm rot="16200000">
            <a:off x="10309821" y="1712590"/>
            <a:ext cx="2530305" cy="138107"/>
            <a:chOff x="2502568" y="6027821"/>
            <a:chExt cx="6689559" cy="365125"/>
          </a:xfrm>
        </p:grpSpPr>
        <p:pic>
          <p:nvPicPr>
            <p:cNvPr id="9" name="Picture 8" descr="Text, logo&#10;&#10;Description automatically generated">
              <a:extLst>
                <a:ext uri="{FF2B5EF4-FFF2-40B4-BE49-F238E27FC236}">
                  <a16:creationId xmlns:a16="http://schemas.microsoft.com/office/drawing/2014/main" id="{27CBE7DF-4B87-4441-99D6-E68CF8AFAC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10" name="Picture 9" descr="Text, logo&#10;&#10;Description automatically generated">
              <a:extLst>
                <a:ext uri="{FF2B5EF4-FFF2-40B4-BE49-F238E27FC236}">
                  <a16:creationId xmlns:a16="http://schemas.microsoft.com/office/drawing/2014/main" id="{D6018499-3837-E042-8962-32EAE94A87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3" name="Text Placeholder 23">
            <a:extLst>
              <a:ext uri="{FF2B5EF4-FFF2-40B4-BE49-F238E27FC236}">
                <a16:creationId xmlns:a16="http://schemas.microsoft.com/office/drawing/2014/main" id="{E7D3EC55-A895-104D-97B0-F691A3BDC344}"/>
              </a:ext>
            </a:extLst>
          </p:cNvPr>
          <p:cNvSpPr>
            <a:spLocks noGrp="1"/>
          </p:cNvSpPr>
          <p:nvPr>
            <p:ph type="body" sz="quarter" idx="16" hasCustomPrompt="1"/>
          </p:nvPr>
        </p:nvSpPr>
        <p:spPr>
          <a:xfrm>
            <a:off x="618461" y="1508065"/>
            <a:ext cx="10512420" cy="4771789"/>
          </a:xfrm>
        </p:spPr>
        <p:txBody>
          <a:bodyPr>
            <a:normAutofit/>
          </a:bodyPr>
          <a:lstStyle>
            <a:lvl1pPr marL="0" indent="0" algn="l">
              <a:buNone/>
              <a:defRPr sz="2200" b="0" i="0">
                <a:solidFill>
                  <a:srgbClr val="231F20"/>
                </a:solidFill>
                <a:latin typeface="Josefin Sans" pitchFamily="2" charset="77"/>
              </a:defRPr>
            </a:lvl1pPr>
          </a:lstStyle>
          <a:p>
            <a:pPr lvl="0"/>
            <a:r>
              <a:rPr lang="en-US" dirty="0"/>
              <a:t>Click here to type</a:t>
            </a:r>
          </a:p>
        </p:txBody>
      </p:sp>
      <p:sp>
        <p:nvSpPr>
          <p:cNvPr id="14" name="Text Placeholder 23">
            <a:extLst>
              <a:ext uri="{FF2B5EF4-FFF2-40B4-BE49-F238E27FC236}">
                <a16:creationId xmlns:a16="http://schemas.microsoft.com/office/drawing/2014/main" id="{50D38BBE-1AFC-D641-A458-D6A375A784D3}"/>
              </a:ext>
            </a:extLst>
          </p:cNvPr>
          <p:cNvSpPr>
            <a:spLocks noGrp="1"/>
          </p:cNvSpPr>
          <p:nvPr>
            <p:ph type="body" sz="quarter" idx="17" hasCustomPrompt="1"/>
          </p:nvPr>
        </p:nvSpPr>
        <p:spPr>
          <a:xfrm>
            <a:off x="618461" y="681519"/>
            <a:ext cx="10512420" cy="729873"/>
          </a:xfrm>
        </p:spPr>
        <p:txBody>
          <a:bodyPr>
            <a:noAutofit/>
          </a:bodyPr>
          <a:lstStyle>
            <a:lvl1pPr marL="0" indent="0" algn="l">
              <a:buNone/>
              <a:defRPr sz="5000" b="1" i="0">
                <a:solidFill>
                  <a:srgbClr val="231F20"/>
                </a:solidFill>
                <a:latin typeface="Amatic SC" pitchFamily="2" charset="0"/>
              </a:defRPr>
            </a:lvl1pPr>
          </a:lstStyle>
          <a:p>
            <a:pPr lvl="0"/>
            <a:r>
              <a:rPr lang="en-US" dirty="0"/>
              <a:t>ABOUT US</a:t>
            </a:r>
          </a:p>
        </p:txBody>
      </p:sp>
    </p:spTree>
    <p:extLst>
      <p:ext uri="{BB962C8B-B14F-4D97-AF65-F5344CB8AC3E}">
        <p14:creationId xmlns:p14="http://schemas.microsoft.com/office/powerpoint/2010/main" val="282527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1 ">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E9859F64-FFBE-FF4D-A0FF-B220A3DD1C07}"/>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6" name="Text Placeholder 23">
            <a:extLst>
              <a:ext uri="{FF2B5EF4-FFF2-40B4-BE49-F238E27FC236}">
                <a16:creationId xmlns:a16="http://schemas.microsoft.com/office/drawing/2014/main" id="{65E0CBF2-2650-8F4D-9A18-41AFEB8316B0}"/>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1</a:t>
            </a:r>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Tree>
    <p:extLst>
      <p:ext uri="{BB962C8B-B14F-4D97-AF65-F5344CB8AC3E}">
        <p14:creationId xmlns:p14="http://schemas.microsoft.com/office/powerpoint/2010/main" val="69594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0" y="3862137"/>
            <a:ext cx="12289971" cy="2995864"/>
          </a:xfrm>
          <a:prstGeom prst="rect">
            <a:avLst/>
          </a:prstGeom>
          <a:solidFill>
            <a:srgbClr val="51A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9" name="Text Placeholder 23">
            <a:extLst>
              <a:ext uri="{FF2B5EF4-FFF2-40B4-BE49-F238E27FC236}">
                <a16:creationId xmlns:a16="http://schemas.microsoft.com/office/drawing/2014/main" id="{12458E8D-4626-2C4B-B4B6-42D7FA14B9C8}"/>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10" name="Text Placeholder 23">
            <a:extLst>
              <a:ext uri="{FF2B5EF4-FFF2-40B4-BE49-F238E27FC236}">
                <a16:creationId xmlns:a16="http://schemas.microsoft.com/office/drawing/2014/main" id="{8D1598BF-B496-974D-BD54-0E7F5368CF57}"/>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2</a:t>
            </a:r>
          </a:p>
        </p:txBody>
      </p:sp>
    </p:spTree>
    <p:extLst>
      <p:ext uri="{BB962C8B-B14F-4D97-AF65-F5344CB8AC3E}">
        <p14:creationId xmlns:p14="http://schemas.microsoft.com/office/powerpoint/2010/main" val="293759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21E9D80-0290-4E4C-A875-CCBCBF84ADAC}"/>
              </a:ext>
            </a:extLst>
          </p:cNvPr>
          <p:cNvSpPr/>
          <p:nvPr userDrawn="1"/>
        </p:nvSpPr>
        <p:spPr>
          <a:xfrm>
            <a:off x="1" y="3862137"/>
            <a:ext cx="12192000" cy="2995864"/>
          </a:xfrm>
          <a:prstGeom prst="rect">
            <a:avLst/>
          </a:prstGeom>
          <a:solidFill>
            <a:srgbClr val="F3B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76C3040E-A904-9D4B-AF87-0323D2B9C0D8}"/>
              </a:ext>
            </a:extLst>
          </p:cNvPr>
          <p:cNvGrpSpPr/>
          <p:nvPr userDrawn="1"/>
        </p:nvGrpSpPr>
        <p:grpSpPr>
          <a:xfrm rot="16200000">
            <a:off x="10309821" y="1712590"/>
            <a:ext cx="2530305" cy="138107"/>
            <a:chOff x="2502568" y="6027821"/>
            <a:chExt cx="6689559" cy="365125"/>
          </a:xfrm>
        </p:grpSpPr>
        <p:pic>
          <p:nvPicPr>
            <p:cNvPr id="19" name="Picture 18" descr="Text, logo&#10;&#10;Description automatically generated">
              <a:extLst>
                <a:ext uri="{FF2B5EF4-FFF2-40B4-BE49-F238E27FC236}">
                  <a16:creationId xmlns:a16="http://schemas.microsoft.com/office/drawing/2014/main" id="{2CD3ED27-480A-CF4C-9A91-8937ABEC37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0" name="Picture 19" descr="Text, logo&#10;&#10;Description automatically generated">
              <a:extLst>
                <a:ext uri="{FF2B5EF4-FFF2-40B4-BE49-F238E27FC236}">
                  <a16:creationId xmlns:a16="http://schemas.microsoft.com/office/drawing/2014/main" id="{B4B453B0-757D-5240-A488-202A6733D0A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22" name="Text Placeholder 23">
            <a:extLst>
              <a:ext uri="{FF2B5EF4-FFF2-40B4-BE49-F238E27FC236}">
                <a16:creationId xmlns:a16="http://schemas.microsoft.com/office/drawing/2014/main" id="{D8DCB463-9221-6140-BA40-258BEB7007B3}"/>
              </a:ext>
            </a:extLst>
          </p:cNvPr>
          <p:cNvSpPr>
            <a:spLocks noGrp="1"/>
          </p:cNvSpPr>
          <p:nvPr>
            <p:ph type="body" sz="quarter" idx="16" hasCustomPrompt="1"/>
          </p:nvPr>
        </p:nvSpPr>
        <p:spPr>
          <a:xfrm>
            <a:off x="685835" y="1890704"/>
            <a:ext cx="7718578" cy="866585"/>
          </a:xfrm>
        </p:spPr>
        <p:txBody>
          <a:bodyPr>
            <a:normAutofit/>
          </a:bodyPr>
          <a:lstStyle>
            <a:lvl1pPr marL="0" indent="0" algn="l">
              <a:buNone/>
              <a:defRPr sz="2200" b="0" i="0">
                <a:solidFill>
                  <a:srgbClr val="231F20"/>
                </a:solidFill>
                <a:latin typeface="Josefin Sans" pitchFamily="2" charset="77"/>
              </a:defRPr>
            </a:lvl1pPr>
          </a:lstStyle>
          <a:p>
            <a:pPr lvl="0"/>
            <a:r>
              <a:rPr lang="en-US" dirty="0"/>
              <a:t>Your short description for slide</a:t>
            </a:r>
          </a:p>
        </p:txBody>
      </p:sp>
      <p:sp>
        <p:nvSpPr>
          <p:cNvPr id="23" name="Text Placeholder 23">
            <a:extLst>
              <a:ext uri="{FF2B5EF4-FFF2-40B4-BE49-F238E27FC236}">
                <a16:creationId xmlns:a16="http://schemas.microsoft.com/office/drawing/2014/main" id="{980D56FC-3EA0-8244-BB8E-E7D643941AF1}"/>
              </a:ext>
            </a:extLst>
          </p:cNvPr>
          <p:cNvSpPr>
            <a:spLocks noGrp="1"/>
          </p:cNvSpPr>
          <p:nvPr>
            <p:ph type="body" sz="quarter" idx="17" hasCustomPrompt="1"/>
          </p:nvPr>
        </p:nvSpPr>
        <p:spPr>
          <a:xfrm>
            <a:off x="685835" y="955116"/>
            <a:ext cx="7718578" cy="697326"/>
          </a:xfrm>
        </p:spPr>
        <p:txBody>
          <a:bodyPr>
            <a:noAutofit/>
          </a:bodyPr>
          <a:lstStyle>
            <a:lvl1pPr marL="0" indent="0" algn="l">
              <a:buNone/>
              <a:defRPr sz="6200" b="1" i="0">
                <a:solidFill>
                  <a:srgbClr val="231F20"/>
                </a:solidFill>
                <a:latin typeface="Amatic SC" pitchFamily="2" charset="0"/>
              </a:defRPr>
            </a:lvl1pPr>
          </a:lstStyle>
          <a:p>
            <a:pPr lvl="0"/>
            <a:r>
              <a:rPr lang="en-US" dirty="0"/>
              <a:t>DIVIDER SLIDE 3</a:t>
            </a:r>
          </a:p>
        </p:txBody>
      </p:sp>
    </p:spTree>
    <p:extLst>
      <p:ext uri="{BB962C8B-B14F-4D97-AF65-F5344CB8AC3E}">
        <p14:creationId xmlns:p14="http://schemas.microsoft.com/office/powerpoint/2010/main" val="39277901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B7C4E-2B02-DC46-8EDA-7F34F03228F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IE"/>
              <a:t>Cliquez pour modifier le style du titre principal</a:t>
            </a:r>
            <a:endParaRPr lang="ru-RU" altLang="en-IE"/>
          </a:p>
        </p:txBody>
      </p:sp>
      <p:sp>
        <p:nvSpPr>
          <p:cNvPr id="1027" name="Text Placeholder 2">
            <a:extLst>
              <a:ext uri="{FF2B5EF4-FFF2-40B4-BE49-F238E27FC236}">
                <a16:creationId xmlns:a16="http://schemas.microsoft.com/office/drawing/2014/main" id="{784E3A6D-9ADB-CD41-AA0A-3ABEE014AF0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IE"/>
              <a:t>Modifier les styles de texte du maître</a:t>
            </a:r>
          </a:p>
          <a:p>
            <a:pPr lvl="1"/>
            <a:r>
              <a:rPr lang="en-US" altLang="en-IE"/>
              <a:t>Deuxième niveau</a:t>
            </a:r>
          </a:p>
          <a:p>
            <a:pPr lvl="2"/>
            <a:r>
              <a:rPr lang="en-US" altLang="en-IE"/>
              <a:t>Troisième niveau</a:t>
            </a:r>
          </a:p>
          <a:p>
            <a:pPr lvl="3"/>
            <a:r>
              <a:rPr lang="en-US" altLang="en-IE"/>
              <a:t>Quatrième niveau</a:t>
            </a:r>
          </a:p>
          <a:p>
            <a:pPr lvl="4"/>
            <a:r>
              <a:rPr lang="en-US" altLang="en-IE"/>
              <a:t>Cinquième niveau</a:t>
            </a:r>
            <a:endParaRPr lang="ru-RU" altLang="en-IE"/>
          </a:p>
        </p:txBody>
      </p:sp>
      <p:sp>
        <p:nvSpPr>
          <p:cNvPr id="4" name="Date Placeholder 3">
            <a:extLst>
              <a:ext uri="{FF2B5EF4-FFF2-40B4-BE49-F238E27FC236}">
                <a16:creationId xmlns:a16="http://schemas.microsoft.com/office/drawing/2014/main" id="{D8F28635-78F4-7044-BFA3-C1DAB234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096F27E-122C-DA48-A6DF-3512B02B1180}" type="datetime1">
              <a:rPr lang="en-IE" smtClean="0"/>
              <a:t>20/12/2022</a:t>
            </a:fld>
            <a:endParaRPr lang="ru-RU"/>
          </a:p>
        </p:txBody>
      </p:sp>
      <p:sp>
        <p:nvSpPr>
          <p:cNvPr id="5" name="Footer Placeholder 4">
            <a:extLst>
              <a:ext uri="{FF2B5EF4-FFF2-40B4-BE49-F238E27FC236}">
                <a16:creationId xmlns:a16="http://schemas.microsoft.com/office/drawing/2014/main" id="{E2E62127-D9CE-B14F-9AEB-DECC21B55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Slide Number Placeholder 5">
            <a:extLst>
              <a:ext uri="{FF2B5EF4-FFF2-40B4-BE49-F238E27FC236}">
                <a16:creationId xmlns:a16="http://schemas.microsoft.com/office/drawing/2014/main" id="{2B4BBFE0-AE6D-BD4D-A471-14A09B9C16F9}"/>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939293"/>
                </a:solidFill>
              </a:defRPr>
            </a:lvl1pPr>
          </a:lstStyle>
          <a:p>
            <a:pPr>
              <a:defRPr/>
            </a:pPr>
            <a:fld id="{E9902012-F364-C64D-A3B8-56BEDC76006E}" type="slidenum">
              <a:rPr lang="ru-RU" altLang="ru-UA"/>
              <a:t>‹N°›</a:t>
            </a:fld>
            <a:endParaRPr lang="ru-RU" altLang="ru-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62" r:id="rId7"/>
    <p:sldLayoutId id="2147483663" r:id="rId8"/>
    <p:sldLayoutId id="2147483653" r:id="rId9"/>
    <p:sldLayoutId id="2147483654" r:id="rId10"/>
    <p:sldLayoutId id="2147483655" r:id="rId11"/>
    <p:sldLayoutId id="2147483657" r:id="rId12"/>
    <p:sldLayoutId id="2147483658" r:id="rId13"/>
    <p:sldLayoutId id="2147483659"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56" r:id="rId25"/>
    <p:sldLayoutId id="2147483680" r:id="rId26"/>
    <p:sldLayoutId id="2147483674" r:id="rId27"/>
    <p:sldLayoutId id="2147483676" r:id="rId28"/>
    <p:sldLayoutId id="2147483677" r:id="rId29"/>
    <p:sldLayoutId id="2147483678" r:id="rId30"/>
    <p:sldLayoutId id="2147483679" r:id="rId31"/>
    <p:sldLayoutId id="2147483681" r:id="rId32"/>
    <p:sldLayoutId id="2147483682" r:id="rId3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chitects Daughter" pitchFamily="2" charset="0"/>
        </a:defRPr>
      </a:lvl2pPr>
      <a:lvl3pPr algn="l" rtl="0" eaLnBrk="0" fontAlgn="base" hangingPunct="0">
        <a:lnSpc>
          <a:spcPct val="90000"/>
        </a:lnSpc>
        <a:spcBef>
          <a:spcPct val="0"/>
        </a:spcBef>
        <a:spcAft>
          <a:spcPct val="0"/>
        </a:spcAft>
        <a:defRPr sz="4400">
          <a:solidFill>
            <a:schemeClr val="tx1"/>
          </a:solidFill>
          <a:latin typeface="Architects Daughter" pitchFamily="2" charset="0"/>
        </a:defRPr>
      </a:lvl3pPr>
      <a:lvl4pPr algn="l" rtl="0" eaLnBrk="0" fontAlgn="base" hangingPunct="0">
        <a:lnSpc>
          <a:spcPct val="90000"/>
        </a:lnSpc>
        <a:spcBef>
          <a:spcPct val="0"/>
        </a:spcBef>
        <a:spcAft>
          <a:spcPct val="0"/>
        </a:spcAft>
        <a:defRPr sz="4400">
          <a:solidFill>
            <a:schemeClr val="tx1"/>
          </a:solidFill>
          <a:latin typeface="Architects Daughter" pitchFamily="2" charset="0"/>
        </a:defRPr>
      </a:lvl4pPr>
      <a:lvl5pPr algn="l" rtl="0" eaLnBrk="0" fontAlgn="base" hangingPunct="0">
        <a:lnSpc>
          <a:spcPct val="90000"/>
        </a:lnSpc>
        <a:spcBef>
          <a:spcPct val="0"/>
        </a:spcBef>
        <a:spcAft>
          <a:spcPct val="0"/>
        </a:spcAft>
        <a:defRPr sz="4400">
          <a:solidFill>
            <a:schemeClr val="tx1"/>
          </a:solidFill>
          <a:latin typeface="Architects Daughter" pitchFamily="2" charset="0"/>
        </a:defRPr>
      </a:lvl5pPr>
      <a:lvl6pPr marL="457200" algn="l" rtl="0" fontAlgn="base">
        <a:lnSpc>
          <a:spcPct val="90000"/>
        </a:lnSpc>
        <a:spcBef>
          <a:spcPct val="0"/>
        </a:spcBef>
        <a:spcAft>
          <a:spcPct val="0"/>
        </a:spcAft>
        <a:defRPr sz="4400">
          <a:solidFill>
            <a:schemeClr val="tx1"/>
          </a:solidFill>
          <a:latin typeface="Architects Daughter" pitchFamily="2" charset="0"/>
        </a:defRPr>
      </a:lvl6pPr>
      <a:lvl7pPr marL="914400" algn="l" rtl="0" fontAlgn="base">
        <a:lnSpc>
          <a:spcPct val="90000"/>
        </a:lnSpc>
        <a:spcBef>
          <a:spcPct val="0"/>
        </a:spcBef>
        <a:spcAft>
          <a:spcPct val="0"/>
        </a:spcAft>
        <a:defRPr sz="4400">
          <a:solidFill>
            <a:schemeClr val="tx1"/>
          </a:solidFill>
          <a:latin typeface="Architects Daughter" pitchFamily="2" charset="0"/>
        </a:defRPr>
      </a:lvl7pPr>
      <a:lvl8pPr marL="1371600" algn="l" rtl="0" fontAlgn="base">
        <a:lnSpc>
          <a:spcPct val="90000"/>
        </a:lnSpc>
        <a:spcBef>
          <a:spcPct val="0"/>
        </a:spcBef>
        <a:spcAft>
          <a:spcPct val="0"/>
        </a:spcAft>
        <a:defRPr sz="4400">
          <a:solidFill>
            <a:schemeClr val="tx1"/>
          </a:solidFill>
          <a:latin typeface="Architects Daughter" pitchFamily="2" charset="0"/>
        </a:defRPr>
      </a:lvl8pPr>
      <a:lvl9pPr marL="1828800" algn="l" rtl="0" fontAlgn="base">
        <a:lnSpc>
          <a:spcPct val="90000"/>
        </a:lnSpc>
        <a:spcBef>
          <a:spcPct val="0"/>
        </a:spcBef>
        <a:spcAft>
          <a:spcPct val="0"/>
        </a:spcAft>
        <a:defRPr sz="4400">
          <a:solidFill>
            <a:schemeClr val="tx1"/>
          </a:solidFill>
          <a:latin typeface="Architects Daughter"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hyperlink" Target="https://lincs.ed.gov/publications/te/competencies.pdf" TargetMode="Externa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3" Type="http://schemas.openxmlformats.org/officeDocument/2006/relationships/hyperlink" Target="http://www.moec.gov.cy/aethee/synedria/2014_teliko/2014_06_26_handbook_greek.pdf"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hyperlink" Target="https://blogs.sch.gr/politism/files/2017/10/%CE%95%CE%BD%CE%B5%CF%81%CE%B3%CE%B7%CF%84%CE%B9%CE%BA%CE%AD%CF%82-%CE%95%CE%BA%CF%80%CE%B1%CE%B9%CE%B4%CE%B5%CF%85%CF%84%CE%B9%CE%BA%CE%AD%CF%82-%CE%A4%CE%B5%CF%87%CE%BD%CE%B9%CE%BA%CE%AD%CF%82-%CE%91.-%CE%9A%CF%8C%CE%BA%CE%BA%CE%BF%CF%82.pdf"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hyperlink" Target="https://www.thewellnessnetwork.net/health-news-and-insights/blog/applying-adult-learning-theories/" TargetMode="Externa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hyperlink" Target="https://www.iup.edu/pse/files/programs/graduate_programs_r/instructional_design_and_technology_ma/paace_journal_of_lifelong_learning/volume_27,_2018/vivona.pdf"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hyperlink" Target="http://www.flrjournal.org/index.php/hess/article/viewFile/j.hess.1927024020130403.3153/4157" TargetMode="Externa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hyperlink" Target="https://greatergood.berkeley.edu/topic/compassion/definition" TargetMode="External"/><Relationship Id="rId2" Type="http://schemas.openxmlformats.org/officeDocument/2006/relationships/hyperlink" Target="https://www.verywellmind.com/what-is-empathy-2795562" TargetMode="External"/><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hyperlink" Target="https://experiencelife.lifetime.life/article/compassionate-communication/" TargetMode="Externa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hyperlink" Target="http://www.jefferson.edu/jmc/crmehc/jse.html" TargetMode="Externa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8.xml.rels><?xml version="1.0" encoding="UTF-8" standalone="yes"?>
<Relationships xmlns="http://schemas.openxmlformats.org/package/2006/relationships"><Relationship Id="rId2" Type="http://schemas.openxmlformats.org/officeDocument/2006/relationships/hyperlink" Target="http://www.institute.nhs.uk/quality_and_service_improvement_%20tools/quality_and_service_improvement_tools/plan_do_study_act.%20html#sthash.l4V6VaYd.dpuf" TargetMode="External"/><Relationship Id="rId1" Type="http://schemas.openxmlformats.org/officeDocument/2006/relationships/slideLayout" Target="../slideLayouts/slideLayout2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hyperlink" Target="https://www.ahrq.gov/health-literacy/improve/precautions/tool3d.html" TargetMode="External"/><Relationship Id="rId2" Type="http://schemas.openxmlformats.org/officeDocument/2006/relationships/hyperlink" Target="https://www.oecd.org/skills/piaac/samplequestionsandquestionnaire.htm" TargetMode="External"/><Relationship Id="rId1" Type="http://schemas.openxmlformats.org/officeDocument/2006/relationships/slideLayout" Target="../slideLayouts/slideLayout5.xml"/><Relationship Id="rId5" Type="http://schemas.openxmlformats.org/officeDocument/2006/relationships/hyperlink" Target="https://www.surveymonkey.co.uk/r/HHLShealthliteracyquiz" TargetMode="External"/><Relationship Id="rId4" Type="http://schemas.openxmlformats.org/officeDocument/2006/relationships/hyperlink" Target="https://www.slideshare.net/HealthEdUS/low-health-literacy-take-our-quiz" TargetMode="Externa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9azfXNcqD8" TargetMode="External"/><Relationship Id="rId2" Type="http://schemas.openxmlformats.org/officeDocument/2006/relationships/hyperlink" Target="https://vimeopro.com/ehdm/social-prescribing/video/339575707" TargetMode="External"/><Relationship Id="rId1" Type="http://schemas.openxmlformats.org/officeDocument/2006/relationships/slideLayout" Target="../slideLayouts/slideLayout22.xml"/><Relationship Id="rId4" Type="http://schemas.openxmlformats.org/officeDocument/2006/relationships/hyperlink" Target="https://www.youtube.com/watch?v=HA_yF9u0VsU"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s://gallery.mailchimp.com/a694bc0ff11d9dd94b05ccd0d/files/900a6411-424d-4617-8d31-9a6aadcf2b03/WHO_2pp_Arts_Factsheet_v6a.pdf" TargetMode="External"/><Relationship Id="rId2" Type="http://schemas.openxmlformats.org/officeDocument/2006/relationships/hyperlink" Target="https://www.socialprescribingnetwork.com/resources/useful-websites" TargetMode="External"/><Relationship Id="rId1" Type="http://schemas.openxmlformats.org/officeDocument/2006/relationships/slideLayout" Target="../slideLayouts/slideLayout22.xml"/><Relationship Id="rId4" Type="http://schemas.openxmlformats.org/officeDocument/2006/relationships/hyperlink" Target="https://www.youtube.com/watch?v=GT35aDMbTA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vimeopro.com/ehdm/social-prescribing/video/299877615" TargetMode="External"/><Relationship Id="rId2" Type="http://schemas.openxmlformats.org/officeDocument/2006/relationships/hyperlink" Target="https://www.youtube.com/watch?v=0lVnN_eZk8k" TargetMode="External"/><Relationship Id="rId1" Type="http://schemas.openxmlformats.org/officeDocument/2006/relationships/slideLayout" Target="../slideLayouts/slideLayout22.xml"/><Relationship Id="rId4" Type="http://schemas.openxmlformats.org/officeDocument/2006/relationships/hyperlink" Target="https://purehost.bath.ac.uk/ws/portalfiles/portal/426828/Brandling_SocialPrescribingFeasabilityReport.pdf"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suffolkfamilycarers.org/a-day-in-the-life-of-a-social-prescriber/" TargetMode="External"/><Relationship Id="rId2" Type="http://schemas.openxmlformats.org/officeDocument/2006/relationships/hyperlink" Target="https://www.healthysurrey.org.uk/community-health/social-prescribing/a-day-in-the-life-of-a-social-prescriber" TargetMode="External"/><Relationship Id="rId1" Type="http://schemas.openxmlformats.org/officeDocument/2006/relationships/slideLayout" Target="../slideLayouts/slideLayout5.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hlcalliance.org/"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nationalvoices.org.uk/publications/our-publications/webs-care"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ocialprescribers.eu/the-health-literacy-empowerment-guide/" TargetMode="External"/><Relationship Id="rId1" Type="http://schemas.openxmlformats.org/officeDocument/2006/relationships/slideLayout" Target="../slideLayouts/slideLayout6.xml"/><Relationship Id="rId4" Type="http://schemas.openxmlformats.org/officeDocument/2006/relationships/comments" Target="../comments/comment2.xml"/></Relationships>
</file>

<file path=ppt/slides/_rels/slide40.xml.rels><?xml version="1.0" encoding="UTF-8" standalone="yes"?>
<Relationships xmlns="http://schemas.openxmlformats.org/package/2006/relationships"><Relationship Id="rId2" Type="http://schemas.openxmlformats.org/officeDocument/2006/relationships/hyperlink" Target="https://q.health.org.uk/blog-post/q-visit-learning-more-about-social-prescribing-with-live-well-greenwich/" TargetMode="Externa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westminsterresearch.westminster.ac.uk/download/f3cf4b949511304f762bdec137844251031072697ae511a462eac9150d6ba8e0/1340196/Making-sense-of-social-prescribing%202017.pdf" TargetMode="External"/><Relationship Id="rId2" Type="http://schemas.openxmlformats.org/officeDocument/2006/relationships/hyperlink" Target="https://www.cambridge.org/core/journals/primary-health-care-research-and-development/article/can-social-prescribing-provide-the-missing-link/9AEB484609AADB9EAA480D42E301700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takeholderdesign.com/co-production-versus-co-design-what-is-the-difference/#:~:text=Co%2Ddesign%20is%20an%20attempt,by%20which%20people%20do%20both"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hyperlink" Target="http://www.coproductionscotland.org.uk/about/what-is-co-production/" TargetMode="External"/><Relationship Id="rId2" Type="http://schemas.openxmlformats.org/officeDocument/2006/relationships/image" Target="../media/image11.jpeg"/><Relationship Id="rId1" Type="http://schemas.openxmlformats.org/officeDocument/2006/relationships/slideLayout" Target="../slideLayouts/slideLayout21.xml"/><Relationship Id="rId4" Type="http://schemas.openxmlformats.org/officeDocument/2006/relationships/comments" Target="../comments/comment5.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int.org/fileadmin/user_upload/publications/Co-Production_of_Health_and_Wellbeing_in_Scotland" TargetMode="External"/><Relationship Id="rId2" Type="http://schemas.openxmlformats.org/officeDocument/2006/relationships/hyperlink" Target="https://www.health-ni.gov.uk/publications/co-production-guide-northern-ireland-connecting-and-realising-value-through-people" TargetMode="External"/><Relationship Id="rId1" Type="http://schemas.openxmlformats.org/officeDocument/2006/relationships/slideLayout" Target="../slideLayouts/slideLayout6.xml"/><Relationship Id="rId6" Type="http://schemas.openxmlformats.org/officeDocument/2006/relationships/hyperlink" Target="https://www.hse.ie/eng/services/list/4/mental-health-services/advancingrecoveryireland/national-framework-for-recovery-in-mental-health/co-production-in-practice-guidance-document-2018-to-2020.pdf" TargetMode="External"/><Relationship Id="rId5" Type="http://schemas.openxmlformats.org/officeDocument/2006/relationships/hyperlink" Target="http://www.1000livesplus.wales.nhs.uk/sitesplus/documents/1011/T4I%20%288%29%20Co-production.pdf" TargetMode="External"/><Relationship Id="rId4" Type="http://schemas.openxmlformats.org/officeDocument/2006/relationships/hyperlink" Target="https://www.england.nhs.uk/get-involved/resources/co-production-resource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scie.org.uk/publications/guides/guide51/what-is-coproduction/principles-of-coproduction.asp" TargetMode="External"/><Relationship Id="rId2" Type="http://schemas.openxmlformats.org/officeDocument/2006/relationships/hyperlink" Target="https://www.cdhn.org/sites/default/files/FACTSHEETS%2018%20Co-Production%202017.pdf" TargetMode="Externa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journals.sagepub.com/doi/abs/10.1177/0009922820973018?journalCode=cpja"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ollegeofmedicine.org.uk/social-prescribing-is-as-old-as-the-hills-dr-michael-dixon-gives-a-potted-history-of-integrative-medicine/"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plymouth.ac.uk/staff/david-murphy"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researchgate.net/publication/302519689_MODEL_FOR_THE_ORGANIZATION_AND_REIMBURSEMENT_OF_PSYCHOLOGICAL_AND_ORTHO_PEDAGOGICAL_CARE_IN_BELGIUM"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assemblyresearchmatters.org/2017/03/21/mental-health-and-illness-in-northern-ireland-2-service-provision-care-pathways-recovery-focus/care-pathways-diagram_3/"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tandfonline.com/doi/full/10.1080/17533015.2017.1334002" TargetMode="Externa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ijic.org/articles/10.5334/ijic.4225/" TargetMode="Externa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social-prescribing-applying-all-our-health/social-prescribing-applying-all-our-health#promoting-social-prescribing-in-your-professional-practice" TargetMode="External"/><Relationship Id="rId2" Type="http://schemas.openxmlformats.org/officeDocument/2006/relationships/hyperlink" Target="https://www.youtube.com/watch?v=Zr1yKowQlcg" TargetMode="Externa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hyperlink" Target="https://bmchealthservres.biomedcentral.com/articles/10.1186/s12913-018-3437-7" TargetMode="External"/><Relationship Id="rId4" Type="http://schemas.openxmlformats.org/officeDocument/2006/relationships/hyperlink" Target="https://www.rcn.org.uk/clinical-topics/public-health/self-care/social-prescribing/social-prescribing-models"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online.hscni.net/our-work/no-more-silos/"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elevateni.org/resources/asset-mapping/" TargetMode="Externa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8" Type="http://schemas.openxmlformats.org/officeDocument/2006/relationships/hyperlink" Target="http://grow-ni.org/" TargetMode="External"/><Relationship Id="rId13" Type="http://schemas.openxmlformats.org/officeDocument/2006/relationships/hyperlink" Target="https://www.fundaciontas.org/" TargetMode="External"/><Relationship Id="rId18" Type="http://schemas.openxmlformats.org/officeDocument/2006/relationships/image" Target="../media/image46.jpeg"/><Relationship Id="rId3" Type="http://schemas.openxmlformats.org/officeDocument/2006/relationships/hyperlink" Target="https://culture-sante-aquitaine.com/le-laboratoire/nos-projets/nous-vieillirons-ensemble/" TargetMode="External"/><Relationship Id="rId7" Type="http://schemas.openxmlformats.org/officeDocument/2006/relationships/hyperlink" Target="http://clare-cic.org/" TargetMode="External"/><Relationship Id="rId12" Type="http://schemas.openxmlformats.org/officeDocument/2006/relationships/hyperlink" Target="https://www.upo.es/aula-mayores" TargetMode="External"/><Relationship Id="rId17" Type="http://schemas.openxmlformats.org/officeDocument/2006/relationships/image" Target="../media/image45.png"/><Relationship Id="rId2" Type="http://schemas.openxmlformats.org/officeDocument/2006/relationships/hyperlink" Target="http://www.resantevous.fr/" TargetMode="External"/><Relationship Id="rId16" Type="http://schemas.openxmlformats.org/officeDocument/2006/relationships/image" Target="../media/image44.png"/><Relationship Id="rId1" Type="http://schemas.openxmlformats.org/officeDocument/2006/relationships/slideLayout" Target="../slideLayouts/slideLayout16.xml"/><Relationship Id="rId6" Type="http://schemas.openxmlformats.org/officeDocument/2006/relationships/hyperlink" Target="http://www.springsp.org/" TargetMode="External"/><Relationship Id="rId11" Type="http://schemas.openxmlformats.org/officeDocument/2006/relationships/hyperlink" Target="https://www.iglesiasanlorenzoubeda.com/fundacion-huerta-de-san-antonio/" TargetMode="External"/><Relationship Id="rId5" Type="http://schemas.openxmlformats.org/officeDocument/2006/relationships/hyperlink" Target="http://www.laughteryogaireland.org/" TargetMode="External"/><Relationship Id="rId15" Type="http://schemas.openxmlformats.org/officeDocument/2006/relationships/image" Target="../media/image43.jpeg"/><Relationship Id="rId10" Type="http://schemas.openxmlformats.org/officeDocument/2006/relationships/hyperlink" Target="https://www.iasismed.eu/?lang=en" TargetMode="External"/><Relationship Id="rId19" Type="http://schemas.openxmlformats.org/officeDocument/2006/relationships/image" Target="../media/image47.jpeg"/><Relationship Id="rId4" Type="http://schemas.openxmlformats.org/officeDocument/2006/relationships/hyperlink" Target="https://culture-sante-aquitaine.com/dis-moi-cque-tecoutes/" TargetMode="External"/><Relationship Id="rId9" Type="http://schemas.openxmlformats.org/officeDocument/2006/relationships/hyperlink" Target="https://www.centrointergeneracionaldereferencia.com/" TargetMode="External"/><Relationship Id="rId14" Type="http://schemas.openxmlformats.org/officeDocument/2006/relationships/image" Target="../media/image42.png"/></Relationships>
</file>

<file path=ppt/slides/_rels/slide77.xml.rels><?xml version="1.0" encoding="UTF-8" standalone="yes"?>
<Relationships xmlns="http://schemas.openxmlformats.org/package/2006/relationships"><Relationship Id="rId3" Type="http://schemas.openxmlformats.org/officeDocument/2006/relationships/hyperlink" Target="https://allirelandsocialprescribing.ie/" TargetMode="External"/><Relationship Id="rId2" Type="http://schemas.openxmlformats.org/officeDocument/2006/relationships/hyperlink" Target="https://www.longtermplan.nhs.uk/"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hyperlink" Target="https://borgenproject.org/mental-health-care-in-greece/" TargetMode="External"/><Relationship Id="rId7" Type="http://schemas.openxmlformats.org/officeDocument/2006/relationships/image" Target="../media/image47.jpeg"/><Relationship Id="rId2" Type="http://schemas.openxmlformats.org/officeDocument/2006/relationships/hyperlink" Target="https://www.oecd.org/france/Health-Policy-in-France-January-2016.pdf" TargetMode="External"/><Relationship Id="rId1" Type="http://schemas.openxmlformats.org/officeDocument/2006/relationships/slideLayout" Target="../slideLayouts/slideLayout10.xml"/><Relationship Id="rId6" Type="http://schemas.openxmlformats.org/officeDocument/2006/relationships/image" Target="../media/image45.png"/><Relationship Id="rId5" Type="http://schemas.openxmlformats.org/officeDocument/2006/relationships/image" Target="../media/image43.jpeg"/><Relationship Id="rId4" Type="http://schemas.openxmlformats.org/officeDocument/2006/relationships/image" Target="../media/image42.png"/><Relationship Id="rId9" Type="http://schemas.openxmlformats.org/officeDocument/2006/relationships/image" Target="../media/image44.png"/></Relationships>
</file>

<file path=ppt/slides/_rels/slide79.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5.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hyperlink" Target="https://culture-sante-aquitaine.com/dis-moi-cque-tecoutes/" TargetMode="External"/><Relationship Id="rId2" Type="http://schemas.openxmlformats.org/officeDocument/2006/relationships/image" Target="../media/image48.jpeg"/><Relationship Id="rId1" Type="http://schemas.openxmlformats.org/officeDocument/2006/relationships/slideLayout" Target="../slideLayouts/slideLayout32.xml"/><Relationship Id="rId4" Type="http://schemas.openxmlformats.org/officeDocument/2006/relationships/hyperlink" Target="http://www.ricochetsonore.fr/actus/365/dis-moi-cque-tecoutes-ehpad-le-petit-trianon"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givmed.org/en/" TargetMode="External"/><Relationship Id="rId2" Type="http://schemas.openxmlformats.org/officeDocument/2006/relationships/image" Target="../media/image49.png"/><Relationship Id="rId1" Type="http://schemas.openxmlformats.org/officeDocument/2006/relationships/slideLayout" Target="../slideLayouts/slideLayout32.xml"/></Relationships>
</file>

<file path=ppt/slides/_rels/slide83.xml.rels><?xml version="1.0" encoding="UTF-8" standalone="yes"?>
<Relationships xmlns="http://schemas.openxmlformats.org/package/2006/relationships"><Relationship Id="rId3" Type="http://schemas.openxmlformats.org/officeDocument/2006/relationships/hyperlink" Target="https://www.rosactive.org/" TargetMode="External"/><Relationship Id="rId2" Type="http://schemas.openxmlformats.org/officeDocument/2006/relationships/image" Target="../media/image50.png"/><Relationship Id="rId1" Type="http://schemas.openxmlformats.org/officeDocument/2006/relationships/slideLayout" Target="../slideLayouts/slideLayout33.xml"/></Relationships>
</file>

<file path=ppt/slides/_rels/slide84.xml.rels><?xml version="1.0" encoding="UTF-8" standalone="yes"?>
<Relationships xmlns="http://schemas.openxmlformats.org/package/2006/relationships"><Relationship Id="rId3" Type="http://schemas.openxmlformats.org/officeDocument/2006/relationships/hyperlink" Target="https://www.springsp.org/" TargetMode="External"/><Relationship Id="rId2" Type="http://schemas.openxmlformats.org/officeDocument/2006/relationships/image" Target="../media/image51.jpeg"/><Relationship Id="rId1" Type="http://schemas.openxmlformats.org/officeDocument/2006/relationships/slideLayout" Target="../slideLayouts/slideLayout33.xml"/><Relationship Id="rId4" Type="http://schemas.openxmlformats.org/officeDocument/2006/relationships/hyperlink" Target="https://youtu.be/UwlgfSz_CDw"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clare_cic.org/" TargetMode="External"/><Relationship Id="rId1" Type="http://schemas.openxmlformats.org/officeDocument/2006/relationships/slideLayout" Target="../slideLayouts/slideLayout33.xml"/><Relationship Id="rId4" Type="http://schemas.openxmlformats.org/officeDocument/2006/relationships/hyperlink" Target="http://clare-cic.org/"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s://www.fundaciontas.org/" TargetMode="External"/><Relationship Id="rId7" Type="http://schemas.openxmlformats.org/officeDocument/2006/relationships/image" Target="../media/image2102525.png"/><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87.xml.rels><?xml version="1.0" encoding="UTF-8" standalone="yes"?>
<Relationships xmlns="http://schemas.openxmlformats.org/package/2006/relationships"><Relationship Id="rId3" Type="http://schemas.openxmlformats.org/officeDocument/2006/relationships/hyperlink" Target="https://culture-sante-aquitaine.com/le-laboratoire/nos-projets/change-of-view/" TargetMode="External"/><Relationship Id="rId2" Type="http://schemas.openxmlformats.org/officeDocument/2006/relationships/image" Target="../media/image56.jpeg"/><Relationship Id="rId1" Type="http://schemas.openxmlformats.org/officeDocument/2006/relationships/slideLayout" Target="../slideLayouts/slideLayout33.xml"/><Relationship Id="rId6" Type="http://schemas.openxmlformats.org/officeDocument/2006/relationships/hyperlink" Target="https://change-of-view.eu/" TargetMode="External"/><Relationship Id="rId5" Type="http://schemas.openxmlformats.org/officeDocument/2006/relationships/image" Target="../media/image57.jpeg"/><Relationship Id="rId4" Type="http://schemas.openxmlformats.org/officeDocument/2006/relationships/hyperlink" Target="https://www.facebook.com/ChangeOfView.Erasmus/"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newscoop.com/cult" TargetMode="External"/><Relationship Id="rId2" Type="http://schemas.openxmlformats.org/officeDocument/2006/relationships/image" Target="../media/image58.jpeg"/><Relationship Id="rId1" Type="http://schemas.openxmlformats.org/officeDocument/2006/relationships/slideLayout" Target="../slideLayouts/slideLayout33.xml"/><Relationship Id="rId5" Type="http://schemas.openxmlformats.org/officeDocument/2006/relationships/hyperlink" Target="https://www.researchgate.net/publication/332276908_Culture_Vitamins_-_" TargetMode="External"/><Relationship Id="rId4" Type="http://schemas.openxmlformats.org/officeDocument/2006/relationships/hyperlink" Target="https://www.researchgate.net/publication/332276908_Culture_Vitamins_-_an_Arts_on_Prescription_project_in_Denmark"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045EE2-1F02-9F43-995C-8D4B8EC31DBE}"/>
              </a:ext>
            </a:extLst>
          </p:cNvPr>
          <p:cNvSpPr>
            <a:spLocks noGrp="1"/>
          </p:cNvSpPr>
          <p:nvPr>
            <p:ph type="body" sz="quarter" idx="17"/>
          </p:nvPr>
        </p:nvSpPr>
        <p:spPr>
          <a:xfrm>
            <a:off x="233389" y="4436706"/>
            <a:ext cx="8686676" cy="2421294"/>
          </a:xfrm>
        </p:spPr>
        <p:txBody>
          <a:bodyPr/>
          <a:lstStyle/>
          <a:p>
            <a:r>
              <a:rPr lang="en-US" sz="6000" dirty="0"/>
              <a:t>formation à la prescription sociale pour les professionnels de la santé et des soins de santé</a:t>
            </a:r>
          </a:p>
        </p:txBody>
      </p:sp>
    </p:spTree>
    <p:extLst>
      <p:ext uri="{BB962C8B-B14F-4D97-AF65-F5344CB8AC3E}">
        <p14:creationId xmlns:p14="http://schemas.microsoft.com/office/powerpoint/2010/main" val="3039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62708" y="1091821"/>
            <a:ext cx="10049712" cy="5353046"/>
          </a:xfrm>
        </p:spPr>
        <p:txBody>
          <a:bodyPr numCol="2">
            <a:normAutofit fontScale="47500" lnSpcReduction="20000"/>
          </a:bodyPr>
          <a:lstStyle/>
          <a:p>
            <a:pPr marL="92075" eaLnBrk="1" fontAlgn="auto" hangingPunct="1">
              <a:lnSpc>
                <a:spcPct val="150000"/>
              </a:lnSpc>
              <a:spcBef>
                <a:spcPts val="0"/>
              </a:spcBef>
              <a:spcAft>
                <a:spcPts val="0"/>
              </a:spcAft>
              <a:tabLst>
                <a:tab pos="128588" algn="l"/>
              </a:tabLst>
              <a:defRPr/>
            </a:pPr>
            <a:r>
              <a:rPr lang="en-GB" sz="3300" b="1" dirty="0">
                <a:latin typeface="Josefin Sans" pitchFamily="2" charset="0"/>
                <a:ea typeface="Calibri" panose="020F0502020204030204" pitchFamily="34" charset="0"/>
                <a:cs typeface="Calibri" panose="020F0502020204030204" pitchFamily="34" charset="0"/>
              </a:rPr>
              <a:t>Le </a:t>
            </a:r>
            <a:r>
              <a:rPr lang="en-GB" sz="3300" b="1" dirty="0" err="1">
                <a:latin typeface="Josefin Sans" pitchFamily="2" charset="0"/>
                <a:ea typeface="Calibri" panose="020F0502020204030204" pitchFamily="34" charset="0"/>
                <a:cs typeface="Calibri" panose="020F0502020204030204" pitchFamily="34" charset="0"/>
              </a:rPr>
              <a:t>partenariat</a:t>
            </a:r>
            <a:r>
              <a:rPr lang="en-GB" sz="3300" b="1" dirty="0">
                <a:latin typeface="Josefin Sans" pitchFamily="2" charset="0"/>
                <a:ea typeface="Calibri" panose="020F0502020204030204" pitchFamily="34" charset="0"/>
                <a:cs typeface="Calibri" panose="020F0502020204030204" pitchFamily="34" charset="0"/>
              </a:rPr>
              <a:t> ACTIVATE</a:t>
            </a:r>
          </a:p>
          <a:p>
            <a:pPr marL="92075" eaLnBrk="1" fontAlgn="auto" hangingPunct="1">
              <a:lnSpc>
                <a:spcPct val="150000"/>
              </a:lnSpc>
              <a:spcBef>
                <a:spcPts val="0"/>
              </a:spcBef>
              <a:spcAft>
                <a:spcPts val="0"/>
              </a:spcAft>
              <a:tabLst>
                <a:tab pos="128588" algn="l"/>
              </a:tabLst>
              <a:defRPr/>
            </a:pPr>
            <a:endParaRPr lang="en-GB" sz="1700" b="1" dirty="0">
              <a:latin typeface="Josefin Sans" pitchFamily="2" charset="0"/>
              <a:ea typeface="Calibri" panose="020F0502020204030204" pitchFamily="34" charset="0"/>
              <a:cs typeface="Calibri" panose="020F0502020204030204" pitchFamily="34" charset="0"/>
            </a:endParaRPr>
          </a:p>
          <a:p>
            <a:pPr marL="92075" eaLnBrk="1" fontAlgn="auto" hangingPunct="1">
              <a:lnSpc>
                <a:spcPct val="150000"/>
              </a:lnSpc>
              <a:spcBef>
                <a:spcPts val="0"/>
              </a:spcBef>
              <a:spcAft>
                <a:spcPts val="0"/>
              </a:spcAft>
              <a:tabLst>
                <a:tab pos="128588" algn="l"/>
              </a:tabLst>
              <a:defRPr/>
            </a:pPr>
            <a:endParaRPr lang="en-GB" sz="1700" b="1" dirty="0">
              <a:latin typeface="Josefin Sans" pitchFamily="2" charset="0"/>
              <a:ea typeface="Calibri" panose="020F0502020204030204" pitchFamily="34" charset="0"/>
              <a:cs typeface="Calibri" panose="020F0502020204030204" pitchFamily="34" charset="0"/>
            </a:endParaRPr>
          </a:p>
          <a:p>
            <a:pPr marL="92075" eaLnBrk="1" fontAlgn="auto" hangingPunct="1">
              <a:lnSpc>
                <a:spcPct val="160000"/>
              </a:lnSpc>
              <a:spcBef>
                <a:spcPts val="0"/>
              </a:spcBef>
              <a:spcAft>
                <a:spcPts val="0"/>
              </a:spcAft>
              <a:tabLst>
                <a:tab pos="128588" algn="l"/>
              </a:tabLst>
              <a:defRPr/>
            </a:pPr>
            <a:r>
              <a:rPr lang="en-GB" sz="2500" dirty="0">
                <a:latin typeface="Josefin Sans" pitchFamily="2" charset="0"/>
                <a:ea typeface="Calibri" panose="020F0502020204030204" pitchFamily="34" charset="0"/>
                <a:cs typeface="Calibri" panose="020F0502020204030204" pitchFamily="34" charset="0"/>
              </a:rPr>
              <a:t>Le partenariat Activate rassemble une série d'organisations à travers l'Europe pour concevoir une série d'outils permettant d'offrir une approche des soins de santé centrée sur la </a:t>
            </a:r>
            <a:r>
              <a:rPr lang="en-GB" sz="2500" dirty="0" err="1">
                <a:latin typeface="Josefin Sans" pitchFamily="2" charset="0"/>
                <a:ea typeface="Calibri" panose="020F0502020204030204" pitchFamily="34" charset="0"/>
                <a:cs typeface="Calibri" panose="020F0502020204030204" pitchFamily="34" charset="0"/>
              </a:rPr>
              <a:t>personne</a:t>
            </a:r>
            <a:r>
              <a:rPr lang="en-GB" sz="2500" dirty="0">
                <a:latin typeface="Josefin Sans" pitchFamily="2" charset="0"/>
                <a:ea typeface="Calibri" panose="020F0502020204030204" pitchFamily="34" charset="0"/>
                <a:cs typeface="Calibri" panose="020F0502020204030204" pitchFamily="34" charset="0"/>
              </a:rPr>
              <a:t>, grâce à notre guide Mind Yourself Now sur la littératie en santé. </a:t>
            </a:r>
          </a:p>
          <a:p>
            <a:pPr marL="92075" eaLnBrk="1" fontAlgn="auto" hangingPunct="1">
              <a:lnSpc>
                <a:spcPct val="160000"/>
              </a:lnSpc>
              <a:spcBef>
                <a:spcPts val="0"/>
              </a:spcBef>
              <a:spcAft>
                <a:spcPts val="0"/>
              </a:spcAft>
              <a:tabLst>
                <a:tab pos="128588" algn="l"/>
              </a:tabLst>
              <a:defRPr/>
            </a:pPr>
            <a:endParaRPr lang="en-GB" sz="2500" dirty="0">
              <a:latin typeface="Josefin Sans" pitchFamily="2" charset="0"/>
              <a:ea typeface="Calibri" panose="020F0502020204030204" pitchFamily="34" charset="0"/>
              <a:cs typeface="Calibri" panose="020F0502020204030204" pitchFamily="34" charset="0"/>
            </a:endParaRPr>
          </a:p>
          <a:p>
            <a:pPr marL="92075" eaLnBrk="1" fontAlgn="auto" hangingPunct="1">
              <a:lnSpc>
                <a:spcPct val="160000"/>
              </a:lnSpc>
              <a:spcBef>
                <a:spcPts val="0"/>
              </a:spcBef>
              <a:spcAft>
                <a:spcPts val="0"/>
              </a:spcAft>
              <a:tabLst>
                <a:tab pos="128588" algn="l"/>
              </a:tabLst>
              <a:defRPr/>
            </a:pPr>
            <a:r>
              <a:rPr lang="en-GB" sz="2500" dirty="0">
                <a:latin typeface="Josefin Sans" pitchFamily="2" charset="0"/>
                <a:ea typeface="Calibri" panose="020F0502020204030204" pitchFamily="34" charset="0"/>
                <a:cs typeface="Calibri" panose="020F0502020204030204" pitchFamily="34" charset="0"/>
              </a:rPr>
              <a:t>En outre, le Compendium des projets de prescription sociale aide les organisations de soins communautaires à identifier et à fournir les aides requises. Ce cours de formation à la prescription sociale est destiné aux professionnels de la santé et des </a:t>
            </a:r>
            <a:r>
              <a:rPr lang="en-GB" sz="2500" dirty="0" err="1">
                <a:latin typeface="Josefin Sans" pitchFamily="2" charset="0"/>
                <a:ea typeface="Calibri" panose="020F0502020204030204" pitchFamily="34" charset="0"/>
                <a:cs typeface="Calibri" panose="020F0502020204030204" pitchFamily="34" charset="0"/>
              </a:rPr>
              <a:t>soins</a:t>
            </a:r>
            <a:r>
              <a:rPr lang="en-GB" sz="2500" dirty="0">
                <a:latin typeface="Josefin Sans" pitchFamily="2" charset="0"/>
                <a:ea typeface="Calibri" panose="020F0502020204030204" pitchFamily="34" charset="0"/>
                <a:cs typeface="Calibri" panose="020F0502020204030204" pitchFamily="34" charset="0"/>
              </a:rPr>
              <a:t> pour </a:t>
            </a:r>
            <a:r>
              <a:rPr lang="en-GB" sz="2500" dirty="0" err="1">
                <a:latin typeface="Josefin Sans" pitchFamily="2" charset="0"/>
                <a:ea typeface="Calibri" panose="020F0502020204030204" pitchFamily="34" charset="0"/>
                <a:cs typeface="Calibri" panose="020F0502020204030204" pitchFamily="34" charset="0"/>
              </a:rPr>
              <a:t>évaluer</a:t>
            </a:r>
            <a:r>
              <a:rPr lang="en-GB" sz="2500" dirty="0">
                <a:latin typeface="Josefin Sans" pitchFamily="2" charset="0"/>
                <a:ea typeface="Calibri" panose="020F0502020204030204" pitchFamily="34" charset="0"/>
                <a:cs typeface="Calibri" panose="020F0502020204030204" pitchFamily="34" charset="0"/>
              </a:rPr>
              <a:t> les besoins et prescrire une solution d'engagement social. </a:t>
            </a:r>
          </a:p>
          <a:p>
            <a:pPr marL="92075" eaLnBrk="1" fontAlgn="auto" hangingPunct="1">
              <a:lnSpc>
                <a:spcPct val="160000"/>
              </a:lnSpc>
              <a:spcBef>
                <a:spcPts val="0"/>
              </a:spcBef>
              <a:spcAft>
                <a:spcPts val="0"/>
              </a:spcAft>
              <a:tabLst>
                <a:tab pos="128588" algn="l"/>
              </a:tabLst>
              <a:defRPr/>
            </a:pPr>
            <a:endParaRPr lang="en-GB" sz="2500" dirty="0">
              <a:latin typeface="Josefin Sans" pitchFamily="2" charset="0"/>
              <a:ea typeface="Calibri" panose="020F0502020204030204" pitchFamily="34" charset="0"/>
              <a:cs typeface="Calibri" panose="020F0502020204030204" pitchFamily="34" charset="0"/>
            </a:endParaRPr>
          </a:p>
          <a:p>
            <a:pPr marL="92075" eaLnBrk="1" fontAlgn="auto" hangingPunct="1">
              <a:lnSpc>
                <a:spcPct val="160000"/>
              </a:lnSpc>
              <a:spcBef>
                <a:spcPts val="0"/>
              </a:spcBef>
              <a:spcAft>
                <a:spcPts val="0"/>
              </a:spcAft>
              <a:tabLst>
                <a:tab pos="128588" algn="l"/>
              </a:tabLst>
              <a:defRPr/>
            </a:pPr>
            <a:r>
              <a:rPr lang="en-GB" sz="2500" dirty="0">
                <a:latin typeface="Josefin Sans" pitchFamily="2" charset="0"/>
                <a:ea typeface="Calibri" panose="020F0502020204030204" pitchFamily="34" charset="0"/>
                <a:cs typeface="Calibri" panose="020F0502020204030204" pitchFamily="34" charset="0"/>
              </a:rPr>
              <a:t>Le </a:t>
            </a:r>
            <a:r>
              <a:rPr lang="en-GB" sz="2500" dirty="0" err="1">
                <a:latin typeface="Josefin Sans" pitchFamily="2" charset="0"/>
                <a:ea typeface="Calibri" panose="020F0502020204030204" pitchFamily="34" charset="0"/>
                <a:cs typeface="Calibri" panose="020F0502020204030204" pitchFamily="34" charset="0"/>
              </a:rPr>
              <a:t>cours</a:t>
            </a:r>
            <a:r>
              <a:rPr lang="en-GB" sz="2500" dirty="0">
                <a:latin typeface="Josefin Sans" pitchFamily="2" charset="0"/>
                <a:ea typeface="Calibri" panose="020F0502020204030204" pitchFamily="34" charset="0"/>
                <a:cs typeface="Calibri" panose="020F0502020204030204" pitchFamily="34" charset="0"/>
              </a:rPr>
              <a:t> d'introduction à la prescription sociale pour les </a:t>
            </a:r>
            <a:r>
              <a:rPr lang="en-GB" sz="2500" dirty="0" err="1">
                <a:latin typeface="Josefin Sans" pitchFamily="2" charset="0"/>
                <a:ea typeface="Calibri" panose="020F0502020204030204" pitchFamily="34" charset="0"/>
                <a:cs typeface="Calibri" panose="020F0502020204030204" pitchFamily="34" charset="0"/>
              </a:rPr>
              <a:t>travailleurs</a:t>
            </a:r>
            <a:r>
              <a:rPr lang="en-GB" sz="2500" dirty="0">
                <a:latin typeface="Josefin Sans" pitchFamily="2" charset="0"/>
                <a:ea typeface="Calibri" panose="020F0502020204030204" pitchFamily="34" charset="0"/>
                <a:cs typeface="Calibri" panose="020F0502020204030204" pitchFamily="34" charset="0"/>
              </a:rPr>
              <a:t> </a:t>
            </a:r>
            <a:r>
              <a:rPr lang="en-GB" sz="2500" dirty="0" err="1">
                <a:latin typeface="Josefin Sans" pitchFamily="2" charset="0"/>
                <a:ea typeface="Calibri" panose="020F0502020204030204" pitchFamily="34" charset="0"/>
                <a:cs typeface="Calibri" panose="020F0502020204030204" pitchFamily="34" charset="0"/>
              </a:rPr>
              <a:t>sociaux</a:t>
            </a:r>
            <a:r>
              <a:rPr lang="en-GB" sz="2500" dirty="0">
                <a:latin typeface="Josefin Sans" pitchFamily="2" charset="0"/>
                <a:ea typeface="Calibri" panose="020F0502020204030204" pitchFamily="34" charset="0"/>
                <a:cs typeface="Calibri" panose="020F0502020204030204" pitchFamily="34" charset="0"/>
              </a:rPr>
              <a:t> et les éducateurs du service </a:t>
            </a:r>
            <a:r>
              <a:rPr lang="en-GB" sz="2500" dirty="0" err="1">
                <a:latin typeface="Josefin Sans" pitchFamily="2" charset="0"/>
                <a:ea typeface="Calibri" panose="020F0502020204030204" pitchFamily="34" charset="0"/>
                <a:cs typeface="Calibri" panose="020F0502020204030204" pitchFamily="34" charset="0"/>
              </a:rPr>
              <a:t>culturel</a:t>
            </a:r>
            <a:r>
              <a:rPr lang="en-GB" sz="2500" dirty="0">
                <a:latin typeface="Josefin Sans" pitchFamily="2" charset="0"/>
                <a:ea typeface="Calibri" panose="020F0502020204030204" pitchFamily="34" charset="0"/>
                <a:cs typeface="Calibri" panose="020F0502020204030204" pitchFamily="34" charset="0"/>
              </a:rPr>
              <a:t> </a:t>
            </a:r>
            <a:r>
              <a:rPr lang="en-GB" sz="2500" dirty="0" err="1">
                <a:latin typeface="Josefin Sans" pitchFamily="2" charset="0"/>
                <a:ea typeface="Calibri" panose="020F0502020204030204" pitchFamily="34" charset="0"/>
                <a:cs typeface="Calibri" panose="020F0502020204030204" pitchFamily="34" charset="0"/>
              </a:rPr>
              <a:t>cherche</a:t>
            </a:r>
            <a:r>
              <a:rPr lang="en-GB" sz="2500" dirty="0">
                <a:latin typeface="Josefin Sans" pitchFamily="2" charset="0"/>
                <a:ea typeface="Calibri" panose="020F0502020204030204" pitchFamily="34" charset="0"/>
                <a:cs typeface="Calibri" panose="020F0502020204030204" pitchFamily="34" charset="0"/>
              </a:rPr>
              <a:t> à </a:t>
            </a:r>
            <a:r>
              <a:rPr lang="en-GB" sz="2500" dirty="0">
                <a:effectLst/>
                <a:latin typeface="Josefin Sans" pitchFamily="2" charset="0"/>
                <a:ea typeface="Calibri" panose="020F0502020204030204" pitchFamily="34" charset="0"/>
                <a:cs typeface="Times New Roman" panose="02020603050405020304" pitchFamily="18" charset="0"/>
              </a:rPr>
              <a:t>relier les secteurs des arts, de la culture et de la santé de manière significative.</a:t>
            </a:r>
            <a:endParaRPr lang="en-GB" sz="2500" dirty="0">
              <a:latin typeface="Josefin Sans" pitchFamily="2" charset="0"/>
              <a:ea typeface="Calibri" panose="020F0502020204030204" pitchFamily="34" charset="0"/>
              <a:cs typeface="Calibri" panose="020F0502020204030204" pitchFamily="34" charset="0"/>
            </a:endParaRPr>
          </a:p>
          <a:p>
            <a:pPr marL="92075" eaLnBrk="1" fontAlgn="auto" hangingPunct="1">
              <a:lnSpc>
                <a:spcPct val="160000"/>
              </a:lnSpc>
              <a:spcBef>
                <a:spcPts val="0"/>
              </a:spcBef>
              <a:spcAft>
                <a:spcPts val="0"/>
              </a:spcAft>
              <a:tabLst>
                <a:tab pos="128588" algn="l"/>
              </a:tabLst>
              <a:defRPr/>
            </a:pPr>
            <a:endParaRPr lang="en-GB" sz="2500" dirty="0">
              <a:latin typeface="Josefin Sans" pitchFamily="2" charset="0"/>
              <a:ea typeface="Calibri" panose="020F0502020204030204" pitchFamily="34" charset="0"/>
              <a:cs typeface="Calibri" panose="020F0502020204030204" pitchFamily="34" charset="0"/>
            </a:endParaRPr>
          </a:p>
          <a:p>
            <a:pPr marL="184150" eaLnBrk="1" fontAlgn="auto" hangingPunct="1">
              <a:lnSpc>
                <a:spcPct val="160000"/>
              </a:lnSpc>
              <a:spcBef>
                <a:spcPts val="0"/>
              </a:spcBef>
              <a:spcAft>
                <a:spcPts val="0"/>
              </a:spcAft>
              <a:defRPr/>
            </a:pPr>
            <a:r>
              <a:rPr lang="en-GB" sz="2500" dirty="0">
                <a:effectLst/>
                <a:latin typeface="Josefin Sans" pitchFamily="2" charset="0"/>
                <a:ea typeface="Calibri" panose="020F0502020204030204" pitchFamily="34" charset="0"/>
                <a:cs typeface="Calibri" panose="020F0502020204030204" pitchFamily="34" charset="0"/>
              </a:rPr>
              <a:t>Le programme de formation à la prescription </a:t>
            </a:r>
            <a:r>
              <a:rPr lang="en-GB" sz="2500" dirty="0" err="1">
                <a:effectLst/>
                <a:latin typeface="Josefin Sans" pitchFamily="2" charset="0"/>
                <a:ea typeface="Calibri" panose="020F0502020204030204" pitchFamily="34" charset="0"/>
                <a:cs typeface="Calibri" panose="020F0502020204030204" pitchFamily="34" charset="0"/>
              </a:rPr>
              <a:t>sociale</a:t>
            </a:r>
            <a:r>
              <a:rPr lang="en-GB" sz="2500" dirty="0">
                <a:effectLst/>
                <a:latin typeface="Josefin Sans" pitchFamily="2" charset="0"/>
                <a:ea typeface="Calibri" panose="020F0502020204030204" pitchFamily="34" charset="0"/>
                <a:cs typeface="Calibri" panose="020F0502020204030204" pitchFamily="34" charset="0"/>
              </a:rPr>
              <a:t> </a:t>
            </a:r>
            <a:r>
              <a:rPr lang="en-GB" sz="2500" dirty="0" err="1">
                <a:effectLst/>
                <a:latin typeface="Josefin Sans" pitchFamily="2" charset="0"/>
                <a:ea typeface="Calibri" panose="020F0502020204030204" pitchFamily="34" charset="0"/>
                <a:cs typeface="Calibri" panose="020F0502020204030204" pitchFamily="34" charset="0"/>
              </a:rPr>
              <a:t>est</a:t>
            </a:r>
            <a:r>
              <a:rPr lang="en-GB" sz="2500" dirty="0">
                <a:effectLst/>
                <a:latin typeface="Josefin Sans" pitchFamily="2" charset="0"/>
                <a:ea typeface="Calibri" panose="020F0502020204030204" pitchFamily="34" charset="0"/>
                <a:cs typeface="Calibri" panose="020F0502020204030204" pitchFamily="34" charset="0"/>
              </a:rPr>
              <a:t> INNOVANT car il s'agit de la première ressource paneuropéenne créée sur ce sujet. Il est important de noter qu'il présente le sujet du point de vue de l'apprenant adulte, pour faciliter son adoption et son utilisation par les professionnels de la santé et des soins. </a:t>
            </a:r>
          </a:p>
          <a:p>
            <a:pPr marL="184150"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marL="184150" eaLnBrk="1" fontAlgn="auto" hangingPunct="1">
              <a:lnSpc>
                <a:spcPct val="160000"/>
              </a:lnSpc>
              <a:spcBef>
                <a:spcPts val="0"/>
              </a:spcBef>
              <a:spcAft>
                <a:spcPts val="0"/>
              </a:spcAft>
              <a:defRPr/>
            </a:pPr>
            <a:r>
              <a:rPr lang="en-GB" sz="2500" dirty="0">
                <a:latin typeface="Josefin Sans" pitchFamily="2" charset="0"/>
                <a:ea typeface="Calibri" panose="020F0502020204030204" pitchFamily="34" charset="0"/>
                <a:cs typeface="Calibri" panose="020F0502020204030204" pitchFamily="34" charset="0"/>
              </a:rPr>
              <a:t>Le programme </a:t>
            </a:r>
            <a:r>
              <a:rPr lang="en-GB" sz="2500" dirty="0" err="1">
                <a:latin typeface="Josefin Sans" pitchFamily="2" charset="0"/>
                <a:ea typeface="Calibri" panose="020F0502020204030204" pitchFamily="34" charset="0"/>
                <a:cs typeface="Calibri" panose="020F0502020204030204" pitchFamily="34" charset="0"/>
              </a:rPr>
              <a:t>est</a:t>
            </a:r>
            <a:r>
              <a:rPr lang="en-GB" sz="2500" dirty="0">
                <a:latin typeface="Josefin Sans" pitchFamily="2" charset="0"/>
                <a:ea typeface="Calibri" panose="020F0502020204030204" pitchFamily="34" charset="0"/>
                <a:cs typeface="Calibri" panose="020F0502020204030204" pitchFamily="34" charset="0"/>
              </a:rPr>
              <a:t> </a:t>
            </a:r>
            <a:r>
              <a:rPr lang="en-GB" sz="2500" dirty="0" err="1">
                <a:latin typeface="Josefin Sans" pitchFamily="2" charset="0"/>
                <a:ea typeface="Calibri" panose="020F0502020204030204" pitchFamily="34" charset="0"/>
                <a:cs typeface="Calibri" panose="020F0502020204030204" pitchFamily="34" charset="0"/>
              </a:rPr>
              <a:t>également</a:t>
            </a:r>
            <a:r>
              <a:rPr lang="en-GB" sz="2500" dirty="0">
                <a:latin typeface="Josefin Sans" pitchFamily="2" charset="0"/>
                <a:ea typeface="Calibri" panose="020F0502020204030204" pitchFamily="34" charset="0"/>
                <a:cs typeface="Calibri" panose="020F0502020204030204" pitchFamily="34" charset="0"/>
              </a:rPr>
              <a:t> innovant dans son approche : en introduisant un nouveau sujet de formation dans l'apprentissage professionnel tout au long de la carrière des professionnels de la santé et des soins, il </a:t>
            </a:r>
            <a:r>
              <a:rPr lang="en-GB" sz="2500" dirty="0" err="1">
                <a:latin typeface="Josefin Sans" pitchFamily="2" charset="0"/>
                <a:ea typeface="Calibri" panose="020F0502020204030204" pitchFamily="34" charset="0"/>
                <a:cs typeface="Calibri" panose="020F0502020204030204" pitchFamily="34" charset="0"/>
              </a:rPr>
              <a:t>s'efforce</a:t>
            </a:r>
            <a:r>
              <a:rPr lang="en-GB" sz="2500" dirty="0">
                <a:latin typeface="Josefin Sans" pitchFamily="2" charset="0"/>
                <a:ea typeface="Calibri" panose="020F0502020204030204" pitchFamily="34" charset="0"/>
                <a:cs typeface="Calibri" panose="020F0502020204030204" pitchFamily="34" charset="0"/>
              </a:rPr>
              <a:t> </a:t>
            </a:r>
            <a:r>
              <a:rPr lang="en-GB" sz="2500" dirty="0" err="1">
                <a:latin typeface="Josefin Sans" pitchFamily="2" charset="0"/>
                <a:ea typeface="Calibri" panose="020F0502020204030204" pitchFamily="34" charset="0"/>
                <a:cs typeface="Calibri" panose="020F0502020204030204" pitchFamily="34" charset="0"/>
              </a:rPr>
              <a:t>d'améliorer</a:t>
            </a:r>
            <a:r>
              <a:rPr lang="en-GB" sz="2500" dirty="0">
                <a:latin typeface="Josefin Sans" pitchFamily="2" charset="0"/>
                <a:ea typeface="Calibri" panose="020F0502020204030204" pitchFamily="34" charset="0"/>
                <a:cs typeface="Calibri" panose="020F0502020204030204" pitchFamily="34" charset="0"/>
              </a:rPr>
              <a:t> leur capacité en tant qu'éducateurs d'adultes informels transmettant des connaissances sur la santé et le bien-être dans des environnements cliniques et sanitaires.</a:t>
            </a:r>
            <a:endParaRPr lang="en-GB" sz="25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6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25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13134"/>
            <a:ext cx="10512420" cy="815166"/>
          </a:xfrm>
        </p:spPr>
        <p:txBody>
          <a:bodyPr/>
          <a:lstStyle/>
          <a:p>
            <a:pPr algn="ctr"/>
            <a:r>
              <a:rPr lang="en-US" dirty="0">
                <a:effectLst>
                  <a:outerShdw blurRad="38100" dist="38100" dir="2700000" algn="tl">
                    <a:srgbClr val="000000">
                      <a:alpha val="43137"/>
                    </a:srgbClr>
                  </a:outerShdw>
                </a:effectLst>
              </a:rPr>
              <a:t>A propos de nous</a:t>
            </a:r>
          </a:p>
        </p:txBody>
      </p:sp>
      <p:pic>
        <p:nvPicPr>
          <p:cNvPr id="6" name="Picture 5" descr="Text, logo&#10;&#10;Description automatically generated">
            <a:extLst>
              <a:ext uri="{FF2B5EF4-FFF2-40B4-BE49-F238E27FC236}">
                <a16:creationId xmlns:a16="http://schemas.microsoft.com/office/drawing/2014/main" id="{7C1323CA-A5FC-F6B0-4550-71E271F02D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0479" y="5153881"/>
            <a:ext cx="1947333" cy="1224596"/>
          </a:xfrm>
          <a:prstGeom prst="rect">
            <a:avLst/>
          </a:prstGeom>
        </p:spPr>
      </p:pic>
    </p:spTree>
    <p:extLst>
      <p:ext uri="{BB962C8B-B14F-4D97-AF65-F5344CB8AC3E}">
        <p14:creationId xmlns:p14="http://schemas.microsoft.com/office/powerpoint/2010/main" val="4851239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783771" y="0"/>
            <a:ext cx="13745028" cy="1290761"/>
          </a:xfrm>
        </p:spPr>
        <p:txBody>
          <a:bodyPr>
            <a:noAutofit/>
          </a:bodyPr>
          <a:lstStyle/>
          <a:p>
            <a:pPr>
              <a:lnSpc>
                <a:spcPct val="170000"/>
              </a:lnSpc>
            </a:pPr>
            <a:r>
              <a:rPr lang="en-US" sz="1800" dirty="0">
                <a:latin typeface="Josefin Sans" pitchFamily="2" charset="0"/>
              </a:rPr>
              <a:t>THEME 2 : Améliorer votre capacité à dispenser un apprentissage pour les adultes et la communauté</a:t>
            </a:r>
            <a:br>
              <a:rPr lang="en-US" sz="1800" dirty="0">
                <a:latin typeface="Josefin Sans" pitchFamily="2" charset="0"/>
              </a:rPr>
            </a:br>
            <a:r>
              <a:rPr lang="en-US" sz="1800" dirty="0">
                <a:latin typeface="Josefin Sans" pitchFamily="2" charset="0"/>
              </a:rPr>
              <a:t>MODULES </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997301" y="2985246"/>
            <a:ext cx="2129678" cy="2213957"/>
          </a:xfrm>
        </p:spPr>
        <p:txBody>
          <a:bodyPr>
            <a:noAutofit/>
          </a:bodyPr>
          <a:lstStyle/>
          <a:p>
            <a:pPr algn="ctr">
              <a:lnSpc>
                <a:spcPct val="170000"/>
              </a:lnSpc>
            </a:pPr>
            <a:r>
              <a:rPr lang="en-GB" sz="1400" b="1" dirty="0">
                <a:effectLst/>
                <a:latin typeface="Josefin Sans" pitchFamily="2" charset="0"/>
                <a:ea typeface="Calibri" panose="020F0502020204030204" pitchFamily="34" charset="0"/>
                <a:cs typeface="Times New Roman" panose="02020603050405020304" pitchFamily="18" charset="0"/>
              </a:rPr>
              <a:t>Rôle des professionnels de la santé et des soins dans l'apprentissage des adultes et de la </a:t>
            </a:r>
            <a:r>
              <a:rPr lang="en-GB" sz="1400" b="1" dirty="0" err="1">
                <a:effectLst/>
                <a:latin typeface="Josefin Sans" pitchFamily="2" charset="0"/>
                <a:ea typeface="Calibri" panose="020F0502020204030204" pitchFamily="34" charset="0"/>
                <a:cs typeface="Times New Roman" panose="02020603050405020304" pitchFamily="18" charset="0"/>
              </a:rPr>
              <a:t>communauté</a:t>
            </a:r>
            <a:endParaRPr lang="en-US" sz="1300" dirty="0">
              <a:latin typeface="Josefin Sans" pitchFamily="2" charset="0"/>
            </a:endParaRP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3851377" y="3317429"/>
            <a:ext cx="1604905" cy="1881774"/>
          </a:xfrm>
        </p:spPr>
        <p:txBody>
          <a:bodyPr/>
          <a:lstStyle/>
          <a:p>
            <a:pPr algn="ctr">
              <a:lnSpc>
                <a:spcPct val="150000"/>
              </a:lnSpc>
            </a:pPr>
            <a:r>
              <a:rPr lang="en-GB" sz="1600" b="1" dirty="0">
                <a:effectLst/>
                <a:latin typeface="Josefin Sans" pitchFamily="2" charset="0"/>
                <a:ea typeface="Calibri" panose="020F0502020204030204" pitchFamily="34" charset="0"/>
                <a:cs typeface="Times New Roman" panose="02020603050405020304" pitchFamily="18" charset="0"/>
              </a:rPr>
              <a:t>7 compétences des éducateurs d'adultes </a:t>
            </a:r>
            <a:endParaRPr lang="en-US" sz="1600" dirty="0">
              <a:latin typeface="Josefin Sans" pitchFamily="2" charset="0"/>
            </a:endParaRP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431729" y="3317429"/>
            <a:ext cx="1962763" cy="1957487"/>
          </a:xfrm>
        </p:spPr>
        <p:txBody>
          <a:bodyPr/>
          <a:lstStyle/>
          <a:p>
            <a:pPr algn="ctr">
              <a:lnSpc>
                <a:spcPct val="150000"/>
              </a:lnSpc>
            </a:pPr>
            <a:r>
              <a:rPr lang="en-GB" sz="1600" b="1" dirty="0">
                <a:solidFill>
                  <a:srgbClr val="000000"/>
                </a:solidFill>
                <a:effectLst/>
                <a:latin typeface="Josefin Sans" pitchFamily="2" charset="0"/>
                <a:ea typeface="Calibri" panose="020F0502020204030204" pitchFamily="34" charset="0"/>
              </a:rPr>
              <a:t>Compétences avancées en communication</a:t>
            </a:r>
            <a:endParaRPr lang="en-US" sz="1600" dirty="0">
              <a:latin typeface="Josefin Sans" pitchFamily="2" charset="0"/>
            </a:endParaRPr>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052777" y="3428999"/>
            <a:ext cx="1962763" cy="1845917"/>
          </a:xfrm>
        </p:spPr>
        <p:txBody>
          <a:bodyPr/>
          <a:lstStyle/>
          <a:p>
            <a:pPr algn="ctr">
              <a:lnSpc>
                <a:spcPct val="150000"/>
              </a:lnSpc>
            </a:pPr>
            <a:r>
              <a:rPr lang="en-GB" sz="1600" b="1" dirty="0" err="1">
                <a:solidFill>
                  <a:srgbClr val="000000"/>
                </a:solidFill>
                <a:effectLst/>
                <a:latin typeface="Josefin Sans" pitchFamily="2" charset="0"/>
                <a:ea typeface="Calibri" panose="020F0502020204030204" pitchFamily="34" charset="0"/>
              </a:rPr>
              <a:t>Santé</a:t>
            </a:r>
            <a:r>
              <a:rPr lang="en-GB" sz="1600" b="1" dirty="0">
                <a:solidFill>
                  <a:srgbClr val="000000"/>
                </a:solidFill>
                <a:effectLst/>
                <a:latin typeface="Josefin Sans" pitchFamily="2" charset="0"/>
                <a:ea typeface="Calibri" panose="020F0502020204030204" pitchFamily="34" charset="0"/>
              </a:rPr>
              <a:t> ;</a:t>
            </a:r>
          </a:p>
          <a:p>
            <a:pPr algn="ctr">
              <a:lnSpc>
                <a:spcPct val="150000"/>
              </a:lnSpc>
            </a:pPr>
            <a:r>
              <a:rPr lang="en-GB" sz="1600" b="1" dirty="0">
                <a:solidFill>
                  <a:srgbClr val="000000"/>
                </a:solidFill>
                <a:effectLst/>
                <a:latin typeface="Josefin Sans" pitchFamily="2" charset="0"/>
                <a:ea typeface="Calibri" panose="020F0502020204030204" pitchFamily="34" charset="0"/>
              </a:rPr>
              <a:t>Alphabétisation</a:t>
            </a:r>
            <a:endParaRPr lang="en-US" sz="1600" dirty="0">
              <a:latin typeface="Josefin Sans" pitchFamily="2" charset="0"/>
            </a:endParaRPr>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769950" y="1801186"/>
            <a:ext cx="584381" cy="930105"/>
          </a:xfrm>
        </p:spPr>
        <p:txBody>
          <a:bodyPr/>
          <a:lstStyle/>
          <a:p>
            <a:r>
              <a:rPr lang="en-US" dirty="0">
                <a:solidFill>
                  <a:srgbClr val="FFC652"/>
                </a:solidFill>
                <a:latin typeface="Josefin Sans" pitchFamily="2" charset="0"/>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a:xfrm>
            <a:off x="4361638" y="1801186"/>
            <a:ext cx="584381" cy="930105"/>
          </a:xfrm>
        </p:spPr>
        <p:txBody>
          <a:bodyPr/>
          <a:lstStyle/>
          <a:p>
            <a:r>
              <a:rPr lang="en-US" dirty="0">
                <a:solidFill>
                  <a:srgbClr val="FFC652"/>
                </a:solidFill>
                <a:latin typeface="Josefin Sans" pitchFamily="2" charset="0"/>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a:xfrm>
            <a:off x="6863491" y="1847363"/>
            <a:ext cx="584381" cy="930105"/>
          </a:xfrm>
        </p:spPr>
        <p:txBody>
          <a:bodyPr/>
          <a:lstStyle/>
          <a:p>
            <a:r>
              <a:rPr lang="en-US" dirty="0">
                <a:solidFill>
                  <a:srgbClr val="FFC652"/>
                </a:solidFill>
                <a:latin typeface="Josefin Sans" pitchFamily="2" charset="0"/>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a:xfrm>
            <a:off x="9455179" y="1801185"/>
            <a:ext cx="584381" cy="825901"/>
          </a:xfrm>
        </p:spPr>
        <p:txBody>
          <a:bodyPr/>
          <a:lstStyle/>
          <a:p>
            <a:r>
              <a:rPr lang="en-US" dirty="0">
                <a:solidFill>
                  <a:srgbClr val="FFC652"/>
                </a:solidFill>
                <a:latin typeface="Josefin Sans" pitchFamily="2" charset="0"/>
              </a:rPr>
              <a:t>4</a:t>
            </a:r>
          </a:p>
        </p:txBody>
      </p:sp>
    </p:spTree>
    <p:extLst>
      <p:ext uri="{BB962C8B-B14F-4D97-AF65-F5344CB8AC3E}">
        <p14:creationId xmlns:p14="http://schemas.microsoft.com/office/powerpoint/2010/main" val="31365592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25597" y="1574401"/>
            <a:ext cx="9079454" cy="2291552"/>
          </a:xfrm>
        </p:spPr>
        <p:txBody>
          <a:bodyPr>
            <a:normAutofit fontScale="85000" lnSpcReduction="20000"/>
          </a:bodyPr>
          <a:lstStyle/>
          <a:p>
            <a:endParaRPr lang="en-US" dirty="0"/>
          </a:p>
          <a:p>
            <a:pPr algn="ctr">
              <a:lnSpc>
                <a:spcPct val="150000"/>
              </a:lnSpc>
            </a:pPr>
            <a:r>
              <a:rPr lang="en-US" sz="3600" dirty="0"/>
              <a:t> Le rôle du professionnel de la santé et des </a:t>
            </a:r>
            <a:r>
              <a:rPr lang="en-US" sz="3600" dirty="0" err="1"/>
              <a:t>soins</a:t>
            </a:r>
            <a:r>
              <a:rPr lang="en-US" sz="3600" dirty="0"/>
              <a:t> dans </a:t>
            </a:r>
            <a:r>
              <a:rPr lang="en-US" sz="3600" dirty="0" err="1"/>
              <a:t>l’apprentissage</a:t>
            </a:r>
            <a:r>
              <a:rPr lang="en-US" sz="3600" dirty="0"/>
              <a:t> des adultes et de la communauté </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THEME 2 Module 1</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726801"/>
            <a:ext cx="6018102" cy="5374189"/>
          </a:xfrm>
          <a:prstGeom prst="rect">
            <a:avLst/>
          </a:prstGeom>
        </p:spPr>
      </p:pic>
    </p:spTree>
    <p:extLst>
      <p:ext uri="{BB962C8B-B14F-4D97-AF65-F5344CB8AC3E}">
        <p14:creationId xmlns:p14="http://schemas.microsoft.com/office/powerpoint/2010/main" val="5387419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71F7DC-70E1-49B2-A625-3E5A1CE220BC}"/>
              </a:ext>
            </a:extLst>
          </p:cNvPr>
          <p:cNvSpPr>
            <a:spLocks noGrp="1"/>
          </p:cNvSpPr>
          <p:nvPr>
            <p:ph type="body" sz="quarter" idx="17"/>
          </p:nvPr>
        </p:nvSpPr>
        <p:spPr>
          <a:xfrm>
            <a:off x="210564" y="391887"/>
            <a:ext cx="11546007" cy="682170"/>
          </a:xfrm>
        </p:spPr>
        <p:txBody>
          <a:bodyPr>
            <a:normAutofit fontScale="25000" lnSpcReduction="20000"/>
          </a:bodyPr>
          <a:lstStyle/>
          <a:p>
            <a:pPr algn="ctr">
              <a:lnSpc>
                <a:spcPct val="170000"/>
              </a:lnSpc>
            </a:pPr>
            <a:r>
              <a:rPr lang="en-US" sz="112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Module 1 : Améliorer la compréhension du rôle multifonctionnel joué par les professionnels de la santé et des soins.</a:t>
            </a:r>
          </a:p>
          <a:p>
            <a:endParaRPr lang="en-US" dirty="0"/>
          </a:p>
        </p:txBody>
      </p:sp>
      <p:sp>
        <p:nvSpPr>
          <p:cNvPr id="4" name="TextBox 3">
            <a:extLst>
              <a:ext uri="{FF2B5EF4-FFF2-40B4-BE49-F238E27FC236}">
                <a16:creationId xmlns:a16="http://schemas.microsoft.com/office/drawing/2014/main" id="{46D191A1-11E9-478A-A535-B41674F58265}"/>
              </a:ext>
            </a:extLst>
          </p:cNvPr>
          <p:cNvSpPr txBox="1"/>
          <p:nvPr/>
        </p:nvSpPr>
        <p:spPr>
          <a:xfrm>
            <a:off x="496389" y="1734457"/>
            <a:ext cx="10801531" cy="4047262"/>
          </a:xfrm>
          <a:prstGeom prst="rect">
            <a:avLst/>
          </a:prstGeom>
          <a:noFill/>
        </p:spPr>
        <p:txBody>
          <a:bodyPr wrap="square" rtlCol="0">
            <a:spAutoFit/>
          </a:bodyPr>
          <a:lstStyle/>
          <a:p>
            <a:pPr>
              <a:lnSpc>
                <a:spcPct val="200000"/>
              </a:lnSpc>
              <a:spcAft>
                <a:spcPts val="800"/>
              </a:spcAft>
            </a:pPr>
            <a:r>
              <a:rPr lang="en-US" sz="1200" dirty="0">
                <a:effectLst/>
                <a:latin typeface="Josefin Sans" pitchFamily="2" charset="0"/>
                <a:ea typeface="Calibri" panose="020F0502020204030204" pitchFamily="34" charset="0"/>
                <a:cs typeface="Calibri" panose="020F0502020204030204" pitchFamily="34" charset="0"/>
              </a:rPr>
              <a:t>Ces ressources éducatives ouvertes sont conçues pour permettre aux professionnels de se perfectionner dans leur rôle, qui est multifonctionnel : </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n-US" sz="1200" dirty="0">
                <a:effectLst/>
                <a:latin typeface="Josefin Sans" pitchFamily="2" charset="0"/>
                <a:ea typeface="Calibri" panose="020F0502020204030204" pitchFamily="34" charset="0"/>
                <a:cs typeface="Calibri" panose="020F0502020204030204" pitchFamily="34" charset="0"/>
              </a:rPr>
              <a:t>1) De prescripteurs sociaux, qui évaluent les besoins des utilisateurs de services individuels (seuls ou en collaboration avec d'autres) et prescrivent une solution d'engagement social non médicale. </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200000"/>
              </a:lnSpc>
              <a:spcAft>
                <a:spcPts val="800"/>
              </a:spcAft>
            </a:pPr>
            <a:r>
              <a:rPr lang="en-US" sz="1200" dirty="0">
                <a:effectLst/>
                <a:latin typeface="Josefin Sans" pitchFamily="2" charset="0"/>
                <a:ea typeface="Calibri" panose="020F0502020204030204" pitchFamily="34" charset="0"/>
                <a:cs typeface="Calibri" panose="020F0502020204030204" pitchFamily="34" charset="0"/>
              </a:rPr>
              <a:t>2) </a:t>
            </a:r>
            <a:r>
              <a:rPr lang="en-US" sz="1200" dirty="0" err="1">
                <a:effectLst/>
                <a:latin typeface="Josefin Sans" pitchFamily="2" charset="0"/>
                <a:ea typeface="Calibri" panose="020F0502020204030204" pitchFamily="34" charset="0"/>
                <a:cs typeface="Calibri" panose="020F0502020204030204" pitchFamily="34" charset="0"/>
              </a:rPr>
              <a:t>D’éducateurs</a:t>
            </a:r>
            <a:r>
              <a:rPr lang="en-US" sz="1200" dirty="0">
                <a:effectLst/>
                <a:latin typeface="Josefin Sans" pitchFamily="2" charset="0"/>
                <a:ea typeface="Calibri" panose="020F0502020204030204" pitchFamily="34" charset="0"/>
                <a:cs typeface="Calibri" panose="020F0502020204030204" pitchFamily="34" charset="0"/>
              </a:rPr>
              <a:t> d'adultes qui guident leurs apprenants adultes à travers un processus d'apprentissage </a:t>
            </a:r>
            <a:r>
              <a:rPr lang="en-US" sz="1200" dirty="0" err="1">
                <a:effectLst/>
                <a:latin typeface="Josefin Sans" pitchFamily="2" charset="0"/>
                <a:ea typeface="Calibri" panose="020F0502020204030204" pitchFamily="34" charset="0"/>
                <a:cs typeface="Calibri" panose="020F0502020204030204" pitchFamily="34" charset="0"/>
              </a:rPr>
              <a:t>communautaire</a:t>
            </a:r>
            <a:r>
              <a:rPr lang="en-US" sz="1200" dirty="0">
                <a:effectLst/>
                <a:latin typeface="Josefin Sans" pitchFamily="2" charset="0"/>
                <a:ea typeface="Calibri" panose="020F0502020204030204" pitchFamily="34" charset="0"/>
                <a:cs typeface="Calibri" panose="020F0502020204030204" pitchFamily="34" charset="0"/>
              </a:rPr>
              <a:t> </a:t>
            </a:r>
            <a:r>
              <a:rPr lang="en-US" sz="1200" dirty="0" err="1">
                <a:effectLst/>
                <a:latin typeface="Josefin Sans" pitchFamily="2" charset="0"/>
                <a:ea typeface="Calibri" panose="020F0502020204030204" pitchFamily="34" charset="0"/>
                <a:cs typeface="Calibri" panose="020F0502020204030204" pitchFamily="34" charset="0"/>
              </a:rPr>
              <a:t>informel</a:t>
            </a:r>
            <a:r>
              <a:rPr lang="en-US" sz="1200" dirty="0">
                <a:effectLst/>
                <a:latin typeface="Josefin Sans" pitchFamily="2" charset="0"/>
                <a:ea typeface="Calibri" panose="020F0502020204030204" pitchFamily="34" charset="0"/>
                <a:cs typeface="Calibri" panose="020F0502020204030204" pitchFamily="34" charset="0"/>
              </a:rPr>
              <a:t>, les encourageant à s'engager dans des activités sociales, culturelles et communautaires positives et autosuffisantes pour leur santé et leur bien-</a:t>
            </a:r>
            <a:r>
              <a:rPr lang="en-US" sz="1200" dirty="0" err="1">
                <a:effectLst/>
                <a:latin typeface="Josefin Sans" pitchFamily="2" charset="0"/>
                <a:ea typeface="Calibri" panose="020F0502020204030204" pitchFamily="34" charset="0"/>
                <a:cs typeface="Calibri" panose="020F0502020204030204" pitchFamily="34" charset="0"/>
              </a:rPr>
              <a:t>être</a:t>
            </a:r>
            <a:r>
              <a:rPr lang="en-US" sz="1200" dirty="0">
                <a:effectLst/>
                <a:latin typeface="Josefin Sans" pitchFamily="2" charset="0"/>
                <a:ea typeface="Calibri" panose="020F0502020204030204" pitchFamily="34" charset="0"/>
                <a:cs typeface="Calibri" panose="020F0502020204030204" pitchFamily="34" charset="0"/>
              </a:rPr>
              <a:t>.</a:t>
            </a:r>
          </a:p>
          <a:p>
            <a:pPr>
              <a:lnSpc>
                <a:spcPct val="200000"/>
              </a:lnSpc>
              <a:spcAft>
                <a:spcPts val="800"/>
              </a:spcAft>
            </a:pPr>
            <a:r>
              <a:rPr lang="en-US" sz="1200" dirty="0">
                <a:effectLst/>
                <a:latin typeface="Josefin Sans" pitchFamily="2" charset="0"/>
                <a:ea typeface="Calibri" panose="020F0502020204030204" pitchFamily="34" charset="0"/>
                <a:cs typeface="Calibri" panose="020F0502020204030204" pitchFamily="34" charset="0"/>
              </a:rPr>
              <a:t>Le Programme de formation à la prescription sociale/Ressources éducatives ouvertes pour les professionnels de la santé et des soins est INNOVANT car il s'agit de la première ressource paneuropéenne créée sur ce sujet. Il est important de noter qu'il présente le sujet du point de vue de l'apprenant adulte, ce qui facilite son adoption et son utilisation par les professionnels. Le cours </a:t>
            </a:r>
            <a:r>
              <a:rPr lang="en-US" sz="1200" dirty="0">
                <a:latin typeface="Josefin Sans" pitchFamily="2" charset="0"/>
                <a:ea typeface="Calibri" panose="020F0502020204030204" pitchFamily="34" charset="0"/>
                <a:cs typeface="Calibri" panose="020F0502020204030204" pitchFamily="34" charset="0"/>
              </a:rPr>
              <a:t>fait progresser l'innovation car il </a:t>
            </a:r>
            <a:r>
              <a:rPr lang="en-US" sz="1200" dirty="0">
                <a:effectLst/>
                <a:latin typeface="Josefin Sans" pitchFamily="2" charset="0"/>
                <a:ea typeface="Calibri" panose="020F0502020204030204" pitchFamily="34" charset="0"/>
                <a:cs typeface="Calibri" panose="020F0502020204030204" pitchFamily="34" charset="0"/>
              </a:rPr>
              <a:t>introduit un nouveau sujet de formation dans l'apprentissage des professionnels, mais il s'efforce également d'améliorer leur capacité en tant qu'éducateurs d'adultes informels délivrant des connaissances sur la santé et le bien-être dans des environnements cliniques et de santé.</a:t>
            </a:r>
          </a:p>
        </p:txBody>
      </p:sp>
    </p:spTree>
    <p:extLst>
      <p:ext uri="{BB962C8B-B14F-4D97-AF65-F5344CB8AC3E}">
        <p14:creationId xmlns:p14="http://schemas.microsoft.com/office/powerpoint/2010/main" val="14967863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7BE376-323D-4809-8556-81490195BFDB}"/>
              </a:ext>
            </a:extLst>
          </p:cNvPr>
          <p:cNvSpPr>
            <a:spLocks noGrp="1"/>
          </p:cNvSpPr>
          <p:nvPr>
            <p:ph type="body" sz="quarter" idx="16"/>
          </p:nvPr>
        </p:nvSpPr>
        <p:spPr>
          <a:xfrm>
            <a:off x="618462" y="699140"/>
            <a:ext cx="10852178" cy="5829833"/>
          </a:xfrm>
        </p:spPr>
        <p:txBody>
          <a:bodyPr numCol="2">
            <a:normAutofit fontScale="25000" lnSpcReduction="20000"/>
          </a:bodyPr>
          <a:lstStyle/>
          <a:p>
            <a:pPr eaLnBrk="1" fontAlgn="auto" hangingPunct="1">
              <a:lnSpc>
                <a:spcPct val="170000"/>
              </a:lnSpc>
              <a:spcBef>
                <a:spcPts val="0"/>
              </a:spcBef>
              <a:spcAft>
                <a:spcPts val="0"/>
              </a:spcAft>
              <a:defRPr/>
            </a:pPr>
            <a:r>
              <a:rPr lang="en-US" sz="4800" dirty="0">
                <a:effectLst/>
                <a:latin typeface="Josefin Sans" pitchFamily="2" charset="0"/>
                <a:ea typeface="Calibri" panose="020F0502020204030204" pitchFamily="34" charset="0"/>
                <a:cs typeface="Calibri" panose="020F0502020204030204" pitchFamily="34" charset="0"/>
              </a:rPr>
              <a:t>Les compétences des enseignants de l'éducation des adultes identifient les connaissances et les compétences de base attendues de tout enseignant/formateur de l'éducation des adultes. Cependant, </a:t>
            </a:r>
            <a:r>
              <a:rPr lang="en-US" sz="4800" dirty="0">
                <a:latin typeface="Josefin Sans" pitchFamily="2" charset="0"/>
                <a:ea typeface="Calibri" panose="020F0502020204030204" pitchFamily="34" charset="0"/>
                <a:cs typeface="Calibri" panose="020F0502020204030204" pitchFamily="34" charset="0"/>
              </a:rPr>
              <a:t>dans ce cours destiné aux professionnels, le </a:t>
            </a:r>
            <a:r>
              <a:rPr lang="en-US" sz="4800" dirty="0" err="1">
                <a:latin typeface="Josefin Sans" pitchFamily="2" charset="0"/>
                <a:ea typeface="Calibri" panose="020F0502020204030204" pitchFamily="34" charset="0"/>
                <a:cs typeface="Calibri" panose="020F0502020204030204" pitchFamily="34" charset="0"/>
              </a:rPr>
              <a:t>projet</a:t>
            </a:r>
            <a:r>
              <a:rPr lang="en-US" sz="4800" dirty="0">
                <a:latin typeface="Josefin Sans" pitchFamily="2" charset="0"/>
                <a:ea typeface="Calibri" panose="020F0502020204030204" pitchFamily="34" charset="0"/>
                <a:cs typeface="Calibri" panose="020F0502020204030204" pitchFamily="34" charset="0"/>
              </a:rPr>
              <a:t> ACTIVATE vise à aller plus loin et à considérer les compétences sous l'angle de la santé et des soins, ce qui devrait permettre leur intégration dans la pratique professionnelle et, en fin de compte, améliorer les résultats pour les utilisateurs de services.  </a:t>
            </a:r>
          </a:p>
          <a:p>
            <a:pPr eaLnBrk="1" fontAlgn="auto" hangingPunct="1">
              <a:lnSpc>
                <a:spcPct val="170000"/>
              </a:lnSpc>
              <a:spcBef>
                <a:spcPts val="0"/>
              </a:spcBef>
              <a:spcAft>
                <a:spcPts val="0"/>
              </a:spcAft>
              <a:defRPr/>
            </a:pPr>
            <a:endParaRPr lang="en-US" sz="48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4800" dirty="0">
                <a:latin typeface="Josefin Sans" pitchFamily="2" charset="0"/>
                <a:ea typeface="Calibri" panose="020F0502020204030204" pitchFamily="34" charset="0"/>
                <a:cs typeface="Calibri" panose="020F0502020204030204" pitchFamily="34" charset="0"/>
              </a:rPr>
              <a:t>À cette fin, il sera clair que </a:t>
            </a:r>
            <a:r>
              <a:rPr lang="en-US" sz="4800" dirty="0">
                <a:effectLst/>
                <a:latin typeface="Josefin Sans" pitchFamily="2" charset="0"/>
                <a:ea typeface="Calibri" panose="020F0502020204030204" pitchFamily="34" charset="0"/>
                <a:cs typeface="Calibri" panose="020F0502020204030204" pitchFamily="34" charset="0"/>
              </a:rPr>
              <a:t>les compétences soutiennent des opportunités et des pratiques d'enseignement efficaces et améliorent les résultats de tous les apprenants adultes. En outre, les compétences peuvent également aider les responsables de l'enseignement, les développeurs professionnels et les </a:t>
            </a:r>
            <a:r>
              <a:rPr lang="en-US" sz="4800" dirty="0">
                <a:latin typeface="Josefin Sans" pitchFamily="2" charset="0"/>
                <a:ea typeface="Calibri" panose="020F0502020204030204" pitchFamily="34" charset="0"/>
                <a:cs typeface="Calibri" panose="020F0502020204030204" pitchFamily="34" charset="0"/>
              </a:rPr>
              <a:t>établissements de formation des </a:t>
            </a:r>
            <a:r>
              <a:rPr lang="en-US" sz="4800" dirty="0">
                <a:effectLst/>
                <a:latin typeface="Josefin Sans" pitchFamily="2" charset="0"/>
                <a:ea typeface="Calibri" panose="020F0502020204030204" pitchFamily="34" charset="0"/>
                <a:cs typeface="Calibri" panose="020F0502020204030204" pitchFamily="34" charset="0"/>
              </a:rPr>
              <a:t>enseignants à planifier l'apprentissage professionnel des éducateurs d'adultes dans un large éventail de disciplines. </a:t>
            </a:r>
          </a:p>
          <a:p>
            <a:pPr eaLnBrk="1" fontAlgn="auto" hangingPunct="1">
              <a:lnSpc>
                <a:spcPct val="170000"/>
              </a:lnSpc>
              <a:spcBef>
                <a:spcPts val="0"/>
              </a:spcBef>
              <a:spcAft>
                <a:spcPts val="0"/>
              </a:spcAft>
              <a:defRPr/>
            </a:pPr>
            <a:r>
              <a:rPr lang="en-US" sz="4800" dirty="0">
                <a:solidFill>
                  <a:srgbClr val="333333"/>
                </a:solidFill>
                <a:effectLst/>
                <a:latin typeface="Josefin Sans" pitchFamily="2" charset="0"/>
                <a:ea typeface="Calibri" panose="020F0502020204030204" pitchFamily="34" charset="0"/>
                <a:cs typeface="Calibri" panose="020F0502020204030204" pitchFamily="34" charset="0"/>
              </a:rPr>
              <a:t>Les compétences sont une réponse aux défis et aux besoins identifiés dans les enquêtes et rapports récents sur l'éducation des adultes. Non seulement les compétences identifient les connaissances et les aptitudes attendues de tout enseignant de l'éducation des adultes, mais </a:t>
            </a:r>
            <a:r>
              <a:rPr lang="en-US" sz="4800" dirty="0" err="1">
                <a:solidFill>
                  <a:srgbClr val="333333"/>
                </a:solidFill>
                <a:effectLst/>
                <a:latin typeface="Josefin Sans" pitchFamily="2" charset="0"/>
                <a:ea typeface="Calibri" panose="020F0502020204030204" pitchFamily="34" charset="0"/>
                <a:cs typeface="Calibri" panose="020F0502020204030204" pitchFamily="34" charset="0"/>
              </a:rPr>
              <a:t>elles</a:t>
            </a:r>
            <a:r>
              <a:rPr lang="en-US" sz="4800" dirty="0">
                <a:solidFill>
                  <a:srgbClr val="333333"/>
                </a:solidFill>
                <a:effectLst/>
                <a:latin typeface="Josefin Sans" pitchFamily="2" charset="0"/>
                <a:ea typeface="Calibri" panose="020F0502020204030204" pitchFamily="34" charset="0"/>
                <a:cs typeface="Calibri" panose="020F0502020204030204" pitchFamily="34" charset="0"/>
              </a:rPr>
              <a:t> </a:t>
            </a:r>
            <a:endParaRPr lang="en-US" sz="4800" dirty="0">
              <a:solidFill>
                <a:srgbClr val="333333"/>
              </a:solidFill>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US" sz="4800" dirty="0" err="1">
                <a:solidFill>
                  <a:srgbClr val="333333"/>
                </a:solidFill>
                <a:effectLst/>
                <a:latin typeface="Josefin Sans" pitchFamily="2" charset="0"/>
                <a:ea typeface="Calibri" panose="020F0502020204030204" pitchFamily="34" charset="0"/>
                <a:cs typeface="Calibri" panose="020F0502020204030204" pitchFamily="34" charset="0"/>
              </a:rPr>
              <a:t>offrent</a:t>
            </a:r>
            <a:r>
              <a:rPr lang="en-US" sz="4800" dirty="0">
                <a:solidFill>
                  <a:srgbClr val="333333"/>
                </a:solidFill>
                <a:effectLst/>
                <a:latin typeface="Josefin Sans" pitchFamily="2" charset="0"/>
                <a:ea typeface="Calibri" panose="020F0502020204030204" pitchFamily="34" charset="0"/>
                <a:cs typeface="Calibri" panose="020F0502020204030204" pitchFamily="34" charset="0"/>
              </a:rPr>
              <a:t> également une approche structurée pour déterminer ces aptitudes dont les éducateurs d'adultes </a:t>
            </a:r>
            <a:r>
              <a:rPr lang="en-US" sz="4800" dirty="0">
                <a:solidFill>
                  <a:srgbClr val="333333"/>
                </a:solidFill>
                <a:latin typeface="Josefin Sans" pitchFamily="2" charset="0"/>
                <a:ea typeface="Calibri" panose="020F0502020204030204" pitchFamily="34" charset="0"/>
                <a:cs typeface="Calibri" panose="020F0502020204030204" pitchFamily="34" charset="0"/>
              </a:rPr>
              <a:t>ont besoin parallèlement aux </a:t>
            </a:r>
            <a:r>
              <a:rPr lang="en-US" sz="4800" dirty="0">
                <a:solidFill>
                  <a:srgbClr val="333333"/>
                </a:solidFill>
                <a:effectLst/>
                <a:latin typeface="Josefin Sans" pitchFamily="2" charset="0"/>
                <a:ea typeface="Calibri" panose="020F0502020204030204" pitchFamily="34" charset="0"/>
                <a:cs typeface="Calibri" panose="020F0502020204030204" pitchFamily="34" charset="0"/>
              </a:rPr>
              <a:t>activités de développement professionnel. </a:t>
            </a:r>
          </a:p>
          <a:p>
            <a:pPr eaLnBrk="1" fontAlgn="auto" hangingPunct="1">
              <a:lnSpc>
                <a:spcPct val="170000"/>
              </a:lnSpc>
              <a:spcBef>
                <a:spcPts val="0"/>
              </a:spcBef>
              <a:spcAft>
                <a:spcPts val="0"/>
              </a:spcAft>
              <a:defRPr/>
            </a:pPr>
            <a:endParaRPr lang="en-US" sz="4800" dirty="0">
              <a:solidFill>
                <a:srgbClr val="333333"/>
              </a:solidFill>
              <a:latin typeface="Josefin Sans" pitchFamily="2" charset="0"/>
              <a:ea typeface="Calibri" panose="020F0502020204030204" pitchFamily="34" charset="0"/>
              <a:cs typeface="Calibri" panose="020F0502020204030204" pitchFamily="34" charset="0"/>
            </a:endParaRPr>
          </a:p>
          <a:p>
            <a:pPr marL="285750" indent="-17463" eaLnBrk="1" fontAlgn="auto" hangingPunct="1">
              <a:lnSpc>
                <a:spcPct val="170000"/>
              </a:lnSpc>
              <a:spcBef>
                <a:spcPts val="0"/>
              </a:spcBef>
              <a:spcAft>
                <a:spcPts val="0"/>
              </a:spcAft>
              <a:defRPr/>
            </a:pPr>
            <a:r>
              <a:rPr lang="en-US" sz="4800" dirty="0">
                <a:solidFill>
                  <a:srgbClr val="333333"/>
                </a:solidFill>
                <a:latin typeface="Josefin Sans" pitchFamily="2" charset="0"/>
                <a:ea typeface="Calibri" panose="020F0502020204030204" pitchFamily="34" charset="0"/>
                <a:cs typeface="Calibri" panose="020F0502020204030204" pitchFamily="34" charset="0"/>
              </a:rPr>
              <a:t>Il est reconnu que les éducateurs d'adultes </a:t>
            </a:r>
            <a:r>
              <a:rPr lang="en-US" sz="4800" dirty="0">
                <a:solidFill>
                  <a:srgbClr val="333333"/>
                </a:solidFill>
                <a:effectLst/>
                <a:latin typeface="Josefin Sans" pitchFamily="2" charset="0"/>
                <a:ea typeface="Calibri" panose="020F0502020204030204" pitchFamily="34" charset="0"/>
                <a:cs typeface="Calibri" panose="020F0502020204030204" pitchFamily="34" charset="0"/>
              </a:rPr>
              <a:t>ont également besoin de connaissances et de compétences spécifiques en matière de contenu liées à l'enseignement/la formation dans leur domaine particulier. Il existe des normes relatives aux domaines de contenu, telles que celles élaborées par la TESOL International Association, qui traitent des connaissances de contenu spécifiques.</a:t>
            </a:r>
            <a:endParaRPr lang="en-US" sz="4800" dirty="0">
              <a:effectLst/>
              <a:latin typeface="Josefin Sans" pitchFamily="2" charset="0"/>
              <a:ea typeface="Calibri" panose="020F0502020204030204" pitchFamily="34" charset="0"/>
              <a:cs typeface="Arial" panose="020B0604020202020204" pitchFamily="34" charset="0"/>
            </a:endParaRPr>
          </a:p>
          <a:p>
            <a:pPr marL="285750" indent="-17463" eaLnBrk="1" fontAlgn="auto" hangingPunct="1">
              <a:lnSpc>
                <a:spcPct val="170000"/>
              </a:lnSpc>
              <a:spcBef>
                <a:spcPts val="0"/>
              </a:spcBef>
              <a:spcAft>
                <a:spcPts val="0"/>
              </a:spcAft>
              <a:buFont typeface="Arial" panose="020B0604020202020204" pitchFamily="34" charset="0"/>
              <a:buChar char="•"/>
              <a:defRP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9E4B420E-581B-4784-8657-523953C64B51}"/>
              </a:ext>
            </a:extLst>
          </p:cNvPr>
          <p:cNvSpPr>
            <a:spLocks noGrp="1"/>
          </p:cNvSpPr>
          <p:nvPr>
            <p:ph type="body" sz="quarter" idx="17"/>
          </p:nvPr>
        </p:nvSpPr>
        <p:spPr>
          <a:xfrm>
            <a:off x="618462" y="393337"/>
            <a:ext cx="10512420" cy="595085"/>
          </a:xfrm>
        </p:spPr>
        <p:txBody>
          <a:bodyPr>
            <a:normAutofit fontScale="40000" lnSpcReduction="20000"/>
          </a:bodyPr>
          <a:lstStyle/>
          <a:p>
            <a:pPr algn="ctr"/>
            <a:r>
              <a:rPr lang="en-U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Le rôle des concepts d'éducation des adultes dans le travail des professionnels de la santé et des soins ?</a:t>
            </a:r>
          </a:p>
        </p:txBody>
      </p:sp>
      <p:pic>
        <p:nvPicPr>
          <p:cNvPr id="4" name="Picture 3" descr="A picture containing text, vector graphics&#10;&#10;Description automatically generated">
            <a:extLst>
              <a:ext uri="{FF2B5EF4-FFF2-40B4-BE49-F238E27FC236}">
                <a16:creationId xmlns:a16="http://schemas.microsoft.com/office/drawing/2014/main" id="{0114DB8A-53AF-4C56-3EA8-8B02F43A14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5885" y="3614057"/>
            <a:ext cx="2946401" cy="3243943"/>
          </a:xfrm>
          <a:prstGeom prst="rect">
            <a:avLst/>
          </a:prstGeom>
        </p:spPr>
      </p:pic>
    </p:spTree>
    <p:extLst>
      <p:ext uri="{BB962C8B-B14F-4D97-AF65-F5344CB8AC3E}">
        <p14:creationId xmlns:p14="http://schemas.microsoft.com/office/powerpoint/2010/main" val="2125778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13A7CB-E9DC-46DF-A2BA-488E5A9E12B4}"/>
              </a:ext>
            </a:extLst>
          </p:cNvPr>
          <p:cNvSpPr>
            <a:spLocks noGrp="1"/>
          </p:cNvSpPr>
          <p:nvPr>
            <p:ph type="body" sz="quarter" idx="17"/>
          </p:nvPr>
        </p:nvSpPr>
        <p:spPr>
          <a:xfrm>
            <a:off x="618460" y="681519"/>
            <a:ext cx="10733749" cy="523167"/>
          </a:xfrm>
        </p:spPr>
        <p:txBody>
          <a:bodyPr>
            <a:normAutofit fontScale="40000" lnSpcReduction="20000"/>
          </a:bodyPr>
          <a:lstStyle/>
          <a:p>
            <a:pPr algn="ctr"/>
            <a:r>
              <a:rPr lang="en-US" sz="58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Pourquoi est-il important d'introduire les concepts d'éducation des adultes dans les établissements de soins de santé </a:t>
            </a:r>
            <a:r>
              <a:rPr lang="en-US" sz="5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a:t>
            </a:r>
          </a:p>
          <a:p>
            <a:endParaRPr lang="en-US" dirty="0"/>
          </a:p>
        </p:txBody>
      </p:sp>
      <p:sp>
        <p:nvSpPr>
          <p:cNvPr id="4" name="TextBox 3">
            <a:extLst>
              <a:ext uri="{FF2B5EF4-FFF2-40B4-BE49-F238E27FC236}">
                <a16:creationId xmlns:a16="http://schemas.microsoft.com/office/drawing/2014/main" id="{E2895FBB-E418-46AE-8AED-A240704498CC}"/>
              </a:ext>
            </a:extLst>
          </p:cNvPr>
          <p:cNvSpPr txBox="1"/>
          <p:nvPr/>
        </p:nvSpPr>
        <p:spPr>
          <a:xfrm>
            <a:off x="839790" y="1278986"/>
            <a:ext cx="10512419" cy="4809009"/>
          </a:xfrm>
          <a:prstGeom prst="rect">
            <a:avLst/>
          </a:prstGeom>
          <a:noFill/>
        </p:spPr>
        <p:txBody>
          <a:bodyPr wrap="square" rtlCol="0">
            <a:spAutoFit/>
          </a:bodyPr>
          <a:lstStyle/>
          <a:p>
            <a:pPr algn="just">
              <a:lnSpc>
                <a:spcPct val="150000"/>
              </a:lnSpc>
              <a:spcAft>
                <a:spcPts val="800"/>
              </a:spcAft>
            </a:pPr>
            <a:r>
              <a:rPr lang="en-US" sz="1200" dirty="0">
                <a:solidFill>
                  <a:srgbClr val="333333"/>
                </a:solidFill>
                <a:effectLst/>
                <a:latin typeface="Josefin Sans" pitchFamily="2" charset="0"/>
                <a:ea typeface="Calibri" panose="020F0502020204030204" pitchFamily="34" charset="0"/>
                <a:cs typeface="Calibri" panose="020F0502020204030204" pitchFamily="34" charset="0"/>
              </a:rPr>
              <a:t>Il est important de se rappeler que les enseignants de l'éducation des adultes constituent un groupe diversifié, qui travaille dans une variété d'organisations (par exemple, les districts scolaires, les collèges communautaires, les organisations à but non lucratif, les établissements correctionnels et les institutions religieuses) qui servent une population d'apprenants tout aussi diversifiée, avec de nombreux besoins et objectifs d'apprentissage différents. Les programmes d'éducation des adultes ont des sources de financement de l'éducation (par exemple, l'État, les </a:t>
            </a:r>
            <a:r>
              <a:rPr lang="en-US" sz="1200" dirty="0" err="1">
                <a:solidFill>
                  <a:srgbClr val="333333"/>
                </a:solidFill>
                <a:effectLst/>
                <a:latin typeface="Josefin Sans" pitchFamily="2" charset="0"/>
                <a:ea typeface="Calibri" panose="020F0502020204030204" pitchFamily="34" charset="0"/>
                <a:cs typeface="Calibri" panose="020F0502020204030204" pitchFamily="34" charset="0"/>
              </a:rPr>
              <a:t>collectivités</a:t>
            </a:r>
            <a:r>
              <a:rPr lang="en-US" sz="1200" dirty="0">
                <a:solidFill>
                  <a:srgbClr val="333333"/>
                </a:solidFill>
                <a:effectLst/>
                <a:latin typeface="Josefin Sans" pitchFamily="2" charset="0"/>
                <a:ea typeface="Calibri" panose="020F0502020204030204" pitchFamily="34" charset="0"/>
                <a:cs typeface="Calibri" panose="020F0502020204030204" pitchFamily="34" charset="0"/>
              </a:rPr>
              <a:t>), des contextes géographiques (par exemple, urbain, suburbain, rural) et des ressources variés. La dotation en personnel peut également être très différente. Par exemple, certains programmes peuvent avoir des conseillers d'orientation, des administrateurs de tests ou du personnel de développement professionnel à plein temps ; d'autres peuvent n'avoir qu'un seul administrateur ou enseignant/formateur à plein temps qui est chargé de remplir tous ces rôles ou d'orienter les apprenants adultes vers </a:t>
            </a:r>
            <a:r>
              <a:rPr lang="en-US" sz="1200" dirty="0">
                <a:effectLst/>
                <a:latin typeface="Josefin Sans" pitchFamily="2" charset="0"/>
                <a:ea typeface="Calibri" panose="020F0502020204030204" pitchFamily="34" charset="0"/>
                <a:cs typeface="Calibri" panose="020F0502020204030204" pitchFamily="34" charset="0"/>
              </a:rPr>
              <a:t>ceux qui pourraient les aider à accomplir ces tâches normalement effectuées par une personne occupant ces rôles.</a:t>
            </a:r>
            <a:endParaRPr lang="en-US" sz="12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200" dirty="0">
                <a:solidFill>
                  <a:srgbClr val="333333"/>
                </a:solidFill>
                <a:effectLst/>
                <a:latin typeface="Josefin Sans" pitchFamily="2" charset="0"/>
                <a:ea typeface="Calibri" panose="020F0502020204030204" pitchFamily="34" charset="0"/>
                <a:cs typeface="Calibri" panose="020F0502020204030204" pitchFamily="34" charset="0"/>
              </a:rPr>
              <a:t>Selon les exigences institutionnelles, les enseignants de l'éducation des adultes peuvent ne pas avoir de diplôme ou de formation pertinente dans la matière qu'ils enseignent. Ils peuvent également varier en termes de statut professionnel (temps partiel, temps plein), de rôle (enseignant principal, mentor, tuteur) et d'expérience (enseignant débutant/expérimenté). Compte tenu de ces facteurs, en se concentrant sur l'enseignement et l'apprentissage, les compétences sont conçues pour soutenir le rôle essentiel que joue un enseignant en éducation des adultes dans n'importe quel contexte.</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200" i="1" dirty="0">
                <a:effectLst/>
                <a:latin typeface="Josefin Sans" pitchFamily="2" charset="0"/>
                <a:ea typeface="Calibri" panose="020F0502020204030204" pitchFamily="34" charset="0"/>
                <a:cs typeface="Calibri" panose="020F0502020204030204" pitchFamily="34" charset="0"/>
              </a:rPr>
              <a:t> Sources : </a:t>
            </a:r>
            <a:endParaRPr lang="en-US" sz="12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r>
              <a:rPr lang="en-US" sz="1200" i="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https://lincs.ed.gov/publications/te/competencies.pdf</a:t>
            </a:r>
            <a:endParaRPr lang="en-US" sz="12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5326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878058" y="3124262"/>
            <a:ext cx="2045363" cy="2242528"/>
          </a:xfrm>
        </p:spPr>
        <p:txBody>
          <a:bodyPr>
            <a:normAutofit fontScale="40000" lnSpcReduction="20000"/>
          </a:bodyPr>
          <a:lstStyle/>
          <a:p>
            <a:r>
              <a:rPr lang="en-US" dirty="0"/>
              <a:t>Des bas </a:t>
            </a:r>
            <a:r>
              <a:rPr lang="en-US" dirty="0" err="1"/>
              <a:t>niveaux</a:t>
            </a:r>
            <a:r>
              <a:rPr lang="en-US" dirty="0"/>
              <a:t> de </a:t>
            </a:r>
            <a:r>
              <a:rPr lang="en-US" dirty="0" err="1"/>
              <a:t>connaissances</a:t>
            </a:r>
            <a:r>
              <a:rPr lang="en-US" dirty="0"/>
              <a:t> </a:t>
            </a:r>
            <a:r>
              <a:rPr lang="en-US" dirty="0" err="1"/>
              <a:t>peuvent</a:t>
            </a:r>
            <a:r>
              <a:rPr lang="en-US" dirty="0"/>
              <a:t> entraîner une augmentation des visites chez le généraliste, des hospitalisations, des traitements et des prescriptions </a:t>
            </a:r>
            <a:r>
              <a:rPr lang="en-US" dirty="0" err="1"/>
              <a:t>inappropriés</a:t>
            </a:r>
            <a:r>
              <a:rPr lang="en-US" dirty="0"/>
              <a:t>, </a:t>
            </a:r>
            <a:r>
              <a:rPr lang="en-US" dirty="0" err="1"/>
              <a:t>limitant</a:t>
            </a:r>
            <a:r>
              <a:rPr lang="en-US" dirty="0"/>
              <a:t> la </a:t>
            </a:r>
            <a:r>
              <a:rPr lang="en-US" dirty="0" err="1"/>
              <a:t>prise</a:t>
            </a:r>
            <a:r>
              <a:rPr lang="en-US" dirty="0"/>
              <a:t> de </a:t>
            </a:r>
            <a:r>
              <a:rPr lang="en-US" dirty="0" err="1"/>
              <a:t>mesures</a:t>
            </a:r>
            <a:r>
              <a:rPr lang="en-US" dirty="0"/>
              <a:t> préventives</a:t>
            </a:r>
          </a:p>
          <a:p>
            <a:pPr algn="l"/>
            <a:endParaRPr lang="en-US" dirty="0"/>
          </a:p>
          <a:p>
            <a:pPr algn="l"/>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a:xfrm>
            <a:off x="-197888" y="579656"/>
            <a:ext cx="12218988" cy="1007103"/>
          </a:xfrm>
        </p:spPr>
        <p:txBody>
          <a:bodyPr/>
          <a:lstStyle/>
          <a:p>
            <a:r>
              <a:rPr kumimoji="0" lang="en-US" sz="4000" i="0" u="none" strike="noStrike" kern="1200" cap="none" spc="0" normalizeH="0" baseline="0" noProof="0" dirty="0">
                <a:ln>
                  <a:noFill/>
                </a:ln>
                <a:solidFill>
                  <a:srgbClr val="231F20"/>
                </a:solidFill>
                <a:effectLst/>
                <a:uLnTx/>
                <a:uFillTx/>
                <a:latin typeface="Amatic SC" panose="00000500000000000000" pitchFamily="2" charset="-79"/>
                <a:cs typeface="Amatic SC" panose="00000500000000000000" pitchFamily="2" charset="-79"/>
              </a:rPr>
              <a:t>Comment les concepts d'éducation des adultes peuvent-ils aider les gens à améliorer leur bien-être ?</a:t>
            </a:r>
            <a:endParaRPr kumimoji="0" lang="en-IE" sz="4000" i="0" u="none" strike="noStrike" kern="1200" cap="none" spc="0" normalizeH="0" baseline="0" noProof="0" dirty="0">
              <a:ln>
                <a:noFill/>
              </a:ln>
              <a:solidFill>
                <a:srgbClr val="231F20"/>
              </a:solidFill>
              <a:effectLst/>
              <a:uLnTx/>
              <a:uFillTx/>
              <a:latin typeface="Amatic SC" panose="00000500000000000000" pitchFamily="2" charset="-79"/>
              <a:cs typeface="Amatic SC" panose="00000500000000000000" pitchFamily="2" charset="-79"/>
            </a:endParaRPr>
          </a:p>
          <a:p>
            <a:endParaRPr lang="en-US" dirty="0"/>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842795" y="2390806"/>
            <a:ext cx="1972087" cy="666794"/>
          </a:xfrm>
        </p:spPr>
        <p:txBody>
          <a:bodyPr/>
          <a:lstStyle/>
          <a:p>
            <a:r>
              <a:rPr lang="en-US" sz="1800" dirty="0"/>
              <a:t>Impact sur </a:t>
            </a:r>
            <a:r>
              <a:rPr lang="en-US" sz="1800" dirty="0" err="1"/>
              <a:t>l'efficacité</a:t>
            </a:r>
            <a:r>
              <a:rPr lang="en-US" sz="1800" dirty="0"/>
              <a:t> du </a:t>
            </a:r>
            <a:r>
              <a:rPr lang="en-US" sz="1800" dirty="0" err="1"/>
              <a:t>système</a:t>
            </a:r>
            <a:r>
              <a:rPr lang="en-US" sz="1800" dirty="0"/>
              <a:t> de </a:t>
            </a:r>
            <a:r>
              <a:rPr lang="en-US" sz="1800" dirty="0" err="1"/>
              <a:t>santé</a:t>
            </a:r>
            <a:endParaRPr lang="en-US" sz="1800" dirty="0"/>
          </a:p>
        </p:txBody>
      </p:sp>
      <p:sp>
        <p:nvSpPr>
          <p:cNvPr id="16" name="Text Placeholder 15">
            <a:extLst>
              <a:ext uri="{FF2B5EF4-FFF2-40B4-BE49-F238E27FC236}">
                <a16:creationId xmlns:a16="http://schemas.microsoft.com/office/drawing/2014/main" id="{099ECEE4-06CC-2849-959D-73A22C4105B4}"/>
              </a:ext>
            </a:extLst>
          </p:cNvPr>
          <p:cNvSpPr>
            <a:spLocks noGrp="1"/>
          </p:cNvSpPr>
          <p:nvPr>
            <p:ph type="body" sz="quarter" idx="19"/>
          </p:nvPr>
        </p:nvSpPr>
        <p:spPr>
          <a:xfrm>
            <a:off x="2863233" y="1343113"/>
            <a:ext cx="3093684" cy="666794"/>
          </a:xfrm>
        </p:spPr>
        <p:txBody>
          <a:bodyPr/>
          <a:lstStyle/>
          <a:p>
            <a:r>
              <a:rPr lang="en-US" sz="3200" dirty="0">
                <a:solidFill>
                  <a:schemeClr val="tx2"/>
                </a:solidFill>
              </a:rPr>
              <a:t>Promouvoir la littératie en matière de </a:t>
            </a:r>
            <a:r>
              <a:rPr lang="en-US" sz="3200" dirty="0" err="1">
                <a:solidFill>
                  <a:schemeClr val="tx2"/>
                </a:solidFill>
              </a:rPr>
              <a:t>santé</a:t>
            </a:r>
            <a:endParaRPr lang="en-US" sz="3200" dirty="0">
              <a:solidFill>
                <a:schemeClr val="tx2"/>
              </a:solidFill>
            </a:endParaRP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627335" y="2857041"/>
            <a:ext cx="2284271" cy="2586823"/>
          </a:xfrm>
        </p:spPr>
        <p:txBody>
          <a:bodyPr>
            <a:normAutofit fontScale="25000" lnSpcReduction="20000"/>
          </a:bodyPr>
          <a:lstStyle/>
          <a:p>
            <a:r>
              <a:rPr lang="en-US" sz="3200" dirty="0" err="1"/>
              <a:t>Cela</a:t>
            </a:r>
            <a:r>
              <a:rPr lang="en-US" sz="3200" dirty="0"/>
              <a:t> </a:t>
            </a:r>
            <a:r>
              <a:rPr lang="en-US" sz="3200" dirty="0" err="1"/>
              <a:t>profite</a:t>
            </a:r>
            <a:r>
              <a:rPr lang="en-US" sz="3200" dirty="0"/>
              <a:t> à la société dans son ensemble en réduisant les coûts des soins de santé et en permettant aux établissements de travailler plus efficacement.</a:t>
            </a:r>
          </a:p>
          <a:p>
            <a:r>
              <a:rPr lang="en-US" sz="3200" dirty="0"/>
              <a:t>La recherche sur l'alphabétisation en matière de santé et l'éducation des adultes permet de mettre en œuvre les meilleures pratiques en matière d'éducation à la santé.</a:t>
            </a:r>
          </a:p>
          <a:p>
            <a:endParaRPr lang="en-US" dirty="0"/>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6311901" y="2474468"/>
            <a:ext cx="2108184" cy="666794"/>
          </a:xfrm>
        </p:spPr>
        <p:txBody>
          <a:bodyPr/>
          <a:lstStyle/>
          <a:p>
            <a:r>
              <a:rPr lang="en-US" sz="1800" dirty="0"/>
              <a:t>Sur les comportements des gens</a:t>
            </a:r>
          </a:p>
          <a:p>
            <a:endParaRPr lang="en-US" dirty="0"/>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599313" y="3263372"/>
            <a:ext cx="2108184" cy="2242528"/>
          </a:xfrm>
        </p:spPr>
        <p:txBody>
          <a:bodyPr>
            <a:normAutofit/>
          </a:bodyPr>
          <a:lstStyle/>
          <a:p>
            <a:r>
              <a:rPr lang="en-US" sz="800" dirty="0"/>
              <a:t>Encourage l'acquisition de connaissances, favorise la responsabilisation et le bien-être émotionnel.</a:t>
            </a:r>
          </a:p>
          <a:p>
            <a:r>
              <a:rPr lang="en-US" sz="800" dirty="0"/>
              <a:t>Mener des vies plus épanouies et plus </a:t>
            </a:r>
            <a:r>
              <a:rPr lang="en-US" sz="800" dirty="0" err="1"/>
              <a:t>heureuses</a:t>
            </a:r>
            <a:endParaRPr lang="en-US" sz="800"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029921" y="2349417"/>
            <a:ext cx="2108184" cy="666794"/>
          </a:xfrm>
        </p:spPr>
        <p:txBody>
          <a:bodyPr/>
          <a:lstStyle/>
          <a:p>
            <a:r>
              <a:rPr lang="en-US" sz="1800" dirty="0"/>
              <a:t>Conscience des compétences et des aptitudes</a:t>
            </a:r>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223995" y="2673978"/>
            <a:ext cx="2404084" cy="2646605"/>
          </a:xfrm>
        </p:spPr>
        <p:txBody>
          <a:bodyPr>
            <a:normAutofit/>
          </a:bodyPr>
          <a:lstStyle/>
          <a:p>
            <a:endParaRPr lang="en-US" dirty="0"/>
          </a:p>
          <a:p>
            <a:r>
              <a:rPr lang="en-US" sz="800" dirty="0"/>
              <a:t>Il met en relation des personnes qui suivent des cours en dehors de leur domicile, ce qui renforce les réseaux sociaux.</a:t>
            </a:r>
          </a:p>
          <a:p>
            <a:r>
              <a:rPr lang="en-US" sz="800" dirty="0" err="1"/>
              <a:t>C’est</a:t>
            </a:r>
            <a:r>
              <a:rPr lang="en-US" sz="800" dirty="0"/>
              <a:t> un moyen d'éviter ou de réduire le besoin de médicaments ou de conseils.</a:t>
            </a:r>
          </a:p>
          <a:p>
            <a:r>
              <a:rPr lang="en-US" sz="800" dirty="0"/>
              <a:t>Il doit être considéré par les praticiens comme une cure alternative.</a:t>
            </a:r>
          </a:p>
          <a:p>
            <a:endParaRPr lang="en-US" sz="1400" dirty="0"/>
          </a:p>
        </p:txBody>
      </p:sp>
      <p:sp>
        <p:nvSpPr>
          <p:cNvPr id="2" name="TextBox 1">
            <a:extLst>
              <a:ext uri="{FF2B5EF4-FFF2-40B4-BE49-F238E27FC236}">
                <a16:creationId xmlns:a16="http://schemas.microsoft.com/office/drawing/2014/main" id="{4A3E9AAA-CBF0-4C6A-E352-539BC68C1083}"/>
              </a:ext>
            </a:extLst>
          </p:cNvPr>
          <p:cNvSpPr txBox="1"/>
          <p:nvPr/>
        </p:nvSpPr>
        <p:spPr>
          <a:xfrm>
            <a:off x="267604" y="1207603"/>
            <a:ext cx="2718389" cy="1354217"/>
          </a:xfrm>
          <a:prstGeom prst="rect">
            <a:avLst/>
          </a:prstGeom>
          <a:noFill/>
        </p:spPr>
        <p:txBody>
          <a:bodyPr wrap="square" rtlCol="0">
            <a:spAutoFit/>
          </a:bodyPr>
          <a:lstStyle/>
          <a:p>
            <a:pPr algn="ctr"/>
            <a:r>
              <a:rPr lang="en-US" sz="3200" b="1" dirty="0">
                <a:latin typeface="Amatic SC" panose="00000500000000000000" pitchFamily="2" charset="-79"/>
                <a:cs typeface="Amatic SC" panose="00000500000000000000" pitchFamily="2" charset="-79"/>
              </a:rPr>
              <a:t>Niveaux de littératie en matière de santé</a:t>
            </a:r>
          </a:p>
          <a:p>
            <a:endParaRPr lang="en-GB" dirty="0">
              <a:latin typeface="Amatic SC" panose="00000500000000000000" pitchFamily="2" charset="-79"/>
              <a:cs typeface="Amatic SC" panose="00000500000000000000" pitchFamily="2" charset="-79"/>
            </a:endParaRPr>
          </a:p>
        </p:txBody>
      </p:sp>
      <p:sp>
        <p:nvSpPr>
          <p:cNvPr id="5" name="TextBox 4">
            <a:extLst>
              <a:ext uri="{FF2B5EF4-FFF2-40B4-BE49-F238E27FC236}">
                <a16:creationId xmlns:a16="http://schemas.microsoft.com/office/drawing/2014/main" id="{A517E2FA-E116-A515-1982-842E2CFDDD85}"/>
              </a:ext>
            </a:extLst>
          </p:cNvPr>
          <p:cNvSpPr txBox="1"/>
          <p:nvPr/>
        </p:nvSpPr>
        <p:spPr>
          <a:xfrm>
            <a:off x="5774216" y="1272199"/>
            <a:ext cx="3183554" cy="1077218"/>
          </a:xfrm>
          <a:prstGeom prst="rect">
            <a:avLst/>
          </a:prstGeom>
          <a:noFill/>
        </p:spPr>
        <p:txBody>
          <a:bodyPr wrap="square" rtlCol="0">
            <a:spAutoFit/>
          </a:bodyPr>
          <a:lstStyle/>
          <a:p>
            <a:pPr algn="ctr"/>
            <a:r>
              <a:rPr lang="en-GB" sz="3200" b="1" dirty="0" err="1">
                <a:latin typeface="Amatic SC" panose="00000500000000000000" pitchFamily="2" charset="-79"/>
                <a:cs typeface="Amatic SC" panose="00000500000000000000" pitchFamily="2" charset="-79"/>
              </a:rPr>
              <a:t>L’Influence</a:t>
            </a:r>
            <a:r>
              <a:rPr lang="en-GB" sz="3200" b="1" dirty="0">
                <a:latin typeface="Amatic SC" panose="00000500000000000000" pitchFamily="2" charset="-79"/>
                <a:cs typeface="Amatic SC" panose="00000500000000000000" pitchFamily="2" charset="-79"/>
              </a:rPr>
              <a:t> positive de </a:t>
            </a:r>
          </a:p>
          <a:p>
            <a:pPr algn="ctr"/>
            <a:r>
              <a:rPr lang="en-GB" sz="3200" b="1" dirty="0">
                <a:latin typeface="Amatic SC" panose="00000500000000000000" pitchFamily="2" charset="-79"/>
                <a:cs typeface="Amatic SC" panose="00000500000000000000" pitchFamily="2" charset="-79"/>
              </a:rPr>
              <a:t>Éducation des adultes </a:t>
            </a:r>
          </a:p>
        </p:txBody>
      </p:sp>
      <p:sp>
        <p:nvSpPr>
          <p:cNvPr id="6" name="TextBox 5">
            <a:extLst>
              <a:ext uri="{FF2B5EF4-FFF2-40B4-BE49-F238E27FC236}">
                <a16:creationId xmlns:a16="http://schemas.microsoft.com/office/drawing/2014/main" id="{98415B44-1FE5-0578-AAD3-62BBAF933FF0}"/>
              </a:ext>
            </a:extLst>
          </p:cNvPr>
          <p:cNvSpPr txBox="1"/>
          <p:nvPr/>
        </p:nvSpPr>
        <p:spPr>
          <a:xfrm>
            <a:off x="8620642" y="774896"/>
            <a:ext cx="3090959" cy="1569660"/>
          </a:xfrm>
          <a:prstGeom prst="rect">
            <a:avLst/>
          </a:prstGeom>
          <a:noFill/>
        </p:spPr>
        <p:txBody>
          <a:bodyPr wrap="square" rtlCol="0">
            <a:spAutoFit/>
          </a:bodyPr>
          <a:lstStyle/>
          <a:p>
            <a:pPr algn="ctr"/>
            <a:r>
              <a:rPr lang="en-GB" sz="3200" b="1" dirty="0">
                <a:latin typeface="Amatic SC" panose="00000500000000000000" pitchFamily="2" charset="-79"/>
                <a:cs typeface="Amatic SC" panose="00000500000000000000" pitchFamily="2" charset="-79"/>
              </a:rPr>
              <a:t>L'apprentissage augmente</a:t>
            </a:r>
          </a:p>
          <a:p>
            <a:pPr algn="ctr"/>
            <a:r>
              <a:rPr lang="en-GB" sz="3200" b="1" dirty="0">
                <a:latin typeface="Amatic SC" panose="00000500000000000000" pitchFamily="2" charset="-79"/>
                <a:cs typeface="Amatic SC" panose="00000500000000000000" pitchFamily="2" charset="-79"/>
              </a:rPr>
              <a:t>La </a:t>
            </a:r>
            <a:r>
              <a:rPr lang="en-GB" sz="3200" b="1" dirty="0" err="1">
                <a:latin typeface="Amatic SC" panose="00000500000000000000" pitchFamily="2" charset="-79"/>
                <a:cs typeface="Amatic SC" panose="00000500000000000000" pitchFamily="2" charset="-79"/>
              </a:rPr>
              <a:t>Confiance</a:t>
            </a:r>
            <a:r>
              <a:rPr lang="en-GB" sz="3200" b="1" dirty="0">
                <a:latin typeface="Amatic SC" panose="00000500000000000000" pitchFamily="2" charset="-79"/>
                <a:cs typeface="Amatic SC" panose="00000500000000000000" pitchFamily="2" charset="-79"/>
              </a:rPr>
              <a:t> en soi</a:t>
            </a:r>
          </a:p>
        </p:txBody>
      </p:sp>
      <p:sp>
        <p:nvSpPr>
          <p:cNvPr id="7" name="TextBox 6">
            <a:extLst>
              <a:ext uri="{FF2B5EF4-FFF2-40B4-BE49-F238E27FC236}">
                <a16:creationId xmlns:a16="http://schemas.microsoft.com/office/drawing/2014/main" id="{62D94B09-CC8A-79A7-D24E-EE495B319C4D}"/>
              </a:ext>
            </a:extLst>
          </p:cNvPr>
          <p:cNvSpPr txBox="1"/>
          <p:nvPr/>
        </p:nvSpPr>
        <p:spPr>
          <a:xfrm>
            <a:off x="1633928" y="5681272"/>
            <a:ext cx="9994150" cy="307777"/>
          </a:xfrm>
          <a:prstGeom prst="rect">
            <a:avLst/>
          </a:prstGeom>
          <a:noFill/>
        </p:spPr>
        <p:txBody>
          <a:bodyPr wrap="square" rtlCol="0">
            <a:spAutoFit/>
          </a:bodyPr>
          <a:lstStyle/>
          <a:p>
            <a:r>
              <a:rPr lang="en-US" sz="1400" i="1" dirty="0">
                <a:latin typeface="Josefin Sans" pitchFamily="2" charset="0"/>
                <a:ea typeface="Calibri" panose="020F0502020204030204" pitchFamily="34" charset="0"/>
                <a:cs typeface="Calibri" panose="020F0502020204030204" pitchFamily="34" charset="0"/>
              </a:rPr>
              <a:t>(</a:t>
            </a:r>
            <a:r>
              <a:rPr lang="en-US" sz="1400" i="1" dirty="0">
                <a:effectLst/>
                <a:latin typeface="Josefin Sans" pitchFamily="2" charset="0"/>
                <a:ea typeface="Calibri" panose="020F0502020204030204" pitchFamily="34" charset="0"/>
                <a:cs typeface="Calibri" panose="020F0502020204030204" pitchFamily="34" charset="0"/>
              </a:rPr>
              <a:t>Boardman, G., &amp; Friedli, L. (2012). Le rétablissement, la santé mentale publique et le bien-être</a:t>
            </a:r>
            <a:r>
              <a:rPr lang="en-US" sz="1400" dirty="0">
                <a:effectLst/>
                <a:latin typeface="Josefin Sans" pitchFamily="2" charset="0"/>
                <a:ea typeface="Calibri" panose="020F0502020204030204" pitchFamily="34" charset="0"/>
                <a:cs typeface="Calibri" panose="020F0502020204030204" pitchFamily="34" charset="0"/>
              </a:rPr>
              <a:t>).</a:t>
            </a:r>
            <a:endParaRPr lang="en-GB" sz="1400" dirty="0"/>
          </a:p>
        </p:txBody>
      </p:sp>
      <p:sp>
        <p:nvSpPr>
          <p:cNvPr id="3" name="Text Placeholder 14">
            <a:extLst>
              <a:ext uri="{FF2B5EF4-FFF2-40B4-BE49-F238E27FC236}">
                <a16:creationId xmlns:a16="http://schemas.microsoft.com/office/drawing/2014/main" id="{4F67C4AF-76D6-47F4-7FAB-B84214919143}"/>
              </a:ext>
            </a:extLst>
          </p:cNvPr>
          <p:cNvSpPr txBox="1">
            <a:spLocks/>
          </p:cNvSpPr>
          <p:nvPr/>
        </p:nvSpPr>
        <p:spPr bwMode="auto">
          <a:xfrm>
            <a:off x="3584535" y="2390806"/>
            <a:ext cx="1972087" cy="45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3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Pour </a:t>
            </a:r>
            <a:r>
              <a:rPr lang="en-US" sz="1800" dirty="0" err="1"/>
              <a:t>tous</a:t>
            </a:r>
            <a:r>
              <a:rPr lang="en-US" sz="1800" dirty="0"/>
              <a:t> les </a:t>
            </a:r>
            <a:r>
              <a:rPr lang="en-US" sz="1800" dirty="0" err="1"/>
              <a:t>citoyens</a:t>
            </a:r>
            <a:endParaRPr lang="en-US" sz="1800" dirty="0"/>
          </a:p>
        </p:txBody>
      </p:sp>
    </p:spTree>
    <p:extLst>
      <p:ext uri="{BB962C8B-B14F-4D97-AF65-F5344CB8AC3E}">
        <p14:creationId xmlns:p14="http://schemas.microsoft.com/office/powerpoint/2010/main" val="25748513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18153" y="1652442"/>
            <a:ext cx="7223759" cy="2097415"/>
          </a:xfrm>
        </p:spPr>
        <p:txBody>
          <a:bodyPr>
            <a:normAutofit fontScale="85000" lnSpcReduction="20000"/>
          </a:bodyPr>
          <a:lstStyle/>
          <a:p>
            <a:endParaRPr lang="en-US" dirty="0"/>
          </a:p>
          <a:p>
            <a:pPr algn="ctr">
              <a:lnSpc>
                <a:spcPct val="150000"/>
              </a:lnSpc>
            </a:pPr>
            <a:r>
              <a:rPr lang="en-US" b="1" dirty="0"/>
              <a:t>Les sept compétences des éducateurs d'adultes</a:t>
            </a:r>
          </a:p>
          <a:p>
            <a:pPr algn="ctr">
              <a:lnSpc>
                <a:spcPct val="150000"/>
              </a:lnSpc>
            </a:pPr>
            <a:r>
              <a:rPr lang="en-US" dirty="0"/>
              <a:t>Dans les sections suivantes, ces éléments seront identifiés et explorés afin de fournir des exemples utiles de la vie quotidienne. </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              THEME </a:t>
            </a:r>
            <a:r>
              <a:rPr lang="en-US" dirty="0">
                <a:solidFill>
                  <a:srgbClr val="FFC652"/>
                </a:solidFill>
                <a:effectLst>
                  <a:outerShdw blurRad="38100" dist="38100" dir="2700000" algn="tl">
                    <a:srgbClr val="000000">
                      <a:alpha val="43137"/>
                    </a:srgbClr>
                  </a:outerShdw>
                </a:effectLst>
              </a:rPr>
              <a:t>2 </a:t>
            </a:r>
            <a:r>
              <a:rPr lang="en-US" dirty="0">
                <a:effectLst>
                  <a:outerShdw blurRad="38100" dist="38100" dir="2700000" algn="tl">
                    <a:srgbClr val="000000">
                      <a:alpha val="43137"/>
                    </a:srgbClr>
                  </a:outerShdw>
                </a:effectLst>
              </a:rPr>
              <a:t>Module </a:t>
            </a:r>
            <a:r>
              <a:rPr lang="en-US" dirty="0">
                <a:solidFill>
                  <a:srgbClr val="FFC652"/>
                </a:solidFill>
                <a:effectLst>
                  <a:outerShdw blurRad="38100" dist="38100" dir="2700000" algn="tl">
                    <a:srgbClr val="000000">
                      <a:alpha val="43137"/>
                    </a:srgbClr>
                  </a:outerShdw>
                </a:effectLst>
              </a:rPr>
              <a:t>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7598" y="1528606"/>
            <a:ext cx="6018102" cy="5374189"/>
          </a:xfrm>
          <a:prstGeom prst="rect">
            <a:avLst/>
          </a:prstGeom>
        </p:spPr>
      </p:pic>
    </p:spTree>
    <p:extLst>
      <p:ext uri="{BB962C8B-B14F-4D97-AF65-F5344CB8AC3E}">
        <p14:creationId xmlns:p14="http://schemas.microsoft.com/office/powerpoint/2010/main" val="41025619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Les 7 compétences des éducateurs d'adultes</a:t>
            </a:r>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406541" y="2638487"/>
            <a:ext cx="1779220" cy="756605"/>
          </a:xfrm>
        </p:spPr>
        <p:txBody>
          <a:bodyPr/>
          <a:lstStyle/>
          <a:p>
            <a:r>
              <a:rPr lang="en-US" dirty="0"/>
              <a:t>Compétence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055134" y="1900328"/>
            <a:ext cx="1760755" cy="756605"/>
          </a:xfrm>
        </p:spPr>
        <p:txBody>
          <a:bodyPr/>
          <a:lstStyle/>
          <a:p>
            <a:r>
              <a:rPr lang="en-US" dirty="0"/>
              <a:t>Compétence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630504" y="2584233"/>
            <a:ext cx="1760755" cy="756605"/>
          </a:xfrm>
        </p:spPr>
        <p:txBody>
          <a:bodyPr/>
          <a:lstStyle/>
          <a:p>
            <a:r>
              <a:rPr lang="en-US" dirty="0"/>
              <a:t>Compétence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095772" y="1900328"/>
            <a:ext cx="1944131" cy="756605"/>
          </a:xfrm>
        </p:spPr>
        <p:txBody>
          <a:bodyPr/>
          <a:lstStyle/>
          <a:p>
            <a:r>
              <a:rPr lang="en-US" dirty="0"/>
              <a:t>Compétence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6726120" y="2620583"/>
            <a:ext cx="1934030" cy="756605"/>
          </a:xfrm>
        </p:spPr>
        <p:txBody>
          <a:bodyPr/>
          <a:lstStyle/>
          <a:p>
            <a:r>
              <a:rPr lang="en-US" dirty="0"/>
              <a:t>compétence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264858" y="1934783"/>
            <a:ext cx="1934030" cy="756605"/>
          </a:xfrm>
        </p:spPr>
        <p:txBody>
          <a:bodyPr/>
          <a:lstStyle/>
          <a:p>
            <a:r>
              <a:rPr lang="en-US" dirty="0"/>
              <a:t>Compétence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9941589" y="2570283"/>
            <a:ext cx="1667635" cy="756605"/>
          </a:xfrm>
        </p:spPr>
        <p:txBody>
          <a:bodyPr/>
          <a:lstStyle/>
          <a:p>
            <a:r>
              <a:rPr lang="en-US" dirty="0"/>
              <a:t>Compétence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133540" y="5587058"/>
            <a:ext cx="1860152" cy="756605"/>
          </a:xfrm>
        </p:spPr>
        <p:txBody>
          <a:bodyPr/>
          <a:lstStyle/>
          <a:p>
            <a:r>
              <a:rPr lang="en-US" dirty="0"/>
              <a:t>Comprehension</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50411" y="5566710"/>
            <a:ext cx="1218479" cy="756605"/>
          </a:xfrm>
        </p:spPr>
        <p:txBody>
          <a:bodyPr/>
          <a:lstStyle/>
          <a:p>
            <a:r>
              <a:rPr lang="en-US" dirty="0"/>
              <a:t>Flexibilité</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996033" y="5566710"/>
            <a:ext cx="1093091" cy="756605"/>
          </a:xfrm>
        </p:spPr>
        <p:txBody>
          <a:bodyPr/>
          <a:lstStyle/>
          <a:p>
            <a:r>
              <a:rPr lang="en-US" dirty="0"/>
              <a:t>Patience</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509879" y="5557079"/>
            <a:ext cx="1376767" cy="756605"/>
          </a:xfrm>
        </p:spPr>
        <p:txBody>
          <a:bodyPr/>
          <a:lstStyle/>
          <a:p>
            <a:r>
              <a:rPr lang="en-US" dirty="0"/>
              <a:t>Praticité</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171767" y="5587059"/>
            <a:ext cx="1093091" cy="756605"/>
          </a:xfrm>
        </p:spPr>
        <p:txBody>
          <a:bodyPr/>
          <a:lstStyle/>
          <a:p>
            <a:r>
              <a:rPr lang="en-US" dirty="0"/>
              <a:t>humour</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88549" y="5607408"/>
            <a:ext cx="1253040" cy="756605"/>
          </a:xfrm>
        </p:spPr>
        <p:txBody>
          <a:bodyPr/>
          <a:lstStyle/>
          <a:p>
            <a:r>
              <a:rPr lang="en-US" dirty="0"/>
              <a:t>Créativité</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65463" y="5547448"/>
            <a:ext cx="1376767" cy="756605"/>
          </a:xfrm>
        </p:spPr>
        <p:txBody>
          <a:bodyPr/>
          <a:lstStyle/>
          <a:p>
            <a:r>
              <a:rPr lang="en-US" dirty="0"/>
              <a:t>préparation</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3682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906C1F-79BA-4FDE-BF63-2EFDD525DAD2}"/>
              </a:ext>
            </a:extLst>
          </p:cNvPr>
          <p:cNvSpPr>
            <a:spLocks noGrp="1"/>
          </p:cNvSpPr>
          <p:nvPr>
            <p:ph type="body" sz="quarter" idx="16"/>
          </p:nvPr>
        </p:nvSpPr>
        <p:spPr>
          <a:xfrm>
            <a:off x="232230" y="699247"/>
            <a:ext cx="11356390" cy="6548718"/>
          </a:xfrm>
        </p:spPr>
        <p:txBody>
          <a:bodyPr numCol="1">
            <a:normAutofit fontScale="25000" lnSpcReduction="20000"/>
          </a:bodyPr>
          <a:lstStyle/>
          <a:p>
            <a:pPr algn="just">
              <a:lnSpc>
                <a:spcPct val="170000"/>
              </a:lnSpc>
              <a:spcAft>
                <a:spcPts val="800"/>
              </a:spcAft>
            </a:pPr>
            <a:r>
              <a:rPr lang="en-US" sz="4000" b="1" dirty="0">
                <a:solidFill>
                  <a:srgbClr val="FFC652"/>
                </a:solidFill>
                <a:effectLst/>
                <a:latin typeface="Josefin Sans" pitchFamily="2" charset="0"/>
                <a:ea typeface="Calibri" panose="020F0502020204030204" pitchFamily="34" charset="0"/>
                <a:cs typeface="Calibri" panose="020F0502020204030204" pitchFamily="34" charset="0"/>
              </a:rPr>
              <a:t>THÉORIE </a:t>
            </a:r>
            <a:r>
              <a:rPr lang="en-US" sz="4000" b="1" dirty="0">
                <a:effectLst/>
                <a:latin typeface="Josefin Sans" pitchFamily="2" charset="0"/>
                <a:ea typeface="Calibri" panose="020F0502020204030204" pitchFamily="34" charset="0"/>
                <a:cs typeface="Calibri" panose="020F0502020204030204" pitchFamily="34" charset="0"/>
              </a:rPr>
              <a:t>: </a:t>
            </a:r>
            <a:r>
              <a:rPr lang="en-US" sz="4000" dirty="0">
                <a:effectLst/>
                <a:latin typeface="Josefin Sans" pitchFamily="2" charset="0"/>
                <a:ea typeface="Calibri" panose="020F0502020204030204" pitchFamily="34" charset="0"/>
                <a:cs typeface="Calibri" panose="020F0502020204030204" pitchFamily="34" charset="0"/>
              </a:rPr>
              <a:t>La compétence la plus fondamentale dans le processus de communication et </a:t>
            </a:r>
            <a:r>
              <a:rPr lang="en-US" sz="4000" dirty="0" err="1">
                <a:effectLst/>
                <a:latin typeface="Josefin Sans" pitchFamily="2" charset="0"/>
                <a:ea typeface="Calibri" panose="020F0502020204030204" pitchFamily="34" charset="0"/>
                <a:cs typeface="Calibri" panose="020F0502020204030204" pitchFamily="34" charset="0"/>
              </a:rPr>
              <a:t>d’apport</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d’aide</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est</a:t>
            </a:r>
            <a:r>
              <a:rPr lang="en-US" sz="4000" dirty="0">
                <a:effectLst/>
                <a:latin typeface="Josefin Sans" pitchFamily="2" charset="0"/>
                <a:ea typeface="Calibri" panose="020F0502020204030204" pitchFamily="34" charset="0"/>
                <a:cs typeface="Calibri" panose="020F0502020204030204" pitchFamily="34" charset="0"/>
              </a:rPr>
              <a:t> notre capacité à écouter attentivement l'autre (Ivey, Gluckstern &amp; Ivey, 1996). L'écoute attentive, selon Dimopoulou (2011, 213), verbale et non-verbale, montre à l'interlocuteur que vous êtes vraiment avec lui et que </a:t>
            </a:r>
            <a:r>
              <a:rPr lang="en-US" sz="4000" dirty="0" err="1">
                <a:effectLst/>
                <a:latin typeface="Josefin Sans" pitchFamily="2" charset="0"/>
                <a:ea typeface="Calibri" panose="020F0502020204030204" pitchFamily="34" charset="0"/>
                <a:cs typeface="Calibri" panose="020F0502020204030204" pitchFamily="34" charset="0"/>
              </a:rPr>
              <a:t>vous</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vous</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intéressez</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à</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ce</a:t>
            </a:r>
            <a:r>
              <a:rPr lang="en-US" sz="4000" dirty="0">
                <a:effectLst/>
                <a:latin typeface="Josefin Sans" pitchFamily="2" charset="0"/>
                <a:ea typeface="Calibri" panose="020F0502020204030204" pitchFamily="34" charset="0"/>
                <a:cs typeface="Calibri" panose="020F0502020204030204" pitchFamily="34" charset="0"/>
              </a:rPr>
              <a:t> qu'il a à dire. En plus de cette valeur thérapeutique, il </a:t>
            </a:r>
            <a:r>
              <a:rPr lang="en-US" sz="4000" dirty="0">
                <a:latin typeface="Josefin Sans" pitchFamily="2" charset="0"/>
                <a:ea typeface="Calibri" panose="020F0502020204030204" pitchFamily="34" charset="0"/>
                <a:cs typeface="Calibri" panose="020F0502020204030204" pitchFamily="34" charset="0"/>
              </a:rPr>
              <a:t>s'agit également d'une pratique basée sur les compétences qui </a:t>
            </a:r>
            <a:r>
              <a:rPr lang="en-US" sz="4000" dirty="0">
                <a:effectLst/>
                <a:latin typeface="Josefin Sans" pitchFamily="2" charset="0"/>
                <a:ea typeface="Calibri" panose="020F0502020204030204" pitchFamily="34" charset="0"/>
                <a:cs typeface="Calibri" panose="020F0502020204030204" pitchFamily="34" charset="0"/>
              </a:rPr>
              <a:t>contribue à renforcer la confiance en soi et l'estime de soi de l'interlocuteur</a:t>
            </a:r>
            <a:r>
              <a:rPr lang="en-US" sz="4000" dirty="0">
                <a:latin typeface="Josefin Sans" pitchFamily="2" charset="0"/>
                <a:ea typeface="Calibri" panose="020F0502020204030204" pitchFamily="34" charset="0"/>
                <a:cs typeface="Calibri" panose="020F0502020204030204" pitchFamily="34" charset="0"/>
              </a:rPr>
              <a:t>. </a:t>
            </a:r>
            <a:r>
              <a:rPr lang="en-US" sz="4000" dirty="0">
                <a:effectLst/>
                <a:latin typeface="Josefin Sans" pitchFamily="2" charset="0"/>
                <a:ea typeface="Calibri" panose="020F0502020204030204" pitchFamily="34" charset="0"/>
                <a:cs typeface="Calibri" panose="020F0502020204030204" pitchFamily="34" charset="0"/>
              </a:rPr>
              <a:t>L'écoute attentive selon Ivey, Gluckstern et Ivey (1996) se compose de quatre dimensions :</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effectLst/>
                <a:latin typeface="Josefin Sans" pitchFamily="2" charset="0"/>
                <a:ea typeface="Calibri" panose="020F0502020204030204" pitchFamily="34" charset="0"/>
                <a:cs typeface="Calibri" panose="020F0502020204030204" pitchFamily="34" charset="0"/>
              </a:rPr>
              <a:t>1. Le </a:t>
            </a:r>
            <a:r>
              <a:rPr lang="en-US" sz="4000" u="sng" dirty="0">
                <a:effectLst/>
                <a:latin typeface="Josefin Sans" pitchFamily="2" charset="0"/>
                <a:ea typeface="Calibri" panose="020F0502020204030204" pitchFamily="34" charset="0"/>
                <a:cs typeface="Calibri" panose="020F0502020204030204" pitchFamily="34" charset="0"/>
              </a:rPr>
              <a:t>contact visuel </a:t>
            </a:r>
            <a:r>
              <a:rPr lang="en-US" sz="4000" dirty="0">
                <a:effectLst/>
                <a:latin typeface="Josefin Sans" pitchFamily="2" charset="0"/>
                <a:ea typeface="Calibri" panose="020F0502020204030204" pitchFamily="34" charset="0"/>
                <a:cs typeface="Calibri" panose="020F0502020204030204" pitchFamily="34" charset="0"/>
              </a:rPr>
              <a:t>: la concentration du regard sur la personne qui parle.</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effectLst/>
                <a:latin typeface="Josefin Sans" pitchFamily="2" charset="0"/>
                <a:ea typeface="Calibri" panose="020F0502020204030204" pitchFamily="34" charset="0"/>
                <a:cs typeface="Calibri" panose="020F0502020204030204" pitchFamily="34" charset="0"/>
              </a:rPr>
              <a:t>2</a:t>
            </a:r>
            <a:r>
              <a:rPr lang="en-US" sz="4000" dirty="0">
                <a:effectLst/>
                <a:latin typeface="Josefin Sans" pitchFamily="2" charset="0"/>
                <a:ea typeface="Calibri" panose="020F0502020204030204" pitchFamily="34" charset="0"/>
                <a:cs typeface="Calibri" panose="020F0502020204030204" pitchFamily="34" charset="0"/>
              </a:rPr>
              <a:t>. Le </a:t>
            </a:r>
            <a:r>
              <a:rPr lang="en-US" sz="4000" u="sng" dirty="0">
                <a:effectLst/>
                <a:latin typeface="Josefin Sans" pitchFamily="2" charset="0"/>
                <a:ea typeface="Calibri" panose="020F0502020204030204" pitchFamily="34" charset="0"/>
                <a:cs typeface="Calibri" panose="020F0502020204030204" pitchFamily="34" charset="0"/>
              </a:rPr>
              <a:t>langage corporel </a:t>
            </a:r>
            <a:r>
              <a:rPr lang="en-US" sz="4000" dirty="0">
                <a:effectLst/>
                <a:latin typeface="Josefin Sans" pitchFamily="2" charset="0"/>
                <a:ea typeface="Calibri" panose="020F0502020204030204" pitchFamily="34" charset="0"/>
                <a:cs typeface="Calibri" panose="020F0502020204030204" pitchFamily="34" charset="0"/>
              </a:rPr>
              <a:t>: qui communique à l'autre que nous sommes prêts à l'écouter.</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effectLst/>
                <a:latin typeface="Josefin Sans" pitchFamily="2" charset="0"/>
                <a:ea typeface="Calibri" panose="020F0502020204030204" pitchFamily="34" charset="0"/>
                <a:cs typeface="Calibri" panose="020F0502020204030204" pitchFamily="34" charset="0"/>
              </a:rPr>
              <a:t>3</a:t>
            </a:r>
            <a:r>
              <a:rPr lang="en-US" sz="4000" dirty="0">
                <a:effectLst/>
                <a:latin typeface="Josefin Sans" pitchFamily="2" charset="0"/>
                <a:ea typeface="Calibri" panose="020F0502020204030204" pitchFamily="34" charset="0"/>
                <a:cs typeface="Calibri" panose="020F0502020204030204" pitchFamily="34" charset="0"/>
              </a:rPr>
              <a:t>. </a:t>
            </a:r>
            <a:r>
              <a:rPr lang="en-US" sz="4000" u="sng" dirty="0">
                <a:effectLst/>
                <a:latin typeface="Josefin Sans" pitchFamily="2" charset="0"/>
                <a:ea typeface="Calibri" panose="020F0502020204030204" pitchFamily="34" charset="0"/>
                <a:cs typeface="Calibri" panose="020F0502020204030204" pitchFamily="34" charset="0"/>
              </a:rPr>
              <a:t>Le style vocal </a:t>
            </a:r>
            <a:r>
              <a:rPr lang="en-US" sz="4000" dirty="0">
                <a:effectLst/>
                <a:latin typeface="Josefin Sans" pitchFamily="2" charset="0"/>
                <a:ea typeface="Calibri" panose="020F0502020204030204" pitchFamily="34" charset="0"/>
                <a:cs typeface="Calibri" panose="020F0502020204030204" pitchFamily="34" charset="0"/>
              </a:rPr>
              <a:t>: le ton, le </a:t>
            </a:r>
            <a:r>
              <a:rPr lang="en-US" sz="4000" dirty="0" err="1">
                <a:effectLst/>
                <a:latin typeface="Josefin Sans" pitchFamily="2" charset="0"/>
                <a:ea typeface="Calibri" panose="020F0502020204030204" pitchFamily="34" charset="0"/>
                <a:cs typeface="Calibri" panose="020F0502020204030204" pitchFamily="34" charset="0"/>
              </a:rPr>
              <a:t>rythme</a:t>
            </a:r>
            <a:r>
              <a:rPr lang="en-US" sz="4000" dirty="0">
                <a:latin typeface="Josefin Sans" pitchFamily="2" charset="0"/>
                <a:ea typeface="Calibri" panose="020F0502020204030204" pitchFamily="34" charset="0"/>
                <a:cs typeface="Calibri" panose="020F0502020204030204" pitchFamily="34" charset="0"/>
              </a:rPr>
              <a:t> </a:t>
            </a:r>
            <a:r>
              <a:rPr lang="en-US" sz="4000" dirty="0">
                <a:effectLst/>
                <a:latin typeface="Josefin Sans" pitchFamily="2" charset="0"/>
                <a:ea typeface="Calibri" panose="020F0502020204030204" pitchFamily="34" charset="0"/>
                <a:cs typeface="Calibri" panose="020F0502020204030204" pitchFamily="34" charset="0"/>
              </a:rPr>
              <a:t>et le volume de notre voix indiquent si nous écoutons vraiment notre interlocuteur.</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effectLst/>
                <a:latin typeface="Josefin Sans" pitchFamily="2" charset="0"/>
                <a:ea typeface="Calibri" panose="020F0502020204030204" pitchFamily="34" charset="0"/>
                <a:cs typeface="Calibri" panose="020F0502020204030204" pitchFamily="34" charset="0"/>
              </a:rPr>
              <a:t>4. </a:t>
            </a:r>
            <a:r>
              <a:rPr lang="en-US" sz="4000" u="sng" dirty="0">
                <a:effectLst/>
                <a:latin typeface="Josefin Sans" pitchFamily="2" charset="0"/>
                <a:ea typeface="Calibri" panose="020F0502020204030204" pitchFamily="34" charset="0"/>
                <a:cs typeface="Calibri" panose="020F0502020204030204" pitchFamily="34" charset="0"/>
              </a:rPr>
              <a:t>La séquence verbale </a:t>
            </a:r>
            <a:r>
              <a:rPr lang="en-US" sz="4000" dirty="0">
                <a:effectLst/>
                <a:latin typeface="Josefin Sans" pitchFamily="2" charset="0"/>
                <a:ea typeface="Calibri" panose="020F0502020204030204" pitchFamily="34" charset="0"/>
                <a:cs typeface="Calibri" panose="020F0502020204030204" pitchFamily="34" charset="0"/>
              </a:rPr>
              <a:t>: la capacité à s'en tenir au sujet, sans interruption ni souci des réponses.</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solidFill>
                  <a:srgbClr val="FFC652"/>
                </a:solidFill>
                <a:effectLst/>
                <a:latin typeface="Josefin Sans" pitchFamily="2" charset="0"/>
                <a:ea typeface="Calibri" panose="020F0502020204030204" pitchFamily="34" charset="0"/>
                <a:cs typeface="Calibri" panose="020F0502020204030204" pitchFamily="34" charset="0"/>
              </a:rPr>
              <a:t>PRATIQUE </a:t>
            </a:r>
            <a:r>
              <a:rPr lang="en-US" sz="4000" b="1" dirty="0">
                <a:effectLst/>
                <a:latin typeface="Josefin Sans" pitchFamily="2" charset="0"/>
                <a:ea typeface="Calibri" panose="020F0502020204030204" pitchFamily="34" charset="0"/>
                <a:cs typeface="Calibri" panose="020F0502020204030204" pitchFamily="34" charset="0"/>
              </a:rPr>
              <a:t>: </a:t>
            </a:r>
            <a:r>
              <a:rPr lang="en-US" sz="4000" dirty="0">
                <a:effectLst/>
                <a:latin typeface="Josefin Sans" pitchFamily="2" charset="0"/>
                <a:ea typeface="Calibri" panose="020F0502020204030204" pitchFamily="34" charset="0"/>
                <a:cs typeface="Calibri" panose="020F0502020204030204" pitchFamily="34" charset="0"/>
              </a:rPr>
              <a:t>Le processus d'écoute consiste à comprendre ce que l'enseignant/le formateur </a:t>
            </a:r>
            <a:r>
              <a:rPr lang="en-US" sz="4000" dirty="0">
                <a:latin typeface="Josefin Sans" pitchFamily="2" charset="0"/>
                <a:ea typeface="Calibri" panose="020F0502020204030204" pitchFamily="34" charset="0"/>
                <a:cs typeface="Calibri" panose="020F0502020204030204" pitchFamily="34" charset="0"/>
              </a:rPr>
              <a:t>a entendu</a:t>
            </a:r>
            <a:r>
              <a:rPr lang="en-US" sz="4000" dirty="0">
                <a:effectLst/>
                <a:latin typeface="Josefin Sans" pitchFamily="2" charset="0"/>
                <a:ea typeface="Calibri" panose="020F0502020204030204" pitchFamily="34" charset="0"/>
                <a:cs typeface="Calibri" panose="020F0502020204030204" pitchFamily="34" charset="0"/>
              </a:rPr>
              <a:t>. La compréhension "concerne la capacité à décoder un message, en lui donnant un sens approprié" (Verderber, 1998, 202). L'écoute active nécessite une interaction verbale, généralement orale, avec l'interlocuteur, basée sur un suivi attentif de ce que la personne dit et exprime à travers la communication non verbale. L'</a:t>
            </a:r>
            <a:r>
              <a:rPr lang="en-US" sz="4000" dirty="0">
                <a:latin typeface="Josefin Sans" pitchFamily="2" charset="0"/>
                <a:ea typeface="Calibri" panose="020F0502020204030204" pitchFamily="34" charset="0"/>
                <a:cs typeface="Calibri" panose="020F0502020204030204" pitchFamily="34" charset="0"/>
              </a:rPr>
              <a:t>activité d'écoute active permet à l'enseignant/formateur de paraphraser l'information afin d'en assurer la clarté et la compréhension et de </a:t>
            </a:r>
            <a:r>
              <a:rPr lang="en-US" sz="4000" dirty="0">
                <a:effectLst/>
                <a:latin typeface="Josefin Sans" pitchFamily="2" charset="0"/>
                <a:ea typeface="Calibri" panose="020F0502020204030204" pitchFamily="34" charset="0"/>
                <a:cs typeface="Calibri" panose="020F0502020204030204" pitchFamily="34" charset="0"/>
              </a:rPr>
              <a:t>répondre aux besoins émotionnels de l'interlocuteur. L'enseignant/formateur ne </a:t>
            </a:r>
            <a:r>
              <a:rPr lang="en-US" sz="4000" dirty="0" err="1">
                <a:effectLst/>
                <a:latin typeface="Josefin Sans" pitchFamily="2" charset="0"/>
                <a:ea typeface="Calibri" panose="020F0502020204030204" pitchFamily="34" charset="0"/>
                <a:cs typeface="Calibri" panose="020F0502020204030204" pitchFamily="34" charset="0"/>
              </a:rPr>
              <a:t>minimise</a:t>
            </a:r>
            <a:r>
              <a:rPr lang="en-US" sz="4000" dirty="0">
                <a:effectLst/>
                <a:latin typeface="Josefin Sans" pitchFamily="2" charset="0"/>
                <a:ea typeface="Calibri" panose="020F0502020204030204" pitchFamily="34" charset="0"/>
                <a:cs typeface="Calibri" panose="020F0502020204030204" pitchFamily="34" charset="0"/>
              </a:rPr>
              <a:t> pas les sentiments de </a:t>
            </a:r>
            <a:r>
              <a:rPr lang="en-US" sz="4000" dirty="0" err="1">
                <a:effectLst/>
                <a:latin typeface="Josefin Sans" pitchFamily="2" charset="0"/>
                <a:ea typeface="Calibri" panose="020F0502020204030204" pitchFamily="34" charset="0"/>
                <a:cs typeface="Calibri" panose="020F0502020204030204" pitchFamily="34" charset="0"/>
              </a:rPr>
              <a:t>l’interlocuteur</a:t>
            </a:r>
            <a:r>
              <a:rPr lang="en-US" sz="4000" dirty="0">
                <a:effectLst/>
                <a:latin typeface="Josefin Sans" pitchFamily="2" charset="0"/>
                <a:ea typeface="Calibri" panose="020F0502020204030204" pitchFamily="34" charset="0"/>
                <a:cs typeface="Calibri" panose="020F0502020204030204" pitchFamily="34" charset="0"/>
              </a:rPr>
              <a:t> et ne porte pas de jugement sur ce qui est dit, il y a une acceptation claire de la déclaration/conversation.</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b="1" dirty="0">
                <a:solidFill>
                  <a:srgbClr val="FFC652"/>
                </a:solidFill>
                <a:effectLst/>
                <a:latin typeface="Josefin Sans" pitchFamily="2" charset="0"/>
                <a:ea typeface="Calibri" panose="020F0502020204030204" pitchFamily="34" charset="0"/>
                <a:cs typeface="Calibri" panose="020F0502020204030204" pitchFamily="34" charset="0"/>
              </a:rPr>
              <a:t>IMPACT : La </a:t>
            </a:r>
            <a:r>
              <a:rPr lang="en-US" sz="4000" dirty="0">
                <a:effectLst/>
                <a:latin typeface="Josefin Sans" pitchFamily="2" charset="0"/>
                <a:ea typeface="Calibri" panose="020F0502020204030204" pitchFamily="34" charset="0"/>
                <a:cs typeface="Calibri" panose="020F0502020204030204" pitchFamily="34" charset="0"/>
              </a:rPr>
              <a:t>mesure de l'impact peut être effectuée à l'aide d'une feuille de travail-questionnaire </a:t>
            </a:r>
            <a:r>
              <a:rPr lang="en-US" sz="4000" dirty="0" err="1">
                <a:effectLst/>
                <a:latin typeface="Josefin Sans" pitchFamily="2" charset="0"/>
                <a:ea typeface="Calibri" panose="020F0502020204030204" pitchFamily="34" charset="0"/>
                <a:cs typeface="Calibri" panose="020F0502020204030204" pitchFamily="34" charset="0"/>
              </a:rPr>
              <a:t>complétée</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à</a:t>
            </a:r>
            <a:r>
              <a:rPr lang="en-US" sz="4000" dirty="0">
                <a:effectLst/>
                <a:latin typeface="Josefin Sans" pitchFamily="2" charset="0"/>
                <a:ea typeface="Calibri" panose="020F0502020204030204" pitchFamily="34" charset="0"/>
                <a:cs typeface="Calibri" panose="020F0502020204030204" pitchFamily="34" charset="0"/>
              </a:rPr>
              <a:t> la fin </a:t>
            </a:r>
            <a:r>
              <a:rPr lang="en-US" sz="4000" dirty="0" err="1">
                <a:effectLst/>
                <a:latin typeface="Josefin Sans" pitchFamily="2" charset="0"/>
                <a:ea typeface="Calibri" panose="020F0502020204030204" pitchFamily="34" charset="0"/>
                <a:cs typeface="Calibri" panose="020F0502020204030204" pitchFamily="34" charset="0"/>
              </a:rPr>
              <a:t>d'une</a:t>
            </a:r>
            <a:r>
              <a:rPr lang="en-US" sz="4000" dirty="0">
                <a:effectLst/>
                <a:latin typeface="Josefin Sans" pitchFamily="2" charset="0"/>
                <a:ea typeface="Calibri" panose="020F0502020204030204" pitchFamily="34" charset="0"/>
                <a:cs typeface="Calibri" panose="020F0502020204030204" pitchFamily="34" charset="0"/>
              </a:rPr>
              <a:t> </a:t>
            </a:r>
            <a:r>
              <a:rPr lang="en-US" sz="4000" dirty="0" err="1">
                <a:effectLst/>
                <a:latin typeface="Josefin Sans" pitchFamily="2" charset="0"/>
                <a:ea typeface="Calibri" panose="020F0502020204030204" pitchFamily="34" charset="0"/>
                <a:cs typeface="Calibri" panose="020F0502020204030204" pitchFamily="34" charset="0"/>
              </a:rPr>
              <a:t>activité</a:t>
            </a:r>
            <a:r>
              <a:rPr lang="en-US" sz="4000" dirty="0">
                <a:effectLst/>
                <a:latin typeface="Josefin Sans" pitchFamily="2" charset="0"/>
                <a:ea typeface="Calibri" panose="020F0502020204030204" pitchFamily="34" charset="0"/>
                <a:cs typeface="Calibri" panose="020F0502020204030204" pitchFamily="34" charset="0"/>
              </a:rPr>
              <a:t>, avec des questions ouvertes ou fermées, rédigées par l'éducateur et couvrant les </a:t>
            </a:r>
            <a:r>
              <a:rPr lang="en-US" sz="4000" dirty="0">
                <a:solidFill>
                  <a:schemeClr val="tx1"/>
                </a:solidFill>
                <a:latin typeface="Josefin Sans" pitchFamily="2" charset="0"/>
                <a:ea typeface="Calibri" panose="020F0502020204030204" pitchFamily="34" charset="0"/>
                <a:cs typeface="Calibri" panose="020F0502020204030204" pitchFamily="34" charset="0"/>
              </a:rPr>
              <a:t>thèmes qu</a:t>
            </a:r>
            <a:r>
              <a:rPr lang="en-US" sz="4000" dirty="0">
                <a:effectLst/>
                <a:latin typeface="Josefin Sans" pitchFamily="2" charset="0"/>
                <a:ea typeface="Calibri" panose="020F0502020204030204" pitchFamily="34" charset="0"/>
                <a:cs typeface="Calibri" panose="020F0502020204030204" pitchFamily="34" charset="0"/>
              </a:rPr>
              <a:t>'il choisit d'évaluer.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En outre, les éducateurs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doivent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000" dirty="0" err="1">
                <a:solidFill>
                  <a:schemeClr val="tx1"/>
                </a:solidFill>
                <a:latin typeface="Josefin Sans" pitchFamily="2" charset="0"/>
                <a:ea typeface="Calibri" panose="020F0502020204030204" pitchFamily="34" charset="0"/>
                <a:cs typeface="Calibri" panose="020F0502020204030204" pitchFamily="34" charset="0"/>
              </a:rPr>
              <a:t>établir</a:t>
            </a:r>
            <a:r>
              <a:rPr lang="en-US" sz="4000" dirty="0">
                <a:solidFill>
                  <a:schemeClr val="tx1"/>
                </a:solidFill>
                <a:latin typeface="Josefin Sans" pitchFamily="2" charset="0"/>
                <a:ea typeface="Calibri" panose="020F0502020204030204" pitchFamily="34" charset="0"/>
                <a:cs typeface="Calibri" panose="020F0502020204030204" pitchFamily="34" charset="0"/>
              </a:rPr>
              <a:t>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un journal de réflexion que les stagiaires doivent remplir pour indiquer leur apprentissage, leurs difficultés, leur auto-évaluation, et la communication continue par ce biais avec l'enseignant</a:t>
            </a:r>
            <a:r>
              <a:rPr lang="en-US" sz="4000" dirty="0">
                <a:effectLst/>
                <a:latin typeface="Josefin Sans" pitchFamily="2" charset="0"/>
                <a:ea typeface="Calibri" panose="020F0502020204030204" pitchFamily="34" charset="0"/>
                <a:cs typeface="Calibri" panose="020F0502020204030204" pitchFamily="34" charset="0"/>
              </a:rPr>
              <a:t>. Ainsi</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des supports </a:t>
            </a:r>
            <a:r>
              <a:rPr lang="en-US" sz="4000" dirty="0">
                <a:solidFill>
                  <a:schemeClr val="tx1"/>
                </a:solidFill>
                <a:latin typeface="Josefin Sans" pitchFamily="2" charset="0"/>
                <a:ea typeface="Calibri" panose="020F0502020204030204" pitchFamily="34" charset="0"/>
                <a:cs typeface="Calibri" panose="020F0502020204030204" pitchFamily="34" charset="0"/>
              </a:rPr>
              <a:t>papier et en ligne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sont </a:t>
            </a:r>
            <a:r>
              <a:rPr lang="en-US" sz="4000" dirty="0">
                <a:solidFill>
                  <a:schemeClr val="tx1"/>
                </a:solidFill>
                <a:latin typeface="Josefin Sans" pitchFamily="2" charset="0"/>
                <a:ea typeface="Calibri" panose="020F0502020204030204" pitchFamily="34" charset="0"/>
                <a:cs typeface="Calibri" panose="020F0502020204030204" pitchFamily="34" charset="0"/>
              </a:rPr>
              <a:t>nécessaires afin de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développer un climat de compréhension entre tous les participants, qu'ils aient ou non des problèmes de santé mentale</a:t>
            </a:r>
            <a:r>
              <a:rPr lang="en-US" sz="4000" dirty="0">
                <a:solidFill>
                  <a:schemeClr val="tx1"/>
                </a:solidFill>
                <a:latin typeface="Josefin Sans" pitchFamily="2" charset="0"/>
                <a:ea typeface="Calibri" panose="020F0502020204030204" pitchFamily="34" charset="0"/>
                <a:cs typeface="Calibri" panose="020F0502020204030204" pitchFamily="34" charset="0"/>
              </a:rPr>
              <a:t>.</a:t>
            </a:r>
            <a:endParaRPr lang="en-US" sz="40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000" u="sng" dirty="0">
                <a:effectLst/>
                <a:latin typeface="Josefin Sans" pitchFamily="2" charset="0"/>
                <a:ea typeface="Calibri" panose="020F0502020204030204" pitchFamily="34" charset="0"/>
                <a:cs typeface="Calibri" panose="020F0502020204030204" pitchFamily="34" charset="0"/>
              </a:rPr>
              <a:t>Source </a:t>
            </a:r>
            <a:r>
              <a:rPr lang="en-US" sz="4000" u="sng"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000" u="sng"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US" sz="4000" u="sng" dirty="0">
                <a:solidFill>
                  <a:schemeClr val="tx1"/>
                </a:solidFill>
                <a:effectLst/>
                <a:latin typeface="Josefin Sans" pitchFamily="2" charset="0"/>
                <a:ea typeface="Calibri" panose="020F0502020204030204" pitchFamily="34" charset="0"/>
                <a:cs typeface="Calibri" panose="020F0502020204030204" pitchFamily="34" charset="0"/>
              </a:rPr>
              <a:t>http://www.moec.gov.cy/aethee/synedria/2014_teliko/2014_06_26_handbook_greek.pdf)</a:t>
            </a:r>
            <a:endParaRPr lang="en-US" sz="4000" u="sng"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endParaRPr lang="en-US" sz="36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E36285E9-0ED9-4CEC-A16D-6A5E3C69E951}"/>
              </a:ext>
            </a:extLst>
          </p:cNvPr>
          <p:cNvSpPr>
            <a:spLocks noGrp="1"/>
          </p:cNvSpPr>
          <p:nvPr>
            <p:ph type="body" sz="quarter" idx="17"/>
          </p:nvPr>
        </p:nvSpPr>
        <p:spPr>
          <a:xfrm>
            <a:off x="522768" y="1"/>
            <a:ext cx="4070497" cy="595085"/>
          </a:xfrm>
        </p:spPr>
        <p:txBody>
          <a:bodyPr/>
          <a:lstStyle/>
          <a:p>
            <a:r>
              <a:rPr lang="en-US" dirty="0">
                <a:effectLst>
                  <a:outerShdw blurRad="38100" dist="38100" dir="2700000" algn="tl">
                    <a:srgbClr val="000000">
                      <a:alpha val="43137"/>
                    </a:srgbClr>
                  </a:outerShdw>
                </a:effectLst>
              </a:rPr>
              <a:t>Comprehension</a:t>
            </a:r>
          </a:p>
        </p:txBody>
      </p:sp>
    </p:spTree>
    <p:extLst>
      <p:ext uri="{BB962C8B-B14F-4D97-AF65-F5344CB8AC3E}">
        <p14:creationId xmlns:p14="http://schemas.microsoft.com/office/powerpoint/2010/main" val="287871293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5926D0-E184-44F6-B1E2-C502F2C17D07}"/>
              </a:ext>
            </a:extLst>
          </p:cNvPr>
          <p:cNvSpPr>
            <a:spLocks noGrp="1"/>
          </p:cNvSpPr>
          <p:nvPr>
            <p:ph type="body" sz="quarter" idx="16"/>
          </p:nvPr>
        </p:nvSpPr>
        <p:spPr>
          <a:xfrm>
            <a:off x="477580" y="815968"/>
            <a:ext cx="10931155" cy="6378207"/>
          </a:xfrm>
        </p:spPr>
        <p:txBody>
          <a:bodyPr>
            <a:normAutofit fontScale="25000" lnSpcReduction="20000"/>
          </a:bodyPr>
          <a:lstStyle/>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THÉORIE </a:t>
            </a:r>
            <a:r>
              <a:rPr lang="en-US" sz="4400" b="1" dirty="0">
                <a:effectLst/>
                <a:latin typeface="Josefin Sans" pitchFamily="2" charset="0"/>
                <a:ea typeface="Calibri" panose="020F0502020204030204" pitchFamily="34" charset="0"/>
                <a:cs typeface="Calibri" panose="020F0502020204030204" pitchFamily="34" charset="0"/>
              </a:rPr>
              <a:t>: </a:t>
            </a:r>
            <a:r>
              <a:rPr lang="en-US" sz="4400" dirty="0">
                <a:effectLst/>
                <a:latin typeface="Josefin Sans" pitchFamily="2" charset="0"/>
                <a:ea typeface="Calibri" panose="020F0502020204030204" pitchFamily="34" charset="0"/>
                <a:cs typeface="Calibri" panose="020F0502020204030204" pitchFamily="34" charset="0"/>
              </a:rPr>
              <a:t>La flexibilité cognitive est un concept de promotion de la santé mentale. La flexibilité cognitive est définie comme "la conscience que dans toute situation il y a des options et des alternatives disponibles, la volonté d'être flexible et de s'adapter aux situations, et la compétence à être flexible (Kim &amp; Omizo, 2006,), et elle est positionnée pour être associée à une santé mentale positive. </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PRATIQUE : </a:t>
            </a:r>
            <a:r>
              <a:rPr lang="en-US" sz="4400" dirty="0">
                <a:effectLst/>
                <a:latin typeface="Josefin Sans" pitchFamily="2" charset="0"/>
                <a:ea typeface="Calibri" panose="020F0502020204030204" pitchFamily="34" charset="0"/>
                <a:cs typeface="Calibri" panose="020F0502020204030204" pitchFamily="34" charset="0"/>
              </a:rPr>
              <a:t>Le formateur crée une histoire, qui reflète la situation </a:t>
            </a:r>
            <a:r>
              <a:rPr lang="en-US" sz="4400" dirty="0">
                <a:latin typeface="Josefin Sans" pitchFamily="2" charset="0"/>
                <a:ea typeface="Calibri" panose="020F0502020204030204" pitchFamily="34" charset="0"/>
                <a:cs typeface="Calibri" panose="020F0502020204030204" pitchFamily="34" charset="0"/>
              </a:rPr>
              <a:t>à analyser</a:t>
            </a:r>
            <a:r>
              <a:rPr lang="en-US" sz="4400" dirty="0">
                <a:effectLst/>
                <a:latin typeface="Josefin Sans" pitchFamily="2" charset="0"/>
                <a:ea typeface="Calibri" panose="020F0502020204030204" pitchFamily="34" charset="0"/>
                <a:cs typeface="Calibri" panose="020F0502020204030204" pitchFamily="34" charset="0"/>
              </a:rPr>
              <a:t>. Les positions et le contenu des rôles conduisent soit à des contradictions, soit à des conflits. Le formateur présente le contexte de l'histoire et donne des informations sur </a:t>
            </a:r>
            <a:r>
              <a:rPr lang="en-US" sz="4400" dirty="0">
                <a:latin typeface="Josefin Sans" pitchFamily="2" charset="0"/>
                <a:ea typeface="Calibri" panose="020F0502020204030204" pitchFamily="34" charset="0"/>
                <a:cs typeface="Calibri" panose="020F0502020204030204" pitchFamily="34" charset="0"/>
              </a:rPr>
              <a:t>chaque </a:t>
            </a:r>
            <a:r>
              <a:rPr lang="en-US" sz="4400" dirty="0">
                <a:effectLst/>
                <a:latin typeface="Josefin Sans" pitchFamily="2" charset="0"/>
                <a:ea typeface="Calibri" panose="020F0502020204030204" pitchFamily="34" charset="0"/>
                <a:cs typeface="Calibri" panose="020F0502020204030204" pitchFamily="34" charset="0"/>
              </a:rPr>
              <a:t>rôle. L'histoire est ensuite racontée pour répondre aux questions de </a:t>
            </a:r>
            <a:r>
              <a:rPr lang="en-US" sz="4400" dirty="0" err="1">
                <a:effectLst/>
                <a:latin typeface="Josefin Sans" pitchFamily="2" charset="0"/>
                <a:ea typeface="Calibri" panose="020F0502020204030204" pitchFamily="34" charset="0"/>
                <a:cs typeface="Calibri" panose="020F0502020204030204" pitchFamily="34" charset="0"/>
              </a:rPr>
              <a:t>façon</a:t>
            </a:r>
            <a:r>
              <a:rPr lang="en-US" sz="4400" dirty="0">
                <a:effectLst/>
                <a:latin typeface="Josefin Sans" pitchFamily="2" charset="0"/>
                <a:ea typeface="Calibri" panose="020F0502020204030204" pitchFamily="34" charset="0"/>
                <a:cs typeface="Calibri" panose="020F0502020204030204" pitchFamily="34" charset="0"/>
              </a:rPr>
              <a:t> </a:t>
            </a:r>
            <a:r>
              <a:rPr lang="en-US" sz="4400" dirty="0" err="1">
                <a:effectLst/>
                <a:latin typeface="Josefin Sans" pitchFamily="2" charset="0"/>
                <a:ea typeface="Calibri" panose="020F0502020204030204" pitchFamily="34" charset="0"/>
                <a:cs typeface="Calibri" panose="020F0502020204030204" pitchFamily="34" charset="0"/>
              </a:rPr>
              <a:t>pertinente</a:t>
            </a:r>
            <a:r>
              <a:rPr lang="en-US" sz="4400" dirty="0">
                <a:effectLst/>
                <a:latin typeface="Josefin Sans" pitchFamily="2" charset="0"/>
                <a:ea typeface="Calibri" panose="020F0502020204030204" pitchFamily="34" charset="0"/>
                <a:cs typeface="Calibri" panose="020F0502020204030204" pitchFamily="34" charset="0"/>
              </a:rPr>
              <a:t>. Les participants sont invités à choisir les rôles, chaque rôle pouvant être "joué" par plus d'une personne, afin de donner la possibilité de représenter tous les "points de vue internes" et les dilemmes, que nous supposons que le </a:t>
            </a:r>
            <a:r>
              <a:rPr lang="en-US" sz="4400" dirty="0" err="1">
                <a:effectLst/>
                <a:latin typeface="Josefin Sans" pitchFamily="2" charset="0"/>
                <a:ea typeface="Calibri" panose="020F0502020204030204" pitchFamily="34" charset="0"/>
                <a:cs typeface="Calibri" panose="020F0502020204030204" pitchFamily="34" charset="0"/>
              </a:rPr>
              <a:t>personnage</a:t>
            </a:r>
            <a:r>
              <a:rPr lang="en-US" sz="4400" dirty="0">
                <a:effectLst/>
                <a:latin typeface="Josefin Sans" pitchFamily="2" charset="0"/>
                <a:ea typeface="Calibri" panose="020F0502020204030204" pitchFamily="34" charset="0"/>
                <a:cs typeface="Calibri" panose="020F0502020204030204" pitchFamily="34" charset="0"/>
              </a:rPr>
              <a:t> </a:t>
            </a:r>
            <a:r>
              <a:rPr lang="en-US" sz="4400" dirty="0" err="1">
                <a:effectLst/>
                <a:latin typeface="Josefin Sans" pitchFamily="2" charset="0"/>
                <a:ea typeface="Calibri" panose="020F0502020204030204" pitchFamily="34" charset="0"/>
                <a:cs typeface="Calibri" panose="020F0502020204030204" pitchFamily="34" charset="0"/>
              </a:rPr>
              <a:t>possède</a:t>
            </a:r>
            <a:r>
              <a:rPr lang="en-US" sz="4400" dirty="0">
                <a:effectLst/>
                <a:latin typeface="Josefin Sans" pitchFamily="2" charset="0"/>
                <a:ea typeface="Calibri" panose="020F0502020204030204" pitchFamily="34" charset="0"/>
                <a:cs typeface="Calibri" panose="020F0502020204030204" pitchFamily="34" charset="0"/>
              </a:rPr>
              <a:t>. Le formateur adulte demande à </a:t>
            </a:r>
            <a:r>
              <a:rPr lang="en-US" sz="4400" dirty="0">
                <a:latin typeface="Josefin Sans" pitchFamily="2" charset="0"/>
                <a:ea typeface="Calibri" panose="020F0502020204030204" pitchFamily="34" charset="0"/>
                <a:cs typeface="Calibri" panose="020F0502020204030204" pitchFamily="34" charset="0"/>
              </a:rPr>
              <a:t>chaque groupe de joueurs de se réunir séparément pour leur permettre de </a:t>
            </a:r>
            <a:r>
              <a:rPr lang="en-US" sz="4400" dirty="0">
                <a:effectLst/>
                <a:latin typeface="Josefin Sans" pitchFamily="2" charset="0"/>
                <a:ea typeface="Calibri" panose="020F0502020204030204" pitchFamily="34" charset="0"/>
                <a:cs typeface="Calibri" panose="020F0502020204030204" pitchFamily="34" charset="0"/>
              </a:rPr>
              <a:t>réfléchir, d'examiner et de planifier leurs actions/comportements </a:t>
            </a:r>
            <a:r>
              <a:rPr lang="en-US" sz="4400" dirty="0" err="1">
                <a:effectLst/>
                <a:latin typeface="Josefin Sans" pitchFamily="2" charset="0"/>
                <a:ea typeface="Calibri" panose="020F0502020204030204" pitchFamily="34" charset="0"/>
                <a:cs typeface="Calibri" panose="020F0502020204030204" pitchFamily="34" charset="0"/>
              </a:rPr>
              <a:t>futurs</a:t>
            </a:r>
            <a:r>
              <a:rPr lang="en-US" sz="4400" dirty="0">
                <a:effectLst/>
                <a:latin typeface="Josefin Sans" pitchFamily="2" charset="0"/>
                <a:ea typeface="Calibri" panose="020F0502020204030204" pitchFamily="34" charset="0"/>
                <a:cs typeface="Calibri" panose="020F0502020204030204" pitchFamily="34" charset="0"/>
              </a:rPr>
              <a:t>. </a:t>
            </a:r>
            <a:r>
              <a:rPr lang="en-US" sz="4400" dirty="0">
                <a:latin typeface="Josefin Sans" pitchFamily="2" charset="0"/>
                <a:ea typeface="Calibri" panose="020F0502020204030204" pitchFamily="34" charset="0"/>
                <a:cs typeface="Calibri" panose="020F0502020204030204" pitchFamily="34" charset="0"/>
              </a:rPr>
              <a:t>Chaque </a:t>
            </a:r>
            <a:r>
              <a:rPr lang="en-US" sz="4400" dirty="0">
                <a:effectLst/>
                <a:latin typeface="Josefin Sans" pitchFamily="2" charset="0"/>
                <a:ea typeface="Calibri" panose="020F0502020204030204" pitchFamily="34" charset="0"/>
                <a:cs typeface="Calibri" panose="020F0502020204030204" pitchFamily="34" charset="0"/>
              </a:rPr>
              <a:t>"joueur" est </a:t>
            </a:r>
            <a:r>
              <a:rPr lang="en-US" sz="4400" dirty="0">
                <a:latin typeface="Josefin Sans" pitchFamily="2" charset="0"/>
                <a:ea typeface="Calibri" panose="020F0502020204030204" pitchFamily="34" charset="0"/>
                <a:cs typeface="Calibri" panose="020F0502020204030204" pitchFamily="34" charset="0"/>
              </a:rPr>
              <a:t>donc </a:t>
            </a:r>
            <a:r>
              <a:rPr lang="en-US" sz="4400" dirty="0">
                <a:effectLst/>
                <a:latin typeface="Josefin Sans" pitchFamily="2" charset="0"/>
                <a:ea typeface="Calibri" panose="020F0502020204030204" pitchFamily="34" charset="0"/>
                <a:cs typeface="Calibri" panose="020F0502020204030204" pitchFamily="34" charset="0"/>
              </a:rPr>
              <a:t>appelé à décider de l'attitude qu'il adoptera lorsqu'il se retrouvera </a:t>
            </a:r>
            <a:r>
              <a:rPr lang="en-US" sz="4400" dirty="0">
                <a:latin typeface="Josefin Sans" pitchFamily="2" charset="0"/>
                <a:ea typeface="Calibri" panose="020F0502020204030204" pitchFamily="34" charset="0"/>
                <a:cs typeface="Calibri" panose="020F0502020204030204" pitchFamily="34" charset="0"/>
              </a:rPr>
              <a:t>dans la situation</a:t>
            </a:r>
            <a:r>
              <a:rPr lang="en-US" sz="4400" dirty="0">
                <a:effectLst/>
                <a:latin typeface="Josefin Sans" pitchFamily="2" charset="0"/>
                <a:ea typeface="Calibri" panose="020F0502020204030204" pitchFamily="34" charset="0"/>
                <a:cs typeface="Calibri" panose="020F0502020204030204" pitchFamily="34" charset="0"/>
              </a:rPr>
              <a:t>. Les "joueurs" jouent maintenant les personnages de l'histoire </a:t>
            </a:r>
            <a:r>
              <a:rPr lang="en-US" sz="4400" dirty="0">
                <a:latin typeface="Josefin Sans" pitchFamily="2" charset="0"/>
                <a:ea typeface="Calibri" panose="020F0502020204030204" pitchFamily="34" charset="0"/>
                <a:cs typeface="Calibri" panose="020F0502020204030204" pitchFamily="34" charset="0"/>
              </a:rPr>
              <a:t>et les </a:t>
            </a:r>
            <a:r>
              <a:rPr lang="en-US" sz="4400" dirty="0">
                <a:effectLst/>
                <a:latin typeface="Josefin Sans" pitchFamily="2" charset="0"/>
                <a:ea typeface="Calibri" panose="020F0502020204030204" pitchFamily="34" charset="0"/>
                <a:cs typeface="Calibri" panose="020F0502020204030204" pitchFamily="34" charset="0"/>
              </a:rPr>
              <a:t>participants parlent à la première personne. Ils ne sont pas autorisés à analyser ou à commenter leur rôle ou leur situation. Le jeu de rôle se poursuit, comme une "situation théâtrale", jusqu'à ce que le problème en question soit abordé et qu'</a:t>
            </a:r>
            <a:r>
              <a:rPr lang="en-US" sz="4400" dirty="0">
                <a:latin typeface="Josefin Sans" pitchFamily="2" charset="0"/>
                <a:ea typeface="Calibri" panose="020F0502020204030204" pitchFamily="34" charset="0"/>
                <a:cs typeface="Calibri" panose="020F0502020204030204" pitchFamily="34" charset="0"/>
              </a:rPr>
              <a:t>une </a:t>
            </a:r>
            <a:r>
              <a:rPr lang="en-US" sz="4400" dirty="0">
                <a:effectLst/>
                <a:latin typeface="Josefin Sans" pitchFamily="2" charset="0"/>
                <a:ea typeface="Calibri" panose="020F0502020204030204" pitchFamily="34" charset="0"/>
                <a:cs typeface="Calibri" panose="020F0502020204030204" pitchFamily="34" charset="0"/>
              </a:rPr>
              <a:t>réponse créative soit trouvée. Avant la fin de l'exercice, il convient de demander à tous les participants s'ils considèrent que la situation conflictuelle a été traitée efficacement, sinon l'exercice doit être poursuivi. A la fin, le formateur discute de la </a:t>
            </a:r>
            <a:r>
              <a:rPr lang="en-US" sz="4400" dirty="0">
                <a:latin typeface="Josefin Sans" pitchFamily="2" charset="0"/>
                <a:ea typeface="Calibri" panose="020F0502020204030204" pitchFamily="34" charset="0"/>
                <a:cs typeface="Calibri" panose="020F0502020204030204" pitchFamily="34" charset="0"/>
              </a:rPr>
              <a:t>pertinence de l'exercice et de la discussion et </a:t>
            </a:r>
            <a:r>
              <a:rPr lang="en-US" sz="4400" dirty="0">
                <a:effectLst/>
                <a:latin typeface="Josefin Sans" pitchFamily="2" charset="0"/>
                <a:ea typeface="Calibri" panose="020F0502020204030204" pitchFamily="34" charset="0"/>
                <a:cs typeface="Calibri" panose="020F0502020204030204" pitchFamily="34" charset="0"/>
              </a:rPr>
              <a:t>procède à la synthèse finale et aux conclusions.</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IMPACT : </a:t>
            </a:r>
            <a:r>
              <a:rPr lang="en-US" sz="4400" dirty="0">
                <a:effectLst/>
                <a:latin typeface="Josefin Sans" pitchFamily="2" charset="0"/>
                <a:ea typeface="Calibri" panose="020F0502020204030204" pitchFamily="34" charset="0"/>
                <a:cs typeface="Calibri" panose="020F0502020204030204" pitchFamily="34" charset="0"/>
              </a:rPr>
              <a:t>Grâce à ce processus, la flexibilité de l'éducateur d'adultes ainsi que des stagiaires deviendra apparente. Les seuls outils nécessaires sont l'imagination et la facilité d'adaptation à de nouvelles situations. </a:t>
            </a:r>
            <a:r>
              <a:rPr lang="en-US" sz="4400" dirty="0">
                <a:latin typeface="Josefin Sans" pitchFamily="2" charset="0"/>
                <a:ea typeface="Calibri" panose="020F0502020204030204" pitchFamily="34" charset="0"/>
                <a:cs typeface="Calibri" panose="020F0502020204030204" pitchFamily="34" charset="0"/>
              </a:rPr>
              <a:t>Veuillez consulter le lien suivant pour voir </a:t>
            </a:r>
            <a:r>
              <a:rPr lang="en-GB" sz="4400" b="0" i="0" dirty="0">
                <a:solidFill>
                  <a:srgbClr val="444444"/>
                </a:solidFill>
                <a:effectLst/>
                <a:latin typeface="Josefin Sans" pitchFamily="2" charset="0"/>
              </a:rPr>
              <a:t>un jeu conçu pour entraîner la flexibilité cognitive, une sous-compétence des fonctions exécutives. La flexibilité cognitive consiste </a:t>
            </a:r>
            <a:r>
              <a:rPr lang="en-GB" sz="4400" b="0" i="0" dirty="0" err="1">
                <a:solidFill>
                  <a:srgbClr val="444444"/>
                </a:solidFill>
                <a:effectLst/>
                <a:latin typeface="Josefin Sans" pitchFamily="2" charset="0"/>
              </a:rPr>
              <a:t>à</a:t>
            </a:r>
            <a:r>
              <a:rPr lang="en-GB" sz="4400" b="0" i="0" dirty="0">
                <a:solidFill>
                  <a:srgbClr val="444444"/>
                </a:solidFill>
                <a:effectLst/>
                <a:latin typeface="Josefin Sans" pitchFamily="2" charset="0"/>
              </a:rPr>
              <a:t> </a:t>
            </a:r>
            <a:r>
              <a:rPr lang="en-GB" sz="4400" b="0" i="0" dirty="0" err="1">
                <a:solidFill>
                  <a:srgbClr val="444444"/>
                </a:solidFill>
                <a:effectLst/>
                <a:latin typeface="Josefin Sans" pitchFamily="2" charset="0"/>
              </a:rPr>
              <a:t>enrayer</a:t>
            </a:r>
            <a:r>
              <a:rPr lang="en-GB" sz="4400" b="0" i="0" dirty="0">
                <a:solidFill>
                  <a:srgbClr val="444444"/>
                </a:solidFill>
                <a:effectLst/>
                <a:latin typeface="Josefin Sans" pitchFamily="2" charset="0"/>
              </a:rPr>
              <a:t> une perspective antérieure et à envisager une nouvelle perspective (Diamond, 2013).</a:t>
            </a:r>
          </a:p>
          <a:p>
            <a:pPr algn="just">
              <a:lnSpc>
                <a:spcPct val="170000"/>
              </a:lnSpc>
              <a:spcBef>
                <a:spcPts val="600"/>
              </a:spcBef>
              <a:spcAft>
                <a:spcPts val="800"/>
              </a:spcAft>
            </a:pPr>
            <a:r>
              <a:rPr lang="en-GB" sz="4400" b="0" i="0" dirty="0">
                <a:solidFill>
                  <a:srgbClr val="444444"/>
                </a:solidFill>
                <a:effectLst/>
                <a:latin typeface="Josefin Sans" pitchFamily="2" charset="0"/>
              </a:rPr>
              <a:t> https://create.nyu.edu/projects/smartsuite/allyoucanet/ </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Bef>
                <a:spcPts val="600"/>
              </a:spcBef>
              <a:spcAft>
                <a:spcPts val="800"/>
              </a:spcAft>
            </a:pPr>
            <a:r>
              <a:rPr lang="en-US" sz="4400" dirty="0">
                <a:effectLst/>
                <a:latin typeface="Josefin Sans" pitchFamily="2" charset="0"/>
                <a:ea typeface="Calibri" panose="020F0502020204030204" pitchFamily="34" charset="0"/>
                <a:cs typeface="Calibri" panose="020F0502020204030204" pitchFamily="34" charset="0"/>
              </a:rPr>
              <a:t> Sources:</a:t>
            </a:r>
            <a:r>
              <a:rPr lang="en-US" sz="4400" u="sng" dirty="0">
                <a:solidFill>
                  <a:srgbClr val="0563C1"/>
                </a:solidFill>
                <a:effectLst/>
                <a:latin typeface="Arial Narrow" panose="020B0606020202030204" pitchFamily="34" charset="0"/>
                <a:ea typeface="Calibri" panose="020F0502020204030204" pitchFamily="34" charset="0"/>
                <a:cs typeface="Calibri" panose="020F0502020204030204" pitchFamily="34" charset="0"/>
                <a:hlinkClick r:id="rId2"/>
              </a:rPr>
              <a:t>(</a:t>
            </a:r>
            <a:r>
              <a:rPr lang="en-US" sz="4400" dirty="0">
                <a:effectLst/>
                <a:latin typeface="Arial Narrow" panose="020B0606020202030204" pitchFamily="34" charset="0"/>
                <a:ea typeface="Calibri" panose="020F0502020204030204" pitchFamily="34" charset="0"/>
                <a:cs typeface="Calibri" panose="020F0502020204030204" pitchFamily="34" charset="0"/>
              </a:rPr>
              <a:t>https://blogs.sch.gr/politism/files/2017/10/%CE%95%CE%BD%CE%B5%CF%81%CE%B3%CE%B7%CF%84%CE%B9%CE%BA%CE%AD%CF%82-%CE%95%CE%BA%CF%80%CE%B1%CE%B9%CE%B4%CE%B5%CF%85%CF%84%CE%B9%CE%BA%CE%AD%CF%82-%CE%A4%CE%B5%CF%87%CE%BD%CE%B9%CE%BA%CE%AD%CF%82-%CE%91.-%CE%9A%CF%8C%CE%BA%CE%BA%CE%BF%CF%82.pdf)</a:t>
            </a:r>
            <a:endParaRPr lang="en-US" sz="4400" dirty="0">
              <a:effectLst/>
              <a:latin typeface="Arial Narrow" panose="020B0606020202030204" pitchFamily="34" charset="0"/>
              <a:ea typeface="Calibri" panose="020F0502020204030204" pitchFamily="34" charset="0"/>
              <a:cs typeface="Arial" panose="020B0604020202020204" pitchFamily="34" charset="0"/>
            </a:endParaRP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 </a:t>
            </a:r>
            <a:endParaRPr lang="en-US" sz="4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4497D2DB-E489-4F25-8EB1-C001B3597CBB}"/>
              </a:ext>
            </a:extLst>
          </p:cNvPr>
          <p:cNvSpPr>
            <a:spLocks noGrp="1"/>
          </p:cNvSpPr>
          <p:nvPr>
            <p:ph type="body" sz="quarter" idx="17"/>
          </p:nvPr>
        </p:nvSpPr>
        <p:spPr>
          <a:xfrm>
            <a:off x="377415" y="86095"/>
            <a:ext cx="6575715" cy="729873"/>
          </a:xfrm>
        </p:spPr>
        <p:txBody>
          <a:bodyPr/>
          <a:lstStyle/>
          <a:p>
            <a:r>
              <a:rPr lang="en-US" dirty="0"/>
              <a:t>Flexibilité</a:t>
            </a:r>
          </a:p>
        </p:txBody>
      </p:sp>
    </p:spTree>
    <p:extLst>
      <p:ext uri="{BB962C8B-B14F-4D97-AF65-F5344CB8AC3E}">
        <p14:creationId xmlns:p14="http://schemas.microsoft.com/office/powerpoint/2010/main" val="2891938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SOMMAIRE</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588709" y="1966151"/>
            <a:ext cx="1694620" cy="1324800"/>
          </a:xfrm>
        </p:spPr>
        <p:txBody>
          <a:bodyPr/>
          <a:lstStyle/>
          <a:p>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1 Module 1</a:t>
            </a:r>
          </a:p>
          <a:p>
            <a:r>
              <a:rPr lang="en-US" sz="1800" dirty="0"/>
              <a:t>Introduction à la prescription sociale</a:t>
            </a:r>
          </a:p>
          <a:p>
            <a:endParaRPr lang="en-US" dirty="0"/>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4151387" y="1989134"/>
            <a:ext cx="1752990" cy="1324800"/>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1 Module 2</a:t>
            </a:r>
          </a:p>
          <a:p>
            <a:pPr algn="ctr"/>
            <a:r>
              <a:rPr lang="en-US" sz="1800" dirty="0"/>
              <a:t>Rôle du professionnel de la santé et des soins</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649878" y="1993456"/>
            <a:ext cx="1752990" cy="1324800"/>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1 Module 3</a:t>
            </a:r>
          </a:p>
          <a:p>
            <a:pPr algn="ctr"/>
            <a:r>
              <a:rPr lang="en-US" sz="1800" dirty="0"/>
              <a:t>La prescription sociale en action</a:t>
            </a:r>
          </a:p>
          <a:p>
            <a:endParaRPr lang="en-US" dirty="0"/>
          </a:p>
        </p:txBody>
      </p:sp>
      <p:sp>
        <p:nvSpPr>
          <p:cNvPr id="75" name="Text Placeholder 74">
            <a:extLst>
              <a:ext uri="{FF2B5EF4-FFF2-40B4-BE49-F238E27FC236}">
                <a16:creationId xmlns:a16="http://schemas.microsoft.com/office/drawing/2014/main" id="{7BCD766D-E386-A24D-84E6-9EE64555CB4C}"/>
              </a:ext>
            </a:extLst>
          </p:cNvPr>
          <p:cNvSpPr>
            <a:spLocks noGrp="1"/>
          </p:cNvSpPr>
          <p:nvPr>
            <p:ph type="body" sz="quarter" idx="25"/>
          </p:nvPr>
        </p:nvSpPr>
        <p:spPr>
          <a:xfrm>
            <a:off x="9233001" y="1748438"/>
            <a:ext cx="1752990" cy="1443779"/>
          </a:xfrm>
        </p:spPr>
        <p:txBody>
          <a:bodyPr/>
          <a:lstStyle/>
          <a:p>
            <a:pPr algn="ctr"/>
            <a:r>
              <a:rPr lang="en-US" dirty="0">
                <a:solidFill>
                  <a:srgbClr val="FFC000"/>
                </a:solidFill>
                <a:effectLst>
                  <a:outerShdw blurRad="38100" dist="38100" dir="2700000" algn="tl">
                    <a:srgbClr val="000000">
                      <a:alpha val="43137"/>
                    </a:srgbClr>
                  </a:outerShdw>
                </a:effectLst>
              </a:rPr>
              <a:t>thème 1 Module 4</a:t>
            </a:r>
          </a:p>
          <a:p>
            <a:pPr algn="ctr"/>
            <a:r>
              <a:rPr lang="en-US" sz="1800" dirty="0"/>
              <a:t>Tendre la main et collaborer pour réussir la prescription sociale</a:t>
            </a:r>
          </a:p>
          <a:p>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p:txBody>
          <a:bodyPr/>
          <a:lstStyle/>
          <a:p>
            <a:r>
              <a:rPr lang="en-US" dirty="0"/>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a:xfrm>
            <a:off x="1550147" y="3701958"/>
            <a:ext cx="1929782" cy="1424253"/>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652"/>
                </a:solidFill>
                <a:effectLst>
                  <a:outerShdw blurRad="38100" dist="38100" dir="2700000" algn="tl">
                    <a:srgbClr val="000000">
                      <a:alpha val="43137"/>
                    </a:srgbClr>
                  </a:outerShdw>
                </a:effectLst>
              </a:rPr>
              <a:t> 2 Module 1</a:t>
            </a:r>
          </a:p>
          <a:p>
            <a:pPr algn="ctr"/>
            <a:r>
              <a:rPr lang="en-US" sz="1800" dirty="0"/>
              <a:t>Rôle des professionnels de la santé et des soins dans la formation des adultes et des </a:t>
            </a:r>
            <a:r>
              <a:rPr lang="en-US" sz="1800" dirty="0" err="1"/>
              <a:t>communautés</a:t>
            </a:r>
            <a:endParaRPr lang="en-US" sz="1800" dirty="0"/>
          </a:p>
          <a:p>
            <a:br>
              <a:rPr lang="en-US" sz="1800" b="1" dirty="0">
                <a:effectLst/>
                <a:latin typeface="Calibri" panose="020F0502020204030204" pitchFamily="34" charset="0"/>
                <a:ea typeface="Calibri" panose="020F0502020204030204" pitchFamily="34" charset="0"/>
                <a:cs typeface="Times New Roman" panose="02020603050405020304" pitchFamily="18" charset="0"/>
              </a:rPr>
            </a:br>
            <a:br>
              <a:rPr lang="en-US" sz="1800" b="1"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4085244" y="3974558"/>
            <a:ext cx="1792022" cy="1424253"/>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2 Module2</a:t>
            </a:r>
          </a:p>
          <a:p>
            <a:pPr algn="ctr"/>
            <a:r>
              <a:rPr lang="en-US" sz="1800" dirty="0"/>
              <a:t>Se concentrer sur les 7 compétences des éducateurs d'adultes</a:t>
            </a:r>
          </a:p>
          <a:p>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525288" y="3974557"/>
            <a:ext cx="1801505" cy="1424253"/>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2 Module 3</a:t>
            </a:r>
          </a:p>
          <a:p>
            <a:pPr algn="ctr"/>
            <a:r>
              <a:rPr lang="en-US" sz="1800" dirty="0"/>
              <a:t>Compétences avancées en matière de communication</a:t>
            </a:r>
          </a:p>
          <a:p>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a:xfrm>
            <a:off x="9184486" y="4249815"/>
            <a:ext cx="1801505" cy="1443779"/>
          </a:xfrm>
        </p:spPr>
        <p:txBody>
          <a:bodyPr/>
          <a:lstStyle/>
          <a:p>
            <a:pPr algn="ctr"/>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2 module 4</a:t>
            </a:r>
          </a:p>
          <a:p>
            <a:pPr algn="ctr"/>
            <a:r>
              <a:rPr lang="en-US" sz="1800" dirty="0"/>
              <a:t>Littératie en matière de santé et bien-être</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t>8</a:t>
            </a:r>
          </a:p>
        </p:txBody>
      </p:sp>
    </p:spTree>
    <p:extLst>
      <p:ext uri="{BB962C8B-B14F-4D97-AF65-F5344CB8AC3E}">
        <p14:creationId xmlns:p14="http://schemas.microsoft.com/office/powerpoint/2010/main" val="2881225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0490E6-CDEE-459F-AD31-A7CA6DBF443D}"/>
              </a:ext>
            </a:extLst>
          </p:cNvPr>
          <p:cNvSpPr>
            <a:spLocks noGrp="1"/>
          </p:cNvSpPr>
          <p:nvPr>
            <p:ph type="body" sz="quarter" idx="16"/>
          </p:nvPr>
        </p:nvSpPr>
        <p:spPr>
          <a:xfrm>
            <a:off x="116250" y="607526"/>
            <a:ext cx="11537685" cy="6175829"/>
          </a:xfrm>
        </p:spPr>
        <p:txBody>
          <a:bodyPr>
            <a:normAutofit fontScale="25000" lnSpcReduction="20000"/>
          </a:bodyPr>
          <a:lstStyle/>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THÉORIE </a:t>
            </a:r>
            <a:r>
              <a:rPr lang="en-US" sz="4400" dirty="0">
                <a:effectLst/>
                <a:latin typeface="Josefin Sans" pitchFamily="2" charset="0"/>
                <a:ea typeface="Calibri" panose="020F0502020204030204" pitchFamily="34" charset="0"/>
                <a:cs typeface="Calibri" panose="020F0502020204030204" pitchFamily="34" charset="0"/>
              </a:rPr>
              <a:t>: Nous pouvons aider les personnes vulnérables à comprendre et à hiérarchiser leurs besoins - et à être capables de gérer leur santé avec succès - en utilisant les principes de l'apprentissage des adultes pour étayer nos efforts de renforcement des compétences. La théorie de l'apprentissage des adultes, également connue sous le nom d'andragogie, se compose de plusieurs principes. Trois d'entre eux sont clairement liés au fait d'aider les patients à développer des compétences en matière de gestion de la santé.</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b="1" dirty="0">
                <a:solidFill>
                  <a:srgbClr val="FFC652"/>
                </a:solidFill>
                <a:effectLst/>
                <a:latin typeface="Josefin Sans" pitchFamily="2" charset="0"/>
                <a:ea typeface="Calibri" panose="020F0502020204030204" pitchFamily="34" charset="0"/>
                <a:cs typeface="Calibri" panose="020F0502020204030204" pitchFamily="34" charset="0"/>
              </a:rPr>
              <a:t>PRATIQUE : </a:t>
            </a:r>
            <a:r>
              <a:rPr lang="en-US" sz="4400" dirty="0">
                <a:effectLst/>
                <a:latin typeface="Josefin Sans" pitchFamily="2" charset="0"/>
                <a:ea typeface="Calibri" panose="020F0502020204030204" pitchFamily="34" charset="0"/>
                <a:cs typeface="Calibri" panose="020F0502020204030204" pitchFamily="34" charset="0"/>
              </a:rPr>
              <a:t>-La préparation à l'enseignement : Les adultes deviennent désireux d'apprendre lorsqu'ils ont besoin d'informations qui les aident à relever des défis réels</a:t>
            </a:r>
            <a:r>
              <a:rPr lang="en-US" sz="4400" dirty="0">
                <a:effectLst/>
                <a:latin typeface="Josefin Sans" pitchFamily="2" charset="0"/>
                <a:ea typeface="Calibri" panose="020F0502020204030204" pitchFamily="34" charset="0"/>
                <a:cs typeface="Arial" panose="020B0604020202020204" pitchFamily="34" charset="0"/>
              </a:rPr>
              <a:t>.</a:t>
            </a:r>
            <a:r>
              <a:rPr lang="en-US" sz="4400" dirty="0">
                <a:effectLst/>
                <a:latin typeface="Josefin Sans" pitchFamily="2" charset="0"/>
                <a:ea typeface="Calibri" panose="020F0502020204030204" pitchFamily="34" charset="0"/>
                <a:cs typeface="Calibri" panose="020F0502020204030204" pitchFamily="34" charset="0"/>
              </a:rPr>
              <a:t>.. Les adultes n'ont pas un ”examen" qui reflétera une note spécifique, </a:t>
            </a:r>
            <a:r>
              <a:rPr lang="en-US" sz="4400" dirty="0" err="1">
                <a:effectLst/>
                <a:latin typeface="Josefin Sans" pitchFamily="2" charset="0"/>
                <a:ea typeface="Calibri" panose="020F0502020204030204" pitchFamily="34" charset="0"/>
                <a:cs typeface="Calibri" panose="020F0502020204030204" pitchFamily="34" charset="0"/>
              </a:rPr>
              <a:t>mais</a:t>
            </a:r>
            <a:r>
              <a:rPr lang="en-US" sz="4400" dirty="0">
                <a:effectLst/>
                <a:latin typeface="Josefin Sans" pitchFamily="2" charset="0"/>
                <a:ea typeface="Calibri" panose="020F0502020204030204" pitchFamily="34" charset="0"/>
                <a:cs typeface="Calibri" panose="020F0502020204030204" pitchFamily="34" charset="0"/>
              </a:rPr>
              <a:t> des </a:t>
            </a:r>
            <a:r>
              <a:rPr lang="en-US" sz="4400" dirty="0" err="1">
                <a:effectLst/>
                <a:latin typeface="Josefin Sans" pitchFamily="2" charset="0"/>
                <a:ea typeface="Calibri" panose="020F0502020204030204" pitchFamily="34" charset="0"/>
                <a:cs typeface="Calibri" panose="020F0502020204030204" pitchFamily="34" charset="0"/>
              </a:rPr>
              <a:t>résultats</a:t>
            </a:r>
            <a:r>
              <a:rPr lang="en-US" sz="4400" dirty="0">
                <a:effectLst/>
                <a:latin typeface="Josefin Sans" pitchFamily="2" charset="0"/>
                <a:ea typeface="Calibri" panose="020F0502020204030204" pitchFamily="34" charset="0"/>
                <a:cs typeface="Calibri" panose="020F0502020204030204" pitchFamily="34" charset="0"/>
              </a:rPr>
              <a:t> </a:t>
            </a:r>
            <a:r>
              <a:rPr lang="en-US" sz="4400" dirty="0" err="1">
                <a:effectLst/>
                <a:latin typeface="Josefin Sans" pitchFamily="2" charset="0"/>
                <a:ea typeface="Calibri" panose="020F0502020204030204" pitchFamily="34" charset="0"/>
                <a:cs typeface="Calibri" panose="020F0502020204030204" pitchFamily="34" charset="0"/>
              </a:rPr>
              <a:t>peuvent</a:t>
            </a:r>
            <a:r>
              <a:rPr lang="en-US" sz="4400" dirty="0">
                <a:effectLst/>
                <a:latin typeface="Josefin Sans" pitchFamily="2" charset="0"/>
                <a:ea typeface="Calibri" panose="020F0502020204030204" pitchFamily="34" charset="0"/>
                <a:cs typeface="Calibri" panose="020F0502020204030204" pitchFamily="34" charset="0"/>
              </a:rPr>
              <a:t> résulter de cette éducation. Cela signifie que les adultes sont inspirés institutionnellement, par exemple par le désir de maintenir ou d'améliorer leur santé ou leur qualité de vie.</a:t>
            </a:r>
            <a:endParaRPr lang="en-US" sz="4400" dirty="0">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a:t>
            </a:r>
            <a:r>
              <a:rPr lang="en-US" sz="4400" dirty="0" err="1">
                <a:effectLst/>
                <a:latin typeface="Josefin Sans" pitchFamily="2" charset="0"/>
                <a:ea typeface="Calibri" panose="020F0502020204030204" pitchFamily="34" charset="0"/>
                <a:cs typeface="Calibri" panose="020F0502020204030204" pitchFamily="34" charset="0"/>
              </a:rPr>
              <a:t>Apprentissage</a:t>
            </a:r>
            <a:r>
              <a:rPr lang="en-US" sz="4400" dirty="0">
                <a:effectLst/>
                <a:latin typeface="Josefin Sans" pitchFamily="2" charset="0"/>
                <a:ea typeface="Calibri" panose="020F0502020204030204" pitchFamily="34" charset="0"/>
                <a:cs typeface="Calibri" panose="020F0502020204030204" pitchFamily="34" charset="0"/>
              </a:rPr>
              <a:t> axé sur les tâches : Au lieu d'apprendre tout sur un sujet, les adultes préfèrent découvrir comment acquérir une expertise ou résoudre un problème concret. L'éducateur d'adultes et les individus disposent probablement d'un temps limité pour se rencontrer et échanger des expériences, des informations et des connaissances. Mais les éducateurs doivent développer leur sens pratique, tout en renforçant la confiance des gens et en développant leurs propres compétences. </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-D'abord, le formateur doit se mettre à la place de chacun et comprendre autant que possible ses sentiments et ses pensées. Bien que cela puisse sembler être une discussion qui prend beaucoup de temps et qui pourrait nuire à l'éducation, </a:t>
            </a:r>
            <a:r>
              <a:rPr lang="en-US" sz="4400" dirty="0">
                <a:latin typeface="Josefin Sans" pitchFamily="2" charset="0"/>
                <a:ea typeface="Calibri" panose="020F0502020204030204" pitchFamily="34" charset="0"/>
                <a:cs typeface="Calibri" panose="020F0502020204030204" pitchFamily="34" charset="0"/>
              </a:rPr>
              <a:t>cela peut être un élément essentiel du </a:t>
            </a:r>
            <a:r>
              <a:rPr lang="en-US" sz="4400" dirty="0">
                <a:effectLst/>
                <a:latin typeface="Josefin Sans" pitchFamily="2" charset="0"/>
                <a:ea typeface="Calibri" panose="020F0502020204030204" pitchFamily="34" charset="0"/>
                <a:cs typeface="Calibri" panose="020F0502020204030204" pitchFamily="34" charset="0"/>
              </a:rPr>
              <a:t>succès. Le formateur doit identifier et partager les préoccupations et les espoirs </a:t>
            </a:r>
            <a:r>
              <a:rPr lang="en-US" sz="4400" dirty="0">
                <a:latin typeface="Josefin Sans" pitchFamily="2" charset="0"/>
                <a:ea typeface="Calibri" panose="020F0502020204030204" pitchFamily="34" charset="0"/>
                <a:cs typeface="Calibri" panose="020F0502020204030204" pitchFamily="34" charset="0"/>
              </a:rPr>
              <a:t>des participants </a:t>
            </a:r>
            <a:r>
              <a:rPr lang="en-US" sz="4400" dirty="0">
                <a:effectLst/>
                <a:latin typeface="Josefin Sans" pitchFamily="2" charset="0"/>
                <a:ea typeface="Calibri" panose="020F0502020204030204" pitchFamily="34" charset="0"/>
                <a:cs typeface="Calibri" panose="020F0502020204030204" pitchFamily="34" charset="0"/>
              </a:rPr>
              <a:t>afin qu'ensemble ils puissent travailler à des solutions, dissiper les inquiétudes, </a:t>
            </a:r>
            <a:r>
              <a:rPr lang="en-US" sz="4400" dirty="0">
                <a:latin typeface="Josefin Sans" pitchFamily="2" charset="0"/>
                <a:ea typeface="Calibri" panose="020F0502020204030204" pitchFamily="34" charset="0"/>
                <a:cs typeface="Calibri" panose="020F0502020204030204" pitchFamily="34" charset="0"/>
              </a:rPr>
              <a:t>aborder les </a:t>
            </a:r>
            <a:r>
              <a:rPr lang="en-US" sz="4400" dirty="0">
                <a:effectLst/>
                <a:latin typeface="Josefin Sans" pitchFamily="2" charset="0"/>
                <a:ea typeface="Calibri" panose="020F0502020204030204" pitchFamily="34" charset="0"/>
                <a:cs typeface="Calibri" panose="020F0502020204030204" pitchFamily="34" charset="0"/>
              </a:rPr>
              <a:t>mauvaises interprétations et soutenir les </a:t>
            </a:r>
            <a:r>
              <a:rPr lang="en-US" sz="4400" dirty="0">
                <a:latin typeface="Josefin Sans" pitchFamily="2" charset="0"/>
                <a:ea typeface="Calibri" panose="020F0502020204030204" pitchFamily="34" charset="0"/>
                <a:cs typeface="Calibri" panose="020F0502020204030204" pitchFamily="34" charset="0"/>
              </a:rPr>
              <a:t>apprenants </a:t>
            </a:r>
            <a:r>
              <a:rPr lang="en-US" sz="4400" dirty="0">
                <a:effectLst/>
                <a:latin typeface="Josefin Sans" pitchFamily="2" charset="0"/>
                <a:ea typeface="Calibri" panose="020F0502020204030204" pitchFamily="34" charset="0"/>
                <a:cs typeface="Calibri" panose="020F0502020204030204" pitchFamily="34" charset="0"/>
              </a:rPr>
              <a:t>sur le plan émotionnel.</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-L'étape suivante est la compréhension par les formateurs des besoins liés aux stagiaires. Le lien entre l'apprentissage principal et la motivation intrinsèque est un autre niveau de préparation à l'apprentissage actif.</a:t>
            </a:r>
            <a:endParaRPr lang="en-US" sz="4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4400" dirty="0">
                <a:effectLst/>
                <a:latin typeface="Josefin Sans" pitchFamily="2" charset="0"/>
                <a:ea typeface="Calibri" panose="020F0502020204030204" pitchFamily="34" charset="0"/>
                <a:cs typeface="Calibri" panose="020F0502020204030204" pitchFamily="34" charset="0"/>
              </a:rPr>
              <a:t>-Enfin, l'utilisation d'instructions simples et claires et la mise à disposition d'outils pédagogiques sont </a:t>
            </a:r>
            <a:r>
              <a:rPr lang="en-US" sz="4400" dirty="0">
                <a:latin typeface="Josefin Sans" pitchFamily="2" charset="0"/>
                <a:ea typeface="Calibri" panose="020F0502020204030204" pitchFamily="34" charset="0"/>
                <a:cs typeface="Calibri" panose="020F0502020204030204" pitchFamily="34" charset="0"/>
              </a:rPr>
              <a:t>nécessaires pour faciliter les </a:t>
            </a:r>
            <a:r>
              <a:rPr lang="en-US" sz="4400" dirty="0">
                <a:effectLst/>
                <a:latin typeface="Josefin Sans" pitchFamily="2" charset="0"/>
                <a:ea typeface="Calibri" panose="020F0502020204030204" pitchFamily="34" charset="0"/>
                <a:cs typeface="Calibri" panose="020F0502020204030204" pitchFamily="34" charset="0"/>
              </a:rPr>
              <a:t>processus d'apprentissage. Dans le cadre de ce processus, le formateur demandera à chacun de démontrer individuellement la compréhension nécessaire de chacune des compétences pour intégrer l'apprentissage. Le dernier point, mais non le moindre, </a:t>
            </a:r>
            <a:r>
              <a:rPr lang="en-US" sz="4400" dirty="0">
                <a:latin typeface="Josefin Sans" pitchFamily="2" charset="0"/>
                <a:ea typeface="Calibri" panose="020F0502020204030204" pitchFamily="34" charset="0"/>
                <a:cs typeface="Calibri" panose="020F0502020204030204" pitchFamily="34" charset="0"/>
              </a:rPr>
              <a:t>est une démonstration des </a:t>
            </a:r>
            <a:r>
              <a:rPr lang="en-US" sz="4400" dirty="0">
                <a:effectLst/>
                <a:latin typeface="Josefin Sans" pitchFamily="2" charset="0"/>
                <a:ea typeface="Calibri" panose="020F0502020204030204" pitchFamily="34" charset="0"/>
                <a:cs typeface="Calibri" panose="020F0502020204030204" pitchFamily="34" charset="0"/>
              </a:rPr>
              <a:t>astuces pour être plus sûr de soi à travers une discussion pratique. Essentiellement, cet exercice promeut l'aspect pratique des formateurs envers les individus sociaux vulnérables, sans l'utilisation de matériel tangible, uniquement par la discussion et le besoin d'auto-assistance.</a:t>
            </a:r>
            <a:endParaRPr lang="en-US" sz="4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2C1C7E7B-7081-418A-B6BC-955FF0CF7F94}"/>
              </a:ext>
            </a:extLst>
          </p:cNvPr>
          <p:cNvSpPr>
            <a:spLocks noGrp="1"/>
          </p:cNvSpPr>
          <p:nvPr>
            <p:ph type="body" sz="quarter" idx="17"/>
          </p:nvPr>
        </p:nvSpPr>
        <p:spPr>
          <a:xfrm>
            <a:off x="618460" y="0"/>
            <a:ext cx="3219893" cy="682171"/>
          </a:xfrm>
        </p:spPr>
        <p:txBody>
          <a:bodyPr/>
          <a:lstStyle/>
          <a:p>
            <a:r>
              <a:rPr lang="en-US" dirty="0">
                <a:effectLst>
                  <a:outerShdw blurRad="38100" dist="38100" dir="2700000" algn="tl">
                    <a:srgbClr val="000000">
                      <a:alpha val="43137"/>
                    </a:srgbClr>
                  </a:outerShdw>
                </a:effectLst>
              </a:rPr>
              <a:t>Praticité</a:t>
            </a:r>
          </a:p>
        </p:txBody>
      </p:sp>
    </p:spTree>
    <p:extLst>
      <p:ext uri="{BB962C8B-B14F-4D97-AF65-F5344CB8AC3E}">
        <p14:creationId xmlns:p14="http://schemas.microsoft.com/office/powerpoint/2010/main" val="23608465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7A89D-813C-4E0D-93C6-624865CF6DE5}"/>
              </a:ext>
            </a:extLst>
          </p:cNvPr>
          <p:cNvSpPr>
            <a:spLocks noGrp="1"/>
          </p:cNvSpPr>
          <p:nvPr>
            <p:ph type="body" sz="quarter" idx="16"/>
          </p:nvPr>
        </p:nvSpPr>
        <p:spPr>
          <a:xfrm>
            <a:off x="375865" y="1131910"/>
            <a:ext cx="11133827" cy="5996065"/>
          </a:xfrm>
        </p:spPr>
        <p:txBody>
          <a:bodyPr>
            <a:noAutofit/>
          </a:bodyPr>
          <a:lstStyle/>
          <a:p>
            <a:pPr algn="just">
              <a:lnSpc>
                <a:spcPct val="150000"/>
              </a:lnSpc>
              <a:spcAft>
                <a:spcPts val="800"/>
              </a:spcAft>
            </a:pPr>
            <a:r>
              <a:rPr lang="en-US" sz="1100" b="1" dirty="0">
                <a:solidFill>
                  <a:srgbClr val="FFC652"/>
                </a:solidFill>
                <a:effectLst/>
                <a:latin typeface="Josefin Sans" pitchFamily="2" charset="0"/>
                <a:ea typeface="Calibri" panose="020F0502020204030204" pitchFamily="34" charset="0"/>
                <a:cs typeface="Calibri" panose="020F0502020204030204" pitchFamily="34" charset="0"/>
              </a:rPr>
              <a:t>THÉORIE </a:t>
            </a:r>
            <a:r>
              <a:rPr lang="en-US" sz="1100" b="1" dirty="0">
                <a:effectLst/>
                <a:latin typeface="Josefin Sans" pitchFamily="2" charset="0"/>
                <a:ea typeface="Calibri" panose="020F0502020204030204" pitchFamily="34" charset="0"/>
                <a:cs typeface="Calibri" panose="020F0502020204030204" pitchFamily="34" charset="0"/>
              </a:rPr>
              <a:t>: </a:t>
            </a:r>
            <a:r>
              <a:rPr lang="en-US" sz="1100" dirty="0">
                <a:effectLst/>
                <a:latin typeface="Josefin Sans" pitchFamily="2" charset="0"/>
                <a:ea typeface="Calibri" panose="020F0502020204030204" pitchFamily="34" charset="0"/>
                <a:cs typeface="Calibri" panose="020F0502020204030204" pitchFamily="34" charset="0"/>
              </a:rPr>
              <a:t>Il n'existe pas de théorie unique "correcte" sur la façon dont les adultes apprennent. </a:t>
            </a:r>
            <a:r>
              <a:rPr lang="en-US" sz="1100" dirty="0" err="1">
                <a:latin typeface="Josefin Sans" pitchFamily="2" charset="0"/>
                <a:ea typeface="Calibri" panose="020F0502020204030204" pitchFamily="34" charset="0"/>
                <a:cs typeface="Calibri" panose="020F0502020204030204" pitchFamily="34" charset="0"/>
              </a:rPr>
              <a:t>L’apprentissage</a:t>
            </a:r>
            <a:r>
              <a:rPr lang="en-US" sz="1100" dirty="0">
                <a:effectLst/>
                <a:latin typeface="Josefin Sans" pitchFamily="2" charset="0"/>
                <a:ea typeface="Calibri" panose="020F0502020204030204" pitchFamily="34" charset="0"/>
                <a:cs typeface="Calibri" panose="020F0502020204030204" pitchFamily="34" charset="0"/>
              </a:rPr>
              <a:t> est défini par l'apprenant, sa motivation à apprendre et la complexité de l'information. Nous pouvons tirer des leçons de l'apprentissage des adultes lorsque nous concevons des </a:t>
            </a:r>
            <a:r>
              <a:rPr lang="en-US" sz="1100" dirty="0">
                <a:latin typeface="Josefin Sans" pitchFamily="2" charset="0"/>
                <a:ea typeface="Calibri" panose="020F0502020204030204" pitchFamily="34" charset="0"/>
                <a:cs typeface="Calibri" panose="020F0502020204030204" pitchFamily="34" charset="0"/>
              </a:rPr>
              <a:t>leçons/apprentissage pour les personnes souffrant de troubles mentaux </a:t>
            </a:r>
            <a:r>
              <a:rPr lang="en-US" sz="1100" dirty="0">
                <a:effectLst/>
                <a:latin typeface="Josefin Sans" pitchFamily="2" charset="0"/>
                <a:ea typeface="Calibri" panose="020F0502020204030204" pitchFamily="34" charset="0"/>
                <a:cs typeface="Calibri" panose="020F0502020204030204" pitchFamily="34" charset="0"/>
              </a:rPr>
              <a:t>afin de les aider à comprendre, à retenir et à agir sur leur éducation. Les éducateurs d'adultes doivent offrir aux adultes souffrant de problèmes de santé mentale autant d'autorité que possible sur leur éducation. Cela implique de leur donner des informations qui leur permettent de rechercher une nouvelle éducation ou d'y accéder lorsqu'ils sont prêts. Les </a:t>
            </a:r>
            <a:r>
              <a:rPr lang="en-US" sz="1100" dirty="0">
                <a:latin typeface="Josefin Sans" pitchFamily="2" charset="0"/>
                <a:ea typeface="Calibri" panose="020F0502020204030204" pitchFamily="34" charset="0"/>
                <a:cs typeface="Calibri" panose="020F0502020204030204" pitchFamily="34" charset="0"/>
              </a:rPr>
              <a:t>éducateurs d'adultes </a:t>
            </a:r>
            <a:r>
              <a:rPr lang="en-US" sz="1100" dirty="0">
                <a:effectLst/>
                <a:latin typeface="Josefin Sans" pitchFamily="2" charset="0"/>
                <a:ea typeface="Calibri" panose="020F0502020204030204" pitchFamily="34" charset="0"/>
                <a:cs typeface="Calibri" panose="020F0502020204030204" pitchFamily="34" charset="0"/>
              </a:rPr>
              <a:t>utiliseront des méthodes et des ressources pédagogiques qui peuvent les aider à créer un outil constructif et bénéfique, pertinent pour leur vie quotidienne. Ils peuvent également offrir une expérience de collaboration et de soutien </a:t>
            </a:r>
            <a:r>
              <a:rPr lang="en-US" sz="1100" dirty="0">
                <a:latin typeface="Josefin Sans" pitchFamily="2" charset="0"/>
                <a:ea typeface="Calibri" panose="020F0502020204030204" pitchFamily="34" charset="0"/>
                <a:cs typeface="Calibri" panose="020F0502020204030204" pitchFamily="34" charset="0"/>
              </a:rPr>
              <a:t>qui </a:t>
            </a:r>
            <a:r>
              <a:rPr lang="en-US" sz="1100" dirty="0">
                <a:effectLst/>
                <a:latin typeface="Josefin Sans" pitchFamily="2" charset="0"/>
                <a:ea typeface="Calibri" panose="020F0502020204030204" pitchFamily="34" charset="0"/>
                <a:cs typeface="Calibri" panose="020F0502020204030204" pitchFamily="34" charset="0"/>
              </a:rPr>
              <a:t>permet aux apprenants adultes de vérifier leurs progrès. Qu'il s'agisse de questions de compréhension ou de moments d'apprentissage en retour. Il est important de noter que l'éducation des adultes peut être une tâche difficile car de nombreux éléments échappent à leur contrôle. Cependant, il a été constaté que si un apprenant adulte fixe ses propres objectifs d'apprentissage, le processus d'apprentissage est susceptible d'</a:t>
            </a:r>
            <a:r>
              <a:rPr lang="en-US" sz="1100" dirty="0">
                <a:latin typeface="Josefin Sans" pitchFamily="2" charset="0"/>
                <a:ea typeface="Calibri" panose="020F0502020204030204" pitchFamily="34" charset="0"/>
                <a:cs typeface="Calibri" panose="020F0502020204030204" pitchFamily="34" charset="0"/>
              </a:rPr>
              <a:t>apporter des </a:t>
            </a:r>
            <a:r>
              <a:rPr lang="en-US" sz="1100" dirty="0">
                <a:effectLst/>
                <a:latin typeface="Josefin Sans" pitchFamily="2" charset="0"/>
                <a:ea typeface="Calibri" panose="020F0502020204030204" pitchFamily="34" charset="0"/>
                <a:cs typeface="Calibri" panose="020F0502020204030204" pitchFamily="34" charset="0"/>
              </a:rPr>
              <a:t>changements substantiels.</a:t>
            </a:r>
            <a:endParaRPr lang="en-US" sz="11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100" b="1" dirty="0">
                <a:solidFill>
                  <a:srgbClr val="FFC652"/>
                </a:solidFill>
                <a:latin typeface="Josefin Sans" pitchFamily="2" charset="0"/>
                <a:ea typeface="Calibri" panose="020F0502020204030204" pitchFamily="34" charset="0"/>
                <a:cs typeface="Calibri" panose="020F0502020204030204" pitchFamily="34" charset="0"/>
              </a:rPr>
              <a:t>PRATIQUE </a:t>
            </a:r>
            <a:r>
              <a:rPr lang="en-US" sz="1100" dirty="0">
                <a:solidFill>
                  <a:srgbClr val="FFC652"/>
                </a:solidFill>
                <a:latin typeface="Josefin Sans" pitchFamily="2" charset="0"/>
                <a:ea typeface="Calibri" panose="020F0502020204030204" pitchFamily="34" charset="0"/>
                <a:cs typeface="Calibri" panose="020F0502020204030204" pitchFamily="34" charset="0"/>
              </a:rPr>
              <a:t>: </a:t>
            </a:r>
            <a:r>
              <a:rPr lang="en-US" sz="1100" dirty="0">
                <a:latin typeface="Josefin Sans" pitchFamily="2" charset="0"/>
                <a:ea typeface="Calibri" panose="020F0502020204030204" pitchFamily="34" charset="0"/>
                <a:cs typeface="Calibri" panose="020F0502020204030204" pitchFamily="34" charset="0"/>
              </a:rPr>
              <a:t>Fondamentalement, il est important de noter </a:t>
            </a:r>
            <a:r>
              <a:rPr lang="en-US" sz="1100" dirty="0">
                <a:effectLst/>
                <a:latin typeface="Josefin Sans" pitchFamily="2" charset="0"/>
                <a:ea typeface="Calibri" panose="020F0502020204030204" pitchFamily="34" charset="0"/>
                <a:cs typeface="Calibri" panose="020F0502020204030204" pitchFamily="34" charset="0"/>
              </a:rPr>
              <a:t>que tous les adultes n'apprennent pas de la même manière, chacun apporte ses propres antécédents et connaissances dans la salle de classe. Une éducation efficace du patient doit pouvoir atteindre tous les types d'adultes et leur fournir les outils dont ils ont besoin pour construire les bases d'une meilleure santé. Sources : </a:t>
            </a:r>
            <a:r>
              <a:rPr lang="en-US" sz="1100"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US" sz="1100" dirty="0">
                <a:solidFill>
                  <a:schemeClr val="tx1"/>
                </a:solidFill>
                <a:effectLst/>
                <a:latin typeface="Josefin Sans" pitchFamily="2" charset="0"/>
                <a:ea typeface="Calibri" panose="020F0502020204030204" pitchFamily="34" charset="0"/>
                <a:cs typeface="Calibri" panose="020F0502020204030204" pitchFamily="34" charset="0"/>
              </a:rPr>
              <a:t>https://www.thewellnessnetwork.net/health-news-and-insights/blog/applying-adult-learning-theories/)</a:t>
            </a:r>
            <a:endParaRPr lang="en-US" sz="1100" dirty="0">
              <a:solidFill>
                <a:schemeClr val="tx1"/>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100" dirty="0">
                <a:effectLst/>
                <a:latin typeface="Josefin Sans" pitchFamily="2" charset="0"/>
                <a:ea typeface="Calibri" panose="020F0502020204030204" pitchFamily="34" charset="0"/>
                <a:cs typeface="Calibri" panose="020F0502020204030204" pitchFamily="34" charset="0"/>
              </a:rPr>
              <a:t>Certains jeux et outils, qui peuvent être utilisés pour améliorer la patience, sont des jeux d'esprit </a:t>
            </a:r>
            <a:r>
              <a:rPr lang="en-US" sz="1100" dirty="0" err="1">
                <a:effectLst/>
                <a:latin typeface="Josefin Sans" pitchFamily="2" charset="0"/>
                <a:ea typeface="Calibri" panose="020F0502020204030204" pitchFamily="34" charset="0"/>
                <a:cs typeface="Calibri" panose="020F0502020204030204" pitchFamily="34" charset="0"/>
              </a:rPr>
              <a:t>quotidiens</a:t>
            </a:r>
            <a:r>
              <a:rPr lang="en-US" sz="1100" dirty="0">
                <a:latin typeface="Josefin Sans" pitchFamily="2" charset="0"/>
                <a:ea typeface="Calibri" panose="020F0502020204030204" pitchFamily="34" charset="0"/>
                <a:cs typeface="Calibri" panose="020F0502020204030204" pitchFamily="34" charset="0"/>
              </a:rPr>
              <a:t> </a:t>
            </a:r>
            <a:r>
              <a:rPr lang="en-US" sz="1100" dirty="0" err="1">
                <a:latin typeface="Josefin Sans" pitchFamily="2" charset="0"/>
                <a:ea typeface="Calibri" panose="020F0502020204030204" pitchFamily="34" charset="0"/>
                <a:cs typeface="Calibri" panose="020F0502020204030204" pitchFamily="34" charset="0"/>
              </a:rPr>
              <a:t>c</a:t>
            </a:r>
            <a:r>
              <a:rPr lang="en-US" sz="1100" dirty="0" err="1">
                <a:effectLst/>
                <a:latin typeface="Josefin Sans" pitchFamily="2" charset="0"/>
                <a:ea typeface="Calibri" panose="020F0502020204030204" pitchFamily="34" charset="0"/>
                <a:cs typeface="Calibri" panose="020F0502020204030204" pitchFamily="34" charset="0"/>
              </a:rPr>
              <a:t>omme</a:t>
            </a:r>
            <a:r>
              <a:rPr lang="en-US" sz="1100" dirty="0">
                <a:effectLst/>
                <a:latin typeface="Josefin Sans" pitchFamily="2" charset="0"/>
                <a:ea typeface="Calibri" panose="020F0502020204030204" pitchFamily="34" charset="0"/>
                <a:cs typeface="Calibri" panose="020F0502020204030204" pitchFamily="34" charset="0"/>
              </a:rPr>
              <a:t> le jeu d'échecs, qui demande de la concentration. Il aide également à développer des stratégies, caractéristiques d'un esprit logique, et renforce la capacité d'anticipation. Un autre jeu est le Rubik's cube, qui </a:t>
            </a:r>
            <a:r>
              <a:rPr lang="en-US" sz="1100" dirty="0">
                <a:latin typeface="Josefin Sans" pitchFamily="2" charset="0"/>
                <a:ea typeface="Calibri" panose="020F0502020204030204" pitchFamily="34" charset="0"/>
                <a:cs typeface="Calibri" panose="020F0502020204030204" pitchFamily="34" charset="0"/>
              </a:rPr>
              <a:t>favorise le </a:t>
            </a:r>
            <a:r>
              <a:rPr lang="en-US" sz="1100" dirty="0">
                <a:effectLst/>
                <a:latin typeface="Josefin Sans" pitchFamily="2" charset="0"/>
                <a:ea typeface="Calibri" panose="020F0502020204030204" pitchFamily="34" charset="0"/>
                <a:cs typeface="Calibri" panose="020F0502020204030204" pitchFamily="34" charset="0"/>
              </a:rPr>
              <a:t>développement de la mémoire et la résolution de problèmes. En outre, les puzzles développent la patience, et les mots croisés peuvent améliorer le développement du langage et du vocabulaire. </a:t>
            </a:r>
            <a:endParaRPr lang="en-US" sz="11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100" b="1" dirty="0">
                <a:solidFill>
                  <a:srgbClr val="FFC652"/>
                </a:solidFill>
                <a:effectLst/>
                <a:latin typeface="Josefin Sans" pitchFamily="2" charset="0"/>
                <a:ea typeface="Calibri" panose="020F0502020204030204" pitchFamily="34" charset="0"/>
                <a:cs typeface="Calibri" panose="020F0502020204030204" pitchFamily="34" charset="0"/>
              </a:rPr>
              <a:t>IMPACT </a:t>
            </a:r>
            <a:r>
              <a:rPr lang="en-US" sz="1100" b="1" dirty="0">
                <a:effectLst/>
                <a:latin typeface="Josefin Sans" pitchFamily="2" charset="0"/>
                <a:ea typeface="Calibri" panose="020F0502020204030204" pitchFamily="34" charset="0"/>
                <a:cs typeface="Calibri" panose="020F0502020204030204" pitchFamily="34" charset="0"/>
              </a:rPr>
              <a:t>: </a:t>
            </a:r>
            <a:r>
              <a:rPr lang="en-US" sz="1100" dirty="0">
                <a:effectLst/>
                <a:latin typeface="Josefin Sans" pitchFamily="2" charset="0"/>
                <a:ea typeface="Calibri" panose="020F0502020204030204" pitchFamily="34" charset="0"/>
                <a:cs typeface="Calibri" panose="020F0502020204030204" pitchFamily="34" charset="0"/>
              </a:rPr>
              <a:t>Très facile à trouver, à acheter et à utiliser dans une salle avec un certain nombre de stagiaires. Grâce à ces jeux, il </a:t>
            </a:r>
            <a:r>
              <a:rPr lang="en-US" sz="1100" dirty="0">
                <a:latin typeface="Josefin Sans" pitchFamily="2" charset="0"/>
                <a:ea typeface="Calibri" panose="020F0502020204030204" pitchFamily="34" charset="0"/>
                <a:cs typeface="Calibri" panose="020F0502020204030204" pitchFamily="34" charset="0"/>
              </a:rPr>
              <a:t>y aura un développement correspondant de la </a:t>
            </a:r>
            <a:r>
              <a:rPr lang="en-US" sz="1100" dirty="0">
                <a:effectLst/>
                <a:latin typeface="Josefin Sans" pitchFamily="2" charset="0"/>
                <a:ea typeface="Calibri" panose="020F0502020204030204" pitchFamily="34" charset="0"/>
                <a:cs typeface="Calibri" panose="020F0502020204030204" pitchFamily="34" charset="0"/>
              </a:rPr>
              <a:t>communication et de la coopération entre les apprenants...</a:t>
            </a:r>
            <a:endParaRPr lang="en-US" sz="1100" dirty="0">
              <a:effectLst/>
              <a:latin typeface="Josefin Sans" pitchFamily="2" charset="0"/>
              <a:ea typeface="Calibri" panose="020F050202020403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9A4FAA7-3FC3-4E6F-9F41-5A93406E55F5}"/>
              </a:ext>
            </a:extLst>
          </p:cNvPr>
          <p:cNvSpPr>
            <a:spLocks noGrp="1"/>
          </p:cNvSpPr>
          <p:nvPr>
            <p:ph type="body" sz="quarter" idx="17"/>
          </p:nvPr>
        </p:nvSpPr>
        <p:spPr>
          <a:xfrm>
            <a:off x="618461" y="159657"/>
            <a:ext cx="6575715" cy="889654"/>
          </a:xfrm>
        </p:spPr>
        <p:txBody>
          <a:bodyPr/>
          <a:lstStyle/>
          <a:p>
            <a:r>
              <a:rPr lang="en-US" sz="6000" dirty="0">
                <a:effectLst>
                  <a:outerShdw blurRad="38100" dist="38100" dir="2700000" algn="tl">
                    <a:srgbClr val="000000">
                      <a:alpha val="43137"/>
                    </a:srgbClr>
                  </a:outerShdw>
                </a:effectLst>
              </a:rPr>
              <a:t>Patience</a:t>
            </a:r>
          </a:p>
        </p:txBody>
      </p:sp>
    </p:spTree>
    <p:extLst>
      <p:ext uri="{BB962C8B-B14F-4D97-AF65-F5344CB8AC3E}">
        <p14:creationId xmlns:p14="http://schemas.microsoft.com/office/powerpoint/2010/main" val="18395059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28D424-A909-46A0-94ED-FE10F46084E5}"/>
              </a:ext>
            </a:extLst>
          </p:cNvPr>
          <p:cNvSpPr>
            <a:spLocks noGrp="1"/>
          </p:cNvSpPr>
          <p:nvPr>
            <p:ph type="body" sz="quarter" idx="16"/>
          </p:nvPr>
        </p:nvSpPr>
        <p:spPr>
          <a:xfrm>
            <a:off x="416442" y="716164"/>
            <a:ext cx="10854069" cy="6415789"/>
          </a:xfrm>
        </p:spPr>
        <p:txBody>
          <a:bodyPr>
            <a:normAutofit fontScale="25000" lnSpcReduction="20000"/>
          </a:bodyPr>
          <a:lstStyle/>
          <a:p>
            <a:pPr algn="just">
              <a:lnSpc>
                <a:spcPct val="170000"/>
              </a:lnSpc>
              <a:spcAft>
                <a:spcPts val="800"/>
              </a:spcAft>
            </a:pPr>
            <a:r>
              <a:rPr lang="en-US" sz="4000" b="1" dirty="0">
                <a:solidFill>
                  <a:srgbClr val="FFC652"/>
                </a:solidFill>
                <a:effectLst/>
                <a:latin typeface="Josefin Sans" pitchFamily="2" charset="0"/>
                <a:ea typeface="Calibri" panose="020F0502020204030204" pitchFamily="34" charset="0"/>
                <a:cs typeface="Calibri" panose="020F0502020204030204" pitchFamily="34" charset="0"/>
              </a:rPr>
              <a:t>THÉORIE </a:t>
            </a:r>
            <a:r>
              <a:rPr lang="en-US" sz="4000" b="1"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De nombreux éducateurs intègrent l'humour dans leur enseignement avec plus ou moins de succès.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L'humour</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et par extension le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rire</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sont des éléments fondamentaux de l'interaction humaine. Du point de vue de la santé mentale, l'humour peut fonctionner de nombreuses façons. Les blagues, les jeux de mots et les autres formes d'humour existent dans de nombreux domaines d'</a:t>
            </a:r>
            <a:r>
              <a:rPr lang="en-US" sz="4000" dirty="0">
                <a:solidFill>
                  <a:schemeClr val="tx1"/>
                </a:solidFill>
                <a:latin typeface="Josefin Sans" pitchFamily="2" charset="0"/>
                <a:ea typeface="Calibri" panose="020F0502020204030204" pitchFamily="34" charset="0"/>
                <a:cs typeface="Calibri" panose="020F0502020204030204" pitchFamily="34" charset="0"/>
              </a:rPr>
              <a:t>application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et de pratique</a:t>
            </a:r>
            <a:r>
              <a:rPr lang="en-US" sz="4000" dirty="0">
                <a:solidFill>
                  <a:schemeClr val="tx1"/>
                </a:solidFill>
                <a:latin typeface="Josefin Sans" pitchFamily="2" charset="0"/>
                <a:ea typeface="Calibri" panose="020F0502020204030204" pitchFamily="34" charset="0"/>
                <a:cs typeface="Calibri" panose="020F0502020204030204" pitchFamily="34" charset="0"/>
              </a:rPr>
              <a:t>. Les chercheurs affirment </a:t>
            </a:r>
            <a:r>
              <a:rPr lang="en-GB" sz="4000" b="0" i="0" dirty="0">
                <a:solidFill>
                  <a:schemeClr val="tx1"/>
                </a:solidFill>
                <a:effectLst/>
                <a:latin typeface="Josefin Sans" pitchFamily="2" charset="0"/>
              </a:rPr>
              <a:t>que des philosophes et des théologiens aussi anciens que Platon, Aristote et les auteurs de la Bible hébraïque ont été les premiers à considérer l'humour comme un élément important de la vie humaine (Morreall, 2008b)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cependant, Raskin (2008) </a:t>
            </a:r>
            <a:r>
              <a:rPr lang="en-US" sz="4000" dirty="0">
                <a:solidFill>
                  <a:schemeClr val="tx1"/>
                </a:solidFill>
                <a:latin typeface="Josefin Sans" pitchFamily="2" charset="0"/>
                <a:ea typeface="Calibri" panose="020F0502020204030204" pitchFamily="34" charset="0"/>
                <a:cs typeface="Calibri" panose="020F0502020204030204" pitchFamily="34" charset="0"/>
              </a:rPr>
              <a:t>affirme </a:t>
            </a:r>
            <a:r>
              <a:rPr lang="en-GB" sz="4000" b="0" i="0" dirty="0">
                <a:solidFill>
                  <a:schemeClr val="tx1"/>
                </a:solidFill>
                <a:effectLst/>
                <a:latin typeface="Josefin Sans" pitchFamily="2" charset="0"/>
              </a:rPr>
              <a:t>que pour que la recherche sur l'humour soit traitée sérieusement, il ne faut pas la confondre avec une activité amusante</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L'</a:t>
            </a:r>
            <a:r>
              <a:rPr lang="en-US" sz="4000" dirty="0">
                <a:solidFill>
                  <a:schemeClr val="tx1"/>
                </a:solidFill>
                <a:latin typeface="Josefin Sans" pitchFamily="2" charset="0"/>
                <a:ea typeface="Calibri" panose="020F0502020204030204" pitchFamily="34" charset="0"/>
                <a:cs typeface="Calibri" panose="020F0502020204030204" pitchFamily="34" charset="0"/>
              </a:rPr>
              <a:t>application de l'</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humour dans un contexte éducatif peut être une compétence complexe. Ce vaste ensemble de connaissances qui s'étend sur différents contextes a permis de relier l'humour à l'adaptation et au stress (Abel, 2002 ; Avtgis, &amp; Taber, 2006). </a:t>
            </a:r>
          </a:p>
          <a:p>
            <a:pPr algn="just">
              <a:lnSpc>
                <a:spcPct val="170000"/>
              </a:lnSpc>
              <a:spcAft>
                <a:spcPts val="800"/>
              </a:spcAft>
            </a:pPr>
            <a:r>
              <a:rPr lang="en-US" sz="4000" b="1" dirty="0">
                <a:solidFill>
                  <a:srgbClr val="FFC652"/>
                </a:solidFill>
                <a:latin typeface="Josefin Sans" pitchFamily="2" charset="0"/>
                <a:ea typeface="Calibri" panose="020F0502020204030204" pitchFamily="34" charset="0"/>
                <a:cs typeface="Calibri" panose="020F0502020204030204" pitchFamily="34" charset="0"/>
              </a:rPr>
              <a:t>PRATIQUE </a:t>
            </a:r>
            <a:r>
              <a:rPr lang="en-US" sz="4000" b="1" dirty="0">
                <a:solidFill>
                  <a:schemeClr val="tx1"/>
                </a:solidFill>
                <a:latin typeface="Josefin Sans" pitchFamily="2" charset="0"/>
                <a:ea typeface="Calibri" panose="020F0502020204030204" pitchFamily="34" charset="0"/>
                <a:cs typeface="Calibri" panose="020F0502020204030204" pitchFamily="34" charset="0"/>
              </a:rPr>
              <a:t>: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De nombreux éducateurs commencent leurs cours par une histoire ou une anecdote personnelle, ce qui </a:t>
            </a:r>
            <a:r>
              <a:rPr lang="en-US" sz="4000" dirty="0">
                <a:solidFill>
                  <a:schemeClr val="tx1"/>
                </a:solidFill>
                <a:latin typeface="Josefin Sans" pitchFamily="2" charset="0"/>
                <a:ea typeface="Calibri" panose="020F0502020204030204" pitchFamily="34" charset="0"/>
                <a:cs typeface="Calibri" panose="020F0502020204030204" pitchFamily="34" charset="0"/>
              </a:rPr>
              <a:t>permet de donner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vie au matériel pédagogique. Ils racontent souvent des moments et des scènes amusantes de leur enfance, de leur </a:t>
            </a:r>
            <a:r>
              <a:rPr lang="en-US" sz="4000" dirty="0">
                <a:solidFill>
                  <a:schemeClr val="tx1"/>
                </a:solidFill>
                <a:latin typeface="Josefin Sans" pitchFamily="2" charset="0"/>
                <a:ea typeface="Calibri" panose="020F0502020204030204" pitchFamily="34" charset="0"/>
                <a:cs typeface="Calibri" panose="020F0502020204030204" pitchFamily="34" charset="0"/>
              </a:rPr>
              <a:t>vie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actuelle, de leurs petits-enfants/animaux domestiques, etc. Ils n'ont généralement pas peur de se mettre dans l'embarras. Les formateurs adultes ne se prennent pas trop au sérieux et rient avec la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classe</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Avant tout, ils ne sont pas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piquants</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offensifs ou excessifs dans leur utilisation de l'humour. Ils déploient l'humour de manière judicieuse, en faisant de petites tentatives, souvent subtiles :</a:t>
            </a:r>
          </a:p>
          <a:p>
            <a:pPr marL="288000" indent="-288000" algn="just">
              <a:lnSpc>
                <a:spcPct val="170000"/>
              </a:lnSpc>
              <a:spcAft>
                <a:spcPts val="800"/>
              </a:spcAft>
              <a:buFont typeface="Arial" panose="020B0604020202020204" pitchFamily="34" charset="0"/>
              <a:buChar char="•"/>
            </a:pPr>
            <a:r>
              <a:rPr lang="en-US" sz="4000" dirty="0" err="1">
                <a:solidFill>
                  <a:schemeClr val="tx1"/>
                </a:solidFill>
                <a:latin typeface="Josefin Sans" pitchFamily="2" charset="0"/>
                <a:ea typeface="Calibri" panose="020F0502020204030204" pitchFamily="34" charset="0"/>
                <a:cs typeface="Calibri" panose="020F0502020204030204" pitchFamily="34" charset="0"/>
              </a:rPr>
              <a:t>En</a:t>
            </a:r>
            <a:r>
              <a:rPr lang="en-US" sz="4000" dirty="0">
                <a:solidFill>
                  <a:schemeClr val="tx1"/>
                </a:solidFill>
                <a:latin typeface="Josefin Sans" pitchFamily="2" charset="0"/>
                <a:ea typeface="Calibri" panose="020F0502020204030204" pitchFamily="34" charset="0"/>
                <a:cs typeface="Calibri" panose="020F0502020204030204" pitchFamily="34" charset="0"/>
              </a:rPr>
              <a:t> </a:t>
            </a:r>
            <a:r>
              <a:rPr lang="en-US" sz="4000" dirty="0" err="1">
                <a:solidFill>
                  <a:schemeClr val="tx1"/>
                </a:solidFill>
                <a:latin typeface="Josefin Sans" pitchFamily="2" charset="0"/>
                <a:ea typeface="Calibri" panose="020F0502020204030204" pitchFamily="34" charset="0"/>
                <a:cs typeface="Calibri" panose="020F0502020204030204" pitchFamily="34" charset="0"/>
              </a:rPr>
              <a:t>so</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ulignant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les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difficultés</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que </a:t>
            </a:r>
            <a:r>
              <a:rPr lang="en-US" sz="4000" dirty="0">
                <a:solidFill>
                  <a:schemeClr val="tx1"/>
                </a:solidFill>
                <a:latin typeface="Josefin Sans" pitchFamily="2" charset="0"/>
                <a:ea typeface="Calibri" panose="020F0502020204030204" pitchFamily="34" charset="0"/>
                <a:cs typeface="Calibri" panose="020F0502020204030204" pitchFamily="34" charset="0"/>
              </a:rPr>
              <a:t>peuvent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rencontrer les élèves</a:t>
            </a:r>
          </a:p>
          <a:p>
            <a:pPr marL="288000" indent="-288000" algn="just">
              <a:lnSpc>
                <a:spcPct val="170000"/>
              </a:lnSpc>
              <a:spcAft>
                <a:spcPts val="800"/>
              </a:spcAft>
              <a:buFont typeface="Arial" panose="020B0604020202020204" pitchFamily="34" charset="0"/>
              <a:buChar char="•"/>
            </a:pP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En</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poussant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les élèves à avoir une pensée plus critique</a:t>
            </a:r>
          </a:p>
          <a:p>
            <a:pPr marL="288000" indent="-288000" algn="just">
              <a:lnSpc>
                <a:spcPct val="170000"/>
              </a:lnSpc>
              <a:spcAft>
                <a:spcPts val="800"/>
              </a:spcAft>
              <a:buFont typeface="Arial" panose="020B0604020202020204" pitchFamily="34" charset="0"/>
              <a:buChar char="•"/>
            </a:pP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E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attirant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et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en</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retenant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l'attention des élèves. </a:t>
            </a:r>
          </a:p>
          <a:p>
            <a:pPr algn="just">
              <a:lnSpc>
                <a:spcPct val="170000"/>
              </a:lnSpc>
              <a:spcAft>
                <a:spcPts val="800"/>
              </a:spcAft>
            </a:pPr>
            <a:r>
              <a:rPr lang="en-US" sz="4000" b="1" dirty="0">
                <a:solidFill>
                  <a:srgbClr val="FFC652"/>
                </a:solidFill>
                <a:effectLst/>
                <a:latin typeface="Josefin Sans" pitchFamily="2" charset="0"/>
                <a:ea typeface="Calibri" panose="020F0502020204030204" pitchFamily="34" charset="0"/>
                <a:cs typeface="Calibri" panose="020F0502020204030204" pitchFamily="34" charset="0"/>
              </a:rPr>
              <a:t>IMPACT : </a:t>
            </a:r>
            <a:r>
              <a:rPr lang="en-US" sz="4000" b="1" dirty="0" err="1">
                <a:solidFill>
                  <a:srgbClr val="FFC652"/>
                </a:solidFill>
                <a:effectLst/>
                <a:latin typeface="Josefin Sans" pitchFamily="2" charset="0"/>
                <a:ea typeface="Calibri" panose="020F0502020204030204" pitchFamily="34" charset="0"/>
                <a:cs typeface="Calibri" panose="020F0502020204030204" pitchFamily="34" charset="0"/>
              </a:rPr>
              <a:t>L'</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implication</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au-</a:t>
            </a:r>
            <a:r>
              <a:rPr lang="en-US" sz="4000" dirty="0" err="1">
                <a:solidFill>
                  <a:schemeClr val="tx1"/>
                </a:solidFill>
                <a:effectLst/>
                <a:latin typeface="Josefin Sans" pitchFamily="2" charset="0"/>
                <a:ea typeface="Calibri" panose="020F0502020204030204" pitchFamily="34" charset="0"/>
                <a:cs typeface="Calibri" panose="020F0502020204030204" pitchFamily="34" charset="0"/>
              </a:rPr>
              <a:t>delà</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des compétences d'enseignement substantielles</a:t>
            </a:r>
            <a:r>
              <a:rPr lang="en-US" sz="4000" dirty="0">
                <a:solidFill>
                  <a:schemeClr val="tx1"/>
                </a:solidFill>
                <a:latin typeface="Josefin Sans" pitchFamily="2" charset="0"/>
                <a:ea typeface="Calibri" panose="020F0502020204030204" pitchFamily="34" charset="0"/>
                <a:cs typeface="Calibri" panose="020F0502020204030204" pitchFamily="34" charset="0"/>
              </a:rPr>
              <a:t>, </a:t>
            </a:r>
            <a:r>
              <a:rPr lang="en-US" sz="4000" dirty="0" err="1">
                <a:solidFill>
                  <a:schemeClr val="tx1"/>
                </a:solidFill>
                <a:latin typeface="Josefin Sans" pitchFamily="2" charset="0"/>
                <a:ea typeface="Calibri" panose="020F0502020204030204" pitchFamily="34" charset="0"/>
                <a:cs typeface="Calibri" panose="020F0502020204030204" pitchFamily="34" charset="0"/>
              </a:rPr>
              <a:t>provient</a:t>
            </a:r>
            <a:r>
              <a:rPr lang="en-US" sz="4000" dirty="0">
                <a:solidFill>
                  <a:schemeClr val="tx1"/>
                </a:solidFill>
                <a:latin typeface="Josefin Sans" pitchFamily="2" charset="0"/>
                <a:ea typeface="Calibri" panose="020F0502020204030204" pitchFamily="34" charset="0"/>
                <a:cs typeface="Calibri" panose="020F0502020204030204" pitchFamily="34" charset="0"/>
              </a:rPr>
              <a:t> un outil d'apprentissage très </a:t>
            </a:r>
            <a:r>
              <a:rPr lang="en-US" sz="4000" dirty="0" err="1">
                <a:solidFill>
                  <a:schemeClr val="tx1"/>
                </a:solidFill>
                <a:latin typeface="Josefin Sans" pitchFamily="2" charset="0"/>
                <a:ea typeface="Calibri" panose="020F0502020204030204" pitchFamily="34" charset="0"/>
                <a:cs typeface="Calibri" panose="020F0502020204030204" pitchFamily="34" charset="0"/>
              </a:rPr>
              <a:t>efficace</a:t>
            </a:r>
            <a:r>
              <a:rPr lang="en-US" sz="4000" dirty="0">
                <a:solidFill>
                  <a:schemeClr val="tx1"/>
                </a:solidFill>
                <a:latin typeface="Josefin Sans" pitchFamily="2" charset="0"/>
                <a:ea typeface="Calibri" panose="020F0502020204030204" pitchFamily="34" charset="0"/>
                <a:cs typeface="Calibri" panose="020F0502020204030204" pitchFamily="34" charset="0"/>
              </a:rPr>
              <a:t> : </a:t>
            </a:r>
            <a:r>
              <a:rPr lang="en-US" sz="4000" dirty="0" err="1">
                <a:solidFill>
                  <a:schemeClr val="tx1"/>
                </a:solidFill>
                <a:latin typeface="Josefin Sans" pitchFamily="2" charset="0"/>
                <a:ea typeface="Calibri" panose="020F0502020204030204" pitchFamily="34" charset="0"/>
                <a:cs typeface="Calibri" panose="020F0502020204030204" pitchFamily="34" charset="0"/>
              </a:rPr>
              <a:t>l'humour</a:t>
            </a:r>
            <a:r>
              <a:rPr lang="en-US" sz="4000" dirty="0">
                <a:solidFill>
                  <a:schemeClr val="tx1"/>
                </a:solidFill>
                <a:latin typeface="Josefin Sans" pitchFamily="2" charset="0"/>
                <a:ea typeface="Calibri" panose="020F0502020204030204" pitchFamily="34" charset="0"/>
                <a:cs typeface="Calibri" panose="020F0502020204030204" pitchFamily="34" charset="0"/>
              </a:rPr>
              <a:t>. Il faut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savoir raconter des blagues et les interpréter. Cette </a:t>
            </a:r>
            <a:r>
              <a:rPr lang="en-US" sz="4000" dirty="0">
                <a:solidFill>
                  <a:schemeClr val="tx1"/>
                </a:solidFill>
                <a:latin typeface="Josefin Sans" pitchFamily="2" charset="0"/>
                <a:ea typeface="Calibri" panose="020F0502020204030204" pitchFamily="34" charset="0"/>
                <a:cs typeface="Calibri" panose="020F0502020204030204" pitchFamily="34" charset="0"/>
              </a:rPr>
              <a:t>incorporation de l'humour dans la pratique de l'enseignement ne devrait pas nécessiter de matériel supplémentaire</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 mais simplement la bonne humeur du formateur pour améliorer l'</a:t>
            </a:r>
            <a:r>
              <a:rPr lang="en-US" sz="4000" dirty="0">
                <a:solidFill>
                  <a:schemeClr val="tx1"/>
                </a:solidFill>
                <a:latin typeface="Josefin Sans" pitchFamily="2" charset="0"/>
                <a:ea typeface="Calibri" panose="020F0502020204030204" pitchFamily="34" charset="0"/>
                <a:cs typeface="Calibri" panose="020F0502020204030204" pitchFamily="34" charset="0"/>
              </a:rPr>
              <a:t>expérience d'apprentissage, </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De cette façon, l'humour peut cultiver une atmosphère de classe ouverte. L'utilisation sensible de l'humour peut améliorer l'atmosphère de la classe.</a:t>
            </a:r>
          </a:p>
          <a:p>
            <a:pPr algn="just">
              <a:lnSpc>
                <a:spcPct val="170000"/>
              </a:lnSpc>
              <a:spcAft>
                <a:spcPts val="800"/>
              </a:spcAft>
            </a:pPr>
            <a:r>
              <a:rPr lang="en-US" sz="4000" dirty="0">
                <a:solidFill>
                  <a:schemeClr val="tx1"/>
                </a:solidFill>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US" sz="4000" dirty="0">
                <a:solidFill>
                  <a:schemeClr val="tx1"/>
                </a:solidFill>
                <a:effectLst/>
                <a:latin typeface="Josefin Sans" pitchFamily="2" charset="0"/>
                <a:ea typeface="Calibri" panose="020F0502020204030204" pitchFamily="34" charset="0"/>
                <a:cs typeface="Calibri" panose="020F0502020204030204" pitchFamily="34" charset="0"/>
              </a:rPr>
              <a:t>https://www.iup.edu/pse/files/programs/graduate_programs_r/instructional_design_and_technology_ma/paace_journal_of_lifelong_learning/volume_27,_2018/vivona.pdf)</a:t>
            </a:r>
            <a:endParaRPr lang="en-US" sz="40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1C230923-66DC-4E69-8A5C-A28CF001C79F}"/>
              </a:ext>
            </a:extLst>
          </p:cNvPr>
          <p:cNvSpPr>
            <a:spLocks noGrp="1"/>
          </p:cNvSpPr>
          <p:nvPr>
            <p:ph type="body" sz="quarter" idx="17"/>
          </p:nvPr>
        </p:nvSpPr>
        <p:spPr>
          <a:xfrm>
            <a:off x="416442" y="0"/>
            <a:ext cx="2851413" cy="809470"/>
          </a:xfrm>
        </p:spPr>
        <p:txBody>
          <a:bodyPr/>
          <a:lstStyle/>
          <a:p>
            <a:r>
              <a:rPr lang="en-US" sz="6000" dirty="0"/>
              <a:t>Humour</a:t>
            </a:r>
          </a:p>
        </p:txBody>
      </p:sp>
    </p:spTree>
    <p:extLst>
      <p:ext uri="{BB962C8B-B14F-4D97-AF65-F5344CB8AC3E}">
        <p14:creationId xmlns:p14="http://schemas.microsoft.com/office/powerpoint/2010/main" val="319351390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CFEF39-D074-4625-B9CD-7E87D0A546C3}"/>
              </a:ext>
            </a:extLst>
          </p:cNvPr>
          <p:cNvSpPr>
            <a:spLocks noGrp="1"/>
          </p:cNvSpPr>
          <p:nvPr>
            <p:ph type="body" sz="quarter" idx="16"/>
          </p:nvPr>
        </p:nvSpPr>
        <p:spPr>
          <a:xfrm>
            <a:off x="284813" y="925034"/>
            <a:ext cx="11304675" cy="5602320"/>
          </a:xfrm>
        </p:spPr>
        <p:txBody>
          <a:bodyPr>
            <a:normAutofit fontScale="92500" lnSpcReduction="10000"/>
          </a:bodyPr>
          <a:lstStyle/>
          <a:p>
            <a:pPr algn="just">
              <a:lnSpc>
                <a:spcPct val="150000"/>
              </a:lnSpc>
              <a:spcAft>
                <a:spcPts val="800"/>
              </a:spcAft>
            </a:pPr>
            <a:r>
              <a:rPr lang="en-US" sz="1300" b="1" dirty="0">
                <a:solidFill>
                  <a:srgbClr val="FFC652"/>
                </a:solidFill>
                <a:effectLst/>
                <a:latin typeface="Josefin Sans" pitchFamily="2" charset="0"/>
                <a:ea typeface="Calibri" panose="020F0502020204030204" pitchFamily="34" charset="0"/>
                <a:cs typeface="Calibri" panose="020F0502020204030204" pitchFamily="34" charset="0"/>
              </a:rPr>
              <a:t>THÉORIE : </a:t>
            </a:r>
            <a:r>
              <a:rPr lang="en-US" sz="1300" dirty="0">
                <a:effectLst/>
                <a:latin typeface="Josefin Sans" pitchFamily="2" charset="0"/>
                <a:ea typeface="Calibri" panose="020F0502020204030204" pitchFamily="34" charset="0"/>
                <a:cs typeface="Calibri" panose="020F0502020204030204" pitchFamily="34" charset="0"/>
              </a:rPr>
              <a:t>La créativité est devenue un sujet d'intérêt toujours plus grand dans les milieux éducatifs. Les principaux résultats permettent de tirer deux conclusions sur </a:t>
            </a:r>
            <a:r>
              <a:rPr lang="en-US" sz="1300" dirty="0" err="1">
                <a:effectLst/>
                <a:latin typeface="Josefin Sans" pitchFamily="2" charset="0"/>
                <a:ea typeface="Calibri" panose="020F0502020204030204" pitchFamily="34" charset="0"/>
                <a:cs typeface="Calibri" panose="020F0502020204030204" pitchFamily="34" charset="0"/>
              </a:rPr>
              <a:t>l’efficience</a:t>
            </a:r>
            <a:r>
              <a:rPr lang="en-US" sz="1300" dirty="0">
                <a:effectLst/>
                <a:latin typeface="Josefin Sans" pitchFamily="2" charset="0"/>
                <a:ea typeface="Calibri" panose="020F0502020204030204" pitchFamily="34" charset="0"/>
                <a:cs typeface="Calibri" panose="020F0502020204030204" pitchFamily="34" charset="0"/>
              </a:rPr>
              <a:t> de la créativité. Premièrement, chacun possède de la créativité et la créativité peut améliorer l'enseignement et le développement spirituel (Baer &amp; Garrett, 2010 ; Davis, 2004). Une raison </a:t>
            </a:r>
            <a:r>
              <a:rPr lang="en-US" sz="1300" dirty="0" err="1">
                <a:effectLst/>
                <a:latin typeface="Josefin Sans" pitchFamily="2" charset="0"/>
                <a:ea typeface="Calibri" panose="020F0502020204030204" pitchFamily="34" charset="0"/>
                <a:cs typeface="Calibri" panose="020F0502020204030204" pitchFamily="34" charset="0"/>
              </a:rPr>
              <a:t>clé</a:t>
            </a:r>
            <a:r>
              <a:rPr lang="en-US" sz="1300" dirty="0">
                <a:effectLst/>
                <a:latin typeface="Josefin Sans" pitchFamily="2" charset="0"/>
                <a:ea typeface="Calibri" panose="020F0502020204030204" pitchFamily="34" charset="0"/>
                <a:cs typeface="Calibri" panose="020F0502020204030204" pitchFamily="34" charset="0"/>
              </a:rPr>
              <a:t> pour </a:t>
            </a:r>
            <a:r>
              <a:rPr lang="en-US" sz="1300" dirty="0" err="1">
                <a:effectLst/>
                <a:latin typeface="Josefin Sans" pitchFamily="2" charset="0"/>
                <a:ea typeface="Calibri" panose="020F0502020204030204" pitchFamily="34" charset="0"/>
                <a:cs typeface="Calibri" panose="020F0502020204030204" pitchFamily="34" charset="0"/>
              </a:rPr>
              <a:t>laquelle</a:t>
            </a:r>
            <a:r>
              <a:rPr lang="en-US" sz="1300" dirty="0">
                <a:effectLst/>
                <a:latin typeface="Josefin Sans" pitchFamily="2" charset="0"/>
                <a:ea typeface="Calibri" panose="020F0502020204030204" pitchFamily="34" charset="0"/>
                <a:cs typeface="Calibri" panose="020F0502020204030204" pitchFamily="34" charset="0"/>
              </a:rPr>
              <a:t> la </a:t>
            </a:r>
            <a:r>
              <a:rPr lang="en-US" sz="1300" dirty="0" err="1">
                <a:effectLst/>
                <a:latin typeface="Josefin Sans" pitchFamily="2" charset="0"/>
                <a:ea typeface="Calibri" panose="020F0502020204030204" pitchFamily="34" charset="0"/>
                <a:cs typeface="Calibri" panose="020F0502020204030204" pitchFamily="34" charset="0"/>
              </a:rPr>
              <a:t>créativité</a:t>
            </a:r>
            <a:r>
              <a:rPr lang="en-US" sz="1300" dirty="0">
                <a:effectLst/>
                <a:latin typeface="Josefin Sans" pitchFamily="2" charset="0"/>
                <a:ea typeface="Calibri" panose="020F0502020204030204" pitchFamily="34" charset="0"/>
                <a:cs typeface="Calibri" panose="020F0502020204030204" pitchFamily="34" charset="0"/>
              </a:rPr>
              <a:t> </a:t>
            </a:r>
            <a:r>
              <a:rPr lang="en-US" sz="1300" dirty="0" err="1">
                <a:effectLst/>
                <a:latin typeface="Josefin Sans" pitchFamily="2" charset="0"/>
                <a:ea typeface="Calibri" panose="020F0502020204030204" pitchFamily="34" charset="0"/>
                <a:cs typeface="Calibri" panose="020F0502020204030204" pitchFamily="34" charset="0"/>
              </a:rPr>
              <a:t>est</a:t>
            </a:r>
            <a:r>
              <a:rPr lang="en-US" sz="1300" dirty="0">
                <a:effectLst/>
                <a:latin typeface="Josefin Sans" pitchFamily="2" charset="0"/>
                <a:ea typeface="Calibri" panose="020F0502020204030204" pitchFamily="34" charset="0"/>
                <a:cs typeface="Calibri" panose="020F0502020204030204" pitchFamily="34" charset="0"/>
              </a:rPr>
              <a:t> </a:t>
            </a:r>
            <a:r>
              <a:rPr lang="en-US" sz="1300" dirty="0" err="1">
                <a:effectLst/>
                <a:latin typeface="Josefin Sans" pitchFamily="2" charset="0"/>
                <a:ea typeface="Calibri" panose="020F0502020204030204" pitchFamily="34" charset="0"/>
                <a:cs typeface="Calibri" panose="020F0502020204030204" pitchFamily="34" charset="0"/>
              </a:rPr>
              <a:t>importante</a:t>
            </a:r>
            <a:r>
              <a:rPr lang="en-US" sz="1300" dirty="0">
                <a:effectLst/>
                <a:latin typeface="Josefin Sans" pitchFamily="2" charset="0"/>
                <a:ea typeface="Calibri" panose="020F0502020204030204" pitchFamily="34" charset="0"/>
                <a:cs typeface="Calibri" panose="020F0502020204030204" pitchFamily="34" charset="0"/>
              </a:rPr>
              <a:t> dans </a:t>
            </a:r>
            <a:r>
              <a:rPr lang="en-US" sz="1300" dirty="0" err="1">
                <a:effectLst/>
                <a:latin typeface="Josefin Sans" pitchFamily="2" charset="0"/>
                <a:ea typeface="Calibri" panose="020F0502020204030204" pitchFamily="34" charset="0"/>
                <a:cs typeface="Calibri" panose="020F0502020204030204" pitchFamily="34" charset="0"/>
              </a:rPr>
              <a:t>l'éducation</a:t>
            </a:r>
            <a:r>
              <a:rPr lang="en-US" sz="1300" dirty="0">
                <a:effectLst/>
                <a:latin typeface="Josefin Sans" pitchFamily="2" charset="0"/>
                <a:ea typeface="Calibri" panose="020F0502020204030204" pitchFamily="34" charset="0"/>
                <a:cs typeface="Calibri" panose="020F0502020204030204" pitchFamily="34" charset="0"/>
              </a:rPr>
              <a:t> des </a:t>
            </a:r>
            <a:r>
              <a:rPr lang="en-US" sz="1300" dirty="0" err="1">
                <a:effectLst/>
                <a:latin typeface="Josefin Sans" pitchFamily="2" charset="0"/>
                <a:ea typeface="Calibri" panose="020F0502020204030204" pitchFamily="34" charset="0"/>
                <a:cs typeface="Calibri" panose="020F0502020204030204" pitchFamily="34" charset="0"/>
              </a:rPr>
              <a:t>adultes</a:t>
            </a:r>
            <a:r>
              <a:rPr lang="en-US" sz="1300" dirty="0">
                <a:effectLst/>
                <a:latin typeface="Josefin Sans" pitchFamily="2" charset="0"/>
                <a:ea typeface="Calibri" panose="020F0502020204030204" pitchFamily="34" charset="0"/>
                <a:cs typeface="Calibri" panose="020F0502020204030204" pitchFamily="34" charset="0"/>
              </a:rPr>
              <a:t> car la </a:t>
            </a:r>
            <a:r>
              <a:rPr lang="en-US" sz="1300" dirty="0" err="1">
                <a:effectLst/>
                <a:latin typeface="Josefin Sans" pitchFamily="2" charset="0"/>
                <a:ea typeface="Calibri" panose="020F0502020204030204" pitchFamily="34" charset="0"/>
                <a:cs typeface="Calibri" panose="020F0502020204030204" pitchFamily="34" charset="0"/>
              </a:rPr>
              <a:t>croyance</a:t>
            </a:r>
            <a:r>
              <a:rPr lang="en-US" sz="1300" dirty="0">
                <a:effectLst/>
                <a:latin typeface="Josefin Sans" pitchFamily="2" charset="0"/>
                <a:ea typeface="Calibri" panose="020F0502020204030204" pitchFamily="34" charset="0"/>
                <a:cs typeface="Calibri" panose="020F0502020204030204" pitchFamily="34" charset="0"/>
              </a:rPr>
              <a:t> </a:t>
            </a:r>
            <a:r>
              <a:rPr lang="en-US" sz="1300" dirty="0" err="1">
                <a:effectLst/>
                <a:latin typeface="Josefin Sans" pitchFamily="2" charset="0"/>
                <a:ea typeface="Calibri" panose="020F0502020204030204" pitchFamily="34" charset="0"/>
                <a:cs typeface="Calibri" panose="020F0502020204030204" pitchFamily="34" charset="0"/>
              </a:rPr>
              <a:t>veut</a:t>
            </a:r>
            <a:r>
              <a:rPr lang="en-US" sz="1300" dirty="0">
                <a:effectLst/>
                <a:latin typeface="Josefin Sans" pitchFamily="2" charset="0"/>
                <a:ea typeface="Calibri" panose="020F0502020204030204" pitchFamily="34" charset="0"/>
                <a:cs typeface="Calibri" panose="020F0502020204030204" pitchFamily="34" charset="0"/>
              </a:rPr>
              <a:t> que </a:t>
            </a:r>
            <a:r>
              <a:rPr lang="en-US" sz="1300" dirty="0" err="1">
                <a:effectLst/>
                <a:latin typeface="Josefin Sans" pitchFamily="2" charset="0"/>
                <a:ea typeface="Calibri" panose="020F0502020204030204" pitchFamily="34" charset="0"/>
                <a:cs typeface="Calibri" panose="020F0502020204030204" pitchFamily="34" charset="0"/>
              </a:rPr>
              <a:t>l'âge</a:t>
            </a:r>
            <a:r>
              <a:rPr lang="en-US" sz="1300" dirty="0">
                <a:effectLst/>
                <a:latin typeface="Josefin Sans" pitchFamily="2" charset="0"/>
                <a:ea typeface="Calibri" panose="020F0502020204030204" pitchFamily="34" charset="0"/>
                <a:cs typeface="Calibri" panose="020F0502020204030204" pitchFamily="34" charset="0"/>
              </a:rPr>
              <a:t> </a:t>
            </a:r>
            <a:r>
              <a:rPr lang="en-US" sz="1300" dirty="0" err="1">
                <a:effectLst/>
                <a:latin typeface="Josefin Sans" pitchFamily="2" charset="0"/>
                <a:ea typeface="Calibri" panose="020F0502020204030204" pitchFamily="34" charset="0"/>
                <a:cs typeface="Calibri" panose="020F0502020204030204" pitchFamily="34" charset="0"/>
              </a:rPr>
              <a:t>diminue</a:t>
            </a:r>
            <a:r>
              <a:rPr lang="en-US" sz="1300" dirty="0">
                <a:effectLst/>
                <a:latin typeface="Josefin Sans" pitchFamily="2" charset="0"/>
                <a:ea typeface="Calibri" panose="020F0502020204030204" pitchFamily="34" charset="0"/>
                <a:cs typeface="Calibri" panose="020F0502020204030204" pitchFamily="34" charset="0"/>
              </a:rPr>
              <a:t> </a:t>
            </a:r>
            <a:r>
              <a:rPr lang="en-US" sz="1300" dirty="0" err="1">
                <a:effectLst/>
                <a:latin typeface="Josefin Sans" pitchFamily="2" charset="0"/>
                <a:ea typeface="Calibri" panose="020F0502020204030204" pitchFamily="34" charset="0"/>
                <a:cs typeface="Calibri" panose="020F0502020204030204" pitchFamily="34" charset="0"/>
              </a:rPr>
              <a:t>l'utilisation</a:t>
            </a:r>
            <a:r>
              <a:rPr lang="en-US" sz="1300" dirty="0">
                <a:effectLst/>
                <a:latin typeface="Josefin Sans" pitchFamily="2" charset="0"/>
                <a:ea typeface="Calibri" panose="020F0502020204030204" pitchFamily="34" charset="0"/>
                <a:cs typeface="Calibri" panose="020F0502020204030204" pitchFamily="34" charset="0"/>
              </a:rPr>
              <a:t> de la </a:t>
            </a:r>
            <a:r>
              <a:rPr lang="en-US" sz="1300" dirty="0" err="1">
                <a:effectLst/>
                <a:latin typeface="Josefin Sans" pitchFamily="2" charset="0"/>
                <a:ea typeface="Calibri" panose="020F0502020204030204" pitchFamily="34" charset="0"/>
                <a:cs typeface="Calibri" panose="020F0502020204030204" pitchFamily="34" charset="0"/>
              </a:rPr>
              <a:t>créativité</a:t>
            </a:r>
            <a:r>
              <a:rPr lang="en-US" sz="1300" dirty="0">
                <a:effectLst/>
                <a:latin typeface="Josefin Sans" pitchFamily="2" charset="0"/>
                <a:ea typeface="Calibri" panose="020F0502020204030204" pitchFamily="34" charset="0"/>
                <a:cs typeface="Calibri" panose="020F0502020204030204" pitchFamily="34" charset="0"/>
              </a:rPr>
              <a:t> (Warner &amp; Myers, 2009). Par conséquent, l'une des principales responsabilités des formateurs est de semer la graine de la créativité dans les groupes cibles formés (Baldwin, 2010 ; Nickerson, 2010). Selon Sternberg (2003), "la créativité n'est pas seulement une question de penser d'une certaine manière, mais plutôt une attitude envers la vie". L'un des principaux objectifs de l'éducation est d'aider les étudiants à développer leurs capacités et à maximiser leur potentiel pour une utilisation pratique dans la vie quotidienne.</a:t>
            </a:r>
            <a:endParaRPr lang="en-US" sz="13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GB" sz="1300" b="1" dirty="0">
                <a:solidFill>
                  <a:srgbClr val="FFC652"/>
                </a:solidFill>
              </a:rPr>
              <a:t>PRATIQUE : </a:t>
            </a:r>
            <a:r>
              <a:rPr lang="en-GB" sz="1300" dirty="0"/>
              <a:t>Intervention ludique : les participants ont été invités </a:t>
            </a:r>
            <a:r>
              <a:rPr lang="en-GB" sz="1300" dirty="0" err="1"/>
              <a:t>à</a:t>
            </a:r>
            <a:r>
              <a:rPr lang="en-GB" sz="1300" dirty="0"/>
              <a:t> "Jouer avec de l'argile". On leur a donné de </a:t>
            </a:r>
            <a:r>
              <a:rPr lang="en-GB" sz="1300" dirty="0" err="1"/>
              <a:t>l'argile</a:t>
            </a:r>
            <a:r>
              <a:rPr lang="en-GB" sz="1300" dirty="0"/>
              <a:t> auto-</a:t>
            </a:r>
            <a:r>
              <a:rPr lang="en-GB" sz="1300" dirty="0" err="1"/>
              <a:t>durcissante</a:t>
            </a:r>
            <a:r>
              <a:rPr lang="en-GB" sz="1300" dirty="0"/>
              <a:t> et ils ont eu 10 minutes pour réaliser </a:t>
            </a:r>
            <a:r>
              <a:rPr lang="en-GB" sz="1300" dirty="0" err="1"/>
              <a:t>une</a:t>
            </a:r>
            <a:r>
              <a:rPr lang="en-GB" sz="1300" dirty="0"/>
              <a:t> </a:t>
            </a:r>
            <a:r>
              <a:rPr lang="en-GB" sz="1300" dirty="0" err="1"/>
              <a:t>création</a:t>
            </a:r>
            <a:r>
              <a:rPr lang="en-GB" sz="1300" dirty="0"/>
              <a:t>. Johnson, Christie et Yawkey (1999) ont souligné que l'argile est un exemple de jeu créatif dans la catégorie des jeux éducatifs. Ils ont déclaré que "l'argile est un matériau naturel qui convient parfaitement au jeu. C'est une substance malléable qui peut être roulée, déchirée, maillée, martelée ou utilisée avec de nombreux autres objets" (p.294). Pour les besoins de l'étude, les participants adultes n'ont reçu que de l'argile </a:t>
            </a:r>
            <a:r>
              <a:rPr lang="en-GB" sz="1300" dirty="0" err="1"/>
              <a:t>comme</a:t>
            </a:r>
            <a:r>
              <a:rPr lang="en-GB" sz="1300" dirty="0"/>
              <a:t> stimulus </a:t>
            </a:r>
            <a:r>
              <a:rPr lang="en-GB" sz="1300" dirty="0" err="1"/>
              <a:t>ludique</a:t>
            </a:r>
            <a:r>
              <a:rPr lang="en-GB" sz="1300" dirty="0"/>
              <a:t>. Les instructions sont les suivantes : Pour cette activité, on vous fournira de </a:t>
            </a:r>
            <a:r>
              <a:rPr lang="en-GB" sz="1300" dirty="0" err="1"/>
              <a:t>l'argile</a:t>
            </a:r>
            <a:r>
              <a:rPr lang="en-GB" sz="1300" dirty="0"/>
              <a:t> auto-</a:t>
            </a:r>
            <a:r>
              <a:rPr lang="en-GB" sz="1300" dirty="0" err="1"/>
              <a:t>durcissante</a:t>
            </a:r>
            <a:r>
              <a:rPr lang="en-GB" sz="1300" dirty="0"/>
              <a:t>. Dans dix minutes, on vous demandera de façonner </a:t>
            </a:r>
            <a:r>
              <a:rPr lang="en-GB" sz="1300" dirty="0" err="1"/>
              <a:t>votre</a:t>
            </a:r>
            <a:r>
              <a:rPr lang="en-GB" sz="1300" dirty="0"/>
              <a:t> </a:t>
            </a:r>
            <a:r>
              <a:rPr lang="en-GB" sz="1300" dirty="0" err="1"/>
              <a:t>argile</a:t>
            </a:r>
            <a:r>
              <a:rPr lang="en-GB" sz="1300" dirty="0"/>
              <a:t> avec pour </a:t>
            </a:r>
            <a:r>
              <a:rPr lang="en-GB" sz="1300" dirty="0" err="1"/>
              <a:t>thème</a:t>
            </a:r>
            <a:r>
              <a:rPr lang="en-GB" sz="1300" dirty="0"/>
              <a:t> "Apprentissage des adultes". Utilisez votre imagination et votre créativité pour vos créations en argile et pour penser à des choses auxquelles personne d'autre ne pensera. </a:t>
            </a:r>
          </a:p>
          <a:p>
            <a:pPr algn="just">
              <a:lnSpc>
                <a:spcPct val="150000"/>
              </a:lnSpc>
              <a:spcAft>
                <a:spcPts val="800"/>
              </a:spcAft>
            </a:pPr>
            <a:r>
              <a:rPr lang="en-GB" sz="1300" b="1" dirty="0">
                <a:solidFill>
                  <a:srgbClr val="FFC652"/>
                </a:solidFill>
              </a:rPr>
              <a:t>IMPACT : </a:t>
            </a:r>
            <a:r>
              <a:rPr lang="en-GB" sz="1300" dirty="0"/>
              <a:t>L'objectif de cette activité est de fournir une structure dans laquelle les enseignants/formateurs peuvent essayer des idées créatives et encourager le plaisir. En termes de stratégies idéationnelles, l'idée principale de cette tâche pourrait servir de stimulus et aider les étudiants à susciter de nouveaux chemins de </a:t>
            </a:r>
            <a:r>
              <a:rPr lang="en-GB" sz="1300" dirty="0" err="1"/>
              <a:t>représentation</a:t>
            </a:r>
            <a:r>
              <a:rPr lang="en-GB" sz="1300" dirty="0"/>
              <a:t> spontanés (Runco, 1990).</a:t>
            </a:r>
            <a:endParaRPr lang="en-US" sz="1300" dirty="0">
              <a:solidFill>
                <a:srgbClr val="FF0000"/>
              </a:solidFill>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Sources : </a:t>
            </a:r>
            <a:r>
              <a:rPr lang="en-US" sz="14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http://www.flrjournal.org/index.php/hess/article/viewFile/j.hess.1927024020130403.3153/4157).</a:t>
            </a:r>
            <a:endParaRPr lang="en-US" sz="14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7037B586-EEAA-4442-903C-E0C47CB7A477}"/>
              </a:ext>
            </a:extLst>
          </p:cNvPr>
          <p:cNvSpPr>
            <a:spLocks noGrp="1"/>
          </p:cNvSpPr>
          <p:nvPr>
            <p:ph type="body" sz="quarter" idx="17"/>
          </p:nvPr>
        </p:nvSpPr>
        <p:spPr>
          <a:xfrm>
            <a:off x="618461" y="164892"/>
            <a:ext cx="2932813" cy="760142"/>
          </a:xfrm>
        </p:spPr>
        <p:txBody>
          <a:bodyPr/>
          <a:lstStyle/>
          <a:p>
            <a:r>
              <a:rPr lang="en-US" dirty="0">
                <a:effectLst>
                  <a:outerShdw blurRad="38100" dist="38100" dir="2700000" algn="tl">
                    <a:srgbClr val="000000">
                      <a:alpha val="43137"/>
                    </a:srgbClr>
                  </a:outerShdw>
                </a:effectLst>
              </a:rPr>
              <a:t>Créativité</a:t>
            </a:r>
          </a:p>
        </p:txBody>
      </p:sp>
    </p:spTree>
    <p:extLst>
      <p:ext uri="{BB962C8B-B14F-4D97-AF65-F5344CB8AC3E}">
        <p14:creationId xmlns:p14="http://schemas.microsoft.com/office/powerpoint/2010/main" val="21237636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D6E2E-3022-4D1F-B479-D32E5F8CE030}"/>
              </a:ext>
            </a:extLst>
          </p:cNvPr>
          <p:cNvSpPr>
            <a:spLocks noGrp="1"/>
          </p:cNvSpPr>
          <p:nvPr>
            <p:ph type="body" sz="quarter" idx="16"/>
          </p:nvPr>
        </p:nvSpPr>
        <p:spPr>
          <a:xfrm>
            <a:off x="599854" y="1049311"/>
            <a:ext cx="10713188" cy="5658798"/>
          </a:xfrm>
        </p:spPr>
        <p:txBody>
          <a:bodyPr>
            <a:normAutofit/>
          </a:bodyPr>
          <a:lstStyle/>
          <a:p>
            <a:pPr algn="just">
              <a:lnSpc>
                <a:spcPct val="150000"/>
              </a:lnSpc>
              <a:spcAft>
                <a:spcPts val="800"/>
              </a:spcAft>
            </a:pPr>
            <a:r>
              <a:rPr lang="en-US" sz="1000" b="1" dirty="0">
                <a:solidFill>
                  <a:srgbClr val="FFC652"/>
                </a:solidFill>
                <a:effectLst/>
                <a:latin typeface="Josefin Sans" pitchFamily="2" charset="0"/>
                <a:ea typeface="Calibri" panose="020F0502020204030204" pitchFamily="34" charset="0"/>
                <a:cs typeface="Calibri" panose="020F0502020204030204" pitchFamily="34" charset="0"/>
              </a:rPr>
              <a:t>THEORIE </a:t>
            </a:r>
            <a:r>
              <a:rPr lang="en-US" sz="1000" dirty="0">
                <a:solidFill>
                  <a:srgbClr val="FFC652"/>
                </a:solidFill>
                <a:effectLst/>
                <a:latin typeface="Josefin Sans" pitchFamily="2" charset="0"/>
                <a:ea typeface="Calibri" panose="020F0502020204030204" pitchFamily="34" charset="0"/>
                <a:cs typeface="Calibri" panose="020F0502020204030204" pitchFamily="34" charset="0"/>
              </a:rPr>
              <a:t>: </a:t>
            </a:r>
            <a:r>
              <a:rPr lang="en-US" sz="1000" dirty="0">
                <a:effectLst/>
                <a:latin typeface="Josefin Sans" pitchFamily="2" charset="0"/>
                <a:ea typeface="Calibri" panose="020F0502020204030204" pitchFamily="34" charset="0"/>
                <a:cs typeface="Calibri" panose="020F0502020204030204" pitchFamily="34" charset="0"/>
              </a:rPr>
              <a:t>Les meilleurs formateurs encouragent les apprenants à poser des questions, à </a:t>
            </a:r>
            <a:r>
              <a:rPr lang="en-US" sz="1000" dirty="0" err="1">
                <a:effectLst/>
                <a:latin typeface="Josefin Sans" pitchFamily="2" charset="0"/>
                <a:ea typeface="Calibri" panose="020F0502020204030204" pitchFamily="34" charset="0"/>
                <a:cs typeface="Calibri" panose="020F0502020204030204" pitchFamily="34" charset="0"/>
              </a:rPr>
              <a:t>s'impliquer</a:t>
            </a:r>
            <a:r>
              <a:rPr lang="en-US" sz="1000" dirty="0">
                <a:effectLst/>
                <a:latin typeface="Josefin Sans" pitchFamily="2" charset="0"/>
                <a:ea typeface="Calibri" panose="020F0502020204030204" pitchFamily="34" charset="0"/>
                <a:cs typeface="Calibri" panose="020F0502020204030204" pitchFamily="34" charset="0"/>
              </a:rPr>
              <a:t> dans les </a:t>
            </a:r>
            <a:r>
              <a:rPr lang="en-US" sz="1000" dirty="0" err="1">
                <a:effectLst/>
                <a:latin typeface="Josefin Sans" pitchFamily="2" charset="0"/>
                <a:ea typeface="Calibri" panose="020F0502020204030204" pitchFamily="34" charset="0"/>
                <a:cs typeface="Calibri" panose="020F0502020204030204" pitchFamily="34" charset="0"/>
              </a:rPr>
              <a:t>activités</a:t>
            </a:r>
            <a:r>
              <a:rPr lang="en-US" sz="1000" dirty="0">
                <a:effectLst/>
                <a:latin typeface="Josefin Sans" pitchFamily="2" charset="0"/>
                <a:ea typeface="Calibri" panose="020F0502020204030204" pitchFamily="34" charset="0"/>
                <a:cs typeface="Calibri" panose="020F0502020204030204" pitchFamily="34" charset="0"/>
              </a:rPr>
              <a:t> proposes et à être actifs dans leur apprentissage plutôt que de consommer passivement le </a:t>
            </a:r>
            <a:r>
              <a:rPr lang="en-US" sz="1000" dirty="0" err="1">
                <a:effectLst/>
                <a:latin typeface="Josefin Sans" pitchFamily="2" charset="0"/>
                <a:ea typeface="Calibri" panose="020F0502020204030204" pitchFamily="34" charset="0"/>
                <a:cs typeface="Calibri" panose="020F0502020204030204" pitchFamily="34" charset="0"/>
              </a:rPr>
              <a:t>contenu</a:t>
            </a:r>
            <a:r>
              <a:rPr lang="en-US" sz="1000" dirty="0">
                <a:effectLst/>
                <a:latin typeface="Josefin Sans" pitchFamily="2" charset="0"/>
                <a:ea typeface="Calibri" panose="020F0502020204030204" pitchFamily="34" charset="0"/>
                <a:cs typeface="Calibri" panose="020F0502020204030204" pitchFamily="34" charset="0"/>
              </a:rPr>
              <a:t> de la formation. Des leçons et du matériel bien organisés aident les </a:t>
            </a:r>
            <a:r>
              <a:rPr lang="en-US" sz="1000" dirty="0">
                <a:latin typeface="Josefin Sans" pitchFamily="2" charset="0"/>
                <a:ea typeface="Calibri" panose="020F0502020204030204" pitchFamily="34" charset="0"/>
                <a:cs typeface="Calibri" panose="020F0502020204030204" pitchFamily="34" charset="0"/>
              </a:rPr>
              <a:t>participants </a:t>
            </a:r>
            <a:r>
              <a:rPr lang="en-US" sz="1000" dirty="0">
                <a:effectLst/>
                <a:latin typeface="Josefin Sans" pitchFamily="2" charset="0"/>
                <a:ea typeface="Calibri" panose="020F0502020204030204" pitchFamily="34" charset="0"/>
                <a:cs typeface="Calibri" panose="020F0502020204030204" pitchFamily="34" charset="0"/>
              </a:rPr>
              <a:t>à rester concentrés.</a:t>
            </a:r>
            <a:endParaRPr lang="en-US" sz="10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000" b="1" dirty="0">
                <a:solidFill>
                  <a:srgbClr val="FFC652"/>
                </a:solidFill>
                <a:latin typeface="Josefin Sans" pitchFamily="2" charset="0"/>
                <a:ea typeface="Calibri" panose="020F0502020204030204" pitchFamily="34" charset="0"/>
                <a:cs typeface="Calibri" panose="020F0502020204030204" pitchFamily="34" charset="0"/>
              </a:rPr>
              <a:t>PRATIQUE </a:t>
            </a:r>
            <a:r>
              <a:rPr lang="en-US" sz="1000" b="1" dirty="0">
                <a:latin typeface="Josefin Sans" pitchFamily="2" charset="0"/>
                <a:ea typeface="Calibri" panose="020F0502020204030204" pitchFamily="34" charset="0"/>
                <a:cs typeface="Calibri" panose="020F0502020204030204" pitchFamily="34" charset="0"/>
              </a:rPr>
              <a:t>: </a:t>
            </a:r>
            <a:r>
              <a:rPr lang="en-US" sz="1000" dirty="0">
                <a:latin typeface="Josefin Sans" pitchFamily="2" charset="0"/>
                <a:ea typeface="Calibri" panose="020F0502020204030204" pitchFamily="34" charset="0"/>
                <a:cs typeface="Calibri" panose="020F0502020204030204" pitchFamily="34" charset="0"/>
              </a:rPr>
              <a:t>Le</a:t>
            </a:r>
            <a:r>
              <a:rPr lang="en-US" sz="1000" b="1" dirty="0">
                <a:latin typeface="Josefin Sans" pitchFamily="2" charset="0"/>
                <a:ea typeface="Calibri" panose="020F0502020204030204" pitchFamily="34" charset="0"/>
                <a:cs typeface="Calibri" panose="020F0502020204030204" pitchFamily="34" charset="0"/>
              </a:rPr>
              <a:t> </a:t>
            </a:r>
            <a:r>
              <a:rPr lang="en-US" sz="1000" dirty="0">
                <a:effectLst/>
                <a:latin typeface="Josefin Sans" pitchFamily="2" charset="0"/>
                <a:ea typeface="Calibri" panose="020F0502020204030204" pitchFamily="34" charset="0"/>
                <a:cs typeface="Calibri" panose="020F0502020204030204" pitchFamily="34" charset="0"/>
              </a:rPr>
              <a:t>travail du formateur consiste à motiver les adultes à apprendre. </a:t>
            </a:r>
            <a:r>
              <a:rPr lang="en-US" sz="1000" dirty="0">
                <a:latin typeface="Josefin Sans" pitchFamily="2" charset="0"/>
                <a:ea typeface="Calibri" panose="020F0502020204030204" pitchFamily="34" charset="0"/>
                <a:cs typeface="Calibri" panose="020F0502020204030204" pitchFamily="34" charset="0"/>
              </a:rPr>
              <a:t>D'une part, les </a:t>
            </a:r>
            <a:r>
              <a:rPr lang="en-US" sz="1000" dirty="0">
                <a:effectLst/>
                <a:latin typeface="Josefin Sans" pitchFamily="2" charset="0"/>
                <a:ea typeface="Calibri" panose="020F0502020204030204" pitchFamily="34" charset="0"/>
                <a:cs typeface="Calibri" panose="020F0502020204030204" pitchFamily="34" charset="0"/>
              </a:rPr>
              <a:t>adultes peuvent apprendre efficacement </a:t>
            </a:r>
            <a:r>
              <a:rPr lang="en-US" sz="1000" dirty="0">
                <a:latin typeface="Josefin Sans" pitchFamily="2" charset="0"/>
                <a:ea typeface="Calibri" panose="020F0502020204030204" pitchFamily="34" charset="0"/>
                <a:cs typeface="Calibri" panose="020F0502020204030204" pitchFamily="34" charset="0"/>
              </a:rPr>
              <a:t>pour </a:t>
            </a:r>
            <a:r>
              <a:rPr lang="en-US" sz="1000" dirty="0">
                <a:effectLst/>
                <a:latin typeface="Josefin Sans" pitchFamily="2" charset="0"/>
                <a:ea typeface="Calibri" panose="020F0502020204030204" pitchFamily="34" charset="0"/>
                <a:cs typeface="Calibri" panose="020F0502020204030204" pitchFamily="34" charset="0"/>
              </a:rPr>
              <a:t>s'investir dans une nouvelle compétence, pour acquérir de nouvelles informations, pour développer des désirs intérieurs et pour </a:t>
            </a:r>
            <a:r>
              <a:rPr lang="en-US" sz="1000" dirty="0" err="1">
                <a:effectLst/>
                <a:latin typeface="Josefin Sans" pitchFamily="2" charset="0"/>
                <a:ea typeface="Calibri" panose="020F0502020204030204" pitchFamily="34" charset="0"/>
                <a:cs typeface="Calibri" panose="020F0502020204030204" pitchFamily="34" charset="0"/>
              </a:rPr>
              <a:t>améliorer</a:t>
            </a:r>
            <a:r>
              <a:rPr lang="en-US" sz="1000" dirty="0">
                <a:effectLst/>
                <a:latin typeface="Josefin Sans" pitchFamily="2" charset="0"/>
                <a:ea typeface="Calibri" panose="020F0502020204030204" pitchFamily="34" charset="0"/>
                <a:cs typeface="Calibri" panose="020F0502020204030204" pitchFamily="34" charset="0"/>
              </a:rPr>
              <a:t> </a:t>
            </a:r>
            <a:r>
              <a:rPr lang="en-US" sz="1000" dirty="0" err="1">
                <a:effectLst/>
                <a:latin typeface="Josefin Sans" pitchFamily="2" charset="0"/>
                <a:ea typeface="Calibri" panose="020F0502020204030204" pitchFamily="34" charset="0"/>
                <a:cs typeface="Calibri" panose="020F0502020204030204" pitchFamily="34" charset="0"/>
              </a:rPr>
              <a:t>leurs</a:t>
            </a:r>
            <a:r>
              <a:rPr lang="en-US" sz="1000" dirty="0">
                <a:effectLst/>
                <a:latin typeface="Josefin Sans" pitchFamily="2" charset="0"/>
                <a:ea typeface="Calibri" panose="020F0502020204030204" pitchFamily="34" charset="0"/>
                <a:cs typeface="Calibri" panose="020F0502020204030204" pitchFamily="34" charset="0"/>
              </a:rPr>
              <a:t> </a:t>
            </a:r>
            <a:r>
              <a:rPr lang="en-US" sz="1000" dirty="0" err="1">
                <a:effectLst/>
                <a:latin typeface="Josefin Sans" pitchFamily="2" charset="0"/>
                <a:ea typeface="Calibri" panose="020F0502020204030204" pitchFamily="34" charset="0"/>
                <a:cs typeface="Calibri" panose="020F0502020204030204" pitchFamily="34" charset="0"/>
              </a:rPr>
              <a:t>compétences</a:t>
            </a:r>
            <a:r>
              <a:rPr lang="en-US" sz="1000" dirty="0">
                <a:effectLst/>
                <a:latin typeface="Josefin Sans" pitchFamily="2" charset="0"/>
                <a:ea typeface="Calibri" panose="020F0502020204030204" pitchFamily="34" charset="0"/>
                <a:cs typeface="Calibri" panose="020F0502020204030204" pitchFamily="34" charset="0"/>
              </a:rPr>
              <a:t> </a:t>
            </a:r>
            <a:r>
              <a:rPr lang="en-US" sz="1000" dirty="0" err="1">
                <a:effectLst/>
                <a:latin typeface="Josefin Sans" pitchFamily="2" charset="0"/>
                <a:ea typeface="Calibri" panose="020F0502020204030204" pitchFamily="34" charset="0"/>
                <a:cs typeface="Calibri" panose="020F0502020204030204" pitchFamily="34" charset="0"/>
              </a:rPr>
              <a:t>professionnelles</a:t>
            </a:r>
            <a:r>
              <a:rPr lang="en-US" sz="1000" dirty="0">
                <a:effectLst/>
                <a:latin typeface="Josefin Sans" pitchFamily="2" charset="0"/>
                <a:ea typeface="Calibri" panose="020F0502020204030204" pitchFamily="34" charset="0"/>
                <a:cs typeface="Calibri" panose="020F0502020204030204" pitchFamily="34" charset="0"/>
              </a:rPr>
              <a:t>. Ils apprennent également lorsqu'ils ont un intérêt pour la session enseignée, ce qui permet aux participants d'apprendre de nouvelles </a:t>
            </a:r>
            <a:r>
              <a:rPr lang="en-US" sz="1000" dirty="0">
                <a:latin typeface="Josefin Sans" pitchFamily="2" charset="0"/>
                <a:ea typeface="Calibri" panose="020F0502020204030204" pitchFamily="34" charset="0"/>
                <a:cs typeface="Calibri" panose="020F0502020204030204" pitchFamily="34" charset="0"/>
              </a:rPr>
              <a:t>informations</a:t>
            </a:r>
            <a:r>
              <a:rPr lang="en-US" sz="1000" dirty="0">
                <a:effectLst/>
                <a:latin typeface="Josefin Sans" pitchFamily="2" charset="0"/>
                <a:ea typeface="Calibri" panose="020F0502020204030204" pitchFamily="34" charset="0"/>
                <a:cs typeface="Calibri" panose="020F0502020204030204" pitchFamily="34" charset="0"/>
              </a:rPr>
              <a:t>. D'autre part, les formateurs doivent comprendre les points clés qui motiveront les adultes à participer. L'implication des participants dans la formation crée un environnement dans lequel ils peuvent se soutenir mutuellement et </a:t>
            </a:r>
            <a:r>
              <a:rPr lang="en-US" sz="1000" dirty="0" err="1">
                <a:effectLst/>
                <a:latin typeface="Josefin Sans" pitchFamily="2" charset="0"/>
                <a:ea typeface="Calibri" panose="020F0502020204030204" pitchFamily="34" charset="0"/>
                <a:cs typeface="Calibri" panose="020F0502020204030204" pitchFamily="34" charset="0"/>
              </a:rPr>
              <a:t>obtenir</a:t>
            </a:r>
            <a:r>
              <a:rPr lang="en-US" sz="1000" dirty="0">
                <a:effectLst/>
                <a:latin typeface="Josefin Sans" pitchFamily="2" charset="0"/>
                <a:ea typeface="Calibri" panose="020F0502020204030204" pitchFamily="34" charset="0"/>
                <a:cs typeface="Calibri" panose="020F0502020204030204" pitchFamily="34" charset="0"/>
              </a:rPr>
              <a:t> un retour d'information de la part de leurs pairs.</a:t>
            </a:r>
            <a:endParaRPr lang="en-US" sz="1000" dirty="0">
              <a:effectLst/>
              <a:latin typeface="Josefin Sans" pitchFamily="2" charset="0"/>
              <a:ea typeface="Calibri" panose="020F0502020204030204" pitchFamily="34" charset="0"/>
              <a:cs typeface="Arial" panose="020B0604020202020204" pitchFamily="34" charset="0"/>
            </a:endParaRPr>
          </a:p>
          <a:p>
            <a:pPr algn="just">
              <a:lnSpc>
                <a:spcPct val="150000"/>
              </a:lnSpc>
            </a:pPr>
            <a:r>
              <a:rPr lang="en-US" sz="1000" b="1" dirty="0">
                <a:solidFill>
                  <a:srgbClr val="FFC652"/>
                </a:solidFill>
                <a:effectLst/>
                <a:latin typeface="Josefin Sans" pitchFamily="2" charset="0"/>
                <a:ea typeface="Calibri" panose="020F0502020204030204" pitchFamily="34" charset="0"/>
              </a:rPr>
              <a:t>IMPACT : </a:t>
            </a:r>
            <a:r>
              <a:rPr lang="en-US" sz="1000" dirty="0">
                <a:solidFill>
                  <a:schemeClr val="tx1">
                    <a:lumMod val="50000"/>
                  </a:schemeClr>
                </a:solidFill>
                <a:effectLst/>
                <a:latin typeface="Josefin Sans" pitchFamily="2" charset="0"/>
                <a:ea typeface="Calibri" panose="020F0502020204030204" pitchFamily="34" charset="0"/>
              </a:rPr>
              <a:t>L'</a:t>
            </a:r>
            <a:r>
              <a:rPr lang="en-US" sz="1000" dirty="0">
                <a:effectLst/>
                <a:latin typeface="Josefin Sans" pitchFamily="2" charset="0"/>
                <a:ea typeface="Calibri" panose="020F0502020204030204" pitchFamily="34" charset="0"/>
              </a:rPr>
              <a:t>outil le plus utile dans ce cas </a:t>
            </a:r>
            <a:r>
              <a:rPr lang="en-US" sz="1000" dirty="0" err="1">
                <a:effectLst/>
                <a:latin typeface="Josefin Sans" pitchFamily="2" charset="0"/>
                <a:ea typeface="Calibri" panose="020F0502020204030204" pitchFamily="34" charset="0"/>
              </a:rPr>
              <a:t>est</a:t>
            </a:r>
            <a:r>
              <a:rPr lang="en-US" sz="1000" dirty="0">
                <a:effectLst/>
                <a:latin typeface="Josefin Sans" pitchFamily="2" charset="0"/>
                <a:ea typeface="Calibri" panose="020F0502020204030204" pitchFamily="34" charset="0"/>
              </a:rPr>
              <a:t> </a:t>
            </a:r>
            <a:r>
              <a:rPr lang="en-US" sz="1000" dirty="0" err="1">
                <a:effectLst/>
                <a:latin typeface="Josefin Sans" pitchFamily="2" charset="0"/>
                <a:ea typeface="Calibri" panose="020F0502020204030204" pitchFamily="34" charset="0"/>
              </a:rPr>
              <a:t>sont</a:t>
            </a:r>
            <a:r>
              <a:rPr lang="en-US" sz="1000" dirty="0">
                <a:effectLst/>
                <a:latin typeface="Josefin Sans" pitchFamily="2" charset="0"/>
                <a:ea typeface="Calibri" panose="020F0502020204030204" pitchFamily="34" charset="0"/>
              </a:rPr>
              <a:t> les </a:t>
            </a:r>
            <a:r>
              <a:rPr lang="en-US" sz="1000" dirty="0" err="1">
                <a:effectLst/>
                <a:latin typeface="Josefin Sans" pitchFamily="2" charset="0"/>
                <a:ea typeface="Calibri" panose="020F0502020204030204" pitchFamily="34" charset="0"/>
              </a:rPr>
              <a:t>activités</a:t>
            </a:r>
            <a:r>
              <a:rPr lang="en-US" sz="1000" dirty="0">
                <a:effectLst/>
                <a:latin typeface="Josefin Sans" pitchFamily="2" charset="0"/>
                <a:ea typeface="Calibri" panose="020F0502020204030204" pitchFamily="34" charset="0"/>
              </a:rPr>
              <a:t> pour aider les participants à acquérir des connaissances et à comprendre. Des études montrent que certaines personnes préfèrent apprendre par le biais de stimulations visuelles telles que les DVD, les vidéocassettes, les présentations PowerPoint et les brochures. D'autres, bien sûr, préfèrent les présentations audio, comme les conférences. En utilisant une combinaison de ces méthodes, les formateurs d'adultes peuvent atteindre un plus grand nombre de participants et </a:t>
            </a:r>
            <a:r>
              <a:rPr lang="en-US" sz="1000" dirty="0">
                <a:latin typeface="Josefin Sans" pitchFamily="2" charset="0"/>
                <a:ea typeface="Calibri" panose="020F0502020204030204" pitchFamily="34" charset="0"/>
              </a:rPr>
              <a:t>mettre en œuvre une </a:t>
            </a:r>
            <a:r>
              <a:rPr lang="en-US" sz="1000" dirty="0">
                <a:effectLst/>
                <a:latin typeface="Josefin Sans" pitchFamily="2" charset="0"/>
                <a:ea typeface="Calibri" panose="020F0502020204030204" pitchFamily="34" charset="0"/>
              </a:rPr>
              <a:t>formation plus efficace, tout en permettant aux stagiaires d'atteindre leur objectif personnel</a:t>
            </a:r>
            <a:r>
              <a:rPr lang="en-US" sz="1000" dirty="0">
                <a:effectLst/>
                <a:latin typeface="Calibri" panose="020F0502020204030204" pitchFamily="34" charset="0"/>
                <a:ea typeface="Calibri" panose="020F0502020204030204" pitchFamily="34" charset="0"/>
              </a:rPr>
              <a:t>.</a:t>
            </a:r>
            <a:endParaRPr lang="en-US" sz="1000" dirty="0"/>
          </a:p>
        </p:txBody>
      </p:sp>
      <p:sp>
        <p:nvSpPr>
          <p:cNvPr id="3" name="Text Placeholder 2">
            <a:extLst>
              <a:ext uri="{FF2B5EF4-FFF2-40B4-BE49-F238E27FC236}">
                <a16:creationId xmlns:a16="http://schemas.microsoft.com/office/drawing/2014/main" id="{0496F88F-5BA0-4A75-AC6E-DE7E76A49242}"/>
              </a:ext>
            </a:extLst>
          </p:cNvPr>
          <p:cNvSpPr>
            <a:spLocks noGrp="1"/>
          </p:cNvSpPr>
          <p:nvPr>
            <p:ph type="body" sz="quarter" idx="17"/>
          </p:nvPr>
        </p:nvSpPr>
        <p:spPr>
          <a:xfrm>
            <a:off x="618461" y="149891"/>
            <a:ext cx="3815316" cy="779499"/>
          </a:xfrm>
        </p:spPr>
        <p:txBody>
          <a:bodyPr/>
          <a:lstStyle/>
          <a:p>
            <a:r>
              <a:rPr lang="en-US" dirty="0">
                <a:effectLst>
                  <a:outerShdw blurRad="38100" dist="38100" dir="2700000" algn="tl">
                    <a:srgbClr val="000000">
                      <a:alpha val="43137"/>
                    </a:srgbClr>
                  </a:outerShdw>
                </a:effectLst>
              </a:rPr>
              <a:t>Préparation</a:t>
            </a:r>
          </a:p>
        </p:txBody>
      </p:sp>
    </p:spTree>
    <p:extLst>
      <p:ext uri="{BB962C8B-B14F-4D97-AF65-F5344CB8AC3E}">
        <p14:creationId xmlns:p14="http://schemas.microsoft.com/office/powerpoint/2010/main" val="13858318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933244" y="1851303"/>
            <a:ext cx="7223759" cy="1937971"/>
          </a:xfrm>
        </p:spPr>
        <p:txBody>
          <a:bodyPr>
            <a:normAutofit lnSpcReduction="10000"/>
          </a:bodyPr>
          <a:lstStyle/>
          <a:p>
            <a:endParaRPr lang="en-US" dirty="0"/>
          </a:p>
          <a:p>
            <a:pPr algn="ctr">
              <a:lnSpc>
                <a:spcPct val="150000"/>
              </a:lnSpc>
            </a:pPr>
            <a:r>
              <a:rPr lang="en-IE" b="1" dirty="0"/>
              <a:t>Compétences avancées en matière de communication </a:t>
            </a:r>
            <a:br>
              <a:rPr lang="en-IE" b="1" dirty="0"/>
            </a:br>
            <a:r>
              <a:rPr lang="en-IE" b="1" dirty="0"/>
              <a:t>(accent mis sur l'empathie et la compassion)</a:t>
            </a:r>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THEME </a:t>
            </a:r>
            <a:r>
              <a:rPr lang="en-US" dirty="0">
                <a:solidFill>
                  <a:srgbClr val="FFC652"/>
                </a:solidFill>
              </a:rPr>
              <a:t>2 </a:t>
            </a:r>
            <a:r>
              <a:rPr lang="en-US" dirty="0"/>
              <a:t>Module </a:t>
            </a:r>
            <a:r>
              <a:rPr lang="en-US" dirty="0">
                <a:solidFill>
                  <a:srgbClr val="FFC652"/>
                </a:solidFill>
              </a:rPr>
              <a:t>3</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6318" y="1331259"/>
            <a:ext cx="6018102" cy="5374189"/>
          </a:xfrm>
          <a:prstGeom prst="rect">
            <a:avLst/>
          </a:prstGeom>
        </p:spPr>
      </p:pic>
    </p:spTree>
    <p:extLst>
      <p:ext uri="{BB962C8B-B14F-4D97-AF65-F5344CB8AC3E}">
        <p14:creationId xmlns:p14="http://schemas.microsoft.com/office/powerpoint/2010/main" val="11441648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748909C-3B5C-6349-B195-C07CCF47B3D7}"/>
              </a:ext>
            </a:extLst>
          </p:cNvPr>
          <p:cNvSpPr>
            <a:spLocks noGrp="1"/>
          </p:cNvSpPr>
          <p:nvPr>
            <p:ph type="body" sz="quarter" idx="38"/>
          </p:nvPr>
        </p:nvSpPr>
        <p:spPr/>
        <p:txBody>
          <a:bodyPr/>
          <a:lstStyle/>
          <a:p>
            <a:r>
              <a:rPr lang="en-US" dirty="0"/>
              <a:t>01</a:t>
            </a:r>
          </a:p>
        </p:txBody>
      </p:sp>
      <p:sp>
        <p:nvSpPr>
          <p:cNvPr id="5" name="Text Placeholder 4">
            <a:extLst>
              <a:ext uri="{FF2B5EF4-FFF2-40B4-BE49-F238E27FC236}">
                <a16:creationId xmlns:a16="http://schemas.microsoft.com/office/drawing/2014/main" id="{2F0B3795-A25C-D346-AF8F-798A65718E3F}"/>
              </a:ext>
            </a:extLst>
          </p:cNvPr>
          <p:cNvSpPr>
            <a:spLocks noGrp="1"/>
          </p:cNvSpPr>
          <p:nvPr>
            <p:ph type="body" sz="quarter" idx="41"/>
          </p:nvPr>
        </p:nvSpPr>
        <p:spPr/>
        <p:txBody>
          <a:bodyPr/>
          <a:lstStyle/>
          <a:p>
            <a:r>
              <a:rPr lang="en-IE" dirty="0"/>
              <a:t>Quel </a:t>
            </a:r>
            <a:r>
              <a:rPr lang="en-IE" dirty="0" err="1"/>
              <a:t>rôle</a:t>
            </a:r>
            <a:r>
              <a:rPr lang="en-IE" dirty="0"/>
              <a:t> JOUENT …</a:t>
            </a:r>
            <a:endParaRPr lang="en-US" dirty="0"/>
          </a:p>
        </p:txBody>
      </p:sp>
      <p:sp>
        <p:nvSpPr>
          <p:cNvPr id="7" name="Text Placeholder 6">
            <a:extLst>
              <a:ext uri="{FF2B5EF4-FFF2-40B4-BE49-F238E27FC236}">
                <a16:creationId xmlns:a16="http://schemas.microsoft.com/office/drawing/2014/main" id="{331CDE4A-18E2-6D42-A303-E69577EBFDBB}"/>
              </a:ext>
            </a:extLst>
          </p:cNvPr>
          <p:cNvSpPr>
            <a:spLocks noGrp="1"/>
          </p:cNvSpPr>
          <p:nvPr>
            <p:ph type="body" sz="quarter" idx="42"/>
          </p:nvPr>
        </p:nvSpPr>
        <p:spPr/>
        <p:txBody>
          <a:bodyPr>
            <a:normAutofit fontScale="77500" lnSpcReduction="20000"/>
          </a:bodyPr>
          <a:lstStyle/>
          <a:p>
            <a:pPr>
              <a:lnSpc>
                <a:spcPct val="150000"/>
              </a:lnSpc>
            </a:pPr>
            <a:r>
              <a:rPr lang="en-IE" dirty="0"/>
              <a:t>… </a:t>
            </a:r>
            <a:r>
              <a:rPr lang="en-IE" dirty="0" err="1"/>
              <a:t>l'empathie</a:t>
            </a:r>
            <a:r>
              <a:rPr lang="en-IE" dirty="0"/>
              <a:t> et la compassion dans les compétences de communication ?</a:t>
            </a:r>
          </a:p>
          <a:p>
            <a:endParaRPr lang="en-US" dirty="0"/>
          </a:p>
        </p:txBody>
      </p:sp>
      <p:sp>
        <p:nvSpPr>
          <p:cNvPr id="21" name="Text Placeholder 20">
            <a:extLst>
              <a:ext uri="{FF2B5EF4-FFF2-40B4-BE49-F238E27FC236}">
                <a16:creationId xmlns:a16="http://schemas.microsoft.com/office/drawing/2014/main" id="{DA820D41-EE8A-9048-87A0-9F33659DFF83}"/>
              </a:ext>
            </a:extLst>
          </p:cNvPr>
          <p:cNvSpPr>
            <a:spLocks noGrp="1"/>
          </p:cNvSpPr>
          <p:nvPr>
            <p:ph type="body" sz="quarter" idx="43"/>
          </p:nvPr>
        </p:nvSpPr>
        <p:spPr/>
        <p:txBody>
          <a:bodyPr/>
          <a:lstStyle/>
          <a:p>
            <a:r>
              <a:rPr lang="en-US" dirty="0"/>
              <a:t>02</a:t>
            </a:r>
          </a:p>
        </p:txBody>
      </p:sp>
      <p:sp>
        <p:nvSpPr>
          <p:cNvPr id="26" name="Text Placeholder 25">
            <a:extLst>
              <a:ext uri="{FF2B5EF4-FFF2-40B4-BE49-F238E27FC236}">
                <a16:creationId xmlns:a16="http://schemas.microsoft.com/office/drawing/2014/main" id="{168DD01F-A502-CE43-A1E2-1D7018790D9B}"/>
              </a:ext>
            </a:extLst>
          </p:cNvPr>
          <p:cNvSpPr>
            <a:spLocks noGrp="1"/>
          </p:cNvSpPr>
          <p:nvPr>
            <p:ph type="body" sz="quarter" idx="44"/>
          </p:nvPr>
        </p:nvSpPr>
        <p:spPr/>
        <p:txBody>
          <a:bodyPr/>
          <a:lstStyle/>
          <a:p>
            <a:r>
              <a:rPr lang="en-IE" dirty="0"/>
              <a:t>Quels </a:t>
            </a:r>
            <a:r>
              <a:rPr lang="en-IE" dirty="0" err="1"/>
              <a:t>sont</a:t>
            </a:r>
            <a:r>
              <a:rPr lang="en-IE" dirty="0"/>
              <a:t> les …</a:t>
            </a:r>
            <a:endParaRPr lang="en-US" dirty="0"/>
          </a:p>
        </p:txBody>
      </p:sp>
      <p:sp>
        <p:nvSpPr>
          <p:cNvPr id="27" name="Text Placeholder 26">
            <a:extLst>
              <a:ext uri="{FF2B5EF4-FFF2-40B4-BE49-F238E27FC236}">
                <a16:creationId xmlns:a16="http://schemas.microsoft.com/office/drawing/2014/main" id="{15460372-ECC8-2744-8B03-A5D21FDE3C4B}"/>
              </a:ext>
            </a:extLst>
          </p:cNvPr>
          <p:cNvSpPr>
            <a:spLocks noGrp="1"/>
          </p:cNvSpPr>
          <p:nvPr>
            <p:ph type="body" sz="quarter" idx="45"/>
          </p:nvPr>
        </p:nvSpPr>
        <p:spPr/>
        <p:txBody>
          <a:bodyPr>
            <a:normAutofit fontScale="85000" lnSpcReduction="10000"/>
          </a:bodyPr>
          <a:lstStyle/>
          <a:p>
            <a:pPr>
              <a:lnSpc>
                <a:spcPct val="150000"/>
              </a:lnSpc>
            </a:pPr>
            <a:r>
              <a:rPr lang="en-IE" dirty="0"/>
              <a:t>… 6 compétences de communication empathiques ?</a:t>
            </a:r>
            <a:endParaRPr lang="en-US" dirty="0"/>
          </a:p>
        </p:txBody>
      </p:sp>
      <p:sp>
        <p:nvSpPr>
          <p:cNvPr id="36" name="Text Placeholder 35">
            <a:extLst>
              <a:ext uri="{FF2B5EF4-FFF2-40B4-BE49-F238E27FC236}">
                <a16:creationId xmlns:a16="http://schemas.microsoft.com/office/drawing/2014/main" id="{1E7C1D09-AD15-DB40-A3E7-36CC2156A503}"/>
              </a:ext>
            </a:extLst>
          </p:cNvPr>
          <p:cNvSpPr>
            <a:spLocks noGrp="1"/>
          </p:cNvSpPr>
          <p:nvPr>
            <p:ph type="body" sz="quarter" idx="46"/>
          </p:nvPr>
        </p:nvSpPr>
        <p:spPr/>
        <p:txBody>
          <a:bodyPr/>
          <a:lstStyle/>
          <a:p>
            <a:r>
              <a:rPr lang="en-US" dirty="0"/>
              <a:t>03</a:t>
            </a:r>
          </a:p>
        </p:txBody>
      </p:sp>
      <p:sp>
        <p:nvSpPr>
          <p:cNvPr id="95" name="Text Placeholder 94">
            <a:extLst>
              <a:ext uri="{FF2B5EF4-FFF2-40B4-BE49-F238E27FC236}">
                <a16:creationId xmlns:a16="http://schemas.microsoft.com/office/drawing/2014/main" id="{A8A71B67-714B-0043-8E3C-CACCBCCC173A}"/>
              </a:ext>
            </a:extLst>
          </p:cNvPr>
          <p:cNvSpPr>
            <a:spLocks noGrp="1"/>
          </p:cNvSpPr>
          <p:nvPr>
            <p:ph type="body" sz="quarter" idx="47"/>
          </p:nvPr>
        </p:nvSpPr>
        <p:spPr>
          <a:xfrm>
            <a:off x="6095999" y="3508375"/>
            <a:ext cx="5605101" cy="432932"/>
          </a:xfrm>
        </p:spPr>
        <p:txBody>
          <a:bodyPr/>
          <a:lstStyle/>
          <a:p>
            <a:r>
              <a:rPr lang="en-IE" dirty="0"/>
              <a:t>Quel est le rôle et la signification …</a:t>
            </a:r>
            <a:endParaRPr lang="en-US" dirty="0"/>
          </a:p>
        </p:txBody>
      </p:sp>
      <p:sp>
        <p:nvSpPr>
          <p:cNvPr id="96" name="Text Placeholder 95">
            <a:extLst>
              <a:ext uri="{FF2B5EF4-FFF2-40B4-BE49-F238E27FC236}">
                <a16:creationId xmlns:a16="http://schemas.microsoft.com/office/drawing/2014/main" id="{16463B78-E433-7142-BF74-344D94D6AE62}"/>
              </a:ext>
            </a:extLst>
          </p:cNvPr>
          <p:cNvSpPr>
            <a:spLocks noGrp="1"/>
          </p:cNvSpPr>
          <p:nvPr>
            <p:ph type="body" sz="quarter" idx="48"/>
          </p:nvPr>
        </p:nvSpPr>
        <p:spPr>
          <a:xfrm>
            <a:off x="6095999" y="3890812"/>
            <a:ext cx="6096001" cy="764875"/>
          </a:xfrm>
        </p:spPr>
        <p:txBody>
          <a:bodyPr>
            <a:noAutofit/>
          </a:bodyPr>
          <a:lstStyle/>
          <a:p>
            <a:pPr>
              <a:lnSpc>
                <a:spcPct val="170000"/>
              </a:lnSpc>
            </a:pPr>
            <a:r>
              <a:rPr lang="en-IE" sz="1600" dirty="0"/>
              <a:t>… de l'empathie dans les professions de la santé et de l'action sociale pour le parcours thérapeutique de </a:t>
            </a:r>
            <a:r>
              <a:rPr lang="en-IE" sz="1600" dirty="0" err="1"/>
              <a:t>l'usager</a:t>
            </a:r>
            <a:r>
              <a:rPr lang="en-IE" sz="1600" dirty="0"/>
              <a:t> des soins de santé ?</a:t>
            </a:r>
            <a:endParaRPr lang="en-US" sz="1600" dirty="0"/>
          </a:p>
        </p:txBody>
      </p:sp>
      <p:sp>
        <p:nvSpPr>
          <p:cNvPr id="97" name="Text Placeholder 96">
            <a:extLst>
              <a:ext uri="{FF2B5EF4-FFF2-40B4-BE49-F238E27FC236}">
                <a16:creationId xmlns:a16="http://schemas.microsoft.com/office/drawing/2014/main" id="{EC4D2A38-1519-E743-AE98-4ABFE00BE28E}"/>
              </a:ext>
            </a:extLst>
          </p:cNvPr>
          <p:cNvSpPr>
            <a:spLocks noGrp="1"/>
          </p:cNvSpPr>
          <p:nvPr>
            <p:ph type="body" sz="quarter" idx="49"/>
          </p:nvPr>
        </p:nvSpPr>
        <p:spPr/>
        <p:txBody>
          <a:bodyPr/>
          <a:lstStyle/>
          <a:p>
            <a:r>
              <a:rPr lang="en-US" dirty="0"/>
              <a:t>04</a:t>
            </a:r>
          </a:p>
        </p:txBody>
      </p:sp>
      <p:sp>
        <p:nvSpPr>
          <p:cNvPr id="98" name="Text Placeholder 97">
            <a:extLst>
              <a:ext uri="{FF2B5EF4-FFF2-40B4-BE49-F238E27FC236}">
                <a16:creationId xmlns:a16="http://schemas.microsoft.com/office/drawing/2014/main" id="{20023181-35EB-D245-B326-39338C434559}"/>
              </a:ext>
            </a:extLst>
          </p:cNvPr>
          <p:cNvSpPr>
            <a:spLocks noGrp="1"/>
          </p:cNvSpPr>
          <p:nvPr>
            <p:ph type="body" sz="quarter" idx="50"/>
          </p:nvPr>
        </p:nvSpPr>
        <p:spPr/>
        <p:txBody>
          <a:bodyPr/>
          <a:lstStyle/>
          <a:p>
            <a:r>
              <a:rPr lang="en-IE" dirty="0"/>
              <a:t>Comment </a:t>
            </a:r>
            <a:r>
              <a:rPr lang="en-IE" dirty="0" err="1"/>
              <a:t>pouvons</a:t>
            </a:r>
            <a:r>
              <a:rPr lang="en-IE" dirty="0"/>
              <a:t>-nous </a:t>
            </a:r>
            <a:r>
              <a:rPr lang="en-IE" dirty="0" err="1"/>
              <a:t>évaluer</a:t>
            </a:r>
            <a:r>
              <a:rPr lang="en-IE" dirty="0"/>
              <a:t> …</a:t>
            </a:r>
            <a:endParaRPr lang="en-US" dirty="0"/>
          </a:p>
        </p:txBody>
      </p:sp>
      <p:sp>
        <p:nvSpPr>
          <p:cNvPr id="99" name="Text Placeholder 98">
            <a:extLst>
              <a:ext uri="{FF2B5EF4-FFF2-40B4-BE49-F238E27FC236}">
                <a16:creationId xmlns:a16="http://schemas.microsoft.com/office/drawing/2014/main" id="{CDC00A8C-C66A-0643-96D1-F6466E6310F6}"/>
              </a:ext>
            </a:extLst>
          </p:cNvPr>
          <p:cNvSpPr>
            <a:spLocks noGrp="1"/>
          </p:cNvSpPr>
          <p:nvPr>
            <p:ph type="body" sz="quarter" idx="51"/>
          </p:nvPr>
        </p:nvSpPr>
        <p:spPr/>
        <p:txBody>
          <a:bodyPr>
            <a:normAutofit fontScale="85000" lnSpcReduction="20000"/>
          </a:bodyPr>
          <a:lstStyle/>
          <a:p>
            <a:pPr>
              <a:lnSpc>
                <a:spcPct val="150000"/>
              </a:lnSpc>
            </a:pPr>
            <a:r>
              <a:rPr lang="en-IE" dirty="0"/>
              <a:t>… les niveaux d'empathie chez les professionnels ?</a:t>
            </a:r>
            <a:br>
              <a:rPr lang="en-IE" dirty="0"/>
            </a:br>
            <a:endParaRPr lang="en-US" dirty="0"/>
          </a:p>
        </p:txBody>
      </p:sp>
      <p:sp>
        <p:nvSpPr>
          <p:cNvPr id="100" name="Freeform 22">
            <a:extLst>
              <a:ext uri="{FF2B5EF4-FFF2-40B4-BE49-F238E27FC236}">
                <a16:creationId xmlns:a16="http://schemas.microsoft.com/office/drawing/2014/main" id="{24237F1D-3323-974C-8F3B-26AE2625092F}"/>
              </a:ext>
            </a:extLst>
          </p:cNvPr>
          <p:cNvSpPr>
            <a:spLocks noEditPoints="1"/>
          </p:cNvSpPr>
          <p:nvPr/>
        </p:nvSpPr>
        <p:spPr bwMode="auto">
          <a:xfrm>
            <a:off x="2650551" y="3906262"/>
            <a:ext cx="304800" cy="342900"/>
          </a:xfrm>
          <a:custGeom>
            <a:avLst/>
            <a:gdLst>
              <a:gd name="T0" fmla="*/ 27 w 80"/>
              <a:gd name="T1" fmla="*/ 69 h 90"/>
              <a:gd name="T2" fmla="*/ 20 w 80"/>
              <a:gd name="T3" fmla="*/ 54 h 90"/>
              <a:gd name="T4" fmla="*/ 17 w 80"/>
              <a:gd name="T5" fmla="*/ 40 h 90"/>
              <a:gd name="T6" fmla="*/ 41 w 80"/>
              <a:gd name="T7" fmla="*/ 15 h 90"/>
              <a:gd name="T8" fmla="*/ 64 w 80"/>
              <a:gd name="T9" fmla="*/ 40 h 90"/>
              <a:gd name="T10" fmla="*/ 61 w 80"/>
              <a:gd name="T11" fmla="*/ 53 h 90"/>
              <a:gd name="T12" fmla="*/ 55 w 80"/>
              <a:gd name="T13" fmla="*/ 67 h 90"/>
              <a:gd name="T14" fmla="*/ 48 w 80"/>
              <a:gd name="T15" fmla="*/ 71 h 90"/>
              <a:gd name="T16" fmla="*/ 39 w 80"/>
              <a:gd name="T17" fmla="*/ 73 h 90"/>
              <a:gd name="T18" fmla="*/ 29 w 80"/>
              <a:gd name="T19" fmla="*/ 77 h 90"/>
              <a:gd name="T20" fmla="*/ 28 w 80"/>
              <a:gd name="T21" fmla="*/ 79 h 90"/>
              <a:gd name="T22" fmla="*/ 28 w 80"/>
              <a:gd name="T23" fmla="*/ 81 h 90"/>
              <a:gd name="T24" fmla="*/ 31 w 80"/>
              <a:gd name="T25" fmla="*/ 82 h 90"/>
              <a:gd name="T26" fmla="*/ 50 w 80"/>
              <a:gd name="T27" fmla="*/ 78 h 90"/>
              <a:gd name="T28" fmla="*/ 52 w 80"/>
              <a:gd name="T29" fmla="*/ 78 h 90"/>
              <a:gd name="T30" fmla="*/ 53 w 80"/>
              <a:gd name="T31" fmla="*/ 81 h 90"/>
              <a:gd name="T32" fmla="*/ 51 w 80"/>
              <a:gd name="T33" fmla="*/ 83 h 90"/>
              <a:gd name="T34" fmla="*/ 44 w 80"/>
              <a:gd name="T35" fmla="*/ 87 h 90"/>
              <a:gd name="T36" fmla="*/ 35 w 80"/>
              <a:gd name="T37" fmla="*/ 90 h 90"/>
              <a:gd name="T38" fmla="*/ 35 w 80"/>
              <a:gd name="T39" fmla="*/ 39 h 90"/>
              <a:gd name="T40" fmla="*/ 39 w 80"/>
              <a:gd name="T41" fmla="*/ 46 h 90"/>
              <a:gd name="T42" fmla="*/ 46 w 80"/>
              <a:gd name="T43" fmla="*/ 34 h 90"/>
              <a:gd name="T44" fmla="*/ 9 w 80"/>
              <a:gd name="T45" fmla="*/ 41 h 90"/>
              <a:gd name="T46" fmla="*/ 0 w 80"/>
              <a:gd name="T47" fmla="*/ 39 h 90"/>
              <a:gd name="T48" fmla="*/ 13 w 80"/>
              <a:gd name="T49" fmla="*/ 23 h 90"/>
              <a:gd name="T50" fmla="*/ 5 w 80"/>
              <a:gd name="T51" fmla="*/ 20 h 90"/>
              <a:gd name="T52" fmla="*/ 24 w 80"/>
              <a:gd name="T53" fmla="*/ 12 h 90"/>
              <a:gd name="T54" fmla="*/ 20 w 80"/>
              <a:gd name="T55" fmla="*/ 6 h 90"/>
              <a:gd name="T56" fmla="*/ 40 w 80"/>
              <a:gd name="T57" fmla="*/ 9 h 90"/>
              <a:gd name="T58" fmla="*/ 40 w 80"/>
              <a:gd name="T59" fmla="*/ 0 h 90"/>
              <a:gd name="T60" fmla="*/ 59 w 80"/>
              <a:gd name="T61" fmla="*/ 6 h 90"/>
              <a:gd name="T62" fmla="*/ 57 w 80"/>
              <a:gd name="T63" fmla="*/ 12 h 90"/>
              <a:gd name="T64" fmla="*/ 74 w 80"/>
              <a:gd name="T65" fmla="*/ 21 h 90"/>
              <a:gd name="T66" fmla="*/ 69 w 80"/>
              <a:gd name="T67" fmla="*/ 23 h 90"/>
              <a:gd name="T68" fmla="*/ 68 w 80"/>
              <a:gd name="T69" fmla="*/ 24 h 90"/>
              <a:gd name="T70" fmla="*/ 80 w 80"/>
              <a:gd name="T71" fmla="*/ 41 h 90"/>
              <a:gd name="T72" fmla="*/ 72 w 80"/>
              <a:gd name="T73" fmla="*/ 41 h 90"/>
              <a:gd name="T74" fmla="*/ 40 w 80"/>
              <a:gd name="T75" fmla="*/ 24 h 90"/>
              <a:gd name="T76" fmla="*/ 26 w 80"/>
              <a:gd name="T77" fmla="*/ 38 h 90"/>
              <a:gd name="T78" fmla="*/ 40 w 80"/>
              <a:gd name="T79" fmla="*/ 52 h 90"/>
              <a:gd name="T80" fmla="*/ 55 w 80"/>
              <a:gd name="T81" fmla="*/ 38 h 90"/>
              <a:gd name="T82" fmla="*/ 40 w 80"/>
              <a:gd name="T83" fmla="*/ 2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90">
                <a:moveTo>
                  <a:pt x="27" y="69"/>
                </a:moveTo>
                <a:cubicBezTo>
                  <a:pt x="27" y="65"/>
                  <a:pt x="25" y="62"/>
                  <a:pt x="20" y="54"/>
                </a:cubicBezTo>
                <a:cubicBezTo>
                  <a:pt x="18" y="50"/>
                  <a:pt x="17" y="45"/>
                  <a:pt x="17" y="40"/>
                </a:cubicBezTo>
                <a:cubicBezTo>
                  <a:pt x="17" y="27"/>
                  <a:pt x="27" y="15"/>
                  <a:pt x="41" y="15"/>
                </a:cubicBezTo>
                <a:cubicBezTo>
                  <a:pt x="54" y="15"/>
                  <a:pt x="64" y="27"/>
                  <a:pt x="64" y="40"/>
                </a:cubicBezTo>
                <a:cubicBezTo>
                  <a:pt x="64" y="45"/>
                  <a:pt x="64" y="49"/>
                  <a:pt x="61" y="53"/>
                </a:cubicBezTo>
                <a:cubicBezTo>
                  <a:pt x="57" y="60"/>
                  <a:pt x="56" y="63"/>
                  <a:pt x="55" y="67"/>
                </a:cubicBezTo>
                <a:moveTo>
                  <a:pt x="48" y="71"/>
                </a:moveTo>
                <a:cubicBezTo>
                  <a:pt x="45" y="72"/>
                  <a:pt x="42" y="73"/>
                  <a:pt x="39" y="73"/>
                </a:cubicBezTo>
                <a:cubicBezTo>
                  <a:pt x="35" y="74"/>
                  <a:pt x="32" y="75"/>
                  <a:pt x="29" y="77"/>
                </a:cubicBezTo>
                <a:cubicBezTo>
                  <a:pt x="29" y="78"/>
                  <a:pt x="28" y="78"/>
                  <a:pt x="28" y="79"/>
                </a:cubicBezTo>
                <a:cubicBezTo>
                  <a:pt x="28" y="80"/>
                  <a:pt x="28" y="81"/>
                  <a:pt x="28" y="81"/>
                </a:cubicBezTo>
                <a:cubicBezTo>
                  <a:pt x="29" y="82"/>
                  <a:pt x="30" y="82"/>
                  <a:pt x="31" y="82"/>
                </a:cubicBezTo>
                <a:cubicBezTo>
                  <a:pt x="37" y="81"/>
                  <a:pt x="43" y="78"/>
                  <a:pt x="50" y="78"/>
                </a:cubicBezTo>
                <a:cubicBezTo>
                  <a:pt x="50" y="78"/>
                  <a:pt x="51" y="78"/>
                  <a:pt x="52" y="78"/>
                </a:cubicBezTo>
                <a:cubicBezTo>
                  <a:pt x="53" y="79"/>
                  <a:pt x="53" y="80"/>
                  <a:pt x="53" y="81"/>
                </a:cubicBezTo>
                <a:cubicBezTo>
                  <a:pt x="52" y="82"/>
                  <a:pt x="52" y="83"/>
                  <a:pt x="51" y="83"/>
                </a:cubicBezTo>
                <a:cubicBezTo>
                  <a:pt x="49" y="85"/>
                  <a:pt x="46" y="86"/>
                  <a:pt x="44" y="87"/>
                </a:cubicBezTo>
                <a:cubicBezTo>
                  <a:pt x="41" y="88"/>
                  <a:pt x="38" y="89"/>
                  <a:pt x="35" y="90"/>
                </a:cubicBezTo>
                <a:moveTo>
                  <a:pt x="35" y="39"/>
                </a:moveTo>
                <a:cubicBezTo>
                  <a:pt x="37" y="41"/>
                  <a:pt x="38" y="43"/>
                  <a:pt x="39" y="46"/>
                </a:cubicBezTo>
                <a:cubicBezTo>
                  <a:pt x="41" y="41"/>
                  <a:pt x="43" y="37"/>
                  <a:pt x="46" y="34"/>
                </a:cubicBezTo>
                <a:moveTo>
                  <a:pt x="9" y="41"/>
                </a:moveTo>
                <a:cubicBezTo>
                  <a:pt x="6" y="40"/>
                  <a:pt x="3" y="39"/>
                  <a:pt x="0" y="39"/>
                </a:cubicBezTo>
                <a:moveTo>
                  <a:pt x="13" y="23"/>
                </a:moveTo>
                <a:cubicBezTo>
                  <a:pt x="10" y="22"/>
                  <a:pt x="8" y="20"/>
                  <a:pt x="5" y="20"/>
                </a:cubicBezTo>
                <a:moveTo>
                  <a:pt x="24" y="12"/>
                </a:moveTo>
                <a:cubicBezTo>
                  <a:pt x="23" y="10"/>
                  <a:pt x="22" y="8"/>
                  <a:pt x="20" y="6"/>
                </a:cubicBezTo>
                <a:moveTo>
                  <a:pt x="40" y="9"/>
                </a:moveTo>
                <a:cubicBezTo>
                  <a:pt x="40" y="6"/>
                  <a:pt x="40" y="3"/>
                  <a:pt x="40" y="0"/>
                </a:cubicBezTo>
                <a:moveTo>
                  <a:pt x="59" y="6"/>
                </a:moveTo>
                <a:cubicBezTo>
                  <a:pt x="58" y="8"/>
                  <a:pt x="57" y="10"/>
                  <a:pt x="57" y="12"/>
                </a:cubicBezTo>
                <a:moveTo>
                  <a:pt x="74" y="21"/>
                </a:moveTo>
                <a:cubicBezTo>
                  <a:pt x="73" y="21"/>
                  <a:pt x="71" y="22"/>
                  <a:pt x="69" y="23"/>
                </a:cubicBezTo>
                <a:cubicBezTo>
                  <a:pt x="69" y="24"/>
                  <a:pt x="68" y="24"/>
                  <a:pt x="68" y="24"/>
                </a:cubicBezTo>
                <a:moveTo>
                  <a:pt x="80" y="41"/>
                </a:moveTo>
                <a:cubicBezTo>
                  <a:pt x="77" y="41"/>
                  <a:pt x="74" y="41"/>
                  <a:pt x="72" y="41"/>
                </a:cubicBezTo>
                <a:moveTo>
                  <a:pt x="40" y="24"/>
                </a:moveTo>
                <a:cubicBezTo>
                  <a:pt x="32" y="24"/>
                  <a:pt x="26" y="30"/>
                  <a:pt x="26" y="38"/>
                </a:cubicBezTo>
                <a:cubicBezTo>
                  <a:pt x="26" y="46"/>
                  <a:pt x="32" y="52"/>
                  <a:pt x="40" y="52"/>
                </a:cubicBezTo>
                <a:cubicBezTo>
                  <a:pt x="48" y="52"/>
                  <a:pt x="55" y="46"/>
                  <a:pt x="55" y="38"/>
                </a:cubicBezTo>
                <a:cubicBezTo>
                  <a:pt x="55" y="30"/>
                  <a:pt x="48" y="24"/>
                  <a:pt x="40" y="24"/>
                </a:cubicBezTo>
                <a:close/>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1" name="Freeform 23">
            <a:extLst>
              <a:ext uri="{FF2B5EF4-FFF2-40B4-BE49-F238E27FC236}">
                <a16:creationId xmlns:a16="http://schemas.microsoft.com/office/drawing/2014/main" id="{F0E5FA55-DCEC-CC4C-B2E4-194AEA693FE6}"/>
              </a:ext>
            </a:extLst>
          </p:cNvPr>
          <p:cNvSpPr>
            <a:spLocks noEditPoints="1"/>
          </p:cNvSpPr>
          <p:nvPr/>
        </p:nvSpPr>
        <p:spPr bwMode="auto">
          <a:xfrm>
            <a:off x="2650551" y="2591812"/>
            <a:ext cx="342900" cy="280988"/>
          </a:xfrm>
          <a:custGeom>
            <a:avLst/>
            <a:gdLst>
              <a:gd name="T0" fmla="*/ 0 w 90"/>
              <a:gd name="T1" fmla="*/ 74 h 74"/>
              <a:gd name="T2" fmla="*/ 90 w 90"/>
              <a:gd name="T3" fmla="*/ 74 h 74"/>
              <a:gd name="T4" fmla="*/ 23 w 90"/>
              <a:gd name="T5" fmla="*/ 73 h 74"/>
              <a:gd name="T6" fmla="*/ 22 w 90"/>
              <a:gd name="T7" fmla="*/ 55 h 74"/>
              <a:gd name="T8" fmla="*/ 10 w 90"/>
              <a:gd name="T9" fmla="*/ 55 h 74"/>
              <a:gd name="T10" fmla="*/ 10 w 90"/>
              <a:gd name="T11" fmla="*/ 73 h 74"/>
              <a:gd name="T12" fmla="*/ 41 w 90"/>
              <a:gd name="T13" fmla="*/ 73 h 74"/>
              <a:gd name="T14" fmla="*/ 41 w 90"/>
              <a:gd name="T15" fmla="*/ 36 h 74"/>
              <a:gd name="T16" fmla="*/ 29 w 90"/>
              <a:gd name="T17" fmla="*/ 36 h 74"/>
              <a:gd name="T18" fmla="*/ 29 w 90"/>
              <a:gd name="T19" fmla="*/ 73 h 74"/>
              <a:gd name="T20" fmla="*/ 61 w 90"/>
              <a:gd name="T21" fmla="*/ 73 h 74"/>
              <a:gd name="T22" fmla="*/ 61 w 90"/>
              <a:gd name="T23" fmla="*/ 44 h 74"/>
              <a:gd name="T24" fmla="*/ 49 w 90"/>
              <a:gd name="T25" fmla="*/ 44 h 74"/>
              <a:gd name="T26" fmla="*/ 48 w 90"/>
              <a:gd name="T27" fmla="*/ 73 h 74"/>
              <a:gd name="T28" fmla="*/ 80 w 90"/>
              <a:gd name="T29" fmla="*/ 74 h 74"/>
              <a:gd name="T30" fmla="*/ 79 w 90"/>
              <a:gd name="T31" fmla="*/ 25 h 74"/>
              <a:gd name="T32" fmla="*/ 67 w 90"/>
              <a:gd name="T33" fmla="*/ 25 h 74"/>
              <a:gd name="T34" fmla="*/ 68 w 90"/>
              <a:gd name="T35" fmla="*/ 73 h 74"/>
              <a:gd name="T36" fmla="*/ 18 w 90"/>
              <a:gd name="T37" fmla="*/ 33 h 74"/>
              <a:gd name="T38" fmla="*/ 14 w 90"/>
              <a:gd name="T39" fmla="*/ 33 h 74"/>
              <a:gd name="T40" fmla="*/ 12 w 90"/>
              <a:gd name="T41" fmla="*/ 37 h 74"/>
              <a:gd name="T42" fmla="*/ 14 w 90"/>
              <a:gd name="T43" fmla="*/ 40 h 74"/>
              <a:gd name="T44" fmla="*/ 17 w 90"/>
              <a:gd name="T45" fmla="*/ 41 h 74"/>
              <a:gd name="T46" fmla="*/ 19 w 90"/>
              <a:gd name="T47" fmla="*/ 40 h 74"/>
              <a:gd name="T48" fmla="*/ 20 w 90"/>
              <a:gd name="T49" fmla="*/ 37 h 74"/>
              <a:gd name="T50" fmla="*/ 18 w 90"/>
              <a:gd name="T51" fmla="*/ 33 h 74"/>
              <a:gd name="T52" fmla="*/ 32 w 90"/>
              <a:gd name="T53" fmla="*/ 19 h 74"/>
              <a:gd name="T54" fmla="*/ 34 w 90"/>
              <a:gd name="T55" fmla="*/ 22 h 74"/>
              <a:gd name="T56" fmla="*/ 37 w 90"/>
              <a:gd name="T57" fmla="*/ 23 h 74"/>
              <a:gd name="T58" fmla="*/ 39 w 90"/>
              <a:gd name="T59" fmla="*/ 21 h 74"/>
              <a:gd name="T60" fmla="*/ 39 w 90"/>
              <a:gd name="T61" fmla="*/ 19 h 74"/>
              <a:gd name="T62" fmla="*/ 38 w 90"/>
              <a:gd name="T63" fmla="*/ 17 h 74"/>
              <a:gd name="T64" fmla="*/ 36 w 90"/>
              <a:gd name="T65" fmla="*/ 16 h 74"/>
              <a:gd name="T66" fmla="*/ 35 w 90"/>
              <a:gd name="T67" fmla="*/ 15 h 74"/>
              <a:gd name="T68" fmla="*/ 32 w 90"/>
              <a:gd name="T69" fmla="*/ 19 h 74"/>
              <a:gd name="T70" fmla="*/ 57 w 90"/>
              <a:gd name="T71" fmla="*/ 30 h 74"/>
              <a:gd name="T72" fmla="*/ 57 w 90"/>
              <a:gd name="T73" fmla="*/ 27 h 74"/>
              <a:gd name="T74" fmla="*/ 56 w 90"/>
              <a:gd name="T75" fmla="*/ 25 h 74"/>
              <a:gd name="T76" fmla="*/ 54 w 90"/>
              <a:gd name="T77" fmla="*/ 24 h 74"/>
              <a:gd name="T78" fmla="*/ 51 w 90"/>
              <a:gd name="T79" fmla="*/ 24 h 74"/>
              <a:gd name="T80" fmla="*/ 50 w 90"/>
              <a:gd name="T81" fmla="*/ 26 h 74"/>
              <a:gd name="T82" fmla="*/ 50 w 90"/>
              <a:gd name="T83" fmla="*/ 30 h 74"/>
              <a:gd name="T84" fmla="*/ 54 w 90"/>
              <a:gd name="T85" fmla="*/ 32 h 74"/>
              <a:gd name="T86" fmla="*/ 57 w 90"/>
              <a:gd name="T87" fmla="*/ 30 h 74"/>
              <a:gd name="T88" fmla="*/ 70 w 90"/>
              <a:gd name="T89" fmla="*/ 7 h 74"/>
              <a:gd name="T90" fmla="*/ 74 w 90"/>
              <a:gd name="T91" fmla="*/ 10 h 74"/>
              <a:gd name="T92" fmla="*/ 75 w 90"/>
              <a:gd name="T93" fmla="*/ 2 h 74"/>
              <a:gd name="T94" fmla="*/ 70 w 90"/>
              <a:gd name="T95" fmla="*/ 7 h 74"/>
              <a:gd name="T96" fmla="*/ 33 w 90"/>
              <a:gd name="T97" fmla="*/ 22 h 74"/>
              <a:gd name="T98" fmla="*/ 19 w 90"/>
              <a:gd name="T99" fmla="*/ 35 h 74"/>
              <a:gd name="T100" fmla="*/ 39 w 90"/>
              <a:gd name="T101" fmla="*/ 21 h 74"/>
              <a:gd name="T102" fmla="*/ 50 w 90"/>
              <a:gd name="T103" fmla="*/ 26 h 74"/>
              <a:gd name="T104" fmla="*/ 71 w 90"/>
              <a:gd name="T105" fmla="*/ 9 h 74"/>
              <a:gd name="T106" fmla="*/ 64 w 90"/>
              <a:gd name="T107" fmla="*/ 18 h 74"/>
              <a:gd name="T108" fmla="*/ 57 w 90"/>
              <a:gd name="T109" fmla="*/ 2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0" h="74">
                <a:moveTo>
                  <a:pt x="0" y="74"/>
                </a:moveTo>
                <a:cubicBezTo>
                  <a:pt x="30" y="73"/>
                  <a:pt x="60" y="73"/>
                  <a:pt x="90" y="74"/>
                </a:cubicBezTo>
                <a:moveTo>
                  <a:pt x="23" y="73"/>
                </a:moveTo>
                <a:cubicBezTo>
                  <a:pt x="22" y="67"/>
                  <a:pt x="22" y="61"/>
                  <a:pt x="22" y="55"/>
                </a:cubicBezTo>
                <a:cubicBezTo>
                  <a:pt x="18" y="55"/>
                  <a:pt x="14" y="55"/>
                  <a:pt x="10" y="55"/>
                </a:cubicBezTo>
                <a:cubicBezTo>
                  <a:pt x="10" y="61"/>
                  <a:pt x="10" y="67"/>
                  <a:pt x="10" y="73"/>
                </a:cubicBezTo>
                <a:moveTo>
                  <a:pt x="41" y="73"/>
                </a:moveTo>
                <a:cubicBezTo>
                  <a:pt x="42" y="61"/>
                  <a:pt x="42" y="48"/>
                  <a:pt x="41" y="36"/>
                </a:cubicBezTo>
                <a:cubicBezTo>
                  <a:pt x="37" y="36"/>
                  <a:pt x="33" y="37"/>
                  <a:pt x="29" y="36"/>
                </a:cubicBezTo>
                <a:cubicBezTo>
                  <a:pt x="29" y="48"/>
                  <a:pt x="29" y="61"/>
                  <a:pt x="29" y="73"/>
                </a:cubicBezTo>
                <a:moveTo>
                  <a:pt x="61" y="73"/>
                </a:moveTo>
                <a:cubicBezTo>
                  <a:pt x="60" y="64"/>
                  <a:pt x="60" y="54"/>
                  <a:pt x="61" y="44"/>
                </a:cubicBezTo>
                <a:cubicBezTo>
                  <a:pt x="57" y="44"/>
                  <a:pt x="53" y="44"/>
                  <a:pt x="49" y="44"/>
                </a:cubicBezTo>
                <a:cubicBezTo>
                  <a:pt x="49" y="54"/>
                  <a:pt x="49" y="63"/>
                  <a:pt x="48" y="73"/>
                </a:cubicBezTo>
                <a:moveTo>
                  <a:pt x="80" y="74"/>
                </a:moveTo>
                <a:cubicBezTo>
                  <a:pt x="80" y="58"/>
                  <a:pt x="80" y="41"/>
                  <a:pt x="79" y="25"/>
                </a:cubicBezTo>
                <a:cubicBezTo>
                  <a:pt x="75" y="24"/>
                  <a:pt x="71" y="24"/>
                  <a:pt x="67" y="25"/>
                </a:cubicBezTo>
                <a:cubicBezTo>
                  <a:pt x="67" y="41"/>
                  <a:pt x="67" y="57"/>
                  <a:pt x="68" y="73"/>
                </a:cubicBezTo>
                <a:moveTo>
                  <a:pt x="18" y="33"/>
                </a:moveTo>
                <a:cubicBezTo>
                  <a:pt x="17" y="33"/>
                  <a:pt x="15" y="32"/>
                  <a:pt x="14" y="33"/>
                </a:cubicBezTo>
                <a:cubicBezTo>
                  <a:pt x="13" y="34"/>
                  <a:pt x="12" y="35"/>
                  <a:pt x="12" y="37"/>
                </a:cubicBezTo>
                <a:cubicBezTo>
                  <a:pt x="12" y="38"/>
                  <a:pt x="13" y="39"/>
                  <a:pt x="14" y="40"/>
                </a:cubicBezTo>
                <a:cubicBezTo>
                  <a:pt x="15" y="40"/>
                  <a:pt x="16" y="41"/>
                  <a:pt x="17" y="41"/>
                </a:cubicBezTo>
                <a:cubicBezTo>
                  <a:pt x="18" y="41"/>
                  <a:pt x="18" y="40"/>
                  <a:pt x="19" y="40"/>
                </a:cubicBezTo>
                <a:cubicBezTo>
                  <a:pt x="19" y="39"/>
                  <a:pt x="20" y="38"/>
                  <a:pt x="20" y="37"/>
                </a:cubicBezTo>
                <a:cubicBezTo>
                  <a:pt x="20" y="36"/>
                  <a:pt x="19" y="34"/>
                  <a:pt x="18" y="33"/>
                </a:cubicBezTo>
                <a:close/>
                <a:moveTo>
                  <a:pt x="32" y="19"/>
                </a:moveTo>
                <a:cubicBezTo>
                  <a:pt x="32" y="20"/>
                  <a:pt x="32" y="22"/>
                  <a:pt x="34" y="22"/>
                </a:cubicBezTo>
                <a:cubicBezTo>
                  <a:pt x="35" y="23"/>
                  <a:pt x="36" y="23"/>
                  <a:pt x="37" y="23"/>
                </a:cubicBezTo>
                <a:cubicBezTo>
                  <a:pt x="38" y="22"/>
                  <a:pt x="38" y="22"/>
                  <a:pt x="39" y="21"/>
                </a:cubicBezTo>
                <a:cubicBezTo>
                  <a:pt x="39" y="21"/>
                  <a:pt x="39" y="20"/>
                  <a:pt x="39" y="19"/>
                </a:cubicBezTo>
                <a:cubicBezTo>
                  <a:pt x="39" y="18"/>
                  <a:pt x="38" y="18"/>
                  <a:pt x="38" y="17"/>
                </a:cubicBezTo>
                <a:cubicBezTo>
                  <a:pt x="37" y="16"/>
                  <a:pt x="37" y="16"/>
                  <a:pt x="36" y="16"/>
                </a:cubicBezTo>
                <a:cubicBezTo>
                  <a:pt x="36" y="15"/>
                  <a:pt x="35" y="15"/>
                  <a:pt x="35" y="15"/>
                </a:cubicBezTo>
                <a:cubicBezTo>
                  <a:pt x="33" y="16"/>
                  <a:pt x="32" y="17"/>
                  <a:pt x="32" y="19"/>
                </a:cubicBezTo>
                <a:close/>
                <a:moveTo>
                  <a:pt x="57" y="30"/>
                </a:moveTo>
                <a:cubicBezTo>
                  <a:pt x="58" y="29"/>
                  <a:pt x="57" y="28"/>
                  <a:pt x="57" y="27"/>
                </a:cubicBezTo>
                <a:cubicBezTo>
                  <a:pt x="57" y="26"/>
                  <a:pt x="57" y="25"/>
                  <a:pt x="56" y="25"/>
                </a:cubicBezTo>
                <a:cubicBezTo>
                  <a:pt x="56" y="24"/>
                  <a:pt x="55" y="24"/>
                  <a:pt x="54" y="24"/>
                </a:cubicBezTo>
                <a:cubicBezTo>
                  <a:pt x="53" y="24"/>
                  <a:pt x="52" y="24"/>
                  <a:pt x="51" y="24"/>
                </a:cubicBezTo>
                <a:cubicBezTo>
                  <a:pt x="51" y="25"/>
                  <a:pt x="50" y="25"/>
                  <a:pt x="50" y="26"/>
                </a:cubicBezTo>
                <a:cubicBezTo>
                  <a:pt x="50" y="27"/>
                  <a:pt x="50" y="29"/>
                  <a:pt x="50" y="30"/>
                </a:cubicBezTo>
                <a:cubicBezTo>
                  <a:pt x="51" y="31"/>
                  <a:pt x="52" y="32"/>
                  <a:pt x="54" y="32"/>
                </a:cubicBezTo>
                <a:cubicBezTo>
                  <a:pt x="55" y="32"/>
                  <a:pt x="57" y="31"/>
                  <a:pt x="57" y="30"/>
                </a:cubicBezTo>
                <a:close/>
                <a:moveTo>
                  <a:pt x="70" y="7"/>
                </a:moveTo>
                <a:cubicBezTo>
                  <a:pt x="71" y="9"/>
                  <a:pt x="72" y="10"/>
                  <a:pt x="74" y="10"/>
                </a:cubicBezTo>
                <a:cubicBezTo>
                  <a:pt x="78" y="10"/>
                  <a:pt x="78" y="4"/>
                  <a:pt x="75" y="2"/>
                </a:cubicBezTo>
                <a:cubicBezTo>
                  <a:pt x="72" y="0"/>
                  <a:pt x="68" y="4"/>
                  <a:pt x="70" y="7"/>
                </a:cubicBezTo>
                <a:close/>
                <a:moveTo>
                  <a:pt x="33" y="22"/>
                </a:moveTo>
                <a:cubicBezTo>
                  <a:pt x="28" y="26"/>
                  <a:pt x="23" y="30"/>
                  <a:pt x="19" y="35"/>
                </a:cubicBezTo>
                <a:moveTo>
                  <a:pt x="39" y="21"/>
                </a:moveTo>
                <a:cubicBezTo>
                  <a:pt x="43" y="23"/>
                  <a:pt x="46" y="24"/>
                  <a:pt x="50" y="26"/>
                </a:cubicBezTo>
                <a:moveTo>
                  <a:pt x="71" y="9"/>
                </a:moveTo>
                <a:cubicBezTo>
                  <a:pt x="69" y="12"/>
                  <a:pt x="66" y="15"/>
                  <a:pt x="64" y="18"/>
                </a:cubicBezTo>
                <a:cubicBezTo>
                  <a:pt x="61" y="20"/>
                  <a:pt x="59" y="23"/>
                  <a:pt x="57" y="26"/>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2" name="Freeform 24">
            <a:extLst>
              <a:ext uri="{FF2B5EF4-FFF2-40B4-BE49-F238E27FC236}">
                <a16:creationId xmlns:a16="http://schemas.microsoft.com/office/drawing/2014/main" id="{C5A9569C-0249-3E46-B3A2-A800E70320E7}"/>
              </a:ext>
            </a:extLst>
          </p:cNvPr>
          <p:cNvSpPr>
            <a:spLocks noEditPoints="1"/>
          </p:cNvSpPr>
          <p:nvPr/>
        </p:nvSpPr>
        <p:spPr bwMode="auto">
          <a:xfrm>
            <a:off x="2650551" y="3261737"/>
            <a:ext cx="369888" cy="296863"/>
          </a:xfrm>
          <a:custGeom>
            <a:avLst/>
            <a:gdLst>
              <a:gd name="T0" fmla="*/ 1 w 97"/>
              <a:gd name="T1" fmla="*/ 43 h 78"/>
              <a:gd name="T2" fmla="*/ 0 w 97"/>
              <a:gd name="T3" fmla="*/ 18 h 78"/>
              <a:gd name="T4" fmla="*/ 93 w 97"/>
              <a:gd name="T5" fmla="*/ 14 h 78"/>
              <a:gd name="T6" fmla="*/ 96 w 97"/>
              <a:gd name="T7" fmla="*/ 44 h 78"/>
              <a:gd name="T8" fmla="*/ 54 w 97"/>
              <a:gd name="T9" fmla="*/ 63 h 78"/>
              <a:gd name="T10" fmla="*/ 55 w 97"/>
              <a:gd name="T11" fmla="*/ 50 h 78"/>
              <a:gd name="T12" fmla="*/ 52 w 97"/>
              <a:gd name="T13" fmla="*/ 47 h 78"/>
              <a:gd name="T14" fmla="*/ 43 w 97"/>
              <a:gd name="T15" fmla="*/ 47 h 78"/>
              <a:gd name="T16" fmla="*/ 42 w 97"/>
              <a:gd name="T17" fmla="*/ 60 h 78"/>
              <a:gd name="T18" fmla="*/ 45 w 97"/>
              <a:gd name="T19" fmla="*/ 64 h 78"/>
              <a:gd name="T20" fmla="*/ 54 w 97"/>
              <a:gd name="T21" fmla="*/ 63 h 78"/>
              <a:gd name="T22" fmla="*/ 43 w 97"/>
              <a:gd name="T23" fmla="*/ 12 h 78"/>
              <a:gd name="T24" fmla="*/ 41 w 97"/>
              <a:gd name="T25" fmla="*/ 11 h 78"/>
              <a:gd name="T26" fmla="*/ 35 w 97"/>
              <a:gd name="T27" fmla="*/ 11 h 78"/>
              <a:gd name="T28" fmla="*/ 34 w 97"/>
              <a:gd name="T29" fmla="*/ 14 h 78"/>
              <a:gd name="T30" fmla="*/ 64 w 97"/>
              <a:gd name="T31" fmla="*/ 12 h 78"/>
              <a:gd name="T32" fmla="*/ 62 w 97"/>
              <a:gd name="T33" fmla="*/ 11 h 78"/>
              <a:gd name="T34" fmla="*/ 56 w 97"/>
              <a:gd name="T35" fmla="*/ 11 h 78"/>
              <a:gd name="T36" fmla="*/ 56 w 97"/>
              <a:gd name="T37" fmla="*/ 14 h 78"/>
              <a:gd name="T38" fmla="*/ 58 w 97"/>
              <a:gd name="T39" fmla="*/ 8 h 78"/>
              <a:gd name="T40" fmla="*/ 55 w 97"/>
              <a:gd name="T41" fmla="*/ 5 h 78"/>
              <a:gd name="T42" fmla="*/ 42 w 97"/>
              <a:gd name="T43" fmla="*/ 5 h 78"/>
              <a:gd name="T44" fmla="*/ 41 w 97"/>
              <a:gd name="T45" fmla="*/ 10 h 78"/>
              <a:gd name="T46" fmla="*/ 63 w 97"/>
              <a:gd name="T47" fmla="*/ 5 h 78"/>
              <a:gd name="T48" fmla="*/ 56 w 97"/>
              <a:gd name="T49" fmla="*/ 0 h 78"/>
              <a:gd name="T50" fmla="*/ 37 w 97"/>
              <a:gd name="T51" fmla="*/ 2 h 78"/>
              <a:gd name="T52" fmla="*/ 35 w 97"/>
              <a:gd name="T53" fmla="*/ 10 h 78"/>
              <a:gd name="T54" fmla="*/ 3 w 97"/>
              <a:gd name="T55" fmla="*/ 67 h 78"/>
              <a:gd name="T56" fmla="*/ 6 w 97"/>
              <a:gd name="T57" fmla="*/ 76 h 78"/>
              <a:gd name="T58" fmla="*/ 30 w 97"/>
              <a:gd name="T59" fmla="*/ 78 h 78"/>
              <a:gd name="T60" fmla="*/ 73 w 97"/>
              <a:gd name="T61" fmla="*/ 78 h 78"/>
              <a:gd name="T62" fmla="*/ 89 w 97"/>
              <a:gd name="T63" fmla="*/ 78 h 78"/>
              <a:gd name="T64" fmla="*/ 94 w 97"/>
              <a:gd name="T65" fmla="*/ 71 h 78"/>
              <a:gd name="T66" fmla="*/ 94 w 97"/>
              <a:gd name="T67" fmla="*/ 4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78">
                <a:moveTo>
                  <a:pt x="42" y="54"/>
                </a:moveTo>
                <a:cubicBezTo>
                  <a:pt x="28" y="53"/>
                  <a:pt x="14" y="48"/>
                  <a:pt x="1" y="43"/>
                </a:cubicBezTo>
                <a:cubicBezTo>
                  <a:pt x="0" y="18"/>
                  <a:pt x="0" y="18"/>
                  <a:pt x="0" y="18"/>
                </a:cubicBezTo>
                <a:cubicBezTo>
                  <a:pt x="0" y="18"/>
                  <a:pt x="0" y="18"/>
                  <a:pt x="0" y="18"/>
                </a:cubicBezTo>
                <a:cubicBezTo>
                  <a:pt x="0" y="16"/>
                  <a:pt x="2" y="14"/>
                  <a:pt x="4" y="14"/>
                </a:cubicBezTo>
                <a:cubicBezTo>
                  <a:pt x="93" y="14"/>
                  <a:pt x="93" y="14"/>
                  <a:pt x="93" y="14"/>
                </a:cubicBezTo>
                <a:cubicBezTo>
                  <a:pt x="95" y="14"/>
                  <a:pt x="96" y="16"/>
                  <a:pt x="96" y="18"/>
                </a:cubicBezTo>
                <a:cubicBezTo>
                  <a:pt x="97" y="27"/>
                  <a:pt x="96" y="35"/>
                  <a:pt x="96" y="44"/>
                </a:cubicBezTo>
                <a:cubicBezTo>
                  <a:pt x="83" y="49"/>
                  <a:pt x="69" y="53"/>
                  <a:pt x="55" y="54"/>
                </a:cubicBezTo>
                <a:moveTo>
                  <a:pt x="54" y="63"/>
                </a:moveTo>
                <a:cubicBezTo>
                  <a:pt x="54" y="63"/>
                  <a:pt x="54" y="63"/>
                  <a:pt x="54" y="62"/>
                </a:cubicBezTo>
                <a:cubicBezTo>
                  <a:pt x="54" y="58"/>
                  <a:pt x="55" y="54"/>
                  <a:pt x="55" y="50"/>
                </a:cubicBezTo>
                <a:cubicBezTo>
                  <a:pt x="54" y="49"/>
                  <a:pt x="54" y="48"/>
                  <a:pt x="54" y="48"/>
                </a:cubicBezTo>
                <a:cubicBezTo>
                  <a:pt x="53" y="47"/>
                  <a:pt x="52" y="47"/>
                  <a:pt x="52" y="47"/>
                </a:cubicBezTo>
                <a:cubicBezTo>
                  <a:pt x="49" y="47"/>
                  <a:pt x="46" y="47"/>
                  <a:pt x="43" y="47"/>
                </a:cubicBezTo>
                <a:cubicBezTo>
                  <a:pt x="43" y="47"/>
                  <a:pt x="43" y="47"/>
                  <a:pt x="43" y="47"/>
                </a:cubicBezTo>
                <a:cubicBezTo>
                  <a:pt x="42" y="48"/>
                  <a:pt x="42" y="48"/>
                  <a:pt x="42" y="48"/>
                </a:cubicBezTo>
                <a:cubicBezTo>
                  <a:pt x="42" y="52"/>
                  <a:pt x="42" y="56"/>
                  <a:pt x="42" y="60"/>
                </a:cubicBezTo>
                <a:cubicBezTo>
                  <a:pt x="42" y="61"/>
                  <a:pt x="42" y="62"/>
                  <a:pt x="43" y="63"/>
                </a:cubicBezTo>
                <a:cubicBezTo>
                  <a:pt x="43" y="64"/>
                  <a:pt x="44" y="64"/>
                  <a:pt x="45" y="64"/>
                </a:cubicBezTo>
                <a:cubicBezTo>
                  <a:pt x="48" y="64"/>
                  <a:pt x="50" y="64"/>
                  <a:pt x="52" y="64"/>
                </a:cubicBezTo>
                <a:cubicBezTo>
                  <a:pt x="53" y="64"/>
                  <a:pt x="53" y="64"/>
                  <a:pt x="54" y="63"/>
                </a:cubicBezTo>
                <a:close/>
                <a:moveTo>
                  <a:pt x="43" y="14"/>
                </a:moveTo>
                <a:cubicBezTo>
                  <a:pt x="42" y="14"/>
                  <a:pt x="43" y="13"/>
                  <a:pt x="43" y="12"/>
                </a:cubicBezTo>
                <a:cubicBezTo>
                  <a:pt x="43" y="12"/>
                  <a:pt x="43" y="11"/>
                  <a:pt x="42" y="11"/>
                </a:cubicBezTo>
                <a:cubicBezTo>
                  <a:pt x="42" y="11"/>
                  <a:pt x="41" y="11"/>
                  <a:pt x="41" y="11"/>
                </a:cubicBezTo>
                <a:cubicBezTo>
                  <a:pt x="39" y="11"/>
                  <a:pt x="38" y="11"/>
                  <a:pt x="36" y="11"/>
                </a:cubicBezTo>
                <a:cubicBezTo>
                  <a:pt x="36" y="11"/>
                  <a:pt x="35" y="11"/>
                  <a:pt x="35" y="11"/>
                </a:cubicBezTo>
                <a:cubicBezTo>
                  <a:pt x="34" y="11"/>
                  <a:pt x="34" y="12"/>
                  <a:pt x="34" y="12"/>
                </a:cubicBezTo>
                <a:cubicBezTo>
                  <a:pt x="34" y="13"/>
                  <a:pt x="35" y="14"/>
                  <a:pt x="34" y="14"/>
                </a:cubicBezTo>
                <a:moveTo>
                  <a:pt x="64" y="14"/>
                </a:moveTo>
                <a:cubicBezTo>
                  <a:pt x="64" y="14"/>
                  <a:pt x="64" y="13"/>
                  <a:pt x="64" y="12"/>
                </a:cubicBezTo>
                <a:cubicBezTo>
                  <a:pt x="64" y="12"/>
                  <a:pt x="64" y="11"/>
                  <a:pt x="63" y="11"/>
                </a:cubicBezTo>
                <a:cubicBezTo>
                  <a:pt x="63" y="11"/>
                  <a:pt x="63" y="11"/>
                  <a:pt x="62" y="11"/>
                </a:cubicBezTo>
                <a:cubicBezTo>
                  <a:pt x="61" y="11"/>
                  <a:pt x="59" y="11"/>
                  <a:pt x="57" y="11"/>
                </a:cubicBezTo>
                <a:cubicBezTo>
                  <a:pt x="57" y="11"/>
                  <a:pt x="56" y="11"/>
                  <a:pt x="56" y="11"/>
                </a:cubicBezTo>
                <a:cubicBezTo>
                  <a:pt x="56" y="11"/>
                  <a:pt x="56" y="12"/>
                  <a:pt x="56" y="12"/>
                </a:cubicBezTo>
                <a:cubicBezTo>
                  <a:pt x="56" y="13"/>
                  <a:pt x="56" y="14"/>
                  <a:pt x="56" y="14"/>
                </a:cubicBezTo>
                <a:moveTo>
                  <a:pt x="58" y="10"/>
                </a:moveTo>
                <a:cubicBezTo>
                  <a:pt x="58" y="9"/>
                  <a:pt x="58" y="9"/>
                  <a:pt x="58" y="8"/>
                </a:cubicBezTo>
                <a:cubicBezTo>
                  <a:pt x="58" y="7"/>
                  <a:pt x="57" y="6"/>
                  <a:pt x="57" y="6"/>
                </a:cubicBezTo>
                <a:cubicBezTo>
                  <a:pt x="56" y="6"/>
                  <a:pt x="56" y="5"/>
                  <a:pt x="55" y="5"/>
                </a:cubicBezTo>
                <a:cubicBezTo>
                  <a:pt x="51" y="5"/>
                  <a:pt x="48" y="5"/>
                  <a:pt x="44" y="5"/>
                </a:cubicBezTo>
                <a:cubicBezTo>
                  <a:pt x="43" y="5"/>
                  <a:pt x="43" y="5"/>
                  <a:pt x="42" y="5"/>
                </a:cubicBezTo>
                <a:cubicBezTo>
                  <a:pt x="41" y="6"/>
                  <a:pt x="41" y="7"/>
                  <a:pt x="41" y="8"/>
                </a:cubicBezTo>
                <a:cubicBezTo>
                  <a:pt x="40" y="9"/>
                  <a:pt x="41" y="9"/>
                  <a:pt x="41" y="10"/>
                </a:cubicBezTo>
                <a:moveTo>
                  <a:pt x="63" y="10"/>
                </a:moveTo>
                <a:cubicBezTo>
                  <a:pt x="63" y="8"/>
                  <a:pt x="63" y="7"/>
                  <a:pt x="63" y="5"/>
                </a:cubicBezTo>
                <a:cubicBezTo>
                  <a:pt x="62" y="3"/>
                  <a:pt x="61" y="2"/>
                  <a:pt x="60" y="1"/>
                </a:cubicBezTo>
                <a:cubicBezTo>
                  <a:pt x="59" y="0"/>
                  <a:pt x="57" y="0"/>
                  <a:pt x="56" y="0"/>
                </a:cubicBezTo>
                <a:cubicBezTo>
                  <a:pt x="51" y="0"/>
                  <a:pt x="46" y="0"/>
                  <a:pt x="41" y="0"/>
                </a:cubicBezTo>
                <a:cubicBezTo>
                  <a:pt x="40" y="0"/>
                  <a:pt x="38" y="1"/>
                  <a:pt x="37" y="2"/>
                </a:cubicBezTo>
                <a:cubicBezTo>
                  <a:pt x="36" y="3"/>
                  <a:pt x="36" y="4"/>
                  <a:pt x="35" y="6"/>
                </a:cubicBezTo>
                <a:cubicBezTo>
                  <a:pt x="35" y="7"/>
                  <a:pt x="36" y="9"/>
                  <a:pt x="35" y="10"/>
                </a:cubicBezTo>
                <a:moveTo>
                  <a:pt x="4" y="44"/>
                </a:moveTo>
                <a:cubicBezTo>
                  <a:pt x="4" y="52"/>
                  <a:pt x="3" y="59"/>
                  <a:pt x="3" y="67"/>
                </a:cubicBezTo>
                <a:cubicBezTo>
                  <a:pt x="3" y="69"/>
                  <a:pt x="3" y="70"/>
                  <a:pt x="4" y="72"/>
                </a:cubicBezTo>
                <a:cubicBezTo>
                  <a:pt x="4" y="74"/>
                  <a:pt x="5" y="75"/>
                  <a:pt x="6" y="76"/>
                </a:cubicBezTo>
                <a:cubicBezTo>
                  <a:pt x="7" y="78"/>
                  <a:pt x="9" y="78"/>
                  <a:pt x="10" y="78"/>
                </a:cubicBezTo>
                <a:cubicBezTo>
                  <a:pt x="30" y="78"/>
                  <a:pt x="30" y="78"/>
                  <a:pt x="30" y="78"/>
                </a:cubicBezTo>
                <a:cubicBezTo>
                  <a:pt x="39" y="78"/>
                  <a:pt x="47" y="78"/>
                  <a:pt x="55" y="78"/>
                </a:cubicBezTo>
                <a:cubicBezTo>
                  <a:pt x="61" y="78"/>
                  <a:pt x="67" y="78"/>
                  <a:pt x="73" y="78"/>
                </a:cubicBezTo>
                <a:cubicBezTo>
                  <a:pt x="76" y="78"/>
                  <a:pt x="79" y="78"/>
                  <a:pt x="81" y="78"/>
                </a:cubicBezTo>
                <a:cubicBezTo>
                  <a:pt x="84" y="78"/>
                  <a:pt x="87" y="78"/>
                  <a:pt x="89" y="78"/>
                </a:cubicBezTo>
                <a:cubicBezTo>
                  <a:pt x="91" y="77"/>
                  <a:pt x="92" y="77"/>
                  <a:pt x="93" y="76"/>
                </a:cubicBezTo>
                <a:cubicBezTo>
                  <a:pt x="94" y="74"/>
                  <a:pt x="94" y="73"/>
                  <a:pt x="94" y="71"/>
                </a:cubicBezTo>
                <a:cubicBezTo>
                  <a:pt x="95" y="66"/>
                  <a:pt x="94" y="60"/>
                  <a:pt x="94" y="55"/>
                </a:cubicBezTo>
                <a:cubicBezTo>
                  <a:pt x="94" y="52"/>
                  <a:pt x="94" y="49"/>
                  <a:pt x="94" y="45"/>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3" name="Freeform 25">
            <a:extLst>
              <a:ext uri="{FF2B5EF4-FFF2-40B4-BE49-F238E27FC236}">
                <a16:creationId xmlns:a16="http://schemas.microsoft.com/office/drawing/2014/main" id="{03A07328-55EC-7544-BA36-FB1BDA4589C9}"/>
              </a:ext>
            </a:extLst>
          </p:cNvPr>
          <p:cNvSpPr>
            <a:spLocks noEditPoints="1"/>
          </p:cNvSpPr>
          <p:nvPr/>
        </p:nvSpPr>
        <p:spPr bwMode="auto">
          <a:xfrm>
            <a:off x="2569589" y="4638099"/>
            <a:ext cx="461963" cy="258763"/>
          </a:xfrm>
          <a:custGeom>
            <a:avLst/>
            <a:gdLst>
              <a:gd name="T0" fmla="*/ 92 w 121"/>
              <a:gd name="T1" fmla="*/ 27 h 68"/>
              <a:gd name="T2" fmla="*/ 94 w 121"/>
              <a:gd name="T3" fmla="*/ 43 h 68"/>
              <a:gd name="T4" fmla="*/ 85 w 121"/>
              <a:gd name="T5" fmla="*/ 47 h 68"/>
              <a:gd name="T6" fmla="*/ 69 w 121"/>
              <a:gd name="T7" fmla="*/ 34 h 68"/>
              <a:gd name="T8" fmla="*/ 46 w 121"/>
              <a:gd name="T9" fmla="*/ 35 h 68"/>
              <a:gd name="T10" fmla="*/ 46 w 121"/>
              <a:gd name="T11" fmla="*/ 24 h 68"/>
              <a:gd name="T12" fmla="*/ 85 w 121"/>
              <a:gd name="T13" fmla="*/ 16 h 68"/>
              <a:gd name="T14" fmla="*/ 30 w 121"/>
              <a:gd name="T15" fmla="*/ 56 h 68"/>
              <a:gd name="T16" fmla="*/ 39 w 121"/>
              <a:gd name="T17" fmla="*/ 46 h 68"/>
              <a:gd name="T18" fmla="*/ 29 w 121"/>
              <a:gd name="T19" fmla="*/ 49 h 68"/>
              <a:gd name="T20" fmla="*/ 35 w 121"/>
              <a:gd name="T21" fmla="*/ 53 h 68"/>
              <a:gd name="T22" fmla="*/ 36 w 121"/>
              <a:gd name="T23" fmla="*/ 61 h 68"/>
              <a:gd name="T24" fmla="*/ 48 w 121"/>
              <a:gd name="T25" fmla="*/ 49 h 68"/>
              <a:gd name="T26" fmla="*/ 40 w 121"/>
              <a:gd name="T27" fmla="*/ 48 h 68"/>
              <a:gd name="T28" fmla="*/ 52 w 121"/>
              <a:gd name="T29" fmla="*/ 50 h 68"/>
              <a:gd name="T30" fmla="*/ 40 w 121"/>
              <a:gd name="T31" fmla="*/ 64 h 68"/>
              <a:gd name="T32" fmla="*/ 52 w 121"/>
              <a:gd name="T33" fmla="*/ 50 h 68"/>
              <a:gd name="T34" fmla="*/ 46 w 121"/>
              <a:gd name="T35" fmla="*/ 66 h 68"/>
              <a:gd name="T36" fmla="*/ 56 w 121"/>
              <a:gd name="T37" fmla="*/ 61 h 68"/>
              <a:gd name="T38" fmla="*/ 47 w 121"/>
              <a:gd name="T39" fmla="*/ 62 h 68"/>
              <a:gd name="T40" fmla="*/ 46 w 121"/>
              <a:gd name="T41" fmla="*/ 18 h 68"/>
              <a:gd name="T42" fmla="*/ 38 w 121"/>
              <a:gd name="T43" fmla="*/ 19 h 68"/>
              <a:gd name="T44" fmla="*/ 27 w 121"/>
              <a:gd name="T45" fmla="*/ 33 h 68"/>
              <a:gd name="T46" fmla="*/ 29 w 121"/>
              <a:gd name="T47" fmla="*/ 49 h 68"/>
              <a:gd name="T48" fmla="*/ 63 w 121"/>
              <a:gd name="T49" fmla="*/ 67 h 68"/>
              <a:gd name="T50" fmla="*/ 62 w 121"/>
              <a:gd name="T51" fmla="*/ 62 h 68"/>
              <a:gd name="T52" fmla="*/ 73 w 121"/>
              <a:gd name="T53" fmla="*/ 61 h 68"/>
              <a:gd name="T54" fmla="*/ 80 w 121"/>
              <a:gd name="T55" fmla="*/ 61 h 68"/>
              <a:gd name="T56" fmla="*/ 86 w 121"/>
              <a:gd name="T57" fmla="*/ 56 h 68"/>
              <a:gd name="T58" fmla="*/ 0 w 121"/>
              <a:gd name="T59" fmla="*/ 31 h 68"/>
              <a:gd name="T60" fmla="*/ 15 w 121"/>
              <a:gd name="T61" fmla="*/ 42 h 68"/>
              <a:gd name="T62" fmla="*/ 19 w 121"/>
              <a:gd name="T63" fmla="*/ 43 h 68"/>
              <a:gd name="T64" fmla="*/ 41 w 121"/>
              <a:gd name="T65" fmla="*/ 13 h 68"/>
              <a:gd name="T66" fmla="*/ 30 w 121"/>
              <a:gd name="T67" fmla="*/ 4 h 68"/>
              <a:gd name="T68" fmla="*/ 103 w 121"/>
              <a:gd name="T69" fmla="*/ 1 h 68"/>
              <a:gd name="T70" fmla="*/ 85 w 121"/>
              <a:gd name="T71" fmla="*/ 16 h 68"/>
              <a:gd name="T72" fmla="*/ 100 w 121"/>
              <a:gd name="T73" fmla="*/ 41 h 68"/>
              <a:gd name="T74" fmla="*/ 103 w 121"/>
              <a:gd name="T75" fmla="*/ 41 h 68"/>
              <a:gd name="T76" fmla="*/ 121 w 121"/>
              <a:gd name="T77" fmla="*/ 3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1" h="68">
                <a:moveTo>
                  <a:pt x="85" y="15"/>
                </a:moveTo>
                <a:cubicBezTo>
                  <a:pt x="88" y="19"/>
                  <a:pt x="90" y="23"/>
                  <a:pt x="92" y="27"/>
                </a:cubicBezTo>
                <a:cubicBezTo>
                  <a:pt x="94" y="31"/>
                  <a:pt x="97" y="35"/>
                  <a:pt x="99" y="39"/>
                </a:cubicBezTo>
                <a:cubicBezTo>
                  <a:pt x="97" y="40"/>
                  <a:pt x="95" y="41"/>
                  <a:pt x="94" y="43"/>
                </a:cubicBezTo>
                <a:cubicBezTo>
                  <a:pt x="92" y="44"/>
                  <a:pt x="91" y="46"/>
                  <a:pt x="90" y="48"/>
                </a:cubicBezTo>
                <a:cubicBezTo>
                  <a:pt x="89" y="50"/>
                  <a:pt x="87" y="48"/>
                  <a:pt x="85" y="47"/>
                </a:cubicBezTo>
                <a:cubicBezTo>
                  <a:pt x="83" y="45"/>
                  <a:pt x="81" y="44"/>
                  <a:pt x="79" y="42"/>
                </a:cubicBezTo>
                <a:cubicBezTo>
                  <a:pt x="76" y="40"/>
                  <a:pt x="72" y="37"/>
                  <a:pt x="69" y="34"/>
                </a:cubicBezTo>
                <a:cubicBezTo>
                  <a:pt x="66" y="32"/>
                  <a:pt x="62" y="30"/>
                  <a:pt x="58" y="30"/>
                </a:cubicBezTo>
                <a:cubicBezTo>
                  <a:pt x="53" y="31"/>
                  <a:pt x="50" y="34"/>
                  <a:pt x="46" y="35"/>
                </a:cubicBezTo>
                <a:cubicBezTo>
                  <a:pt x="43" y="36"/>
                  <a:pt x="39" y="35"/>
                  <a:pt x="38" y="31"/>
                </a:cubicBezTo>
                <a:cubicBezTo>
                  <a:pt x="38" y="27"/>
                  <a:pt x="43" y="25"/>
                  <a:pt x="46" y="24"/>
                </a:cubicBezTo>
                <a:cubicBezTo>
                  <a:pt x="50" y="22"/>
                  <a:pt x="54" y="20"/>
                  <a:pt x="58" y="19"/>
                </a:cubicBezTo>
                <a:cubicBezTo>
                  <a:pt x="67" y="16"/>
                  <a:pt x="76" y="13"/>
                  <a:pt x="85" y="16"/>
                </a:cubicBezTo>
                <a:cubicBezTo>
                  <a:pt x="85" y="16"/>
                  <a:pt x="85" y="16"/>
                  <a:pt x="85" y="15"/>
                </a:cubicBezTo>
                <a:close/>
                <a:moveTo>
                  <a:pt x="30" y="56"/>
                </a:moveTo>
                <a:cubicBezTo>
                  <a:pt x="33" y="56"/>
                  <a:pt x="36" y="53"/>
                  <a:pt x="38" y="50"/>
                </a:cubicBezTo>
                <a:cubicBezTo>
                  <a:pt x="38" y="49"/>
                  <a:pt x="40" y="48"/>
                  <a:pt x="39" y="46"/>
                </a:cubicBezTo>
                <a:cubicBezTo>
                  <a:pt x="38" y="45"/>
                  <a:pt x="37" y="44"/>
                  <a:pt x="35" y="44"/>
                </a:cubicBezTo>
                <a:cubicBezTo>
                  <a:pt x="33" y="44"/>
                  <a:pt x="30" y="47"/>
                  <a:pt x="29" y="49"/>
                </a:cubicBezTo>
                <a:cubicBezTo>
                  <a:pt x="27" y="51"/>
                  <a:pt x="27" y="55"/>
                  <a:pt x="30" y="56"/>
                </a:cubicBezTo>
                <a:close/>
                <a:moveTo>
                  <a:pt x="35" y="53"/>
                </a:moveTo>
                <a:cubicBezTo>
                  <a:pt x="33" y="55"/>
                  <a:pt x="31" y="56"/>
                  <a:pt x="32" y="59"/>
                </a:cubicBezTo>
                <a:cubicBezTo>
                  <a:pt x="33" y="60"/>
                  <a:pt x="34" y="62"/>
                  <a:pt x="36" y="61"/>
                </a:cubicBezTo>
                <a:cubicBezTo>
                  <a:pt x="40" y="61"/>
                  <a:pt x="43" y="56"/>
                  <a:pt x="45" y="54"/>
                </a:cubicBezTo>
                <a:cubicBezTo>
                  <a:pt x="46" y="52"/>
                  <a:pt x="48" y="51"/>
                  <a:pt x="48" y="49"/>
                </a:cubicBezTo>
                <a:cubicBezTo>
                  <a:pt x="47" y="47"/>
                  <a:pt x="46" y="46"/>
                  <a:pt x="44" y="45"/>
                </a:cubicBezTo>
                <a:cubicBezTo>
                  <a:pt x="42" y="45"/>
                  <a:pt x="41" y="47"/>
                  <a:pt x="40" y="48"/>
                </a:cubicBezTo>
                <a:cubicBezTo>
                  <a:pt x="38" y="50"/>
                  <a:pt x="36" y="52"/>
                  <a:pt x="35" y="53"/>
                </a:cubicBezTo>
                <a:close/>
                <a:moveTo>
                  <a:pt x="52" y="50"/>
                </a:moveTo>
                <a:cubicBezTo>
                  <a:pt x="49" y="48"/>
                  <a:pt x="45" y="53"/>
                  <a:pt x="43" y="55"/>
                </a:cubicBezTo>
                <a:cubicBezTo>
                  <a:pt x="42" y="57"/>
                  <a:pt x="36" y="61"/>
                  <a:pt x="40" y="64"/>
                </a:cubicBezTo>
                <a:cubicBezTo>
                  <a:pt x="44" y="66"/>
                  <a:pt x="48" y="61"/>
                  <a:pt x="50" y="59"/>
                </a:cubicBezTo>
                <a:cubicBezTo>
                  <a:pt x="51" y="57"/>
                  <a:pt x="56" y="52"/>
                  <a:pt x="52" y="50"/>
                </a:cubicBezTo>
                <a:close/>
                <a:moveTo>
                  <a:pt x="47" y="62"/>
                </a:moveTo>
                <a:cubicBezTo>
                  <a:pt x="46" y="63"/>
                  <a:pt x="45" y="64"/>
                  <a:pt x="46" y="66"/>
                </a:cubicBezTo>
                <a:cubicBezTo>
                  <a:pt x="46" y="67"/>
                  <a:pt x="48" y="68"/>
                  <a:pt x="49" y="67"/>
                </a:cubicBezTo>
                <a:cubicBezTo>
                  <a:pt x="52" y="67"/>
                  <a:pt x="55" y="64"/>
                  <a:pt x="56" y="61"/>
                </a:cubicBezTo>
                <a:cubicBezTo>
                  <a:pt x="58" y="59"/>
                  <a:pt x="57" y="55"/>
                  <a:pt x="54" y="56"/>
                </a:cubicBezTo>
                <a:cubicBezTo>
                  <a:pt x="51" y="56"/>
                  <a:pt x="49" y="60"/>
                  <a:pt x="47" y="62"/>
                </a:cubicBezTo>
                <a:close/>
                <a:moveTo>
                  <a:pt x="51" y="21"/>
                </a:moveTo>
                <a:cubicBezTo>
                  <a:pt x="50" y="20"/>
                  <a:pt x="48" y="19"/>
                  <a:pt x="46" y="18"/>
                </a:cubicBezTo>
                <a:cubicBezTo>
                  <a:pt x="45" y="18"/>
                  <a:pt x="42" y="16"/>
                  <a:pt x="41" y="17"/>
                </a:cubicBezTo>
                <a:cubicBezTo>
                  <a:pt x="39" y="17"/>
                  <a:pt x="38" y="18"/>
                  <a:pt x="38" y="19"/>
                </a:cubicBezTo>
                <a:cubicBezTo>
                  <a:pt x="37" y="20"/>
                  <a:pt x="35" y="22"/>
                  <a:pt x="34" y="24"/>
                </a:cubicBezTo>
                <a:cubicBezTo>
                  <a:pt x="32" y="27"/>
                  <a:pt x="30" y="30"/>
                  <a:pt x="27" y="33"/>
                </a:cubicBezTo>
                <a:cubicBezTo>
                  <a:pt x="25" y="36"/>
                  <a:pt x="22" y="39"/>
                  <a:pt x="20" y="43"/>
                </a:cubicBezTo>
                <a:cubicBezTo>
                  <a:pt x="22" y="45"/>
                  <a:pt x="25" y="47"/>
                  <a:pt x="29" y="49"/>
                </a:cubicBezTo>
                <a:moveTo>
                  <a:pt x="53" y="65"/>
                </a:moveTo>
                <a:cubicBezTo>
                  <a:pt x="56" y="67"/>
                  <a:pt x="59" y="67"/>
                  <a:pt x="63" y="67"/>
                </a:cubicBezTo>
                <a:cubicBezTo>
                  <a:pt x="63" y="66"/>
                  <a:pt x="65" y="66"/>
                  <a:pt x="65" y="65"/>
                </a:cubicBezTo>
                <a:cubicBezTo>
                  <a:pt x="65" y="63"/>
                  <a:pt x="63" y="63"/>
                  <a:pt x="62" y="62"/>
                </a:cubicBezTo>
                <a:cubicBezTo>
                  <a:pt x="65" y="65"/>
                  <a:pt x="68" y="68"/>
                  <a:pt x="72" y="65"/>
                </a:cubicBezTo>
                <a:cubicBezTo>
                  <a:pt x="74" y="65"/>
                  <a:pt x="74" y="63"/>
                  <a:pt x="73" y="61"/>
                </a:cubicBezTo>
                <a:cubicBezTo>
                  <a:pt x="73" y="59"/>
                  <a:pt x="71" y="58"/>
                  <a:pt x="69" y="57"/>
                </a:cubicBezTo>
                <a:cubicBezTo>
                  <a:pt x="72" y="60"/>
                  <a:pt x="76" y="63"/>
                  <a:pt x="80" y="61"/>
                </a:cubicBezTo>
                <a:cubicBezTo>
                  <a:pt x="84" y="58"/>
                  <a:pt x="80" y="54"/>
                  <a:pt x="77" y="52"/>
                </a:cubicBezTo>
                <a:cubicBezTo>
                  <a:pt x="80" y="54"/>
                  <a:pt x="82" y="57"/>
                  <a:pt x="86" y="56"/>
                </a:cubicBezTo>
                <a:cubicBezTo>
                  <a:pt x="89" y="55"/>
                  <a:pt x="90" y="52"/>
                  <a:pt x="88" y="49"/>
                </a:cubicBezTo>
                <a:moveTo>
                  <a:pt x="0" y="31"/>
                </a:moveTo>
                <a:cubicBezTo>
                  <a:pt x="3" y="33"/>
                  <a:pt x="7" y="36"/>
                  <a:pt x="10" y="38"/>
                </a:cubicBezTo>
                <a:cubicBezTo>
                  <a:pt x="11" y="40"/>
                  <a:pt x="13" y="41"/>
                  <a:pt x="15" y="42"/>
                </a:cubicBezTo>
                <a:cubicBezTo>
                  <a:pt x="15" y="43"/>
                  <a:pt x="16" y="44"/>
                  <a:pt x="17" y="44"/>
                </a:cubicBezTo>
                <a:cubicBezTo>
                  <a:pt x="18" y="45"/>
                  <a:pt x="19" y="43"/>
                  <a:pt x="19" y="43"/>
                </a:cubicBezTo>
                <a:moveTo>
                  <a:pt x="39" y="17"/>
                </a:moveTo>
                <a:cubicBezTo>
                  <a:pt x="41" y="16"/>
                  <a:pt x="43" y="15"/>
                  <a:pt x="41" y="13"/>
                </a:cubicBezTo>
                <a:cubicBezTo>
                  <a:pt x="39" y="11"/>
                  <a:pt x="37" y="10"/>
                  <a:pt x="36" y="9"/>
                </a:cubicBezTo>
                <a:cubicBezTo>
                  <a:pt x="34" y="7"/>
                  <a:pt x="32" y="6"/>
                  <a:pt x="30" y="4"/>
                </a:cubicBezTo>
                <a:cubicBezTo>
                  <a:pt x="29" y="3"/>
                  <a:pt x="27" y="2"/>
                  <a:pt x="25" y="0"/>
                </a:cubicBezTo>
                <a:moveTo>
                  <a:pt x="103" y="1"/>
                </a:moveTo>
                <a:cubicBezTo>
                  <a:pt x="96" y="5"/>
                  <a:pt x="89" y="8"/>
                  <a:pt x="82" y="11"/>
                </a:cubicBezTo>
                <a:cubicBezTo>
                  <a:pt x="83" y="13"/>
                  <a:pt x="84" y="14"/>
                  <a:pt x="85" y="16"/>
                </a:cubicBezTo>
                <a:moveTo>
                  <a:pt x="99" y="39"/>
                </a:moveTo>
                <a:cubicBezTo>
                  <a:pt x="99" y="39"/>
                  <a:pt x="100" y="40"/>
                  <a:pt x="100" y="41"/>
                </a:cubicBezTo>
                <a:cubicBezTo>
                  <a:pt x="101" y="42"/>
                  <a:pt x="100" y="42"/>
                  <a:pt x="101" y="42"/>
                </a:cubicBezTo>
                <a:cubicBezTo>
                  <a:pt x="102" y="42"/>
                  <a:pt x="102" y="41"/>
                  <a:pt x="103" y="41"/>
                </a:cubicBezTo>
                <a:cubicBezTo>
                  <a:pt x="105" y="40"/>
                  <a:pt x="107" y="39"/>
                  <a:pt x="109" y="39"/>
                </a:cubicBezTo>
                <a:cubicBezTo>
                  <a:pt x="113" y="37"/>
                  <a:pt x="117" y="35"/>
                  <a:pt x="121" y="33"/>
                </a:cubicBezTo>
              </a:path>
            </a:pathLst>
          </a:custGeom>
          <a:solidFill>
            <a:srgbClr val="FFC652"/>
          </a:solidFill>
          <a:ln w="1270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85170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750"/>
                                        <p:tgtEl>
                                          <p:spTgt spid="10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750"/>
                                        <p:tgtEl>
                                          <p:spTgt spid="100"/>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75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01" grpId="0" animBg="1"/>
      <p:bldP spid="102" grpId="0" animBg="1"/>
      <p:bldP spid="10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1EB5-6B2B-4E51-AEEC-6E4CB7B878A7}"/>
              </a:ext>
            </a:extLst>
          </p:cNvPr>
          <p:cNvSpPr>
            <a:spLocks noGrp="1"/>
          </p:cNvSpPr>
          <p:nvPr>
            <p:ph type="body" sz="quarter" idx="16"/>
          </p:nvPr>
        </p:nvSpPr>
        <p:spPr>
          <a:xfrm>
            <a:off x="308344" y="769440"/>
            <a:ext cx="9905039" cy="2288553"/>
          </a:xfrm>
        </p:spPr>
        <p:txBody>
          <a:bodyPr/>
          <a:lstStyle/>
          <a:p>
            <a:pPr>
              <a:lnSpc>
                <a:spcPct val="150000"/>
              </a:lnSpc>
              <a:spcAft>
                <a:spcPts val="800"/>
              </a:spcAft>
            </a:pPr>
            <a:r>
              <a:rPr lang="en-US" sz="1600" b="1" dirty="0">
                <a:effectLst/>
                <a:latin typeface="Josefin Sans" pitchFamily="2" charset="0"/>
                <a:ea typeface="Calibri" panose="020F0502020204030204" pitchFamily="34" charset="0"/>
                <a:cs typeface="Calibri" panose="020F0502020204030204" pitchFamily="34" charset="0"/>
              </a:rPr>
              <a:t>L'empathie </a:t>
            </a:r>
            <a:r>
              <a:rPr lang="en-US" sz="1600" dirty="0">
                <a:effectLst/>
                <a:latin typeface="Josefin Sans" pitchFamily="2" charset="0"/>
                <a:ea typeface="Calibri" panose="020F0502020204030204" pitchFamily="34" charset="0"/>
                <a:cs typeface="Calibri" panose="020F0502020204030204" pitchFamily="34" charset="0"/>
              </a:rPr>
              <a:t>est la capacité de comprendre psychologiquement ce que ressentent les autres, de voir les choses sous un angle différent et de se mettre à leur place.  </a:t>
            </a:r>
            <a:r>
              <a:rPr lang="en-US" sz="1600" dirty="0">
                <a:latin typeface="Josefin Sans" pitchFamily="2" charset="0"/>
                <a:ea typeface="Calibri" panose="020F0502020204030204" pitchFamily="34" charset="0"/>
                <a:cs typeface="Calibri" panose="020F0502020204030204" pitchFamily="34" charset="0"/>
              </a:rPr>
              <a:t>En termes simples, c'est la capacité de comprendre et de partager les sentiments d'une autre personne. </a:t>
            </a:r>
            <a:r>
              <a:rPr lang="en-US" sz="1600" dirty="0">
                <a:effectLst/>
                <a:latin typeface="Josefin Sans" pitchFamily="2" charset="0"/>
                <a:ea typeface="Calibri" panose="020F0502020204030204" pitchFamily="34" charset="0"/>
                <a:cs typeface="Calibri" panose="020F0502020204030204" pitchFamily="34" charset="0"/>
              </a:rPr>
              <a:t>Lorsque vous voyez </a:t>
            </a:r>
            <a:r>
              <a:rPr lang="en-US" sz="1600" dirty="0">
                <a:latin typeface="Josefin Sans" pitchFamily="2" charset="0"/>
                <a:ea typeface="Calibri" panose="020F0502020204030204" pitchFamily="34" charset="0"/>
                <a:cs typeface="Calibri" panose="020F0502020204030204" pitchFamily="34" charset="0"/>
              </a:rPr>
              <a:t>quelqu'un </a:t>
            </a:r>
            <a:r>
              <a:rPr lang="en-US" sz="1600" dirty="0">
                <a:effectLst/>
                <a:latin typeface="Josefin Sans" pitchFamily="2" charset="0"/>
                <a:ea typeface="Calibri" panose="020F0502020204030204" pitchFamily="34" charset="0"/>
                <a:cs typeface="Calibri" panose="020F0502020204030204" pitchFamily="34" charset="0"/>
              </a:rPr>
              <a:t>souffrir, vous pouvez immédiatement vous imaginer à sa place et ressentir de la compassion pour ce qu'</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il </a:t>
            </a:r>
            <a:r>
              <a:rPr lang="en-US" sz="1600" dirty="0">
                <a:solidFill>
                  <a:srgbClr val="000000"/>
                </a:solidFill>
                <a:latin typeface="Josefin Sans" pitchFamily="2" charset="0"/>
                <a:ea typeface="Calibri" panose="020F0502020204030204" pitchFamily="34" charset="0"/>
                <a:cs typeface="Calibri" panose="020F0502020204030204" pitchFamily="34" charset="0"/>
              </a:rPr>
              <a:t>vit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US" sz="1600" dirty="0">
                <a:solidFill>
                  <a:schemeClr val="tx1"/>
                </a:solidFill>
                <a:effectLst/>
                <a:latin typeface="Josefin Sans" pitchFamily="2" charset="0"/>
                <a:ea typeface="Calibri" panose="020F0502020204030204" pitchFamily="34" charset="0"/>
                <a:cs typeface="Calibri" panose="020F0502020204030204" pitchFamily="34" charset="0"/>
              </a:rPr>
              <a:t>https://www.verywellmind.com/what-is-empathy-2795562).</a:t>
            </a:r>
            <a:endParaRPr lang="en-US" sz="16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Box 7">
            <a:extLst>
              <a:ext uri="{FF2B5EF4-FFF2-40B4-BE49-F238E27FC236}">
                <a16:creationId xmlns:a16="http://schemas.microsoft.com/office/drawing/2014/main" id="{7C7DD23C-72E8-4007-8E05-D969E9890736}"/>
              </a:ext>
            </a:extLst>
          </p:cNvPr>
          <p:cNvSpPr txBox="1"/>
          <p:nvPr/>
        </p:nvSpPr>
        <p:spPr>
          <a:xfrm>
            <a:off x="414983" y="3234919"/>
            <a:ext cx="8934290" cy="2328843"/>
          </a:xfrm>
          <a:prstGeom prst="rect">
            <a:avLst/>
          </a:prstGeom>
          <a:noFill/>
        </p:spPr>
        <p:txBody>
          <a:bodyPr wrap="square" rtlCol="0">
            <a:spAutoFit/>
          </a:bodyPr>
          <a:lstStyle/>
          <a:p>
            <a:pPr>
              <a:spcAft>
                <a:spcPts val="800"/>
              </a:spcAft>
            </a:pPr>
            <a:r>
              <a:rPr lang="en-US" sz="1600" b="1" dirty="0">
                <a:solidFill>
                  <a:srgbClr val="000000"/>
                </a:solidFill>
                <a:effectLst/>
                <a:latin typeface="Josefin Sans" pitchFamily="2" charset="0"/>
                <a:ea typeface="Calibri" panose="020F0502020204030204" pitchFamily="34" charset="0"/>
                <a:cs typeface="Calibri" panose="020F0502020204030204" pitchFamily="34" charset="0"/>
              </a:rPr>
              <a:t>La compassion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signifie directement "lutter ensemble". La </a:t>
            </a:r>
            <a:r>
              <a:rPr lang="en-US" sz="1600" dirty="0">
                <a:solidFill>
                  <a:srgbClr val="000000"/>
                </a:solidFill>
                <a:latin typeface="Josefin Sans" pitchFamily="2" charset="0"/>
                <a:ea typeface="Calibri" panose="020F0502020204030204" pitchFamily="34" charset="0"/>
                <a:cs typeface="Calibri" panose="020F0502020204030204" pitchFamily="34" charset="0"/>
              </a:rPr>
              <a:t>recherche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définit la compassion </a:t>
            </a:r>
          </a:p>
          <a:p>
            <a:pPr>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comme le sentiment qui émerge lorsque vous êtes confronté à la souffrance d'un autre </a:t>
            </a:r>
          </a:p>
          <a:p>
            <a:pPr>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et </a:t>
            </a:r>
            <a:r>
              <a:rPr lang="en-US" sz="1600" dirty="0">
                <a:solidFill>
                  <a:srgbClr val="000000"/>
                </a:solidFill>
                <a:latin typeface="Josefin Sans" pitchFamily="2" charset="0"/>
                <a:ea typeface="Calibri" panose="020F0502020204030204" pitchFamily="34" charset="0"/>
                <a:cs typeface="Calibri" panose="020F0502020204030204" pitchFamily="34" charset="0"/>
              </a:rPr>
              <a:t>que </a:t>
            </a:r>
            <a:r>
              <a:rPr lang="en-US" sz="1600" dirty="0" err="1">
                <a:solidFill>
                  <a:srgbClr val="000000"/>
                </a:solidFill>
                <a:latin typeface="Josefin Sans" pitchFamily="2" charset="0"/>
                <a:ea typeface="Calibri" panose="020F0502020204030204" pitchFamily="34" charset="0"/>
                <a:cs typeface="Calibri" panose="020F0502020204030204" pitchFamily="34" charset="0"/>
              </a:rPr>
              <a:t>vous</a:t>
            </a:r>
            <a:r>
              <a:rPr lang="en-US" sz="1600" dirty="0">
                <a:solidFill>
                  <a:srgbClr val="000000"/>
                </a:solidFill>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latin typeface="Josefin Sans" pitchFamily="2" charset="0"/>
                <a:ea typeface="Calibri" panose="020F0502020204030204" pitchFamily="34" charset="0"/>
                <a:cs typeface="Calibri" panose="020F0502020204030204" pitchFamily="34" charset="0"/>
              </a:rPr>
              <a:t>vous</a:t>
            </a:r>
            <a:r>
              <a:rPr lang="en-US" sz="1600" dirty="0">
                <a:solidFill>
                  <a:srgbClr val="000000"/>
                </a:solidFill>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latin typeface="Josefin Sans" pitchFamily="2" charset="0"/>
                <a:ea typeface="Calibri" panose="020F0502020204030204" pitchFamily="34" charset="0"/>
                <a:cs typeface="Calibri" panose="020F0502020204030204" pitchFamily="34" charset="0"/>
              </a:rPr>
              <a:t>sentez</a:t>
            </a:r>
            <a:r>
              <a:rPr lang="en-US" sz="1600" dirty="0">
                <a:solidFill>
                  <a:srgbClr val="000000"/>
                </a:solidFill>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inspiré</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pour soulager cette souffrance.</a:t>
            </a:r>
          </a:p>
          <a:p>
            <a:pPr>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Bien que ces concepts soient liés, la compassion n'est pas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synonyme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600" dirty="0">
              <a:effectLst/>
              <a:latin typeface="Josefin Sans" pitchFamily="2" charset="0"/>
              <a:ea typeface="Calibri" panose="020F0502020204030204" pitchFamily="34" charset="0"/>
              <a:cs typeface="Arial" panose="020B0604020202020204" pitchFamily="34" charset="0"/>
            </a:endParaRPr>
          </a:p>
          <a:p>
            <a:pPr>
              <a:spcAft>
                <a:spcPts val="800"/>
              </a:spcAft>
            </a:pPr>
            <a:r>
              <a:rPr lang="en-US" sz="1600" dirty="0" err="1">
                <a:solidFill>
                  <a:srgbClr val="000000"/>
                </a:solidFill>
                <a:latin typeface="Josefin Sans" pitchFamily="2" charset="0"/>
                <a:ea typeface="Calibri" panose="020F0502020204030204" pitchFamily="34" charset="0"/>
                <a:cs typeface="Calibri" panose="020F0502020204030204" pitchFamily="34" charset="0"/>
              </a:rPr>
              <a:t>d</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'empathie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ou</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latin typeface="Josefin Sans" pitchFamily="2" charset="0"/>
                <a:ea typeface="Calibri" panose="020F0502020204030204" pitchFamily="34" charset="0"/>
                <a:cs typeface="Calibri" panose="020F0502020204030204" pitchFamily="34" charset="0"/>
              </a:rPr>
              <a:t>d’</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altruisme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L'empathie fait référence à notre capacité à prendre la place d'une autre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personne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et de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ressentir</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ses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émotions</a:t>
            </a:r>
            <a:r>
              <a:rPr lang="en-US" sz="1600" dirty="0">
                <a:solidFill>
                  <a:srgbClr val="000000"/>
                </a:solidFill>
                <a:latin typeface="Josefin Sans" pitchFamily="2" charset="0"/>
                <a:ea typeface="Calibri" panose="020F0502020204030204" pitchFamily="34" charset="0"/>
                <a:cs typeface="Calibri" panose="020F0502020204030204" pitchFamily="34" charset="0"/>
              </a:rPr>
              <a:t>. L</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 compassion est un désir d'aider.</a:t>
            </a:r>
          </a:p>
          <a:p>
            <a:pPr>
              <a:spcAft>
                <a:spcPts val="800"/>
              </a:spcAft>
            </a:pPr>
            <a:r>
              <a:rPr lang="en-US" sz="1600" u="sng" dirty="0">
                <a:effectLst/>
                <a:latin typeface="Josefin Sans"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US" sz="1600" dirty="0">
                <a:effectLst/>
                <a:latin typeface="Josefin Sans" pitchFamily="2" charset="0"/>
                <a:ea typeface="Calibri" panose="020F0502020204030204" pitchFamily="34" charset="0"/>
                <a:cs typeface="Calibri" panose="020F0502020204030204" pitchFamily="34" charset="0"/>
              </a:rPr>
              <a:t>https://greatergood.berkeley.edu/topic/compassion/definition).</a:t>
            </a:r>
            <a:endParaRPr lang="en-US" sz="16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A110568-F730-EBD9-D684-BE698B5FE1CA}"/>
              </a:ext>
            </a:extLst>
          </p:cNvPr>
          <p:cNvSpPr txBox="1"/>
          <p:nvPr/>
        </p:nvSpPr>
        <p:spPr>
          <a:xfrm>
            <a:off x="308344" y="0"/>
            <a:ext cx="9760091" cy="769441"/>
          </a:xfrm>
          <a:prstGeom prst="rect">
            <a:avLst/>
          </a:prstGeom>
          <a:noFill/>
        </p:spPr>
        <p:txBody>
          <a:bodyPr wrap="square">
            <a:spAutoFit/>
          </a:bodyPr>
          <a:lstStyle/>
          <a:p>
            <a:pPr algn="ctr"/>
            <a:r>
              <a:rPr lang="en-IE" sz="4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Définitions de l'empathie et de la compassion </a:t>
            </a:r>
          </a:p>
        </p:txBody>
      </p:sp>
    </p:spTree>
    <p:extLst>
      <p:ext uri="{BB962C8B-B14F-4D97-AF65-F5344CB8AC3E}">
        <p14:creationId xmlns:p14="http://schemas.microsoft.com/office/powerpoint/2010/main" val="36719657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1A68F4-7F8C-4142-A2CC-B780096E6987}"/>
              </a:ext>
            </a:extLst>
          </p:cNvPr>
          <p:cNvSpPr>
            <a:spLocks noGrp="1"/>
          </p:cNvSpPr>
          <p:nvPr>
            <p:ph type="body" sz="quarter" idx="16"/>
          </p:nvPr>
        </p:nvSpPr>
        <p:spPr>
          <a:xfrm>
            <a:off x="655638" y="1052749"/>
            <a:ext cx="10715846" cy="6194960"/>
          </a:xfrm>
        </p:spPr>
        <p:txBody>
          <a:bodyPr>
            <a:normAutofit/>
          </a:bodyPr>
          <a:lstStyle/>
          <a:p>
            <a:pPr algn="just">
              <a:lnSpc>
                <a:spcPct val="170000"/>
              </a:lnSpc>
              <a:spcAft>
                <a:spcPts val="800"/>
              </a:spcAft>
            </a:pP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L'empathie peut créer un lien profond entre les personnes, ce qui </a:t>
            </a:r>
            <a:r>
              <a:rPr lang="en-US" sz="1400" dirty="0">
                <a:solidFill>
                  <a:srgbClr val="000000"/>
                </a:solidFill>
                <a:latin typeface="Josefin Sans" pitchFamily="2" charset="0"/>
                <a:ea typeface="Calibri" panose="020F0502020204030204" pitchFamily="34" charset="0"/>
                <a:cs typeface="Calibri" panose="020F0502020204030204" pitchFamily="34" charset="0"/>
              </a:rPr>
              <a:t>permet une </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compréhension </a:t>
            </a:r>
            <a:r>
              <a:rPr lang="en-US" sz="1400" dirty="0">
                <a:solidFill>
                  <a:srgbClr val="000000"/>
                </a:solidFill>
                <a:latin typeface="Josefin Sans" pitchFamily="2" charset="0"/>
                <a:ea typeface="Calibri" panose="020F0502020204030204" pitchFamily="34" charset="0"/>
                <a:cs typeface="Calibri" panose="020F0502020204030204" pitchFamily="34" charset="0"/>
              </a:rPr>
              <a:t>plus claire</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(McLaren, 2013). Lorsqu'une personne a de l'empathie, cela signifie qu'elle peut comprendre ce qu'une autre personne ressent à un moment donné et comprendre pourquoi les actions d'autres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personnes</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ont</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du sens pour elle. L'empathie nous aide également à communiquer nos idées d'une manière qui a du sens pour les autres, et elle nous aide à comprendre les autres lorsqu'ils communiquent avec nous. De nombreuses personnes confondent l'empathie et la sympathie, alors qu'il s'agit de deux concepts complètement différents. Ces deux concepts permettent et garantissent une communication efficace. "Lorsque vous offrez aux autres votre attention et votre empathie, ils se sentent compris et sont plus disposés à écouter ce que vous avez en tête", explique le Dr Michael Nichols.</a:t>
            </a:r>
            <a:endParaRPr lang="en-US" sz="1400" dirty="0">
              <a:effectLst/>
              <a:latin typeface="Josefin Sans" pitchFamily="2" charset="0"/>
              <a:ea typeface="Calibri" panose="020F0502020204030204" pitchFamily="34" charset="0"/>
              <a:cs typeface="Arial" panose="020B0604020202020204" pitchFamily="34" charset="0"/>
            </a:endParaRPr>
          </a:p>
          <a:p>
            <a:pPr algn="just">
              <a:lnSpc>
                <a:spcPct val="170000"/>
              </a:lnSpc>
              <a:spcAft>
                <a:spcPts val="800"/>
              </a:spcAft>
            </a:pP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La communication compatissante permet aux gens de rester empathiques même lorsqu'ils sont en colère ou frustrés. Elle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permet</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communiquer</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avec les autres sans les blâmer et </a:t>
            </a:r>
            <a:r>
              <a:rPr lang="en-US" sz="1400" dirty="0" err="1">
                <a:solidFill>
                  <a:srgbClr val="000000"/>
                </a:solidFill>
                <a:latin typeface="Josefin Sans" pitchFamily="2" charset="0"/>
                <a:ea typeface="Calibri" panose="020F0502020204030204" pitchFamily="34" charset="0"/>
                <a:cs typeface="Calibri" panose="020F0502020204030204" pitchFamily="34" charset="0"/>
              </a:rPr>
              <a:t>d’</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écouter</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les critiques personnelles sans s'énerver. Cette approche peut être appliquée à presque toutes les situations, qu'il s'agisse de traiter avec des collègues difficiles au travail ou de résoudre des conflits avec des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partenaires</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400" dirty="0" err="1">
                <a:solidFill>
                  <a:srgbClr val="000000"/>
                </a:solidFill>
                <a:latin typeface="Josefin Sans" pitchFamily="2" charset="0"/>
                <a:ea typeface="Calibri" panose="020F0502020204030204" pitchFamily="34" charset="0"/>
                <a:cs typeface="Calibri" panose="020F0502020204030204" pitchFamily="34" charset="0"/>
              </a:rPr>
              <a:t>amoureux</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ou des enfants à la maison. La communication efficace et compatissante est l'une des compétences les plus importantes que nous pouvons cultiver en tant qu'éducateurs et artisans du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changement</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a:t>
            </a:r>
          </a:p>
          <a:p>
            <a:pPr algn="just">
              <a:lnSpc>
                <a:spcPct val="170000"/>
              </a:lnSpc>
              <a:spcAft>
                <a:spcPts val="800"/>
              </a:spcAft>
            </a:pPr>
            <a:r>
              <a:rPr lang="en-US" sz="14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US" sz="1400" dirty="0">
                <a:solidFill>
                  <a:schemeClr val="tx1"/>
                </a:solidFill>
                <a:effectLst/>
                <a:latin typeface="Josefin Sans" pitchFamily="2" charset="0"/>
                <a:ea typeface="Calibri" panose="020F0502020204030204" pitchFamily="34" charset="0"/>
                <a:cs typeface="Calibri" panose="020F0502020204030204" pitchFamily="34" charset="0"/>
              </a:rPr>
              <a:t>https://experiencelife.lifetime.life/article/compassionate-communication/).</a:t>
            </a:r>
            <a:endParaRPr lang="en-US" sz="1400" dirty="0">
              <a:solidFill>
                <a:schemeClr val="tx1"/>
              </a:solidFill>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05345C88-25DF-4650-831B-DAFE351995EA}"/>
              </a:ext>
            </a:extLst>
          </p:cNvPr>
          <p:cNvSpPr>
            <a:spLocks noGrp="1"/>
          </p:cNvSpPr>
          <p:nvPr>
            <p:ph type="body" sz="quarter" idx="17"/>
          </p:nvPr>
        </p:nvSpPr>
        <p:spPr>
          <a:xfrm>
            <a:off x="488524" y="475453"/>
            <a:ext cx="11214951" cy="577296"/>
          </a:xfrm>
        </p:spPr>
        <p:txBody>
          <a:bodyPr/>
          <a:lstStyle/>
          <a:p>
            <a:r>
              <a:rPr lang="en-US" sz="2800" dirty="0">
                <a:effectLst/>
                <a:latin typeface="Amatic SC" panose="00000500000000000000" pitchFamily="2" charset="-79"/>
                <a:ea typeface="Calibri" panose="020F0502020204030204" pitchFamily="34" charset="0"/>
                <a:cs typeface="Amatic SC" panose="00000500000000000000" pitchFamily="2" charset="-79"/>
              </a:rPr>
              <a:t>1) </a:t>
            </a:r>
            <a:r>
              <a:rPr lang="en-US" sz="32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Quels rôles jouent l'empathie et la compassion dans les compétences de communication ?</a:t>
            </a:r>
          </a:p>
        </p:txBody>
      </p:sp>
    </p:spTree>
    <p:extLst>
      <p:ext uri="{BB962C8B-B14F-4D97-AF65-F5344CB8AC3E}">
        <p14:creationId xmlns:p14="http://schemas.microsoft.com/office/powerpoint/2010/main" val="18520576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p:txBody>
          <a:bodyPr/>
          <a:lstStyle/>
          <a:p>
            <a:pPr algn="ct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Réfléchissez </a:t>
            </a:r>
            <a:r>
              <a:rPr lang="en-US" sz="2400" dirty="0" err="1">
                <a:solidFill>
                  <a:srgbClr val="000000"/>
                </a:solidFill>
                <a:effectLst/>
                <a:latin typeface="Josefin Sans" pitchFamily="2" charset="0"/>
                <a:ea typeface="Calibri" panose="020F0502020204030204" pitchFamily="34" charset="0"/>
                <a:cs typeface="Calibri" panose="020F0502020204030204" pitchFamily="34" charset="0"/>
              </a:rPr>
              <a:t>chaque</a:t>
            </a: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 jour</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p:txBody>
          <a:bodyPr/>
          <a:lstStyle/>
          <a:p>
            <a:pPr algn="ct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Parlez poliment et gentiment </a:t>
            </a: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54079" y="3492631"/>
            <a:ext cx="2886739" cy="2908092"/>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Pour être plus efficaces, nous devons entamer les conversations avec les gens là où ils sont, plutôt que là où nous voulons qu'ils soient.</a:t>
            </a:r>
            <a:endParaRPr lang="en-US" sz="80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70039" y="558453"/>
            <a:ext cx="2886739" cy="1108770"/>
          </a:xfrm>
        </p:spPr>
        <p:txBody>
          <a:bodyPr>
            <a:normAutofit/>
          </a:bodyPr>
          <a:lstStyle/>
          <a:p>
            <a:pPr algn="ctr"/>
            <a:r>
              <a:rPr lang="en-US" sz="2000" dirty="0">
                <a:solidFill>
                  <a:srgbClr val="000000"/>
                </a:solidFill>
                <a:effectLst/>
                <a:latin typeface="Josefin Sans" pitchFamily="2" charset="0"/>
                <a:ea typeface="Calibri" panose="020F0502020204030204" pitchFamily="34" charset="0"/>
                <a:cs typeface="Calibri" panose="020F0502020204030204" pitchFamily="34" charset="0"/>
              </a:rPr>
              <a:t>Communiquer sans porter de jugement</a:t>
            </a:r>
            <a:endParaRPr lang="en-US" sz="2000" dirty="0"/>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8960435" y="2275746"/>
            <a:ext cx="2886739" cy="1426824"/>
          </a:xfrm>
        </p:spPr>
        <p:txBody>
          <a:bodyPr>
            <a:normAutofit fontScale="25000" lnSpcReduction="20000"/>
          </a:bodyPr>
          <a:lstStyle/>
          <a:p>
            <a:endParaRPr lang="en-US" sz="2400" dirty="0">
              <a:solidFill>
                <a:srgbClr val="000000"/>
              </a:solidFill>
              <a:effectLst/>
              <a:latin typeface="Josefin Sans" pitchFamily="2" charset="0"/>
              <a:ea typeface="Calibri" panose="020F0502020204030204" pitchFamily="34" charset="0"/>
              <a:cs typeface="Calibri" panose="020F0502020204030204" pitchFamily="34" charset="0"/>
            </a:endParaRPr>
          </a:p>
          <a:p>
            <a:pPr algn="ctr">
              <a:lnSpc>
                <a:spcPct val="170000"/>
              </a:lnSpc>
            </a:pP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Gardez une oreille attentive pour les </a:t>
            </a:r>
            <a:r>
              <a:rPr lang="en-US" sz="8000" dirty="0" err="1">
                <a:solidFill>
                  <a:srgbClr val="000000"/>
                </a:solidFill>
                <a:effectLst/>
                <a:latin typeface="Josefin Sans" pitchFamily="2" charset="0"/>
                <a:ea typeface="Calibri" panose="020F0502020204030204" pitchFamily="34" charset="0"/>
                <a:cs typeface="Calibri" panose="020F0502020204030204" pitchFamily="34" charset="0"/>
              </a:rPr>
              <a:t>nons-dits</a:t>
            </a:r>
            <a:r>
              <a:rPr lang="en-US" sz="8000" dirty="0">
                <a:solidFill>
                  <a:srgbClr val="000000"/>
                </a:solidFill>
                <a:effectLst/>
                <a:latin typeface="Josefin Sans" pitchFamily="2" charset="0"/>
                <a:ea typeface="Calibri" panose="020F0502020204030204" pitchFamily="34" charset="0"/>
                <a:cs typeface="Calibri" panose="020F0502020204030204" pitchFamily="34" charset="0"/>
              </a:rPr>
              <a:t>/questions non exprimées</a:t>
            </a:r>
            <a:endParaRPr lang="en-US" sz="80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70039" y="4422458"/>
            <a:ext cx="2886739" cy="1315455"/>
          </a:xfrm>
        </p:spPr>
        <p:txBody>
          <a:bodyPr>
            <a:normAutofit/>
          </a:bodyPr>
          <a:lstStyle/>
          <a:p>
            <a:pPr algn="ctr">
              <a:lnSpc>
                <a:spcPct val="150000"/>
              </a:lnSpc>
            </a:pPr>
            <a:r>
              <a:rPr lang="en-US" sz="2400" dirty="0">
                <a:solidFill>
                  <a:srgbClr val="000000"/>
                </a:solidFill>
                <a:latin typeface="Josefin Sans" pitchFamily="2" charset="0"/>
                <a:ea typeface="Calibri" panose="020F0502020204030204" pitchFamily="34" charset="0"/>
                <a:cs typeface="Calibri" panose="020F0502020204030204" pitchFamily="34" charset="0"/>
              </a:rPr>
              <a:t>Identifier les </a:t>
            </a:r>
            <a:r>
              <a:rPr lang="en-US" sz="2400" dirty="0">
                <a:solidFill>
                  <a:srgbClr val="000000"/>
                </a:solidFill>
                <a:effectLst/>
                <a:latin typeface="Josefin Sans" pitchFamily="2" charset="0"/>
                <a:ea typeface="Calibri" panose="020F0502020204030204" pitchFamily="34" charset="0"/>
                <a:cs typeface="Calibri" panose="020F0502020204030204" pitchFamily="34" charset="0"/>
              </a:rPr>
              <a:t>points </a:t>
            </a:r>
            <a:r>
              <a:rPr lang="en-US" sz="2400" dirty="0" err="1">
                <a:solidFill>
                  <a:srgbClr val="000000"/>
                </a:solidFill>
                <a:effectLst/>
                <a:latin typeface="Josefin Sans" pitchFamily="2" charset="0"/>
                <a:ea typeface="Calibri" panose="020F0502020204030204" pitchFamily="34" charset="0"/>
                <a:cs typeface="Calibri" panose="020F0502020204030204" pitchFamily="34" charset="0"/>
              </a:rPr>
              <a:t>d’entente</a:t>
            </a:r>
            <a:endParaRPr lang="en-US" sz="24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a:xfrm>
            <a:off x="4746196" y="1952155"/>
            <a:ext cx="2574325" cy="866961"/>
          </a:xfrm>
        </p:spPr>
        <p:txBody>
          <a:bodyPr/>
          <a:lstStyle/>
          <a:p>
            <a:r>
              <a:rPr lang="en-US" sz="4800" dirty="0"/>
              <a:t>Culture</a:t>
            </a:r>
          </a:p>
          <a:p>
            <a:r>
              <a:rPr lang="en-US" sz="4800" dirty="0"/>
              <a:t>Actions</a:t>
            </a:r>
          </a:p>
        </p:txBody>
      </p:sp>
      <p:sp>
        <p:nvSpPr>
          <p:cNvPr id="12" name="Freeform 11">
            <a:extLst>
              <a:ext uri="{FF2B5EF4-FFF2-40B4-BE49-F238E27FC236}">
                <a16:creationId xmlns:a16="http://schemas.microsoft.com/office/drawing/2014/main" id="{443CED69-B223-2149-B199-17DE60B2C9CA}"/>
              </a:ext>
            </a:extLst>
          </p:cNvPr>
          <p:cNvSpPr>
            <a:spLocks noEditPoints="1"/>
          </p:cNvSpPr>
          <p:nvPr/>
        </p:nvSpPr>
        <p:spPr bwMode="auto">
          <a:xfrm>
            <a:off x="3565063" y="2449671"/>
            <a:ext cx="571500" cy="323850"/>
          </a:xfrm>
          <a:custGeom>
            <a:avLst/>
            <a:gdLst>
              <a:gd name="T0" fmla="*/ 150 w 150"/>
              <a:gd name="T1" fmla="*/ 84 h 85"/>
              <a:gd name="T2" fmla="*/ 1 w 150"/>
              <a:gd name="T3" fmla="*/ 85 h 85"/>
              <a:gd name="T4" fmla="*/ 0 w 150"/>
              <a:gd name="T5" fmla="*/ 1 h 85"/>
              <a:gd name="T6" fmla="*/ 147 w 150"/>
              <a:gd name="T7" fmla="*/ 0 h 85"/>
              <a:gd name="T8" fmla="*/ 150 w 150"/>
              <a:gd name="T9" fmla="*/ 84 h 85"/>
              <a:gd name="T10" fmla="*/ 1 w 150"/>
              <a:gd name="T11" fmla="*/ 1 h 85"/>
              <a:gd name="T12" fmla="*/ 70 w 150"/>
              <a:gd name="T13" fmla="*/ 47 h 85"/>
              <a:gd name="T14" fmla="*/ 77 w 150"/>
              <a:gd name="T15" fmla="*/ 49 h 85"/>
              <a:gd name="T16" fmla="*/ 82 w 150"/>
              <a:gd name="T17" fmla="*/ 47 h 85"/>
              <a:gd name="T18" fmla="*/ 147 w 150"/>
              <a:gd name="T19" fmla="*/ 0 h 85"/>
              <a:gd name="T20" fmla="*/ 56 w 150"/>
              <a:gd name="T21" fmla="*/ 38 h 85"/>
              <a:gd name="T22" fmla="*/ 18 w 150"/>
              <a:gd name="T23" fmla="*/ 61 h 85"/>
              <a:gd name="T24" fmla="*/ 131 w 150"/>
              <a:gd name="T25" fmla="*/ 63 h 85"/>
              <a:gd name="T26" fmla="*/ 95 w 150"/>
              <a:gd name="T27" fmla="*/ 3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85">
                <a:moveTo>
                  <a:pt x="150" y="84"/>
                </a:moveTo>
                <a:cubicBezTo>
                  <a:pt x="100" y="84"/>
                  <a:pt x="50" y="84"/>
                  <a:pt x="1" y="85"/>
                </a:cubicBezTo>
                <a:cubicBezTo>
                  <a:pt x="0" y="57"/>
                  <a:pt x="0" y="29"/>
                  <a:pt x="0" y="1"/>
                </a:cubicBezTo>
                <a:cubicBezTo>
                  <a:pt x="49" y="0"/>
                  <a:pt x="98" y="0"/>
                  <a:pt x="147" y="0"/>
                </a:cubicBezTo>
                <a:cubicBezTo>
                  <a:pt x="149" y="28"/>
                  <a:pt x="150" y="56"/>
                  <a:pt x="150" y="84"/>
                </a:cubicBezTo>
                <a:close/>
                <a:moveTo>
                  <a:pt x="1" y="1"/>
                </a:moveTo>
                <a:cubicBezTo>
                  <a:pt x="23" y="17"/>
                  <a:pt x="46" y="32"/>
                  <a:pt x="70" y="47"/>
                </a:cubicBezTo>
                <a:cubicBezTo>
                  <a:pt x="72" y="48"/>
                  <a:pt x="74" y="49"/>
                  <a:pt x="77" y="49"/>
                </a:cubicBezTo>
                <a:cubicBezTo>
                  <a:pt x="79" y="49"/>
                  <a:pt x="80" y="48"/>
                  <a:pt x="82" y="47"/>
                </a:cubicBezTo>
                <a:cubicBezTo>
                  <a:pt x="104" y="31"/>
                  <a:pt x="126" y="16"/>
                  <a:pt x="147" y="0"/>
                </a:cubicBezTo>
                <a:moveTo>
                  <a:pt x="56" y="38"/>
                </a:moveTo>
                <a:cubicBezTo>
                  <a:pt x="44" y="46"/>
                  <a:pt x="31" y="54"/>
                  <a:pt x="18" y="61"/>
                </a:cubicBezTo>
                <a:moveTo>
                  <a:pt x="131" y="63"/>
                </a:moveTo>
                <a:cubicBezTo>
                  <a:pt x="119" y="53"/>
                  <a:pt x="108" y="45"/>
                  <a:pt x="95" y="38"/>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2">
            <a:extLst>
              <a:ext uri="{FF2B5EF4-FFF2-40B4-BE49-F238E27FC236}">
                <a16:creationId xmlns:a16="http://schemas.microsoft.com/office/drawing/2014/main" id="{6C3D4091-69C4-E743-BB7C-23BC5E33DD3A}"/>
              </a:ext>
            </a:extLst>
          </p:cNvPr>
          <p:cNvSpPr>
            <a:spLocks noEditPoints="1"/>
          </p:cNvSpPr>
          <p:nvPr/>
        </p:nvSpPr>
        <p:spPr bwMode="auto">
          <a:xfrm>
            <a:off x="3863546" y="840771"/>
            <a:ext cx="882650" cy="495300"/>
          </a:xfrm>
          <a:custGeom>
            <a:avLst/>
            <a:gdLst>
              <a:gd name="T0" fmla="*/ 176 w 232"/>
              <a:gd name="T1" fmla="*/ 52 h 130"/>
              <a:gd name="T2" fmla="*/ 180 w 232"/>
              <a:gd name="T3" fmla="*/ 82 h 130"/>
              <a:gd name="T4" fmla="*/ 163 w 232"/>
              <a:gd name="T5" fmla="*/ 90 h 130"/>
              <a:gd name="T6" fmla="*/ 132 w 232"/>
              <a:gd name="T7" fmla="*/ 65 h 130"/>
              <a:gd name="T8" fmla="*/ 88 w 232"/>
              <a:gd name="T9" fmla="*/ 67 h 130"/>
              <a:gd name="T10" fmla="*/ 87 w 232"/>
              <a:gd name="T11" fmla="*/ 45 h 130"/>
              <a:gd name="T12" fmla="*/ 163 w 232"/>
              <a:gd name="T13" fmla="*/ 30 h 130"/>
              <a:gd name="T14" fmla="*/ 57 w 232"/>
              <a:gd name="T15" fmla="*/ 106 h 130"/>
              <a:gd name="T16" fmla="*/ 74 w 232"/>
              <a:gd name="T17" fmla="*/ 88 h 130"/>
              <a:gd name="T18" fmla="*/ 55 w 232"/>
              <a:gd name="T19" fmla="*/ 94 h 130"/>
              <a:gd name="T20" fmla="*/ 66 w 232"/>
              <a:gd name="T21" fmla="*/ 102 h 130"/>
              <a:gd name="T22" fmla="*/ 69 w 232"/>
              <a:gd name="T23" fmla="*/ 118 h 130"/>
              <a:gd name="T24" fmla="*/ 91 w 232"/>
              <a:gd name="T25" fmla="*/ 93 h 130"/>
              <a:gd name="T26" fmla="*/ 76 w 232"/>
              <a:gd name="T27" fmla="*/ 92 h 130"/>
              <a:gd name="T28" fmla="*/ 100 w 232"/>
              <a:gd name="T29" fmla="*/ 96 h 130"/>
              <a:gd name="T30" fmla="*/ 77 w 232"/>
              <a:gd name="T31" fmla="*/ 122 h 130"/>
              <a:gd name="T32" fmla="*/ 100 w 232"/>
              <a:gd name="T33" fmla="*/ 96 h 130"/>
              <a:gd name="T34" fmla="*/ 88 w 232"/>
              <a:gd name="T35" fmla="*/ 126 h 130"/>
              <a:gd name="T36" fmla="*/ 108 w 232"/>
              <a:gd name="T37" fmla="*/ 118 h 130"/>
              <a:gd name="T38" fmla="*/ 90 w 232"/>
              <a:gd name="T39" fmla="*/ 118 h 130"/>
              <a:gd name="T40" fmla="*/ 88 w 232"/>
              <a:gd name="T41" fmla="*/ 35 h 130"/>
              <a:gd name="T42" fmla="*/ 72 w 232"/>
              <a:gd name="T43" fmla="*/ 36 h 130"/>
              <a:gd name="T44" fmla="*/ 52 w 232"/>
              <a:gd name="T45" fmla="*/ 62 h 130"/>
              <a:gd name="T46" fmla="*/ 55 w 232"/>
              <a:gd name="T47" fmla="*/ 94 h 130"/>
              <a:gd name="T48" fmla="*/ 120 w 232"/>
              <a:gd name="T49" fmla="*/ 127 h 130"/>
              <a:gd name="T50" fmla="*/ 120 w 232"/>
              <a:gd name="T51" fmla="*/ 119 h 130"/>
              <a:gd name="T52" fmla="*/ 141 w 232"/>
              <a:gd name="T53" fmla="*/ 117 h 130"/>
              <a:gd name="T54" fmla="*/ 153 w 232"/>
              <a:gd name="T55" fmla="*/ 117 h 130"/>
              <a:gd name="T56" fmla="*/ 164 w 232"/>
              <a:gd name="T57" fmla="*/ 108 h 130"/>
              <a:gd name="T58" fmla="*/ 0 w 232"/>
              <a:gd name="T59" fmla="*/ 59 h 130"/>
              <a:gd name="T60" fmla="*/ 28 w 232"/>
              <a:gd name="T61" fmla="*/ 81 h 130"/>
              <a:gd name="T62" fmla="*/ 37 w 232"/>
              <a:gd name="T63" fmla="*/ 81 h 130"/>
              <a:gd name="T64" fmla="*/ 78 w 232"/>
              <a:gd name="T65" fmla="*/ 24 h 130"/>
              <a:gd name="T66" fmla="*/ 58 w 232"/>
              <a:gd name="T67" fmla="*/ 8 h 130"/>
              <a:gd name="T68" fmla="*/ 198 w 232"/>
              <a:gd name="T69" fmla="*/ 1 h 130"/>
              <a:gd name="T70" fmla="*/ 163 w 232"/>
              <a:gd name="T71" fmla="*/ 30 h 130"/>
              <a:gd name="T72" fmla="*/ 192 w 232"/>
              <a:gd name="T73" fmla="*/ 79 h 130"/>
              <a:gd name="T74" fmla="*/ 197 w 232"/>
              <a:gd name="T75" fmla="*/ 79 h 130"/>
              <a:gd name="T76" fmla="*/ 232 w 232"/>
              <a:gd name="T7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30">
                <a:moveTo>
                  <a:pt x="163" y="29"/>
                </a:moveTo>
                <a:cubicBezTo>
                  <a:pt x="168" y="37"/>
                  <a:pt x="172" y="45"/>
                  <a:pt x="176" y="52"/>
                </a:cubicBezTo>
                <a:cubicBezTo>
                  <a:pt x="181" y="60"/>
                  <a:pt x="186" y="68"/>
                  <a:pt x="190" y="75"/>
                </a:cubicBezTo>
                <a:cubicBezTo>
                  <a:pt x="186" y="77"/>
                  <a:pt x="183" y="79"/>
                  <a:pt x="180" y="82"/>
                </a:cubicBezTo>
                <a:cubicBezTo>
                  <a:pt x="177" y="85"/>
                  <a:pt x="175" y="88"/>
                  <a:pt x="173" y="91"/>
                </a:cubicBezTo>
                <a:cubicBezTo>
                  <a:pt x="170" y="95"/>
                  <a:pt x="167" y="92"/>
                  <a:pt x="163" y="90"/>
                </a:cubicBezTo>
                <a:cubicBezTo>
                  <a:pt x="159" y="87"/>
                  <a:pt x="156" y="84"/>
                  <a:pt x="152" y="81"/>
                </a:cubicBezTo>
                <a:cubicBezTo>
                  <a:pt x="145" y="76"/>
                  <a:pt x="139" y="70"/>
                  <a:pt x="132" y="65"/>
                </a:cubicBezTo>
                <a:cubicBezTo>
                  <a:pt x="126" y="61"/>
                  <a:pt x="118" y="57"/>
                  <a:pt x="110" y="58"/>
                </a:cubicBezTo>
                <a:cubicBezTo>
                  <a:pt x="102" y="59"/>
                  <a:pt x="96" y="65"/>
                  <a:pt x="88" y="67"/>
                </a:cubicBezTo>
                <a:cubicBezTo>
                  <a:pt x="82" y="69"/>
                  <a:pt x="74" y="67"/>
                  <a:pt x="73" y="60"/>
                </a:cubicBezTo>
                <a:cubicBezTo>
                  <a:pt x="72" y="52"/>
                  <a:pt x="82" y="48"/>
                  <a:pt x="87" y="45"/>
                </a:cubicBezTo>
                <a:cubicBezTo>
                  <a:pt x="95" y="41"/>
                  <a:pt x="103" y="38"/>
                  <a:pt x="111" y="35"/>
                </a:cubicBezTo>
                <a:cubicBezTo>
                  <a:pt x="128" y="30"/>
                  <a:pt x="145" y="24"/>
                  <a:pt x="163" y="30"/>
                </a:cubicBezTo>
                <a:cubicBezTo>
                  <a:pt x="163" y="30"/>
                  <a:pt x="163" y="30"/>
                  <a:pt x="163" y="29"/>
                </a:cubicBezTo>
                <a:close/>
                <a:moveTo>
                  <a:pt x="57" y="106"/>
                </a:moveTo>
                <a:cubicBezTo>
                  <a:pt x="64" y="108"/>
                  <a:pt x="68" y="101"/>
                  <a:pt x="72" y="96"/>
                </a:cubicBezTo>
                <a:cubicBezTo>
                  <a:pt x="74" y="94"/>
                  <a:pt x="76" y="91"/>
                  <a:pt x="74" y="88"/>
                </a:cubicBezTo>
                <a:cubicBezTo>
                  <a:pt x="73" y="85"/>
                  <a:pt x="70" y="84"/>
                  <a:pt x="68" y="84"/>
                </a:cubicBezTo>
                <a:cubicBezTo>
                  <a:pt x="63" y="85"/>
                  <a:pt x="57" y="90"/>
                  <a:pt x="55" y="94"/>
                </a:cubicBezTo>
                <a:cubicBezTo>
                  <a:pt x="52" y="98"/>
                  <a:pt x="51" y="105"/>
                  <a:pt x="57" y="106"/>
                </a:cubicBezTo>
                <a:close/>
                <a:moveTo>
                  <a:pt x="66" y="102"/>
                </a:moveTo>
                <a:cubicBezTo>
                  <a:pt x="64" y="105"/>
                  <a:pt x="60" y="108"/>
                  <a:pt x="61" y="112"/>
                </a:cubicBezTo>
                <a:cubicBezTo>
                  <a:pt x="62" y="116"/>
                  <a:pt x="66" y="118"/>
                  <a:pt x="69" y="118"/>
                </a:cubicBezTo>
                <a:cubicBezTo>
                  <a:pt x="76" y="116"/>
                  <a:pt x="81" y="107"/>
                  <a:pt x="86" y="103"/>
                </a:cubicBezTo>
                <a:cubicBezTo>
                  <a:pt x="89" y="100"/>
                  <a:pt x="91" y="97"/>
                  <a:pt x="91" y="93"/>
                </a:cubicBezTo>
                <a:cubicBezTo>
                  <a:pt x="91" y="90"/>
                  <a:pt x="88" y="87"/>
                  <a:pt x="85" y="87"/>
                </a:cubicBezTo>
                <a:cubicBezTo>
                  <a:pt x="81" y="87"/>
                  <a:pt x="78" y="89"/>
                  <a:pt x="76" y="92"/>
                </a:cubicBezTo>
                <a:cubicBezTo>
                  <a:pt x="73" y="95"/>
                  <a:pt x="69" y="99"/>
                  <a:pt x="66" y="102"/>
                </a:cubicBezTo>
                <a:close/>
                <a:moveTo>
                  <a:pt x="100" y="96"/>
                </a:moveTo>
                <a:cubicBezTo>
                  <a:pt x="93" y="91"/>
                  <a:pt x="87" y="100"/>
                  <a:pt x="83" y="104"/>
                </a:cubicBezTo>
                <a:cubicBezTo>
                  <a:pt x="80" y="108"/>
                  <a:pt x="70" y="118"/>
                  <a:pt x="77" y="122"/>
                </a:cubicBezTo>
                <a:cubicBezTo>
                  <a:pt x="84" y="126"/>
                  <a:pt x="91" y="117"/>
                  <a:pt x="95" y="113"/>
                </a:cubicBezTo>
                <a:cubicBezTo>
                  <a:pt x="98" y="109"/>
                  <a:pt x="106" y="100"/>
                  <a:pt x="100" y="96"/>
                </a:cubicBezTo>
                <a:close/>
                <a:moveTo>
                  <a:pt x="90" y="118"/>
                </a:moveTo>
                <a:cubicBezTo>
                  <a:pt x="88" y="120"/>
                  <a:pt x="86" y="123"/>
                  <a:pt x="88" y="126"/>
                </a:cubicBezTo>
                <a:cubicBezTo>
                  <a:pt x="89" y="128"/>
                  <a:pt x="91" y="130"/>
                  <a:pt x="94" y="129"/>
                </a:cubicBezTo>
                <a:cubicBezTo>
                  <a:pt x="100" y="128"/>
                  <a:pt x="105" y="122"/>
                  <a:pt x="108" y="118"/>
                </a:cubicBezTo>
                <a:cubicBezTo>
                  <a:pt x="111" y="113"/>
                  <a:pt x="109" y="106"/>
                  <a:pt x="103" y="107"/>
                </a:cubicBezTo>
                <a:cubicBezTo>
                  <a:pt x="97" y="107"/>
                  <a:pt x="93" y="114"/>
                  <a:pt x="90" y="118"/>
                </a:cubicBezTo>
                <a:close/>
                <a:moveTo>
                  <a:pt x="98" y="40"/>
                </a:moveTo>
                <a:cubicBezTo>
                  <a:pt x="95" y="39"/>
                  <a:pt x="92" y="37"/>
                  <a:pt x="88" y="35"/>
                </a:cubicBezTo>
                <a:cubicBezTo>
                  <a:pt x="85" y="34"/>
                  <a:pt x="81" y="31"/>
                  <a:pt x="78" y="31"/>
                </a:cubicBezTo>
                <a:cubicBezTo>
                  <a:pt x="75" y="32"/>
                  <a:pt x="74" y="34"/>
                  <a:pt x="72" y="36"/>
                </a:cubicBezTo>
                <a:cubicBezTo>
                  <a:pt x="70" y="39"/>
                  <a:pt x="68" y="42"/>
                  <a:pt x="66" y="45"/>
                </a:cubicBezTo>
                <a:cubicBezTo>
                  <a:pt x="62" y="51"/>
                  <a:pt x="57" y="57"/>
                  <a:pt x="52" y="62"/>
                </a:cubicBezTo>
                <a:cubicBezTo>
                  <a:pt x="48" y="69"/>
                  <a:pt x="43" y="75"/>
                  <a:pt x="37" y="81"/>
                </a:cubicBezTo>
                <a:cubicBezTo>
                  <a:pt x="43" y="86"/>
                  <a:pt x="49" y="90"/>
                  <a:pt x="55" y="94"/>
                </a:cubicBezTo>
                <a:moveTo>
                  <a:pt x="102" y="124"/>
                </a:moveTo>
                <a:cubicBezTo>
                  <a:pt x="107" y="128"/>
                  <a:pt x="114" y="129"/>
                  <a:pt x="120" y="127"/>
                </a:cubicBezTo>
                <a:cubicBezTo>
                  <a:pt x="122" y="127"/>
                  <a:pt x="125" y="126"/>
                  <a:pt x="124" y="124"/>
                </a:cubicBezTo>
                <a:cubicBezTo>
                  <a:pt x="124" y="121"/>
                  <a:pt x="120" y="121"/>
                  <a:pt x="120" y="119"/>
                </a:cubicBezTo>
                <a:cubicBezTo>
                  <a:pt x="124" y="124"/>
                  <a:pt x="131" y="130"/>
                  <a:pt x="138" y="125"/>
                </a:cubicBezTo>
                <a:cubicBezTo>
                  <a:pt x="141" y="123"/>
                  <a:pt x="142" y="120"/>
                  <a:pt x="141" y="117"/>
                </a:cubicBezTo>
                <a:cubicBezTo>
                  <a:pt x="140" y="113"/>
                  <a:pt x="136" y="111"/>
                  <a:pt x="133" y="109"/>
                </a:cubicBezTo>
                <a:cubicBezTo>
                  <a:pt x="138" y="114"/>
                  <a:pt x="145" y="121"/>
                  <a:pt x="153" y="117"/>
                </a:cubicBezTo>
                <a:cubicBezTo>
                  <a:pt x="161" y="111"/>
                  <a:pt x="153" y="103"/>
                  <a:pt x="148" y="99"/>
                </a:cubicBezTo>
                <a:cubicBezTo>
                  <a:pt x="152" y="104"/>
                  <a:pt x="157" y="109"/>
                  <a:pt x="164" y="108"/>
                </a:cubicBezTo>
                <a:cubicBezTo>
                  <a:pt x="171" y="106"/>
                  <a:pt x="172" y="99"/>
                  <a:pt x="169" y="93"/>
                </a:cubicBezTo>
                <a:moveTo>
                  <a:pt x="0" y="59"/>
                </a:moveTo>
                <a:cubicBezTo>
                  <a:pt x="6" y="63"/>
                  <a:pt x="12" y="68"/>
                  <a:pt x="19" y="73"/>
                </a:cubicBezTo>
                <a:cubicBezTo>
                  <a:pt x="22" y="76"/>
                  <a:pt x="25" y="78"/>
                  <a:pt x="28" y="81"/>
                </a:cubicBezTo>
                <a:cubicBezTo>
                  <a:pt x="29" y="82"/>
                  <a:pt x="31" y="84"/>
                  <a:pt x="33" y="85"/>
                </a:cubicBezTo>
                <a:cubicBezTo>
                  <a:pt x="34" y="85"/>
                  <a:pt x="36" y="83"/>
                  <a:pt x="37" y="81"/>
                </a:cubicBezTo>
                <a:moveTo>
                  <a:pt x="75" y="32"/>
                </a:moveTo>
                <a:cubicBezTo>
                  <a:pt x="78" y="30"/>
                  <a:pt x="81" y="28"/>
                  <a:pt x="78" y="24"/>
                </a:cubicBezTo>
                <a:cubicBezTo>
                  <a:pt x="75" y="22"/>
                  <a:pt x="71" y="19"/>
                  <a:pt x="68" y="17"/>
                </a:cubicBezTo>
                <a:cubicBezTo>
                  <a:pt x="65" y="14"/>
                  <a:pt x="62" y="11"/>
                  <a:pt x="58" y="8"/>
                </a:cubicBezTo>
                <a:cubicBezTo>
                  <a:pt x="55" y="5"/>
                  <a:pt x="51" y="3"/>
                  <a:pt x="47" y="0"/>
                </a:cubicBezTo>
                <a:moveTo>
                  <a:pt x="198" y="1"/>
                </a:moveTo>
                <a:cubicBezTo>
                  <a:pt x="185" y="8"/>
                  <a:pt x="171" y="15"/>
                  <a:pt x="158" y="22"/>
                </a:cubicBezTo>
                <a:cubicBezTo>
                  <a:pt x="160" y="24"/>
                  <a:pt x="161" y="27"/>
                  <a:pt x="163" y="30"/>
                </a:cubicBezTo>
                <a:moveTo>
                  <a:pt x="190" y="74"/>
                </a:moveTo>
                <a:cubicBezTo>
                  <a:pt x="191" y="75"/>
                  <a:pt x="191" y="77"/>
                  <a:pt x="192" y="79"/>
                </a:cubicBezTo>
                <a:cubicBezTo>
                  <a:pt x="193" y="80"/>
                  <a:pt x="193" y="80"/>
                  <a:pt x="194" y="80"/>
                </a:cubicBezTo>
                <a:cubicBezTo>
                  <a:pt x="195" y="80"/>
                  <a:pt x="196" y="79"/>
                  <a:pt x="197" y="79"/>
                </a:cubicBezTo>
                <a:cubicBezTo>
                  <a:pt x="201" y="77"/>
                  <a:pt x="205" y="75"/>
                  <a:pt x="209" y="74"/>
                </a:cubicBezTo>
                <a:cubicBezTo>
                  <a:pt x="217" y="70"/>
                  <a:pt x="225" y="67"/>
                  <a:pt x="232" y="6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4" name="Freeform 13">
            <a:extLst>
              <a:ext uri="{FF2B5EF4-FFF2-40B4-BE49-F238E27FC236}">
                <a16:creationId xmlns:a16="http://schemas.microsoft.com/office/drawing/2014/main" id="{14D3C36D-E8D5-5347-BDCC-A6C5CD2287AD}"/>
              </a:ext>
            </a:extLst>
          </p:cNvPr>
          <p:cNvSpPr>
            <a:spLocks noEditPoints="1"/>
          </p:cNvSpPr>
          <p:nvPr/>
        </p:nvSpPr>
        <p:spPr bwMode="auto">
          <a:xfrm>
            <a:off x="3757554" y="4084479"/>
            <a:ext cx="552450" cy="552450"/>
          </a:xfrm>
          <a:custGeom>
            <a:avLst/>
            <a:gdLst>
              <a:gd name="T0" fmla="*/ 137 w 145"/>
              <a:gd name="T1" fmla="*/ 104 h 145"/>
              <a:gd name="T2" fmla="*/ 114 w 145"/>
              <a:gd name="T3" fmla="*/ 133 h 145"/>
              <a:gd name="T4" fmla="*/ 83 w 145"/>
              <a:gd name="T5" fmla="*/ 144 h 145"/>
              <a:gd name="T6" fmla="*/ 44 w 145"/>
              <a:gd name="T7" fmla="*/ 137 h 145"/>
              <a:gd name="T8" fmla="*/ 4 w 145"/>
              <a:gd name="T9" fmla="*/ 85 h 145"/>
              <a:gd name="T10" fmla="*/ 25 w 145"/>
              <a:gd name="T11" fmla="*/ 22 h 145"/>
              <a:gd name="T12" fmla="*/ 89 w 145"/>
              <a:gd name="T13" fmla="*/ 5 h 145"/>
              <a:gd name="T14" fmla="*/ 139 w 145"/>
              <a:gd name="T15" fmla="*/ 50 h 145"/>
              <a:gd name="T16" fmla="*/ 137 w 145"/>
              <a:gd name="T17" fmla="*/ 104 h 145"/>
              <a:gd name="T18" fmla="*/ 73 w 145"/>
              <a:gd name="T19" fmla="*/ 35 h 145"/>
              <a:gd name="T20" fmla="*/ 73 w 145"/>
              <a:gd name="T21" fmla="*/ 74 h 145"/>
              <a:gd name="T22" fmla="*/ 105 w 145"/>
              <a:gd name="T23" fmla="*/ 74 h 145"/>
              <a:gd name="T24" fmla="*/ 73 w 145"/>
              <a:gd name="T25" fmla="*/ 4 h 145"/>
              <a:gd name="T26" fmla="*/ 74 w 145"/>
              <a:gd name="T27" fmla="*/ 19 h 145"/>
              <a:gd name="T28" fmla="*/ 20 w 145"/>
              <a:gd name="T29" fmla="*/ 74 h 145"/>
              <a:gd name="T30" fmla="*/ 3 w 145"/>
              <a:gd name="T31" fmla="*/ 74 h 145"/>
              <a:gd name="T32" fmla="*/ 129 w 145"/>
              <a:gd name="T33" fmla="*/ 74 h 145"/>
              <a:gd name="T34" fmla="*/ 143 w 145"/>
              <a:gd name="T35" fmla="*/ 74 h 145"/>
              <a:gd name="T36" fmla="*/ 74 w 145"/>
              <a:gd name="T37" fmla="*/ 144 h 145"/>
              <a:gd name="T38" fmla="*/ 74 w 145"/>
              <a:gd name="T39" fmla="*/ 12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 h="145">
                <a:moveTo>
                  <a:pt x="137" y="104"/>
                </a:moveTo>
                <a:cubicBezTo>
                  <a:pt x="132" y="116"/>
                  <a:pt x="124" y="126"/>
                  <a:pt x="114" y="133"/>
                </a:cubicBezTo>
                <a:cubicBezTo>
                  <a:pt x="105" y="139"/>
                  <a:pt x="94" y="143"/>
                  <a:pt x="83" y="144"/>
                </a:cubicBezTo>
                <a:cubicBezTo>
                  <a:pt x="70" y="145"/>
                  <a:pt x="56" y="143"/>
                  <a:pt x="44" y="137"/>
                </a:cubicBezTo>
                <a:cubicBezTo>
                  <a:pt x="23" y="128"/>
                  <a:pt x="7" y="107"/>
                  <a:pt x="4" y="85"/>
                </a:cubicBezTo>
                <a:cubicBezTo>
                  <a:pt x="0" y="62"/>
                  <a:pt x="8" y="38"/>
                  <a:pt x="25" y="22"/>
                </a:cubicBezTo>
                <a:cubicBezTo>
                  <a:pt x="42" y="7"/>
                  <a:pt x="67" y="0"/>
                  <a:pt x="89" y="5"/>
                </a:cubicBezTo>
                <a:cubicBezTo>
                  <a:pt x="112" y="11"/>
                  <a:pt x="131" y="28"/>
                  <a:pt x="139" y="50"/>
                </a:cubicBezTo>
                <a:cubicBezTo>
                  <a:pt x="145" y="67"/>
                  <a:pt x="144" y="87"/>
                  <a:pt x="137" y="104"/>
                </a:cubicBezTo>
                <a:close/>
                <a:moveTo>
                  <a:pt x="73" y="35"/>
                </a:moveTo>
                <a:cubicBezTo>
                  <a:pt x="73" y="48"/>
                  <a:pt x="73" y="61"/>
                  <a:pt x="73" y="74"/>
                </a:cubicBezTo>
                <a:cubicBezTo>
                  <a:pt x="84" y="73"/>
                  <a:pt x="95" y="73"/>
                  <a:pt x="105" y="74"/>
                </a:cubicBezTo>
                <a:moveTo>
                  <a:pt x="73" y="4"/>
                </a:moveTo>
                <a:cubicBezTo>
                  <a:pt x="72" y="9"/>
                  <a:pt x="73" y="14"/>
                  <a:pt x="74" y="19"/>
                </a:cubicBezTo>
                <a:moveTo>
                  <a:pt x="20" y="74"/>
                </a:moveTo>
                <a:cubicBezTo>
                  <a:pt x="14" y="74"/>
                  <a:pt x="8" y="74"/>
                  <a:pt x="3" y="74"/>
                </a:cubicBezTo>
                <a:moveTo>
                  <a:pt x="129" y="74"/>
                </a:moveTo>
                <a:cubicBezTo>
                  <a:pt x="134" y="74"/>
                  <a:pt x="138" y="74"/>
                  <a:pt x="143" y="74"/>
                </a:cubicBezTo>
                <a:moveTo>
                  <a:pt x="74" y="144"/>
                </a:moveTo>
                <a:cubicBezTo>
                  <a:pt x="74" y="139"/>
                  <a:pt x="74" y="134"/>
                  <a:pt x="74" y="129"/>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5" name="Freeform 14">
            <a:extLst>
              <a:ext uri="{FF2B5EF4-FFF2-40B4-BE49-F238E27FC236}">
                <a16:creationId xmlns:a16="http://schemas.microsoft.com/office/drawing/2014/main" id="{2B44B019-3875-A346-A2FE-5C816860BA62}"/>
              </a:ext>
            </a:extLst>
          </p:cNvPr>
          <p:cNvSpPr>
            <a:spLocks noEditPoints="1"/>
          </p:cNvSpPr>
          <p:nvPr/>
        </p:nvSpPr>
        <p:spPr bwMode="auto">
          <a:xfrm>
            <a:off x="7872783" y="3949383"/>
            <a:ext cx="577850" cy="473075"/>
          </a:xfrm>
          <a:custGeom>
            <a:avLst/>
            <a:gdLst>
              <a:gd name="T0" fmla="*/ 0 w 152"/>
              <a:gd name="T1" fmla="*/ 122 h 124"/>
              <a:gd name="T2" fmla="*/ 152 w 152"/>
              <a:gd name="T3" fmla="*/ 124 h 124"/>
              <a:gd name="T4" fmla="*/ 39 w 152"/>
              <a:gd name="T5" fmla="*/ 122 h 124"/>
              <a:gd name="T6" fmla="*/ 37 w 152"/>
              <a:gd name="T7" fmla="*/ 91 h 124"/>
              <a:gd name="T8" fmla="*/ 17 w 152"/>
              <a:gd name="T9" fmla="*/ 91 h 124"/>
              <a:gd name="T10" fmla="*/ 17 w 152"/>
              <a:gd name="T11" fmla="*/ 122 h 124"/>
              <a:gd name="T12" fmla="*/ 69 w 152"/>
              <a:gd name="T13" fmla="*/ 121 h 124"/>
              <a:gd name="T14" fmla="*/ 69 w 152"/>
              <a:gd name="T15" fmla="*/ 59 h 124"/>
              <a:gd name="T16" fmla="*/ 48 w 152"/>
              <a:gd name="T17" fmla="*/ 60 h 124"/>
              <a:gd name="T18" fmla="*/ 49 w 152"/>
              <a:gd name="T19" fmla="*/ 121 h 124"/>
              <a:gd name="T20" fmla="*/ 102 w 152"/>
              <a:gd name="T21" fmla="*/ 122 h 124"/>
              <a:gd name="T22" fmla="*/ 102 w 152"/>
              <a:gd name="T23" fmla="*/ 74 h 124"/>
              <a:gd name="T24" fmla="*/ 82 w 152"/>
              <a:gd name="T25" fmla="*/ 73 h 124"/>
              <a:gd name="T26" fmla="*/ 81 w 152"/>
              <a:gd name="T27" fmla="*/ 122 h 124"/>
              <a:gd name="T28" fmla="*/ 134 w 152"/>
              <a:gd name="T29" fmla="*/ 123 h 124"/>
              <a:gd name="T30" fmla="*/ 133 w 152"/>
              <a:gd name="T31" fmla="*/ 41 h 124"/>
              <a:gd name="T32" fmla="*/ 113 w 152"/>
              <a:gd name="T33" fmla="*/ 41 h 124"/>
              <a:gd name="T34" fmla="*/ 114 w 152"/>
              <a:gd name="T35" fmla="*/ 122 h 124"/>
              <a:gd name="T36" fmla="*/ 30 w 152"/>
              <a:gd name="T37" fmla="*/ 55 h 124"/>
              <a:gd name="T38" fmla="*/ 24 w 152"/>
              <a:gd name="T39" fmla="*/ 55 h 124"/>
              <a:gd name="T40" fmla="*/ 21 w 152"/>
              <a:gd name="T41" fmla="*/ 61 h 124"/>
              <a:gd name="T42" fmla="*/ 25 w 152"/>
              <a:gd name="T43" fmla="*/ 66 h 124"/>
              <a:gd name="T44" fmla="*/ 28 w 152"/>
              <a:gd name="T45" fmla="*/ 67 h 124"/>
              <a:gd name="T46" fmla="*/ 32 w 152"/>
              <a:gd name="T47" fmla="*/ 66 h 124"/>
              <a:gd name="T48" fmla="*/ 33 w 152"/>
              <a:gd name="T49" fmla="*/ 62 h 124"/>
              <a:gd name="T50" fmla="*/ 30 w 152"/>
              <a:gd name="T51" fmla="*/ 55 h 124"/>
              <a:gd name="T52" fmla="*/ 53 w 152"/>
              <a:gd name="T53" fmla="*/ 31 h 124"/>
              <a:gd name="T54" fmla="*/ 57 w 152"/>
              <a:gd name="T55" fmla="*/ 37 h 124"/>
              <a:gd name="T56" fmla="*/ 63 w 152"/>
              <a:gd name="T57" fmla="*/ 37 h 124"/>
              <a:gd name="T58" fmla="*/ 65 w 152"/>
              <a:gd name="T59" fmla="*/ 35 h 124"/>
              <a:gd name="T60" fmla="*/ 65 w 152"/>
              <a:gd name="T61" fmla="*/ 31 h 124"/>
              <a:gd name="T62" fmla="*/ 63 w 152"/>
              <a:gd name="T63" fmla="*/ 28 h 124"/>
              <a:gd name="T64" fmla="*/ 61 w 152"/>
              <a:gd name="T65" fmla="*/ 26 h 124"/>
              <a:gd name="T66" fmla="*/ 59 w 152"/>
              <a:gd name="T67" fmla="*/ 25 h 124"/>
              <a:gd name="T68" fmla="*/ 53 w 152"/>
              <a:gd name="T69" fmla="*/ 31 h 124"/>
              <a:gd name="T70" fmla="*/ 96 w 152"/>
              <a:gd name="T71" fmla="*/ 50 h 124"/>
              <a:gd name="T72" fmla="*/ 96 w 152"/>
              <a:gd name="T73" fmla="*/ 45 h 124"/>
              <a:gd name="T74" fmla="*/ 95 w 152"/>
              <a:gd name="T75" fmla="*/ 41 h 124"/>
              <a:gd name="T76" fmla="*/ 91 w 152"/>
              <a:gd name="T77" fmla="*/ 40 h 124"/>
              <a:gd name="T78" fmla="*/ 86 w 152"/>
              <a:gd name="T79" fmla="*/ 40 h 124"/>
              <a:gd name="T80" fmla="*/ 84 w 152"/>
              <a:gd name="T81" fmla="*/ 43 h 124"/>
              <a:gd name="T82" fmla="*/ 85 w 152"/>
              <a:gd name="T83" fmla="*/ 50 h 124"/>
              <a:gd name="T84" fmla="*/ 90 w 152"/>
              <a:gd name="T85" fmla="*/ 53 h 124"/>
              <a:gd name="T86" fmla="*/ 96 w 152"/>
              <a:gd name="T87" fmla="*/ 50 h 124"/>
              <a:gd name="T88" fmla="*/ 117 w 152"/>
              <a:gd name="T89" fmla="*/ 12 h 124"/>
              <a:gd name="T90" fmla="*/ 124 w 152"/>
              <a:gd name="T91" fmla="*/ 16 h 124"/>
              <a:gd name="T92" fmla="*/ 126 w 152"/>
              <a:gd name="T93" fmla="*/ 3 h 124"/>
              <a:gd name="T94" fmla="*/ 117 w 152"/>
              <a:gd name="T95" fmla="*/ 12 h 124"/>
              <a:gd name="T96" fmla="*/ 55 w 152"/>
              <a:gd name="T97" fmla="*/ 36 h 124"/>
              <a:gd name="T98" fmla="*/ 32 w 152"/>
              <a:gd name="T99" fmla="*/ 57 h 124"/>
              <a:gd name="T100" fmla="*/ 66 w 152"/>
              <a:gd name="T101" fmla="*/ 34 h 124"/>
              <a:gd name="T102" fmla="*/ 84 w 152"/>
              <a:gd name="T103" fmla="*/ 43 h 124"/>
              <a:gd name="T104" fmla="*/ 120 w 152"/>
              <a:gd name="T105" fmla="*/ 15 h 124"/>
              <a:gd name="T106" fmla="*/ 107 w 152"/>
              <a:gd name="T107" fmla="*/ 30 h 124"/>
              <a:gd name="T108" fmla="*/ 96 w 152"/>
              <a:gd name="T109" fmla="*/ 4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2" h="124">
                <a:moveTo>
                  <a:pt x="0" y="122"/>
                </a:moveTo>
                <a:cubicBezTo>
                  <a:pt x="51" y="121"/>
                  <a:pt x="101" y="121"/>
                  <a:pt x="152" y="124"/>
                </a:cubicBezTo>
                <a:moveTo>
                  <a:pt x="39" y="122"/>
                </a:moveTo>
                <a:cubicBezTo>
                  <a:pt x="38" y="112"/>
                  <a:pt x="37" y="101"/>
                  <a:pt x="37" y="91"/>
                </a:cubicBezTo>
                <a:cubicBezTo>
                  <a:pt x="31" y="91"/>
                  <a:pt x="24" y="91"/>
                  <a:pt x="17" y="91"/>
                </a:cubicBezTo>
                <a:cubicBezTo>
                  <a:pt x="17" y="101"/>
                  <a:pt x="17" y="112"/>
                  <a:pt x="17" y="122"/>
                </a:cubicBezTo>
                <a:moveTo>
                  <a:pt x="69" y="121"/>
                </a:moveTo>
                <a:cubicBezTo>
                  <a:pt x="70" y="101"/>
                  <a:pt x="70" y="80"/>
                  <a:pt x="69" y="59"/>
                </a:cubicBezTo>
                <a:cubicBezTo>
                  <a:pt x="62" y="60"/>
                  <a:pt x="55" y="61"/>
                  <a:pt x="48" y="60"/>
                </a:cubicBezTo>
                <a:cubicBezTo>
                  <a:pt x="49" y="80"/>
                  <a:pt x="49" y="101"/>
                  <a:pt x="49" y="121"/>
                </a:cubicBezTo>
                <a:moveTo>
                  <a:pt x="102" y="122"/>
                </a:moveTo>
                <a:cubicBezTo>
                  <a:pt x="101" y="106"/>
                  <a:pt x="101" y="90"/>
                  <a:pt x="102" y="74"/>
                </a:cubicBezTo>
                <a:cubicBezTo>
                  <a:pt x="95" y="73"/>
                  <a:pt x="89" y="73"/>
                  <a:pt x="82" y="73"/>
                </a:cubicBezTo>
                <a:cubicBezTo>
                  <a:pt x="82" y="89"/>
                  <a:pt x="82" y="105"/>
                  <a:pt x="81" y="122"/>
                </a:cubicBezTo>
                <a:moveTo>
                  <a:pt x="134" y="123"/>
                </a:moveTo>
                <a:cubicBezTo>
                  <a:pt x="134" y="96"/>
                  <a:pt x="134" y="68"/>
                  <a:pt x="133" y="41"/>
                </a:cubicBezTo>
                <a:cubicBezTo>
                  <a:pt x="127" y="40"/>
                  <a:pt x="120" y="40"/>
                  <a:pt x="113" y="41"/>
                </a:cubicBezTo>
                <a:cubicBezTo>
                  <a:pt x="113" y="68"/>
                  <a:pt x="113" y="95"/>
                  <a:pt x="114" y="122"/>
                </a:cubicBezTo>
                <a:moveTo>
                  <a:pt x="30" y="55"/>
                </a:moveTo>
                <a:cubicBezTo>
                  <a:pt x="28" y="54"/>
                  <a:pt x="26" y="54"/>
                  <a:pt x="24" y="55"/>
                </a:cubicBezTo>
                <a:cubicBezTo>
                  <a:pt x="22" y="56"/>
                  <a:pt x="21" y="58"/>
                  <a:pt x="21" y="61"/>
                </a:cubicBezTo>
                <a:cubicBezTo>
                  <a:pt x="21" y="63"/>
                  <a:pt x="23" y="65"/>
                  <a:pt x="25" y="66"/>
                </a:cubicBezTo>
                <a:cubicBezTo>
                  <a:pt x="26" y="67"/>
                  <a:pt x="27" y="67"/>
                  <a:pt x="28" y="67"/>
                </a:cubicBezTo>
                <a:cubicBezTo>
                  <a:pt x="30" y="67"/>
                  <a:pt x="31" y="67"/>
                  <a:pt x="32" y="66"/>
                </a:cubicBezTo>
                <a:cubicBezTo>
                  <a:pt x="33" y="65"/>
                  <a:pt x="33" y="63"/>
                  <a:pt x="33" y="62"/>
                </a:cubicBezTo>
                <a:cubicBezTo>
                  <a:pt x="33" y="59"/>
                  <a:pt x="32" y="57"/>
                  <a:pt x="30" y="55"/>
                </a:cubicBezTo>
                <a:close/>
                <a:moveTo>
                  <a:pt x="53" y="31"/>
                </a:moveTo>
                <a:cubicBezTo>
                  <a:pt x="53" y="34"/>
                  <a:pt x="55" y="36"/>
                  <a:pt x="57" y="37"/>
                </a:cubicBezTo>
                <a:cubicBezTo>
                  <a:pt x="58" y="38"/>
                  <a:pt x="61" y="38"/>
                  <a:pt x="63" y="37"/>
                </a:cubicBezTo>
                <a:cubicBezTo>
                  <a:pt x="64" y="37"/>
                  <a:pt x="65" y="36"/>
                  <a:pt x="65" y="35"/>
                </a:cubicBezTo>
                <a:cubicBezTo>
                  <a:pt x="66" y="34"/>
                  <a:pt x="66" y="33"/>
                  <a:pt x="65" y="31"/>
                </a:cubicBezTo>
                <a:cubicBezTo>
                  <a:pt x="65" y="30"/>
                  <a:pt x="64" y="29"/>
                  <a:pt x="63" y="28"/>
                </a:cubicBezTo>
                <a:cubicBezTo>
                  <a:pt x="63" y="27"/>
                  <a:pt x="62" y="26"/>
                  <a:pt x="61" y="26"/>
                </a:cubicBezTo>
                <a:cubicBezTo>
                  <a:pt x="60" y="25"/>
                  <a:pt x="60" y="25"/>
                  <a:pt x="59" y="25"/>
                </a:cubicBezTo>
                <a:cubicBezTo>
                  <a:pt x="56" y="26"/>
                  <a:pt x="53" y="28"/>
                  <a:pt x="53" y="31"/>
                </a:cubicBezTo>
                <a:close/>
                <a:moveTo>
                  <a:pt x="96" y="50"/>
                </a:moveTo>
                <a:cubicBezTo>
                  <a:pt x="97" y="48"/>
                  <a:pt x="97" y="46"/>
                  <a:pt x="96" y="45"/>
                </a:cubicBezTo>
                <a:cubicBezTo>
                  <a:pt x="96" y="43"/>
                  <a:pt x="96" y="42"/>
                  <a:pt x="95" y="41"/>
                </a:cubicBezTo>
                <a:cubicBezTo>
                  <a:pt x="94" y="40"/>
                  <a:pt x="92" y="40"/>
                  <a:pt x="91" y="40"/>
                </a:cubicBezTo>
                <a:cubicBezTo>
                  <a:pt x="89" y="39"/>
                  <a:pt x="87" y="39"/>
                  <a:pt x="86" y="40"/>
                </a:cubicBezTo>
                <a:cubicBezTo>
                  <a:pt x="85" y="41"/>
                  <a:pt x="85" y="42"/>
                  <a:pt x="84" y="43"/>
                </a:cubicBezTo>
                <a:cubicBezTo>
                  <a:pt x="84" y="45"/>
                  <a:pt x="84" y="48"/>
                  <a:pt x="85" y="50"/>
                </a:cubicBezTo>
                <a:cubicBezTo>
                  <a:pt x="86" y="52"/>
                  <a:pt x="88" y="53"/>
                  <a:pt x="90" y="53"/>
                </a:cubicBezTo>
                <a:cubicBezTo>
                  <a:pt x="93" y="53"/>
                  <a:pt x="95" y="52"/>
                  <a:pt x="96" y="50"/>
                </a:cubicBezTo>
                <a:close/>
                <a:moveTo>
                  <a:pt x="117" y="12"/>
                </a:moveTo>
                <a:cubicBezTo>
                  <a:pt x="119" y="14"/>
                  <a:pt x="121" y="16"/>
                  <a:pt x="124" y="16"/>
                </a:cubicBezTo>
                <a:cubicBezTo>
                  <a:pt x="131" y="16"/>
                  <a:pt x="131" y="6"/>
                  <a:pt x="126" y="3"/>
                </a:cubicBezTo>
                <a:cubicBezTo>
                  <a:pt x="121" y="0"/>
                  <a:pt x="115" y="6"/>
                  <a:pt x="117" y="12"/>
                </a:cubicBezTo>
                <a:close/>
                <a:moveTo>
                  <a:pt x="55" y="36"/>
                </a:moveTo>
                <a:cubicBezTo>
                  <a:pt x="47" y="43"/>
                  <a:pt x="39" y="50"/>
                  <a:pt x="32" y="57"/>
                </a:cubicBezTo>
                <a:moveTo>
                  <a:pt x="66" y="34"/>
                </a:moveTo>
                <a:cubicBezTo>
                  <a:pt x="72" y="38"/>
                  <a:pt x="77" y="40"/>
                  <a:pt x="84" y="43"/>
                </a:cubicBezTo>
                <a:moveTo>
                  <a:pt x="120" y="15"/>
                </a:moveTo>
                <a:cubicBezTo>
                  <a:pt x="116" y="20"/>
                  <a:pt x="111" y="25"/>
                  <a:pt x="107" y="30"/>
                </a:cubicBezTo>
                <a:cubicBezTo>
                  <a:pt x="103" y="34"/>
                  <a:pt x="99" y="38"/>
                  <a:pt x="96" y="42"/>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15">
            <a:extLst>
              <a:ext uri="{FF2B5EF4-FFF2-40B4-BE49-F238E27FC236}">
                <a16:creationId xmlns:a16="http://schemas.microsoft.com/office/drawing/2014/main" id="{3D2B0E37-1CDF-AF4D-9742-00E0F143150E}"/>
              </a:ext>
            </a:extLst>
          </p:cNvPr>
          <p:cNvSpPr>
            <a:spLocks noEditPoints="1"/>
          </p:cNvSpPr>
          <p:nvPr/>
        </p:nvSpPr>
        <p:spPr bwMode="auto">
          <a:xfrm>
            <a:off x="7512162" y="840771"/>
            <a:ext cx="577888" cy="473075"/>
          </a:xfrm>
          <a:custGeom>
            <a:avLst/>
            <a:gdLst>
              <a:gd name="T0" fmla="*/ 1 w 170"/>
              <a:gd name="T1" fmla="*/ 76 h 139"/>
              <a:gd name="T2" fmla="*/ 1 w 170"/>
              <a:gd name="T3" fmla="*/ 32 h 139"/>
              <a:gd name="T4" fmla="*/ 164 w 170"/>
              <a:gd name="T5" fmla="*/ 26 h 139"/>
              <a:gd name="T6" fmla="*/ 170 w 170"/>
              <a:gd name="T7" fmla="*/ 79 h 139"/>
              <a:gd name="T8" fmla="*/ 95 w 170"/>
              <a:gd name="T9" fmla="*/ 112 h 139"/>
              <a:gd name="T10" fmla="*/ 96 w 170"/>
              <a:gd name="T11" fmla="*/ 88 h 139"/>
              <a:gd name="T12" fmla="*/ 91 w 170"/>
              <a:gd name="T13" fmla="*/ 84 h 139"/>
              <a:gd name="T14" fmla="*/ 75 w 170"/>
              <a:gd name="T15" fmla="*/ 84 h 139"/>
              <a:gd name="T16" fmla="*/ 74 w 170"/>
              <a:gd name="T17" fmla="*/ 107 h 139"/>
              <a:gd name="T18" fmla="*/ 80 w 170"/>
              <a:gd name="T19" fmla="*/ 113 h 139"/>
              <a:gd name="T20" fmla="*/ 95 w 170"/>
              <a:gd name="T21" fmla="*/ 112 h 139"/>
              <a:gd name="T22" fmla="*/ 75 w 170"/>
              <a:gd name="T23" fmla="*/ 22 h 139"/>
              <a:gd name="T24" fmla="*/ 72 w 170"/>
              <a:gd name="T25" fmla="*/ 19 h 139"/>
              <a:gd name="T26" fmla="*/ 61 w 170"/>
              <a:gd name="T27" fmla="*/ 19 h 139"/>
              <a:gd name="T28" fmla="*/ 60 w 170"/>
              <a:gd name="T29" fmla="*/ 25 h 139"/>
              <a:gd name="T30" fmla="*/ 112 w 170"/>
              <a:gd name="T31" fmla="*/ 22 h 139"/>
              <a:gd name="T32" fmla="*/ 110 w 170"/>
              <a:gd name="T33" fmla="*/ 19 h 139"/>
              <a:gd name="T34" fmla="*/ 99 w 170"/>
              <a:gd name="T35" fmla="*/ 19 h 139"/>
              <a:gd name="T36" fmla="*/ 98 w 170"/>
              <a:gd name="T37" fmla="*/ 25 h 139"/>
              <a:gd name="T38" fmla="*/ 102 w 170"/>
              <a:gd name="T39" fmla="*/ 14 h 139"/>
              <a:gd name="T40" fmla="*/ 97 w 170"/>
              <a:gd name="T41" fmla="*/ 10 h 139"/>
              <a:gd name="T42" fmla="*/ 74 w 170"/>
              <a:gd name="T43" fmla="*/ 10 h 139"/>
              <a:gd name="T44" fmla="*/ 71 w 170"/>
              <a:gd name="T45" fmla="*/ 19 h 139"/>
              <a:gd name="T46" fmla="*/ 111 w 170"/>
              <a:gd name="T47" fmla="*/ 9 h 139"/>
              <a:gd name="T48" fmla="*/ 98 w 170"/>
              <a:gd name="T49" fmla="*/ 1 h 139"/>
              <a:gd name="T50" fmla="*/ 65 w 170"/>
              <a:gd name="T51" fmla="*/ 3 h 139"/>
              <a:gd name="T52" fmla="*/ 62 w 170"/>
              <a:gd name="T53" fmla="*/ 19 h 139"/>
              <a:gd name="T54" fmla="*/ 6 w 170"/>
              <a:gd name="T55" fmla="*/ 119 h 139"/>
              <a:gd name="T56" fmla="*/ 10 w 170"/>
              <a:gd name="T57" fmla="*/ 135 h 139"/>
              <a:gd name="T58" fmla="*/ 54 w 170"/>
              <a:gd name="T59" fmla="*/ 138 h 139"/>
              <a:gd name="T60" fmla="*/ 128 w 170"/>
              <a:gd name="T61" fmla="*/ 138 h 139"/>
              <a:gd name="T62" fmla="*/ 157 w 170"/>
              <a:gd name="T63" fmla="*/ 138 h 139"/>
              <a:gd name="T64" fmla="*/ 166 w 170"/>
              <a:gd name="T65" fmla="*/ 126 h 139"/>
              <a:gd name="T66" fmla="*/ 166 w 170"/>
              <a:gd name="T67" fmla="*/ 80 h 139"/>
              <a:gd name="T68" fmla="*/ 82 w 170"/>
              <a:gd name="T69" fmla="*/ 92 h 139"/>
              <a:gd name="T70" fmla="*/ 81 w 170"/>
              <a:gd name="T71" fmla="*/ 94 h 139"/>
              <a:gd name="T72" fmla="*/ 82 w 170"/>
              <a:gd name="T73" fmla="*/ 104 h 139"/>
              <a:gd name="T74" fmla="*/ 87 w 170"/>
              <a:gd name="T75" fmla="*/ 105 h 139"/>
              <a:gd name="T76" fmla="*/ 90 w 170"/>
              <a:gd name="T77" fmla="*/ 103 h 139"/>
              <a:gd name="T78" fmla="*/ 90 w 170"/>
              <a:gd name="T79" fmla="*/ 9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0" h="139">
                <a:moveTo>
                  <a:pt x="74" y="96"/>
                </a:moveTo>
                <a:cubicBezTo>
                  <a:pt x="49" y="94"/>
                  <a:pt x="25" y="85"/>
                  <a:pt x="1" y="76"/>
                </a:cubicBezTo>
                <a:cubicBezTo>
                  <a:pt x="1" y="32"/>
                  <a:pt x="1" y="32"/>
                  <a:pt x="1" y="32"/>
                </a:cubicBezTo>
                <a:cubicBezTo>
                  <a:pt x="1" y="32"/>
                  <a:pt x="1" y="32"/>
                  <a:pt x="1" y="32"/>
                </a:cubicBezTo>
                <a:cubicBezTo>
                  <a:pt x="0" y="29"/>
                  <a:pt x="3" y="26"/>
                  <a:pt x="7" y="26"/>
                </a:cubicBezTo>
                <a:cubicBezTo>
                  <a:pt x="164" y="26"/>
                  <a:pt x="164" y="26"/>
                  <a:pt x="164" y="26"/>
                </a:cubicBezTo>
                <a:cubicBezTo>
                  <a:pt x="167" y="26"/>
                  <a:pt x="170" y="28"/>
                  <a:pt x="170" y="32"/>
                </a:cubicBezTo>
                <a:cubicBezTo>
                  <a:pt x="170" y="48"/>
                  <a:pt x="170" y="63"/>
                  <a:pt x="170" y="79"/>
                </a:cubicBezTo>
                <a:cubicBezTo>
                  <a:pt x="146" y="87"/>
                  <a:pt x="121" y="95"/>
                  <a:pt x="96" y="96"/>
                </a:cubicBezTo>
                <a:moveTo>
                  <a:pt x="95" y="112"/>
                </a:moveTo>
                <a:cubicBezTo>
                  <a:pt x="95" y="112"/>
                  <a:pt x="95" y="111"/>
                  <a:pt x="95" y="110"/>
                </a:cubicBezTo>
                <a:cubicBezTo>
                  <a:pt x="96" y="103"/>
                  <a:pt x="97" y="95"/>
                  <a:pt x="96" y="88"/>
                </a:cubicBezTo>
                <a:cubicBezTo>
                  <a:pt x="96" y="87"/>
                  <a:pt x="96" y="86"/>
                  <a:pt x="95" y="85"/>
                </a:cubicBezTo>
                <a:cubicBezTo>
                  <a:pt x="94" y="84"/>
                  <a:pt x="92" y="84"/>
                  <a:pt x="91" y="84"/>
                </a:cubicBezTo>
                <a:cubicBezTo>
                  <a:pt x="86" y="84"/>
                  <a:pt x="81" y="84"/>
                  <a:pt x="76" y="84"/>
                </a:cubicBezTo>
                <a:cubicBezTo>
                  <a:pt x="76" y="84"/>
                  <a:pt x="75" y="84"/>
                  <a:pt x="75" y="84"/>
                </a:cubicBezTo>
                <a:cubicBezTo>
                  <a:pt x="75" y="84"/>
                  <a:pt x="75" y="85"/>
                  <a:pt x="75" y="86"/>
                </a:cubicBezTo>
                <a:cubicBezTo>
                  <a:pt x="74" y="93"/>
                  <a:pt x="74" y="100"/>
                  <a:pt x="74" y="107"/>
                </a:cubicBezTo>
                <a:cubicBezTo>
                  <a:pt x="74" y="108"/>
                  <a:pt x="74" y="110"/>
                  <a:pt x="75" y="111"/>
                </a:cubicBezTo>
                <a:cubicBezTo>
                  <a:pt x="76" y="112"/>
                  <a:pt x="78" y="113"/>
                  <a:pt x="80" y="113"/>
                </a:cubicBezTo>
                <a:cubicBezTo>
                  <a:pt x="84" y="113"/>
                  <a:pt x="88" y="113"/>
                  <a:pt x="92" y="113"/>
                </a:cubicBezTo>
                <a:cubicBezTo>
                  <a:pt x="93" y="113"/>
                  <a:pt x="94" y="113"/>
                  <a:pt x="95" y="112"/>
                </a:cubicBezTo>
                <a:close/>
                <a:moveTo>
                  <a:pt x="75" y="25"/>
                </a:moveTo>
                <a:cubicBezTo>
                  <a:pt x="75" y="24"/>
                  <a:pt x="75" y="23"/>
                  <a:pt x="75" y="22"/>
                </a:cubicBezTo>
                <a:cubicBezTo>
                  <a:pt x="75" y="21"/>
                  <a:pt x="75" y="20"/>
                  <a:pt x="74" y="19"/>
                </a:cubicBezTo>
                <a:cubicBezTo>
                  <a:pt x="73" y="19"/>
                  <a:pt x="73" y="19"/>
                  <a:pt x="72" y="19"/>
                </a:cubicBezTo>
                <a:cubicBezTo>
                  <a:pt x="69" y="19"/>
                  <a:pt x="66" y="19"/>
                  <a:pt x="64" y="19"/>
                </a:cubicBezTo>
                <a:cubicBezTo>
                  <a:pt x="63" y="19"/>
                  <a:pt x="62" y="19"/>
                  <a:pt x="61" y="19"/>
                </a:cubicBezTo>
                <a:cubicBezTo>
                  <a:pt x="60" y="20"/>
                  <a:pt x="60" y="21"/>
                  <a:pt x="60" y="22"/>
                </a:cubicBezTo>
                <a:cubicBezTo>
                  <a:pt x="61" y="23"/>
                  <a:pt x="61" y="24"/>
                  <a:pt x="60" y="25"/>
                </a:cubicBezTo>
                <a:moveTo>
                  <a:pt x="113" y="25"/>
                </a:moveTo>
                <a:cubicBezTo>
                  <a:pt x="112" y="24"/>
                  <a:pt x="112" y="23"/>
                  <a:pt x="112" y="22"/>
                </a:cubicBezTo>
                <a:cubicBezTo>
                  <a:pt x="113" y="21"/>
                  <a:pt x="112" y="20"/>
                  <a:pt x="111" y="19"/>
                </a:cubicBezTo>
                <a:cubicBezTo>
                  <a:pt x="111" y="19"/>
                  <a:pt x="110" y="19"/>
                  <a:pt x="110" y="19"/>
                </a:cubicBezTo>
                <a:cubicBezTo>
                  <a:pt x="107" y="19"/>
                  <a:pt x="104" y="19"/>
                  <a:pt x="101" y="19"/>
                </a:cubicBezTo>
                <a:cubicBezTo>
                  <a:pt x="100" y="19"/>
                  <a:pt x="99" y="19"/>
                  <a:pt x="99" y="19"/>
                </a:cubicBezTo>
                <a:cubicBezTo>
                  <a:pt x="98" y="20"/>
                  <a:pt x="98" y="21"/>
                  <a:pt x="98" y="22"/>
                </a:cubicBezTo>
                <a:cubicBezTo>
                  <a:pt x="98" y="23"/>
                  <a:pt x="98" y="24"/>
                  <a:pt x="98" y="25"/>
                </a:cubicBezTo>
                <a:moveTo>
                  <a:pt x="102" y="18"/>
                </a:moveTo>
                <a:cubicBezTo>
                  <a:pt x="102" y="17"/>
                  <a:pt x="102" y="16"/>
                  <a:pt x="102" y="14"/>
                </a:cubicBezTo>
                <a:cubicBezTo>
                  <a:pt x="102" y="13"/>
                  <a:pt x="101" y="12"/>
                  <a:pt x="100" y="11"/>
                </a:cubicBezTo>
                <a:cubicBezTo>
                  <a:pt x="99" y="10"/>
                  <a:pt x="98" y="10"/>
                  <a:pt x="97" y="10"/>
                </a:cubicBezTo>
                <a:cubicBezTo>
                  <a:pt x="90" y="9"/>
                  <a:pt x="84" y="9"/>
                  <a:pt x="78" y="9"/>
                </a:cubicBezTo>
                <a:cubicBezTo>
                  <a:pt x="77" y="9"/>
                  <a:pt x="75" y="9"/>
                  <a:pt x="74" y="10"/>
                </a:cubicBezTo>
                <a:cubicBezTo>
                  <a:pt x="73" y="11"/>
                  <a:pt x="72" y="12"/>
                  <a:pt x="72" y="14"/>
                </a:cubicBezTo>
                <a:cubicBezTo>
                  <a:pt x="71" y="15"/>
                  <a:pt x="71" y="17"/>
                  <a:pt x="71" y="19"/>
                </a:cubicBezTo>
                <a:moveTo>
                  <a:pt x="111" y="18"/>
                </a:moveTo>
                <a:cubicBezTo>
                  <a:pt x="111" y="15"/>
                  <a:pt x="111" y="12"/>
                  <a:pt x="111" y="9"/>
                </a:cubicBezTo>
                <a:cubicBezTo>
                  <a:pt x="110" y="6"/>
                  <a:pt x="108" y="3"/>
                  <a:pt x="105" y="2"/>
                </a:cubicBezTo>
                <a:cubicBezTo>
                  <a:pt x="103" y="1"/>
                  <a:pt x="101" y="1"/>
                  <a:pt x="98" y="1"/>
                </a:cubicBezTo>
                <a:cubicBezTo>
                  <a:pt x="90" y="1"/>
                  <a:pt x="81" y="0"/>
                  <a:pt x="72" y="1"/>
                </a:cubicBezTo>
                <a:cubicBezTo>
                  <a:pt x="70" y="1"/>
                  <a:pt x="67" y="2"/>
                  <a:pt x="65" y="3"/>
                </a:cubicBezTo>
                <a:cubicBezTo>
                  <a:pt x="63" y="5"/>
                  <a:pt x="62" y="8"/>
                  <a:pt x="62" y="10"/>
                </a:cubicBezTo>
                <a:cubicBezTo>
                  <a:pt x="62" y="13"/>
                  <a:pt x="63" y="16"/>
                  <a:pt x="62" y="19"/>
                </a:cubicBezTo>
                <a:moveTo>
                  <a:pt x="6" y="78"/>
                </a:moveTo>
                <a:cubicBezTo>
                  <a:pt x="6" y="92"/>
                  <a:pt x="6" y="105"/>
                  <a:pt x="6" y="119"/>
                </a:cubicBezTo>
                <a:cubicBezTo>
                  <a:pt x="6" y="122"/>
                  <a:pt x="6" y="125"/>
                  <a:pt x="6" y="128"/>
                </a:cubicBezTo>
                <a:cubicBezTo>
                  <a:pt x="7" y="130"/>
                  <a:pt x="8" y="133"/>
                  <a:pt x="10" y="135"/>
                </a:cubicBezTo>
                <a:cubicBezTo>
                  <a:pt x="12" y="137"/>
                  <a:pt x="15" y="139"/>
                  <a:pt x="18" y="138"/>
                </a:cubicBezTo>
                <a:cubicBezTo>
                  <a:pt x="54" y="138"/>
                  <a:pt x="54" y="138"/>
                  <a:pt x="54" y="138"/>
                </a:cubicBezTo>
                <a:cubicBezTo>
                  <a:pt x="68" y="138"/>
                  <a:pt x="83" y="138"/>
                  <a:pt x="97" y="138"/>
                </a:cubicBezTo>
                <a:cubicBezTo>
                  <a:pt x="108" y="138"/>
                  <a:pt x="118" y="138"/>
                  <a:pt x="128" y="138"/>
                </a:cubicBezTo>
                <a:cubicBezTo>
                  <a:pt x="133" y="138"/>
                  <a:pt x="138" y="138"/>
                  <a:pt x="144" y="138"/>
                </a:cubicBezTo>
                <a:cubicBezTo>
                  <a:pt x="148" y="138"/>
                  <a:pt x="153" y="139"/>
                  <a:pt x="157" y="138"/>
                </a:cubicBezTo>
                <a:cubicBezTo>
                  <a:pt x="160" y="137"/>
                  <a:pt x="162" y="136"/>
                  <a:pt x="164" y="134"/>
                </a:cubicBezTo>
                <a:cubicBezTo>
                  <a:pt x="165" y="131"/>
                  <a:pt x="166" y="128"/>
                  <a:pt x="166" y="126"/>
                </a:cubicBezTo>
                <a:cubicBezTo>
                  <a:pt x="167" y="116"/>
                  <a:pt x="166" y="107"/>
                  <a:pt x="166" y="97"/>
                </a:cubicBezTo>
                <a:cubicBezTo>
                  <a:pt x="166" y="91"/>
                  <a:pt x="166" y="86"/>
                  <a:pt x="166" y="80"/>
                </a:cubicBezTo>
                <a:moveTo>
                  <a:pt x="88" y="92"/>
                </a:moveTo>
                <a:cubicBezTo>
                  <a:pt x="86" y="92"/>
                  <a:pt x="84" y="92"/>
                  <a:pt x="82" y="92"/>
                </a:cubicBezTo>
                <a:cubicBezTo>
                  <a:pt x="82" y="92"/>
                  <a:pt x="82" y="92"/>
                  <a:pt x="82" y="92"/>
                </a:cubicBezTo>
                <a:cubicBezTo>
                  <a:pt x="81" y="93"/>
                  <a:pt x="81" y="93"/>
                  <a:pt x="81" y="94"/>
                </a:cubicBezTo>
                <a:cubicBezTo>
                  <a:pt x="81" y="96"/>
                  <a:pt x="81" y="99"/>
                  <a:pt x="81" y="101"/>
                </a:cubicBezTo>
                <a:cubicBezTo>
                  <a:pt x="81" y="102"/>
                  <a:pt x="81" y="104"/>
                  <a:pt x="82" y="104"/>
                </a:cubicBezTo>
                <a:cubicBezTo>
                  <a:pt x="82" y="105"/>
                  <a:pt x="83" y="105"/>
                  <a:pt x="83" y="105"/>
                </a:cubicBezTo>
                <a:cubicBezTo>
                  <a:pt x="85" y="105"/>
                  <a:pt x="86" y="105"/>
                  <a:pt x="87" y="105"/>
                </a:cubicBezTo>
                <a:cubicBezTo>
                  <a:pt x="88" y="105"/>
                  <a:pt x="89" y="105"/>
                  <a:pt x="89" y="104"/>
                </a:cubicBezTo>
                <a:cubicBezTo>
                  <a:pt x="90" y="104"/>
                  <a:pt x="90" y="103"/>
                  <a:pt x="90" y="103"/>
                </a:cubicBezTo>
                <a:cubicBezTo>
                  <a:pt x="90" y="100"/>
                  <a:pt x="90" y="97"/>
                  <a:pt x="90" y="94"/>
                </a:cubicBezTo>
                <a:cubicBezTo>
                  <a:pt x="90" y="94"/>
                  <a:pt x="90" y="93"/>
                  <a:pt x="90" y="93"/>
                </a:cubicBezTo>
                <a:cubicBezTo>
                  <a:pt x="89" y="92"/>
                  <a:pt x="89" y="92"/>
                  <a:pt x="88" y="92"/>
                </a:cubicBezTo>
                <a:close/>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16">
            <a:extLst>
              <a:ext uri="{FF2B5EF4-FFF2-40B4-BE49-F238E27FC236}">
                <a16:creationId xmlns:a16="http://schemas.microsoft.com/office/drawing/2014/main" id="{749FF635-93C8-1A4F-A0F3-06520E340299}"/>
              </a:ext>
            </a:extLst>
          </p:cNvPr>
          <p:cNvSpPr>
            <a:spLocks noEditPoints="1"/>
          </p:cNvSpPr>
          <p:nvPr/>
        </p:nvSpPr>
        <p:spPr bwMode="auto">
          <a:xfrm>
            <a:off x="8090050" y="2305050"/>
            <a:ext cx="514350" cy="495300"/>
          </a:xfrm>
          <a:custGeom>
            <a:avLst/>
            <a:gdLst>
              <a:gd name="T0" fmla="*/ 90 w 135"/>
              <a:gd name="T1" fmla="*/ 56 h 130"/>
              <a:gd name="T2" fmla="*/ 86 w 135"/>
              <a:gd name="T3" fmla="*/ 85 h 130"/>
              <a:gd name="T4" fmla="*/ 59 w 135"/>
              <a:gd name="T5" fmla="*/ 97 h 130"/>
              <a:gd name="T6" fmla="*/ 43 w 135"/>
              <a:gd name="T7" fmla="*/ 88 h 130"/>
              <a:gd name="T8" fmla="*/ 34 w 135"/>
              <a:gd name="T9" fmla="*/ 64 h 130"/>
              <a:gd name="T10" fmla="*/ 49 w 135"/>
              <a:gd name="T11" fmla="*/ 43 h 130"/>
              <a:gd name="T12" fmla="*/ 75 w 135"/>
              <a:gd name="T13" fmla="*/ 42 h 130"/>
              <a:gd name="T14" fmla="*/ 87 w 135"/>
              <a:gd name="T15" fmla="*/ 31 h 130"/>
              <a:gd name="T16" fmla="*/ 38 w 135"/>
              <a:gd name="T17" fmla="*/ 31 h 130"/>
              <a:gd name="T18" fmla="*/ 19 w 135"/>
              <a:gd name="T19" fmla="*/ 76 h 130"/>
              <a:gd name="T20" fmla="*/ 54 w 135"/>
              <a:gd name="T21" fmla="*/ 111 h 130"/>
              <a:gd name="T22" fmla="*/ 100 w 135"/>
              <a:gd name="T23" fmla="*/ 94 h 130"/>
              <a:gd name="T24" fmla="*/ 103 w 135"/>
              <a:gd name="T25" fmla="*/ 44 h 130"/>
              <a:gd name="T26" fmla="*/ 96 w 135"/>
              <a:gd name="T27" fmla="*/ 20 h 130"/>
              <a:gd name="T28" fmla="*/ 30 w 135"/>
              <a:gd name="T29" fmla="*/ 20 h 130"/>
              <a:gd name="T30" fmla="*/ 4 w 135"/>
              <a:gd name="T31" fmla="*/ 81 h 130"/>
              <a:gd name="T32" fmla="*/ 17 w 135"/>
              <a:gd name="T33" fmla="*/ 107 h 130"/>
              <a:gd name="T34" fmla="*/ 70 w 135"/>
              <a:gd name="T35" fmla="*/ 127 h 130"/>
              <a:gd name="T36" fmla="*/ 116 w 135"/>
              <a:gd name="T37" fmla="*/ 93 h 130"/>
              <a:gd name="T38" fmla="*/ 112 w 135"/>
              <a:gd name="T39" fmla="*/ 36 h 130"/>
              <a:gd name="T40" fmla="*/ 63 w 135"/>
              <a:gd name="T41" fmla="*/ 68 h 130"/>
              <a:gd name="T42" fmla="*/ 129 w 135"/>
              <a:gd name="T43" fmla="*/ 4 h 130"/>
              <a:gd name="T44" fmla="*/ 113 w 135"/>
              <a:gd name="T45" fmla="*/ 0 h 130"/>
              <a:gd name="T46" fmla="*/ 113 w 135"/>
              <a:gd name="T47" fmla="*/ 19 h 130"/>
              <a:gd name="T48" fmla="*/ 135 w 135"/>
              <a:gd name="T49" fmla="*/ 19 h 130"/>
              <a:gd name="T50" fmla="*/ 25 w 135"/>
              <a:gd name="T51" fmla="*/ 115 h 130"/>
              <a:gd name="T52" fmla="*/ 14 w 135"/>
              <a:gd name="T53" fmla="*/ 129 h 130"/>
              <a:gd name="T54" fmla="*/ 100 w 135"/>
              <a:gd name="T55" fmla="*/ 114 h 130"/>
              <a:gd name="T56" fmla="*/ 112 w 135"/>
              <a:gd name="T57" fmla="*/ 12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 h="130">
                <a:moveTo>
                  <a:pt x="90" y="56"/>
                </a:moveTo>
                <a:cubicBezTo>
                  <a:pt x="93" y="66"/>
                  <a:pt x="91" y="77"/>
                  <a:pt x="86" y="85"/>
                </a:cubicBezTo>
                <a:cubicBezTo>
                  <a:pt x="80" y="93"/>
                  <a:pt x="69" y="98"/>
                  <a:pt x="59" y="97"/>
                </a:cubicBezTo>
                <a:cubicBezTo>
                  <a:pt x="53" y="96"/>
                  <a:pt x="47" y="92"/>
                  <a:pt x="43" y="88"/>
                </a:cubicBezTo>
                <a:cubicBezTo>
                  <a:pt x="37" y="81"/>
                  <a:pt x="33" y="72"/>
                  <a:pt x="34" y="64"/>
                </a:cubicBezTo>
                <a:cubicBezTo>
                  <a:pt x="35" y="55"/>
                  <a:pt x="41" y="46"/>
                  <a:pt x="49" y="43"/>
                </a:cubicBezTo>
                <a:cubicBezTo>
                  <a:pt x="57" y="39"/>
                  <a:pt x="66" y="40"/>
                  <a:pt x="75" y="42"/>
                </a:cubicBezTo>
                <a:moveTo>
                  <a:pt x="87" y="31"/>
                </a:moveTo>
                <a:cubicBezTo>
                  <a:pt x="72" y="21"/>
                  <a:pt x="52" y="21"/>
                  <a:pt x="38" y="31"/>
                </a:cubicBezTo>
                <a:cubicBezTo>
                  <a:pt x="24" y="41"/>
                  <a:pt x="16" y="59"/>
                  <a:pt x="19" y="76"/>
                </a:cubicBezTo>
                <a:cubicBezTo>
                  <a:pt x="23" y="93"/>
                  <a:pt x="37" y="108"/>
                  <a:pt x="54" y="111"/>
                </a:cubicBezTo>
                <a:cubicBezTo>
                  <a:pt x="71" y="115"/>
                  <a:pt x="90" y="108"/>
                  <a:pt x="100" y="94"/>
                </a:cubicBezTo>
                <a:cubicBezTo>
                  <a:pt x="110" y="80"/>
                  <a:pt x="111" y="60"/>
                  <a:pt x="103" y="44"/>
                </a:cubicBezTo>
                <a:moveTo>
                  <a:pt x="96" y="20"/>
                </a:moveTo>
                <a:cubicBezTo>
                  <a:pt x="77" y="7"/>
                  <a:pt x="49" y="7"/>
                  <a:pt x="30" y="20"/>
                </a:cubicBezTo>
                <a:cubicBezTo>
                  <a:pt x="10" y="33"/>
                  <a:pt x="0" y="58"/>
                  <a:pt x="4" y="81"/>
                </a:cubicBezTo>
                <a:cubicBezTo>
                  <a:pt x="6" y="91"/>
                  <a:pt x="11" y="99"/>
                  <a:pt x="17" y="107"/>
                </a:cubicBezTo>
                <a:cubicBezTo>
                  <a:pt x="30" y="122"/>
                  <a:pt x="50" y="130"/>
                  <a:pt x="70" y="127"/>
                </a:cubicBezTo>
                <a:cubicBezTo>
                  <a:pt x="90" y="125"/>
                  <a:pt x="107" y="111"/>
                  <a:pt x="116" y="93"/>
                </a:cubicBezTo>
                <a:cubicBezTo>
                  <a:pt x="124" y="75"/>
                  <a:pt x="123" y="53"/>
                  <a:pt x="112" y="36"/>
                </a:cubicBezTo>
                <a:moveTo>
                  <a:pt x="63" y="68"/>
                </a:moveTo>
                <a:cubicBezTo>
                  <a:pt x="85" y="47"/>
                  <a:pt x="107" y="26"/>
                  <a:pt x="129" y="4"/>
                </a:cubicBezTo>
                <a:moveTo>
                  <a:pt x="113" y="0"/>
                </a:moveTo>
                <a:cubicBezTo>
                  <a:pt x="113" y="6"/>
                  <a:pt x="113" y="13"/>
                  <a:pt x="113" y="19"/>
                </a:cubicBezTo>
                <a:cubicBezTo>
                  <a:pt x="120" y="20"/>
                  <a:pt x="128" y="20"/>
                  <a:pt x="135" y="19"/>
                </a:cubicBezTo>
                <a:moveTo>
                  <a:pt x="25" y="115"/>
                </a:moveTo>
                <a:cubicBezTo>
                  <a:pt x="21" y="120"/>
                  <a:pt x="17" y="124"/>
                  <a:pt x="14" y="129"/>
                </a:cubicBezTo>
                <a:moveTo>
                  <a:pt x="100" y="114"/>
                </a:moveTo>
                <a:cubicBezTo>
                  <a:pt x="104" y="119"/>
                  <a:pt x="108" y="123"/>
                  <a:pt x="112" y="127"/>
                </a:cubicBezTo>
              </a:path>
            </a:pathLst>
          </a:custGeom>
          <a:solidFill>
            <a:srgbClr val="FFC652"/>
          </a:solidFill>
          <a:ln w="19050"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Tree>
    <p:extLst>
      <p:ext uri="{BB962C8B-B14F-4D97-AF65-F5344CB8AC3E}">
        <p14:creationId xmlns:p14="http://schemas.microsoft.com/office/powerpoint/2010/main" val="198167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65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8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0-#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5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0-#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1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fill="hold"/>
                                        <p:tgtEl>
                                          <p:spTgt spid="17"/>
                                        </p:tgtEl>
                                        <p:attrNameLst>
                                          <p:attrName>ppt_x</p:attrName>
                                        </p:attrNameLst>
                                      </p:cBhvr>
                                      <p:tavLst>
                                        <p:tav tm="0">
                                          <p:val>
                                            <p:strVal val="1+#ppt_w/2"/>
                                          </p:val>
                                        </p:tav>
                                        <p:tav tm="100000">
                                          <p:val>
                                            <p:strVal val="#ppt_x"/>
                                          </p:val>
                                        </p:tav>
                                      </p:tavLst>
                                    </p:anim>
                                    <p:anim calcmode="lin" valueType="num">
                                      <p:cBhvr additive="base">
                                        <p:cTn id="20" dur="10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145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1+#ppt_w/2"/>
                                          </p:val>
                                        </p:tav>
                                        <p:tav tm="100000">
                                          <p:val>
                                            <p:strVal val="#ppt_x"/>
                                          </p:val>
                                        </p:tav>
                                      </p:tavLst>
                                    </p:anim>
                                    <p:anim calcmode="lin" valueType="num">
                                      <p:cBhvr additive="base">
                                        <p:cTn id="24" dur="10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16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1+#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92F774-4DD2-5046-B9D9-6B63FE61CDEC}"/>
              </a:ext>
            </a:extLst>
          </p:cNvPr>
          <p:cNvSpPr>
            <a:spLocks noGrp="1"/>
          </p:cNvSpPr>
          <p:nvPr>
            <p:ph type="body" sz="quarter" idx="20"/>
          </p:nvPr>
        </p:nvSpPr>
        <p:spPr/>
        <p:txBody>
          <a:bodyPr/>
          <a:lstStyle/>
          <a:p>
            <a:r>
              <a:rPr lang="en-US" dirty="0"/>
              <a:t>STARTUP</a:t>
            </a:r>
          </a:p>
        </p:txBody>
      </p:sp>
      <p:sp>
        <p:nvSpPr>
          <p:cNvPr id="6" name="Text Placeholder 5">
            <a:extLst>
              <a:ext uri="{FF2B5EF4-FFF2-40B4-BE49-F238E27FC236}">
                <a16:creationId xmlns:a16="http://schemas.microsoft.com/office/drawing/2014/main" id="{3642986C-CA43-9A4E-BD9E-0EF74F04B71C}"/>
              </a:ext>
            </a:extLst>
          </p:cNvPr>
          <p:cNvSpPr>
            <a:spLocks noGrp="1"/>
          </p:cNvSpPr>
          <p:nvPr>
            <p:ph type="body" sz="quarter" idx="21"/>
          </p:nvPr>
        </p:nvSpPr>
        <p:spPr/>
        <p:txBody>
          <a:bodyPr/>
          <a:lstStyle/>
          <a:p>
            <a:r>
              <a:rPr lang="en-US" dirty="0"/>
              <a:t>BUSINESS</a:t>
            </a:r>
          </a:p>
        </p:txBody>
      </p:sp>
      <p:sp>
        <p:nvSpPr>
          <p:cNvPr id="7" name="Text Placeholder 6">
            <a:extLst>
              <a:ext uri="{FF2B5EF4-FFF2-40B4-BE49-F238E27FC236}">
                <a16:creationId xmlns:a16="http://schemas.microsoft.com/office/drawing/2014/main" id="{998D209D-81DE-F741-8790-081A939A857C}"/>
              </a:ext>
            </a:extLst>
          </p:cNvPr>
          <p:cNvSpPr>
            <a:spLocks noGrp="1"/>
          </p:cNvSpPr>
          <p:nvPr>
            <p:ph type="body" sz="quarter" idx="22"/>
          </p:nvPr>
        </p:nvSpPr>
        <p:spPr/>
        <p:txBody>
          <a:bodyPr/>
          <a:lstStyle/>
          <a:p>
            <a:r>
              <a:rPr lang="en-US" dirty="0"/>
              <a:t>TRAVAIL D'ÉQUIPE</a:t>
            </a:r>
          </a:p>
        </p:txBody>
      </p:sp>
      <p:sp>
        <p:nvSpPr>
          <p:cNvPr id="8" name="Text Placeholder 7">
            <a:extLst>
              <a:ext uri="{FF2B5EF4-FFF2-40B4-BE49-F238E27FC236}">
                <a16:creationId xmlns:a16="http://schemas.microsoft.com/office/drawing/2014/main" id="{1E5CF2ED-E0A0-CE43-B7DD-1F8C0710BEBF}"/>
              </a:ext>
            </a:extLst>
          </p:cNvPr>
          <p:cNvSpPr>
            <a:spLocks noGrp="1"/>
          </p:cNvSpPr>
          <p:nvPr>
            <p:ph type="body" sz="quarter" idx="23"/>
          </p:nvPr>
        </p:nvSpPr>
        <p:spPr/>
        <p:txBody>
          <a:bodyPr/>
          <a:lstStyle/>
          <a:p>
            <a:r>
              <a:rPr lang="en-US" dirty="0"/>
              <a:t>MARKETING</a:t>
            </a:r>
          </a:p>
        </p:txBody>
      </p:sp>
      <p:sp>
        <p:nvSpPr>
          <p:cNvPr id="9" name="Text Placeholder 8">
            <a:extLst>
              <a:ext uri="{FF2B5EF4-FFF2-40B4-BE49-F238E27FC236}">
                <a16:creationId xmlns:a16="http://schemas.microsoft.com/office/drawing/2014/main" id="{636BA290-EE27-644E-8676-462361F2E1CE}"/>
              </a:ext>
            </a:extLst>
          </p:cNvPr>
          <p:cNvSpPr>
            <a:spLocks noGrp="1"/>
          </p:cNvSpPr>
          <p:nvPr>
            <p:ph type="body" sz="quarter" idx="24"/>
          </p:nvPr>
        </p:nvSpPr>
        <p:spPr/>
        <p:txBody>
          <a:bodyPr/>
          <a:lstStyle/>
          <a:p>
            <a:r>
              <a:rPr lang="en-US" dirty="0"/>
              <a:t>OBJECTIF</a:t>
            </a:r>
          </a:p>
        </p:txBody>
      </p:sp>
      <p:sp>
        <p:nvSpPr>
          <p:cNvPr id="4" name="Text Placeholder 3">
            <a:extLst>
              <a:ext uri="{FF2B5EF4-FFF2-40B4-BE49-F238E27FC236}">
                <a16:creationId xmlns:a16="http://schemas.microsoft.com/office/drawing/2014/main" id="{0F71EC1C-299F-5349-8A82-83D37439DB2C}"/>
              </a:ext>
            </a:extLst>
          </p:cNvPr>
          <p:cNvSpPr>
            <a:spLocks noGrp="1"/>
          </p:cNvSpPr>
          <p:nvPr>
            <p:ph type="body" sz="quarter" idx="18"/>
          </p:nvPr>
        </p:nvSpPr>
        <p:spPr>
          <a:xfrm>
            <a:off x="2265316" y="3886766"/>
            <a:ext cx="2579872" cy="684000"/>
          </a:xfrm>
        </p:spPr>
        <p:txBody>
          <a:bodyPr/>
          <a:lstStyle/>
          <a:p>
            <a:r>
              <a:rPr lang="en-US" dirty="0"/>
              <a:t>- JEFFREY EUGENIDES</a:t>
            </a:r>
          </a:p>
        </p:txBody>
      </p:sp>
      <p:sp>
        <p:nvSpPr>
          <p:cNvPr id="3" name="Text Placeholder 2">
            <a:extLst>
              <a:ext uri="{FF2B5EF4-FFF2-40B4-BE49-F238E27FC236}">
                <a16:creationId xmlns:a16="http://schemas.microsoft.com/office/drawing/2014/main" id="{70C60D44-886D-AB4F-BAC4-643F0C341ACB}"/>
              </a:ext>
            </a:extLst>
          </p:cNvPr>
          <p:cNvSpPr>
            <a:spLocks noGrp="1"/>
          </p:cNvSpPr>
          <p:nvPr>
            <p:ph type="body" sz="quarter" idx="16"/>
          </p:nvPr>
        </p:nvSpPr>
        <p:spPr/>
        <p:txBody>
          <a:bodyPr/>
          <a:lstStyle/>
          <a:p>
            <a:r>
              <a:rPr lang="en-IE" i="1" dirty="0"/>
              <a:t>La biologie vous donne un cerveau. La vie le transforme en esprit.</a:t>
            </a:r>
            <a:endParaRPr lang="en-US" i="1" dirty="0"/>
          </a:p>
        </p:txBody>
      </p:sp>
      <p:sp>
        <p:nvSpPr>
          <p:cNvPr id="11" name="Text Placeholder 10">
            <a:extLst>
              <a:ext uri="{FF2B5EF4-FFF2-40B4-BE49-F238E27FC236}">
                <a16:creationId xmlns:a16="http://schemas.microsoft.com/office/drawing/2014/main" id="{EE4BC7A3-9E0C-364D-8133-031EAE65955E}"/>
              </a:ext>
            </a:extLst>
          </p:cNvPr>
          <p:cNvSpPr>
            <a:spLocks noGrp="1"/>
          </p:cNvSpPr>
          <p:nvPr>
            <p:ph type="body" sz="quarter" idx="25"/>
          </p:nvPr>
        </p:nvSpPr>
        <p:spPr>
          <a:xfrm>
            <a:off x="922966" y="2335014"/>
            <a:ext cx="796700" cy="553134"/>
          </a:xfrm>
        </p:spPr>
        <p:txBody>
          <a:bodyPr/>
          <a:lstStyle/>
          <a:p>
            <a:r>
              <a:rPr lang="en-US" dirty="0"/>
              <a:t>"</a:t>
            </a:r>
          </a:p>
        </p:txBody>
      </p:sp>
      <p:sp>
        <p:nvSpPr>
          <p:cNvPr id="12" name="Text Placeholder 11">
            <a:extLst>
              <a:ext uri="{FF2B5EF4-FFF2-40B4-BE49-F238E27FC236}">
                <a16:creationId xmlns:a16="http://schemas.microsoft.com/office/drawing/2014/main" id="{8880D651-3C12-D141-938E-C53B01883C8F}"/>
              </a:ext>
            </a:extLst>
          </p:cNvPr>
          <p:cNvSpPr>
            <a:spLocks noGrp="1"/>
          </p:cNvSpPr>
          <p:nvPr>
            <p:ph type="body" sz="quarter" idx="26"/>
          </p:nvPr>
        </p:nvSpPr>
        <p:spPr>
          <a:xfrm>
            <a:off x="2265316" y="3188119"/>
            <a:ext cx="443684" cy="217279"/>
          </a:xfrm>
        </p:spPr>
        <p:txBody>
          <a:bodyPr/>
          <a:lstStyle/>
          <a:p>
            <a:r>
              <a:rPr lang="en-US" dirty="0"/>
              <a:t>"</a:t>
            </a:r>
          </a:p>
        </p:txBody>
      </p:sp>
    </p:spTree>
    <p:extLst>
      <p:ext uri="{BB962C8B-B14F-4D97-AF65-F5344CB8AC3E}">
        <p14:creationId xmlns:p14="http://schemas.microsoft.com/office/powerpoint/2010/main" val="42195408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A172E-976A-4074-A342-6D66729666FA}"/>
              </a:ext>
            </a:extLst>
          </p:cNvPr>
          <p:cNvSpPr>
            <a:spLocks noGrp="1"/>
          </p:cNvSpPr>
          <p:nvPr>
            <p:ph type="body" sz="quarter" idx="17"/>
          </p:nvPr>
        </p:nvSpPr>
        <p:spPr>
          <a:xfrm>
            <a:off x="618461" y="329784"/>
            <a:ext cx="9439939" cy="648412"/>
          </a:xfrm>
        </p:spPr>
        <p:txBody>
          <a:bodyPr/>
          <a:lstStyle/>
          <a:p>
            <a:r>
              <a:rPr lang="en-U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Quelles sont les six compétences efficaces en matière de communication empathique ?</a:t>
            </a:r>
          </a:p>
        </p:txBody>
      </p:sp>
      <p:sp>
        <p:nvSpPr>
          <p:cNvPr id="4" name="Text Placeholder 3">
            <a:extLst>
              <a:ext uri="{FF2B5EF4-FFF2-40B4-BE49-F238E27FC236}">
                <a16:creationId xmlns:a16="http://schemas.microsoft.com/office/drawing/2014/main" id="{04DE2704-3375-4B10-8553-4A41D2C8329F}"/>
              </a:ext>
            </a:extLst>
          </p:cNvPr>
          <p:cNvSpPr>
            <a:spLocks noGrp="1"/>
          </p:cNvSpPr>
          <p:nvPr>
            <p:ph type="body" sz="quarter" idx="16"/>
          </p:nvPr>
        </p:nvSpPr>
        <p:spPr>
          <a:xfrm>
            <a:off x="618461" y="1481121"/>
            <a:ext cx="10450032" cy="1371329"/>
          </a:xfrm>
        </p:spPr>
        <p:txBody>
          <a:bodyPr>
            <a:normAutofit fontScale="25000" lnSpcReduction="20000"/>
          </a:bodyPr>
          <a:lstStyle/>
          <a:p>
            <a:pPr>
              <a:lnSpc>
                <a:spcPct val="150000"/>
              </a:lnSpc>
            </a:pP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La communication empathique implique à la fois d'accepter et de </a:t>
            </a:r>
            <a:r>
              <a:rPr lang="en-US" sz="6400" dirty="0">
                <a:solidFill>
                  <a:srgbClr val="000000"/>
                </a:solidFill>
                <a:latin typeface="Josefin Sans" pitchFamily="2" charset="0"/>
                <a:ea typeface="Calibri" panose="020F0502020204030204" pitchFamily="34" charset="0"/>
                <a:cs typeface="Calibri" panose="020F0502020204030204" pitchFamily="34" charset="0"/>
              </a:rPr>
              <a:t>permettre des </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perspectives et des émotions différentes de </a:t>
            </a:r>
            <a:r>
              <a:rPr lang="en-US" sz="6400" dirty="0">
                <a:solidFill>
                  <a:srgbClr val="000000"/>
                </a:solidFill>
                <a:latin typeface="Josefin Sans" pitchFamily="2" charset="0"/>
                <a:ea typeface="Calibri" panose="020F0502020204030204" pitchFamily="34" charset="0"/>
                <a:cs typeface="Calibri" panose="020F0502020204030204" pitchFamily="34" charset="0"/>
              </a:rPr>
              <a:t>la part des </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autres. </a:t>
            </a:r>
            <a:r>
              <a:rPr lang="en-US" sz="6400" dirty="0">
                <a:solidFill>
                  <a:srgbClr val="000000"/>
                </a:solidFill>
                <a:latin typeface="Josefin Sans" pitchFamily="2" charset="0"/>
                <a:ea typeface="Calibri" panose="020F0502020204030204" pitchFamily="34" charset="0"/>
                <a:cs typeface="Calibri" panose="020F0502020204030204" pitchFamily="34" charset="0"/>
              </a:rPr>
              <a:t>Cette </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capacité à partager les points de vue et les émotions permet d'apporter encouragement et soutien. La </a:t>
            </a:r>
            <a:r>
              <a:rPr lang="en-US" sz="6400" dirty="0">
                <a:solidFill>
                  <a:srgbClr val="000000"/>
                </a:solidFill>
                <a:latin typeface="Josefin Sans" pitchFamily="2" charset="0"/>
                <a:ea typeface="Calibri" panose="020F0502020204030204" pitchFamily="34" charset="0"/>
                <a:cs typeface="Calibri" panose="020F0502020204030204" pitchFamily="34" charset="0"/>
              </a:rPr>
              <a:t>communication </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empathique </a:t>
            </a:r>
            <a:r>
              <a:rPr lang="en-US" sz="6400" dirty="0">
                <a:solidFill>
                  <a:srgbClr val="000000"/>
                </a:solidFill>
                <a:latin typeface="Josefin Sans" pitchFamily="2" charset="0"/>
                <a:ea typeface="Calibri" panose="020F0502020204030204" pitchFamily="34" charset="0"/>
                <a:cs typeface="Calibri" panose="020F0502020204030204" pitchFamily="34" charset="0"/>
              </a:rPr>
              <a:t>comprend le </a:t>
            </a:r>
            <a:r>
              <a:rPr lang="en-US" sz="6400" dirty="0">
                <a:solidFill>
                  <a:srgbClr val="000000"/>
                </a:solidFill>
                <a:effectLst/>
                <a:latin typeface="Josefin Sans" pitchFamily="2" charset="0"/>
                <a:ea typeface="Calibri" panose="020F0502020204030204" pitchFamily="34" charset="0"/>
                <a:cs typeface="Calibri" panose="020F0502020204030204" pitchFamily="34" charset="0"/>
              </a:rPr>
              <a:t>processus d'écoute active afin de comprendre les réponses émotionnelles de la personne avec laquelle vous avez </a:t>
            </a:r>
            <a:r>
              <a:rPr lang="en-US" sz="6400" dirty="0">
                <a:solidFill>
                  <a:srgbClr val="000000"/>
                </a:solidFill>
                <a:latin typeface="Josefin Sans" pitchFamily="2" charset="0"/>
                <a:ea typeface="Calibri" panose="020F0502020204030204" pitchFamily="34" charset="0"/>
                <a:cs typeface="Calibri" panose="020F0502020204030204" pitchFamily="34" charset="0"/>
              </a:rPr>
              <a:t>conversé</a:t>
            </a: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endParaRPr lang="en-US" dirty="0"/>
          </a:p>
        </p:txBody>
      </p:sp>
      <p:sp>
        <p:nvSpPr>
          <p:cNvPr id="5" name="TextBox 4">
            <a:extLst>
              <a:ext uri="{FF2B5EF4-FFF2-40B4-BE49-F238E27FC236}">
                <a16:creationId xmlns:a16="http://schemas.microsoft.com/office/drawing/2014/main" id="{CD314292-BA7F-4E79-A30B-5B10A65D7452}"/>
              </a:ext>
            </a:extLst>
          </p:cNvPr>
          <p:cNvSpPr txBox="1"/>
          <p:nvPr/>
        </p:nvSpPr>
        <p:spPr>
          <a:xfrm>
            <a:off x="618462" y="2991808"/>
            <a:ext cx="9140135" cy="3447098"/>
          </a:xfrm>
          <a:prstGeom prst="rect">
            <a:avLst/>
          </a:prstGeom>
          <a:noFill/>
        </p:spPr>
        <p:txBody>
          <a:bodyPr wrap="square" rtlCol="0">
            <a:spAutoFit/>
          </a:bodyPr>
          <a:lstStyle/>
          <a:p>
            <a:pPr algn="just">
              <a:spcAft>
                <a:spcPts val="800"/>
              </a:spcAft>
            </a:pPr>
            <a:r>
              <a:rPr lang="en-US" b="1" dirty="0">
                <a:solidFill>
                  <a:srgbClr val="FFC652"/>
                </a:solidFill>
                <a:effectLst/>
                <a:latin typeface="Josefin Sans" pitchFamily="2" charset="0"/>
                <a:ea typeface="Calibri" panose="020F0502020204030204" pitchFamily="34" charset="0"/>
                <a:cs typeface="Calibri" panose="020F0502020204030204" pitchFamily="34" charset="0"/>
              </a:rPr>
              <a:t>On dit qu'il y a 6 étapes nécessaires pour faire progresser vos compétences en communication :</a:t>
            </a:r>
            <a:endParaRPr lang="en-US" b="1" dirty="0">
              <a:solidFill>
                <a:srgbClr val="FFC652"/>
              </a:solidFill>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Déterminez la valeur de votre relation.</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Harmonisez</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Objectivez</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Comprenez vos émotions.</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Faites preuve d'empathie envers les autres.</a:t>
            </a:r>
            <a:endParaRPr lang="en-US" sz="1600" dirty="0">
              <a:effectLst/>
              <a:latin typeface="Josefin Sans" pitchFamily="2" charset="0"/>
              <a:ea typeface="Calibri" panose="020F0502020204030204" pitchFamily="34" charset="0"/>
              <a:cs typeface="Arial" panose="020B0604020202020204" pitchFamily="34" charset="0"/>
            </a:endParaRPr>
          </a:p>
          <a:p>
            <a:pPr marL="342900" lvl="0" indent="-342900" algn="just">
              <a:lnSpc>
                <a:spcPct val="150000"/>
              </a:lnSpc>
              <a:spcAft>
                <a:spcPts val="800"/>
              </a:spcAft>
              <a:buSzPts val="1000"/>
              <a:buFont typeface="Symbol" panose="05050102010706020507" pitchFamily="18" charset="2"/>
              <a:buChar char=""/>
              <a:tabLst>
                <a:tab pos="457200" algn="l"/>
              </a:tabLs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Contrôlez vos émotions.</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7" name="Picture 6" descr="A picture containing text, vector graphics&#10;&#10;Description automatically generated">
            <a:extLst>
              <a:ext uri="{FF2B5EF4-FFF2-40B4-BE49-F238E27FC236}">
                <a16:creationId xmlns:a16="http://schemas.microsoft.com/office/drawing/2014/main" id="{262FEFA4-3917-511E-B95C-15341CB20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550" y="2898903"/>
            <a:ext cx="3398795" cy="3821076"/>
          </a:xfrm>
          <a:prstGeom prst="rect">
            <a:avLst/>
          </a:prstGeom>
        </p:spPr>
      </p:pic>
    </p:spTree>
    <p:extLst>
      <p:ext uri="{BB962C8B-B14F-4D97-AF65-F5344CB8AC3E}">
        <p14:creationId xmlns:p14="http://schemas.microsoft.com/office/powerpoint/2010/main" val="5452336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a:xfrm>
            <a:off x="-14044" y="0"/>
            <a:ext cx="12206044" cy="701995"/>
          </a:xfrm>
        </p:spPr>
        <p:txBody>
          <a:bodyPr/>
          <a:lstStyle/>
          <a:p>
            <a:r>
              <a:rPr lang="en-US" sz="3600" dirty="0"/>
              <a:t>COMPRENDRE les 6 étapes pour faire progresser une communication efficace </a:t>
            </a:r>
          </a:p>
          <a:p>
            <a:r>
              <a:rPr lang="en-US" sz="3600" dirty="0"/>
              <a:t>il existe 6 piliers d'une communication efficace</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r>
              <a:rPr lang="en-US" dirty="0"/>
              <a:t>	</a:t>
            </a:r>
          </a:p>
          <a:p>
            <a:r>
              <a:rPr lang="en-US" dirty="0"/>
              <a:t>Assurance</a:t>
            </a:r>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endParaRPr lang="en-US" dirty="0"/>
          </a:p>
          <a:p>
            <a:r>
              <a:rPr lang="en-US" dirty="0"/>
              <a:t>Authenticité</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endParaRPr lang="en-US" sz="1050" dirty="0"/>
          </a:p>
          <a:p>
            <a:r>
              <a:rPr lang="en-US" dirty="0"/>
              <a:t>Ouverture d'esprit</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endParaRPr lang="en-US" dirty="0"/>
          </a:p>
          <a:p>
            <a:r>
              <a:rPr lang="en-US" dirty="0"/>
              <a:t>Empathie</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endParaRPr lang="en-US" dirty="0"/>
          </a:p>
          <a:p>
            <a:r>
              <a:rPr lang="en-US" dirty="0"/>
              <a:t>clarté</a:t>
            </a:r>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endParaRPr lang="en-US" dirty="0"/>
          </a:p>
          <a:p>
            <a:r>
              <a:rPr lang="en-US" dirty="0" err="1"/>
              <a:t>écoute</a:t>
            </a:r>
            <a:r>
              <a:rPr lang="en-US" dirty="0"/>
              <a:t> active</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a:xfrm>
            <a:off x="8191994" y="4061686"/>
            <a:ext cx="584381" cy="930105"/>
          </a:xfrm>
        </p:spPr>
        <p:txBody>
          <a:bodyPr/>
          <a:lstStyle/>
          <a:p>
            <a:r>
              <a:rPr lang="en-US" dirty="0">
                <a:solidFill>
                  <a:srgbClr val="FFC652"/>
                </a:solidFill>
              </a:rPr>
              <a:t>6</a:t>
            </a:r>
          </a:p>
        </p:txBody>
      </p:sp>
    </p:spTree>
    <p:extLst>
      <p:ext uri="{BB962C8B-B14F-4D97-AF65-F5344CB8AC3E}">
        <p14:creationId xmlns:p14="http://schemas.microsoft.com/office/powerpoint/2010/main" val="2670498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p:txBody>
          <a:bodyPr/>
          <a:lstStyle/>
          <a:p>
            <a:r>
              <a:rPr lang="en-US" sz="4000"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Le développement de ces compétences se fera par le biais des étapes suivantes :</a:t>
            </a:r>
            <a:endParaRPr lang="en-US" sz="40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p:txBody>
          <a:bodyPr/>
          <a:lstStyle/>
          <a:p>
            <a:r>
              <a:rPr lang="en-US" dirty="0"/>
              <a:t>Étape 01</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p:txBody>
          <a:bodyPr/>
          <a:lstStyle/>
          <a:p>
            <a:r>
              <a:rPr lang="en-US" dirty="0"/>
              <a:t>Étape 02</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p:txBody>
          <a:bodyPr/>
          <a:lstStyle/>
          <a:p>
            <a:r>
              <a:rPr lang="en-US" dirty="0"/>
              <a:t>Étape 03</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p:txBody>
          <a:bodyPr/>
          <a:lstStyle/>
          <a:p>
            <a:r>
              <a:rPr lang="en-US" dirty="0"/>
              <a:t>Étape 04</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p:txBody>
          <a:bodyPr/>
          <a:lstStyle/>
          <a:p>
            <a:r>
              <a:rPr lang="en-US" dirty="0"/>
              <a:t>Étape 05</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p:txBody>
          <a:bodyPr/>
          <a:lstStyle/>
          <a:p>
            <a:r>
              <a:rPr lang="en-US" dirty="0"/>
              <a:t>Étape 06</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p:txBody>
          <a:bodyPr/>
          <a:lstStyle/>
          <a:p>
            <a:r>
              <a:rPr lang="en-US" dirty="0"/>
              <a:t>Étape 07</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284813" y="5520979"/>
            <a:ext cx="1873443" cy="1224595"/>
          </a:xfrm>
        </p:spPr>
        <p:txBody>
          <a:bodyPr/>
          <a:lstStyle/>
          <a:p>
            <a:pPr algn="l"/>
            <a:r>
              <a:rPr lang="en-US" sz="1200" dirty="0">
                <a:solidFill>
                  <a:srgbClr val="FFC652"/>
                </a:solidFill>
                <a:latin typeface="Josefin Sans" pitchFamily="2" charset="0"/>
              </a:rPr>
              <a:t>Le formateur reste détaché de la situation, ce qui augmente l'attention et la concentration disponibles.</a:t>
            </a:r>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231349" y="5526338"/>
            <a:ext cx="1238531" cy="1219236"/>
          </a:xfrm>
        </p:spPr>
        <p:txBody>
          <a:bodyPr/>
          <a:lstStyle/>
          <a:p>
            <a:r>
              <a:rPr lang="en-US" sz="1200" dirty="0">
                <a:solidFill>
                  <a:srgbClr val="51A9BA"/>
                </a:solidFill>
                <a:latin typeface="Josefin Sans" pitchFamily="2" charset="0"/>
              </a:rPr>
              <a:t>Ouverture aux mots, pensées, sentiments et émotions des autres </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719779" y="5526338"/>
            <a:ext cx="1608003" cy="1219236"/>
          </a:xfrm>
        </p:spPr>
        <p:txBody>
          <a:bodyPr/>
          <a:lstStyle/>
          <a:p>
            <a:r>
              <a:rPr lang="en-US" sz="1200" dirty="0">
                <a:solidFill>
                  <a:srgbClr val="F3BDB7"/>
                </a:solidFill>
                <a:latin typeface="Josefin Sans" pitchFamily="2" charset="0"/>
              </a:rPr>
              <a:t>Ne vous précipitez pas pour évaluer rapidement la situation, prenez le temps de comprendre.</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436668" y="5562647"/>
            <a:ext cx="1441165" cy="940215"/>
          </a:xfrm>
        </p:spPr>
        <p:txBody>
          <a:bodyPr/>
          <a:lstStyle/>
          <a:p>
            <a:r>
              <a:rPr lang="en-US" sz="1200" dirty="0">
                <a:solidFill>
                  <a:srgbClr val="FFC652"/>
                </a:solidFill>
                <a:latin typeface="Josefin Sans" pitchFamily="2" charset="0"/>
              </a:rPr>
              <a:t>La participation et l'écoute actives sont essentielles au succès</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7080545" y="5595206"/>
            <a:ext cx="1608003" cy="1112442"/>
          </a:xfrm>
        </p:spPr>
        <p:txBody>
          <a:bodyPr/>
          <a:lstStyle/>
          <a:p>
            <a:r>
              <a:rPr lang="en-US" sz="1200" dirty="0">
                <a:solidFill>
                  <a:srgbClr val="51A9BA"/>
                </a:solidFill>
                <a:latin typeface="Josefin Sans" pitchFamily="2" charset="0"/>
              </a:rPr>
              <a:t>Mettez-vous "dans la peau de l'orateur", paraphrasez pour assurer la clarté.</a:t>
            </a:r>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6194" y="5582364"/>
            <a:ext cx="1660024" cy="1219236"/>
          </a:xfrm>
        </p:spPr>
        <p:txBody>
          <a:bodyPr/>
          <a:lstStyle/>
          <a:p>
            <a:r>
              <a:rPr lang="en-US" sz="1200" dirty="0">
                <a:solidFill>
                  <a:srgbClr val="F3BDB7"/>
                </a:solidFill>
                <a:latin typeface="Josefin Sans" pitchFamily="2" charset="0"/>
              </a:rPr>
              <a:t>Importance des compétences en communication non verbale - expressions, contact visuel, ton, toucher et gestes.</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430522" y="5605611"/>
            <a:ext cx="1577670" cy="1102037"/>
          </a:xfrm>
        </p:spPr>
        <p:txBody>
          <a:bodyPr/>
          <a:lstStyle/>
          <a:p>
            <a:r>
              <a:rPr lang="en-US" sz="1200" dirty="0">
                <a:solidFill>
                  <a:srgbClr val="FFC652"/>
                </a:solidFill>
                <a:latin typeface="Josefin Sans" pitchFamily="2" charset="0"/>
              </a:rPr>
              <a:t>Capacité à traiter et à analyser les données conversationnelles afin d'éviter les hypothèses.</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 name="TextBox 1">
            <a:extLst>
              <a:ext uri="{FF2B5EF4-FFF2-40B4-BE49-F238E27FC236}">
                <a16:creationId xmlns:a16="http://schemas.microsoft.com/office/drawing/2014/main" id="{7949603E-128C-11DA-DB77-834A31145944}"/>
              </a:ext>
            </a:extLst>
          </p:cNvPr>
          <p:cNvSpPr txBox="1"/>
          <p:nvPr/>
        </p:nvSpPr>
        <p:spPr>
          <a:xfrm>
            <a:off x="559398" y="1229193"/>
            <a:ext cx="9558963" cy="400110"/>
          </a:xfrm>
          <a:prstGeom prst="rect">
            <a:avLst/>
          </a:prstGeom>
          <a:noFill/>
        </p:spPr>
        <p:txBody>
          <a:bodyPr wrap="square" rtlCol="0">
            <a:spAutoFit/>
          </a:bodyPr>
          <a:lstStyle/>
          <a:p>
            <a:r>
              <a:rPr lang="en-GB" sz="2000" dirty="0">
                <a:solidFill>
                  <a:srgbClr val="51A9BA"/>
                </a:solidFill>
                <a:latin typeface="Josefin Sans" pitchFamily="2" charset="0"/>
              </a:rPr>
              <a:t>N'oubliez pas qu'il faut du temps et de la patience à chaque étape.</a:t>
            </a:r>
          </a:p>
        </p:txBody>
      </p:sp>
      <p:sp>
        <p:nvSpPr>
          <p:cNvPr id="3" name="TextBox 2">
            <a:extLst>
              <a:ext uri="{FF2B5EF4-FFF2-40B4-BE49-F238E27FC236}">
                <a16:creationId xmlns:a16="http://schemas.microsoft.com/office/drawing/2014/main" id="{1D2633E2-EEF5-8C72-A7F8-E89CDEEE71A1}"/>
              </a:ext>
            </a:extLst>
          </p:cNvPr>
          <p:cNvSpPr txBox="1"/>
          <p:nvPr/>
        </p:nvSpPr>
        <p:spPr>
          <a:xfrm>
            <a:off x="9951973" y="1399011"/>
            <a:ext cx="1714629" cy="1200329"/>
          </a:xfrm>
          <a:prstGeom prst="rect">
            <a:avLst/>
          </a:prstGeom>
          <a:noFill/>
        </p:spPr>
        <p:txBody>
          <a:bodyPr wrap="square" rtlCol="0">
            <a:spAutoFit/>
          </a:bodyPr>
          <a:lstStyle/>
          <a:p>
            <a:pPr algn="ctr"/>
            <a:r>
              <a:rPr lang="en-GB" dirty="0">
                <a:solidFill>
                  <a:srgbClr val="FFC652"/>
                </a:solidFill>
                <a:latin typeface="Josefin Sans" pitchFamily="2" charset="0"/>
              </a:rPr>
              <a:t>Peut-être l'étape la plus importante de toutes</a:t>
            </a:r>
          </a:p>
        </p:txBody>
      </p:sp>
    </p:spTree>
    <p:extLst>
      <p:ext uri="{BB962C8B-B14F-4D97-AF65-F5344CB8AC3E}">
        <p14:creationId xmlns:p14="http://schemas.microsoft.com/office/powerpoint/2010/main" val="40961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D26ED3-01F7-4AB4-B348-022049095FE0}"/>
              </a:ext>
            </a:extLst>
          </p:cNvPr>
          <p:cNvSpPr>
            <a:spLocks noGrp="1"/>
          </p:cNvSpPr>
          <p:nvPr>
            <p:ph type="body" sz="quarter" idx="17"/>
          </p:nvPr>
        </p:nvSpPr>
        <p:spPr>
          <a:xfrm>
            <a:off x="618460" y="518339"/>
            <a:ext cx="10896599" cy="863893"/>
          </a:xfrm>
        </p:spPr>
        <p:txBody>
          <a:bodyPr>
            <a:normAutofit/>
          </a:bodyPr>
          <a:lstStyle/>
          <a:p>
            <a:pPr algn="ctr"/>
            <a:r>
              <a:rPr lang="en-U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3. Quel est le rôle et la signification de l'empathie dans les professions de la santé et du social pour le parcours thérapeutique de </a:t>
            </a:r>
            <a:r>
              <a:rPr lang="en-US" sz="2600" dirty="0" err="1">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l'usager</a:t>
            </a:r>
            <a:r>
              <a:rPr lang="en-U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des </a:t>
            </a:r>
            <a:r>
              <a:rPr lang="en-US" sz="2600" dirty="0" err="1">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soins</a:t>
            </a:r>
            <a:r>
              <a:rPr lang="en-US" sz="2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a:t>
            </a:r>
          </a:p>
          <a:p>
            <a:endParaRPr lang="en-US" dirty="0"/>
          </a:p>
        </p:txBody>
      </p:sp>
      <p:sp>
        <p:nvSpPr>
          <p:cNvPr id="4" name="TextBox 3">
            <a:extLst>
              <a:ext uri="{FF2B5EF4-FFF2-40B4-BE49-F238E27FC236}">
                <a16:creationId xmlns:a16="http://schemas.microsoft.com/office/drawing/2014/main" id="{8927F43C-99FD-4CED-AAFC-713C15C2F586}"/>
              </a:ext>
            </a:extLst>
          </p:cNvPr>
          <p:cNvSpPr txBox="1"/>
          <p:nvPr/>
        </p:nvSpPr>
        <p:spPr>
          <a:xfrm>
            <a:off x="531628" y="1382233"/>
            <a:ext cx="10983432" cy="5360122"/>
          </a:xfrm>
          <a:prstGeom prst="rect">
            <a:avLst/>
          </a:prstGeom>
          <a:noFill/>
        </p:spPr>
        <p:txBody>
          <a:bodyPr wrap="square" rtlCol="0">
            <a:spAutoFit/>
          </a:bodyPr>
          <a:lstStyle/>
          <a:p>
            <a:pPr algn="just">
              <a:lnSpc>
                <a:spcPct val="150000"/>
              </a:lnSpc>
              <a:spcAft>
                <a:spcPts val="800"/>
              </a:spcAft>
            </a:pP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La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capacité</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de communication a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été</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identifiée</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comme</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la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compétence</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la plus importante pour un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professionnel</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4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Pour communiquer efficacement, le thérapeute doit avoir la certitude d'avoir réellement entendu et enregistré les besoins de l'usager des soins de santé afin de lui fournir des soins personnalisés. Il est essentiel de comprendre les sentiments, les opinions et les expériences des gens afin d'évaluer leurs véritables besoins et de leur fournir des services adaptés. Pour atteindre cet objectif, il est nécessaire de développer des compétences en matière d'empathie. Des études menées sur différents groupes de patients souffrant de divers problèmes de santé ont donné des résultats positifs en termes d'évolution de leur état de santé </a:t>
            </a:r>
            <a:r>
              <a:rPr lang="en-US" sz="1400" i="1"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Lim </a:t>
            </a:r>
            <a:r>
              <a:rPr lang="en-US" sz="1400" dirty="0">
                <a:solidFill>
                  <a:srgbClr val="000000"/>
                </a:solidFill>
                <a:latin typeface="Josefin Sans" pitchFamily="2" charset="0"/>
                <a:ea typeface="Calibri" panose="020F0502020204030204" pitchFamily="34" charset="0"/>
                <a:cs typeface="Calibri" panose="020F0502020204030204" pitchFamily="34" charset="0"/>
              </a:rPr>
              <a:t>et al- </a:t>
            </a:r>
            <a:r>
              <a:rPr lang="en-US" sz="1400" i="1" dirty="0">
                <a:solidFill>
                  <a:srgbClr val="000000"/>
                </a:solidFill>
                <a:effectLst/>
                <a:latin typeface="Josefin Sans" pitchFamily="2" charset="0"/>
                <a:ea typeface="Calibri" panose="020F0502020204030204" pitchFamily="34" charset="0"/>
                <a:cs typeface="Calibri" panose="020F0502020204030204" pitchFamily="34" charset="0"/>
              </a:rPr>
              <a:t>'</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Being-in-role</a:t>
            </a:r>
            <a:r>
              <a:rPr lang="en-US" sz="1400" i="1" dirty="0">
                <a:solidFill>
                  <a:srgbClr val="000000"/>
                </a:solidFill>
                <a:latin typeface="Josefin Sans" pitchFamily="2" charset="0"/>
                <a:ea typeface="Calibri" panose="020F0502020204030204" pitchFamily="34" charset="0"/>
                <a:cs typeface="Calibri" panose="020F0502020204030204" pitchFamily="34" charset="0"/>
              </a:rPr>
              <a:t> : </a:t>
            </a:r>
            <a:r>
              <a:rPr lang="en-US" sz="1400" i="1" dirty="0">
                <a:solidFill>
                  <a:srgbClr val="000000"/>
                </a:solidFill>
                <a:effectLst/>
                <a:latin typeface="Josefin Sans" pitchFamily="2" charset="0"/>
                <a:ea typeface="Calibri" panose="020F0502020204030204" pitchFamily="34" charset="0"/>
                <a:cs typeface="Calibri" panose="020F0502020204030204" pitchFamily="34" charset="0"/>
              </a:rPr>
              <a:t>“A teaching innovation to enhance empathic communication skills in medical students”)</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4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L'empathie est particulièrement importante dans le domaine des soins sociaux</a:t>
            </a:r>
            <a:r>
              <a:rPr lang="en-US" sz="1400" dirty="0">
                <a:solidFill>
                  <a:srgbClr val="000000"/>
                </a:solidFill>
                <a:latin typeface="Josefin Sans" pitchFamily="2" charset="0"/>
                <a:ea typeface="Calibri" panose="020F0502020204030204" pitchFamily="34" charset="0"/>
                <a:cs typeface="Calibri" panose="020F0502020204030204" pitchFamily="34" charset="0"/>
              </a:rPr>
              <a:t>. La </a:t>
            </a:r>
            <a:r>
              <a:rPr lang="en-US" sz="1400" dirty="0">
                <a:solidFill>
                  <a:srgbClr val="000000"/>
                </a:solidFill>
                <a:effectLst/>
                <a:latin typeface="Josefin Sans" pitchFamily="2" charset="0"/>
                <a:ea typeface="Calibri" panose="020F0502020204030204" pitchFamily="34" charset="0"/>
                <a:cs typeface="Calibri" panose="020F0502020204030204" pitchFamily="34" charset="0"/>
              </a:rPr>
              <a:t>capacité du travailleur social à faire preuve d'empathie et à comprendre les expériences des usagers est cruciale car l'empathie est l'une des qualités les plus essentielles que ces experts peuvent utiliser pour développer une alliance thérapeutique. Les usagers des soins de santé qui font l'expérience de l'empathie obtiennent de meilleurs résultats et ont plus de chances de s'améliorer. En outre, les travailleurs sociaux ayant des niveaux d'empathie plus élevés travaillent de manière plus productive et plus efficace pour remplir leur rôle de transformation sociale. L'empathie permet au travailleur social de faire preuve de confiance et de compassion envers les usagers des soins de santé, leur permettant ainsi de se sentir en sécurité pour exprimer leurs points de vue et leurs problèmes.</a:t>
            </a:r>
            <a:endParaRPr lang="en-US" sz="1400" dirty="0">
              <a:effectLst/>
              <a:latin typeface="Josefin Sans" pitchFamily="2" charset="0"/>
              <a:ea typeface="Calibri" panose="020F0502020204030204" pitchFamily="34" charset="0"/>
              <a:cs typeface="Arial" panose="020B0604020202020204" pitchFamily="34" charset="0"/>
            </a:endParaRPr>
          </a:p>
          <a:p>
            <a:pPr algn="just">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41310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sz="4000" dirty="0">
                <a:effectLst>
                  <a:outerShdw blurRad="38100" dist="38100" dir="2700000" algn="tl">
                    <a:srgbClr val="000000">
                      <a:alpha val="43137"/>
                    </a:srgbClr>
                  </a:outerShdw>
                </a:effectLst>
              </a:rPr>
              <a:t>Utilisation de l'empathie dans les relations professionnelles</a:t>
            </a:r>
          </a:p>
        </p:txBody>
      </p:sp>
      <p:sp>
        <p:nvSpPr>
          <p:cNvPr id="5" name="TextBox 4">
            <a:extLst>
              <a:ext uri="{FF2B5EF4-FFF2-40B4-BE49-F238E27FC236}">
                <a16:creationId xmlns:a16="http://schemas.microsoft.com/office/drawing/2014/main" id="{9C56E252-6B2D-DF7C-F240-CD9CD71ED53A}"/>
              </a:ext>
            </a:extLst>
          </p:cNvPr>
          <p:cNvSpPr txBox="1"/>
          <p:nvPr/>
        </p:nvSpPr>
        <p:spPr>
          <a:xfrm>
            <a:off x="710698" y="1411392"/>
            <a:ext cx="10512420" cy="3857466"/>
          </a:xfrm>
          <a:prstGeom prst="rect">
            <a:avLst/>
          </a:prstGeom>
          <a:noFill/>
        </p:spPr>
        <p:txBody>
          <a:bodyPr wrap="square">
            <a:spAutoFit/>
          </a:bodyPr>
          <a:lstStyle/>
          <a:p>
            <a:pPr algn="just">
              <a:lnSpc>
                <a:spcPct val="150000"/>
              </a:lnSpc>
              <a:spcAft>
                <a:spcPts val="800"/>
              </a:spcAft>
            </a:pP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L'empathie entre de nombreux utilisateurs de soins de santé et spécialistes a un impact important sur la réaction des deux groupes, ainsi que sur leur thérapie et leur bien-être général. Le développement des compétences empathiques est une priorité essentielle dans l'apprentissage des différents étudiants en soins de santé et doit être motivé. Les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programmes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éducatifs pratiques qui renforcent les compétences personnelles et sociales des éducateurs et leur permettent de s'exprimer clairement avec leurs patients devraient être privilégiés (</a:t>
            </a:r>
            <a:r>
              <a:rPr lang="en-US" sz="1600" i="1" dirty="0">
                <a:solidFill>
                  <a:srgbClr val="000000"/>
                </a:solidFill>
                <a:effectLst/>
                <a:latin typeface="Josefin Sans" pitchFamily="2" charset="0"/>
                <a:ea typeface="Calibri" panose="020F0502020204030204" pitchFamily="34" charset="0"/>
                <a:cs typeface="Calibri" panose="020F0502020204030204" pitchFamily="34" charset="0"/>
              </a:rPr>
              <a:t>Kahrima </a:t>
            </a:r>
            <a:r>
              <a:rPr lang="en-US" sz="1600" i="1" dirty="0">
                <a:solidFill>
                  <a:srgbClr val="000000"/>
                </a:solidFill>
                <a:latin typeface="Josefin Sans" pitchFamily="2" charset="0"/>
                <a:ea typeface="Calibri" panose="020F0502020204030204" pitchFamily="34" charset="0"/>
                <a:cs typeface="Calibri" panose="020F0502020204030204" pitchFamily="34" charset="0"/>
              </a:rPr>
              <a:t>et al- </a:t>
            </a:r>
            <a:r>
              <a:rPr lang="en-US" sz="1600" i="1" dirty="0">
                <a:solidFill>
                  <a:srgbClr val="000000"/>
                </a:solidFill>
                <a:effectLst/>
                <a:latin typeface="Josefin Sans" pitchFamily="2" charset="0"/>
                <a:ea typeface="Calibri" panose="020F0502020204030204" pitchFamily="34" charset="0"/>
                <a:cs typeface="Calibri" panose="020F0502020204030204" pitchFamily="34" charset="0"/>
              </a:rPr>
              <a:t>'The effect of empathy training on the empathic skills of nurses'. </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Iran Red Crescent Med. J. 2016).</a:t>
            </a:r>
            <a:endParaRPr lang="en-US" sz="1600" dirty="0">
              <a:effectLst/>
              <a:latin typeface="Josefin Sans" pitchFamily="2" charset="0"/>
              <a:ea typeface="Calibri" panose="020F0502020204030204" pitchFamily="34" charset="0"/>
              <a:cs typeface="Arial" panose="020B0604020202020204" pitchFamily="34" charset="0"/>
            </a:endParaRPr>
          </a:p>
          <a:p>
            <a:pPr algn="just">
              <a:lnSpc>
                <a:spcPct val="150000"/>
              </a:lnSpc>
              <a:spcAft>
                <a:spcPts val="800"/>
              </a:spcAft>
            </a:pP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En</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outre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les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prestataires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soins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devraient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être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aidés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par des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programmes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d'éducation</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permanente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développement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personnel durable,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ainsi</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que par des séances de supervision qui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leur</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permettent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développer</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des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compétences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en</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matière de compassion. Une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volonté</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politique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est</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nécessaire</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pour financer et inspirer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ces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mesures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US" sz="1600" dirty="0" err="1">
                <a:solidFill>
                  <a:srgbClr val="000000"/>
                </a:solidFill>
                <a:effectLst/>
                <a:latin typeface="Josefin Sans" pitchFamily="2" charset="0"/>
                <a:ea typeface="Calibri" panose="020F0502020204030204" pitchFamily="34" charset="0"/>
                <a:cs typeface="Calibri" panose="020F0502020204030204" pitchFamily="34" charset="0"/>
              </a:rPr>
              <a:t>supplémentaires</a:t>
            </a:r>
            <a:r>
              <a:rPr lang="en-US" sz="16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600" dirty="0">
              <a:effectLst/>
              <a:latin typeface="Josefin Sans" pitchFamily="2" charset="0"/>
              <a:ea typeface="Calibri" panose="020F0502020204030204" pitchFamily="34" charset="0"/>
              <a:cs typeface="Arial" panose="020B0604020202020204" pitchFamily="34" charset="0"/>
            </a:endParaRPr>
          </a:p>
        </p:txBody>
      </p:sp>
      <p:pic>
        <p:nvPicPr>
          <p:cNvPr id="6" name="Picture 5" descr="Icon&#10;&#10;Description automatically generated with low confidence">
            <a:extLst>
              <a:ext uri="{FF2B5EF4-FFF2-40B4-BE49-F238E27FC236}">
                <a16:creationId xmlns:a16="http://schemas.microsoft.com/office/drawing/2014/main" id="{C3AA46D6-0D71-0E2E-9813-E0E51BDA5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4893" y="4590532"/>
            <a:ext cx="2876450" cy="2568682"/>
          </a:xfrm>
          <a:prstGeom prst="rect">
            <a:avLst/>
          </a:prstGeom>
        </p:spPr>
      </p:pic>
    </p:spTree>
    <p:extLst>
      <p:ext uri="{BB962C8B-B14F-4D97-AF65-F5344CB8AC3E}">
        <p14:creationId xmlns:p14="http://schemas.microsoft.com/office/powerpoint/2010/main" val="9545147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C18F01-5EE3-4B09-AA2B-7EB99470C2C9}"/>
              </a:ext>
            </a:extLst>
          </p:cNvPr>
          <p:cNvSpPr>
            <a:spLocks noGrp="1"/>
          </p:cNvSpPr>
          <p:nvPr>
            <p:ph type="body" sz="quarter" idx="16"/>
          </p:nvPr>
        </p:nvSpPr>
        <p:spPr>
          <a:xfrm>
            <a:off x="469606" y="1064302"/>
            <a:ext cx="10928496" cy="5516379"/>
          </a:xfrm>
        </p:spPr>
        <p:txBody>
          <a:bodyPr>
            <a:normAutofit fontScale="25000" lnSpcReduction="20000"/>
          </a:bodyPr>
          <a:lstStyle/>
          <a:p>
            <a:pPr algn="just">
              <a:lnSpc>
                <a:spcPct val="150000"/>
              </a:lnSpc>
              <a:spcAft>
                <a:spcPts val="800"/>
              </a:spcAft>
            </a:pP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Selon une enquête, les usagers des soins de santé et les professionnels de la santé sont confrontés à un déficit de leurs compétences en matière de communication. Bien que l'empathie soit un élément clé de leur travail, elle est en constante diminution. L'opinion la plus courante sur le sujet est que les usagers des soins de santé pensent que les professionnels ne comprennent pas pleinement la situation </a:t>
            </a:r>
            <a:r>
              <a:rPr lang="en-US" sz="5600" dirty="0">
                <a:solidFill>
                  <a:srgbClr val="000000"/>
                </a:solidFill>
                <a:latin typeface="Josefin Sans" pitchFamily="2" charset="0"/>
                <a:ea typeface="Calibri" panose="020F0502020204030204" pitchFamily="34" charset="0"/>
                <a:cs typeface="Calibri" panose="020F0502020204030204" pitchFamily="34" charset="0"/>
              </a:rPr>
              <a:t>dans laquelle se trouvent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les usagers. Les recherches sur l'empathie montrent qu'elle est optimisée au cours des premières années de formation et d'activité sur le lieu de travail, mais qu'elle diminue au fur et à mesure que les professionnels sont actifs dans le domaine des soins de santé.</a:t>
            </a:r>
          </a:p>
          <a:p>
            <a:pPr algn="just">
              <a:lnSpc>
                <a:spcPct val="150000"/>
              </a:lnSpc>
              <a:spcAft>
                <a:spcPts val="800"/>
              </a:spcAft>
            </a:pP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L'empathie existe à différents niveaux. Plus précisément, il existe différentes échelles d'évaluation pour les professionnels et les patients-usagers. Pour la mesure quantitative de l'empathie, l'outil le plus utilisé </a:t>
            </a:r>
            <a:r>
              <a:rPr lang="en-US" sz="5600" dirty="0">
                <a:solidFill>
                  <a:srgbClr val="000000"/>
                </a:solidFill>
                <a:latin typeface="Josefin Sans" pitchFamily="2" charset="0"/>
                <a:ea typeface="Calibri" panose="020F0502020204030204" pitchFamily="34" charset="0"/>
                <a:cs typeface="Calibri" panose="020F0502020204030204" pitchFamily="34" charset="0"/>
              </a:rPr>
              <a:t>est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l'échelle d'empathie de Jefferson (Hojat et al- '</a:t>
            </a:r>
            <a:r>
              <a:rPr lang="en-US" sz="5600" i="1" dirty="0">
                <a:solidFill>
                  <a:srgbClr val="000000"/>
                </a:solidFill>
                <a:effectLst/>
                <a:latin typeface="Josefin Sans" pitchFamily="2" charset="0"/>
                <a:ea typeface="Calibri" panose="020F0502020204030204" pitchFamily="34" charset="0"/>
                <a:cs typeface="Calibri" panose="020F0502020204030204" pitchFamily="34" charset="0"/>
              </a:rPr>
              <a:t>The Jefferson scale of physician empathy : development and preliminary psychometric data'.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Edu. Psychol. Meas. 2001). Cet outil a d'abord été utilisé avec des étudiants en médecine, puis étendu aux professionnels de la santé et à leurs étudiants. Il s'</a:t>
            </a:r>
            <a:r>
              <a:rPr lang="en-US" sz="5600" dirty="0">
                <a:solidFill>
                  <a:srgbClr val="000000"/>
                </a:solidFill>
                <a:latin typeface="Josefin Sans" pitchFamily="2" charset="0"/>
                <a:ea typeface="Calibri" panose="020F0502020204030204" pitchFamily="34" charset="0"/>
                <a:cs typeface="Calibri" panose="020F0502020204030204" pitchFamily="34" charset="0"/>
              </a:rPr>
              <a:t>est avéré </a:t>
            </a:r>
            <a:r>
              <a:rPr lang="en-US" sz="5600" dirty="0" err="1">
                <a:solidFill>
                  <a:srgbClr val="000000"/>
                </a:solidFill>
                <a:latin typeface="Josefin Sans" pitchFamily="2" charset="0"/>
                <a:ea typeface="Calibri" panose="020F0502020204030204" pitchFamily="34" charset="0"/>
                <a:cs typeface="Calibri" panose="020F0502020204030204" pitchFamily="34" charset="0"/>
              </a:rPr>
              <a:t>être</a:t>
            </a:r>
            <a:r>
              <a:rPr lang="en-US" sz="5600" dirty="0">
                <a:solidFill>
                  <a:srgbClr val="000000"/>
                </a:solidFill>
                <a:latin typeface="Josefin Sans" pitchFamily="2" charset="0"/>
                <a:ea typeface="Calibri" panose="020F0502020204030204" pitchFamily="34" charset="0"/>
                <a:cs typeface="Calibri" panose="020F0502020204030204" pitchFamily="34" charset="0"/>
              </a:rPr>
              <a:t> </a:t>
            </a:r>
            <a:r>
              <a:rPr lang="en-US" sz="5600" dirty="0" err="1">
                <a:solidFill>
                  <a:srgbClr val="000000"/>
                </a:solidFill>
                <a:effectLst/>
                <a:latin typeface="Josefin Sans" pitchFamily="2" charset="0"/>
                <a:ea typeface="Calibri" panose="020F0502020204030204" pitchFamily="34" charset="0"/>
                <a:cs typeface="Calibri" panose="020F0502020204030204" pitchFamily="34" charset="0"/>
              </a:rPr>
              <a:t>efficace</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et fiable lorsqu'il a été testé par des médecins et d'autres professionnels de la </a:t>
            </a:r>
            <a:r>
              <a:rPr lang="en-US" sz="56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US" sz="5600" dirty="0">
                <a:solidFill>
                  <a:srgbClr val="000000"/>
                </a:solidFill>
                <a:latin typeface="Josefin Sans" pitchFamily="2" charset="0"/>
                <a:ea typeface="Calibri" panose="020F0502020204030204" pitchFamily="34" charset="0"/>
                <a:cs typeface="Calibri" panose="020F0502020204030204" pitchFamily="34" charset="0"/>
              </a:rPr>
              <a:t>. </a:t>
            </a:r>
            <a:r>
              <a:rPr lang="en-US" sz="5600" dirty="0" err="1">
                <a:solidFill>
                  <a:srgbClr val="000000"/>
                </a:solidFill>
                <a:effectLst/>
                <a:latin typeface="Josefin Sans" pitchFamily="2" charset="0"/>
                <a:ea typeface="Calibri" panose="020F0502020204030204" pitchFamily="34" charset="0"/>
                <a:cs typeface="Calibri" panose="020F0502020204030204" pitchFamily="34" charset="0"/>
              </a:rPr>
              <a:t>L'échelle</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spécifique comprend entre 20 et 41 questions </a:t>
            </a:r>
            <a:r>
              <a:rPr lang="en-US" sz="5600" dirty="0">
                <a:solidFill>
                  <a:srgbClr val="000000"/>
                </a:solidFill>
                <a:latin typeface="Josefin Sans" pitchFamily="2" charset="0"/>
                <a:ea typeface="Calibri" panose="020F0502020204030204" pitchFamily="34" charset="0"/>
                <a:cs typeface="Calibri" panose="020F0502020204030204" pitchFamily="34" charset="0"/>
              </a:rPr>
              <a:t>avec des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scores </a:t>
            </a:r>
            <a:r>
              <a:rPr lang="en-US" sz="5600" dirty="0">
                <a:solidFill>
                  <a:srgbClr val="000000"/>
                </a:solidFill>
                <a:latin typeface="Josefin Sans" pitchFamily="2" charset="0"/>
                <a:ea typeface="Calibri" panose="020F0502020204030204" pitchFamily="34" charset="0"/>
                <a:cs typeface="Calibri" panose="020F0502020204030204" pitchFamily="34" charset="0"/>
              </a:rPr>
              <a:t>correspondants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entre </a:t>
            </a:r>
            <a:r>
              <a:rPr lang="en-US" sz="5600" dirty="0">
                <a:solidFill>
                  <a:srgbClr val="000000"/>
                </a:solidFill>
                <a:latin typeface="Josefin Sans" pitchFamily="2" charset="0"/>
                <a:ea typeface="Calibri" panose="020F0502020204030204" pitchFamily="34" charset="0"/>
                <a:cs typeface="Calibri" panose="020F0502020204030204" pitchFamily="34" charset="0"/>
              </a:rPr>
              <a:t>20 et 140</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  Plus le score est élevé, plus l'empathie des professionnels de la santé et leurs actions thérapeutiques sont importantes (Kliszcz </a:t>
            </a:r>
            <a:r>
              <a:rPr lang="en-US" sz="5600" dirty="0">
                <a:solidFill>
                  <a:srgbClr val="000000"/>
                </a:solidFill>
                <a:latin typeface="Josefin Sans" pitchFamily="2" charset="0"/>
                <a:ea typeface="Calibri" panose="020F0502020204030204" pitchFamily="34" charset="0"/>
                <a:cs typeface="Calibri" panose="020F0502020204030204" pitchFamily="34" charset="0"/>
              </a:rPr>
              <a:t>et al- '</a:t>
            </a:r>
            <a:r>
              <a:rPr lang="en-US" sz="5600" i="1" dirty="0">
                <a:solidFill>
                  <a:srgbClr val="000000"/>
                </a:solidFill>
                <a:effectLst/>
                <a:latin typeface="Josefin Sans" pitchFamily="2" charset="0"/>
                <a:ea typeface="Calibri" panose="020F0502020204030204" pitchFamily="34" charset="0"/>
                <a:cs typeface="Calibri" panose="020F0502020204030204" pitchFamily="34" charset="0"/>
              </a:rPr>
              <a:t>A. Empathy in health care providers-validation study of the Polish version of the Jefferson Scale of Empathy'. </a:t>
            </a:r>
            <a:r>
              <a:rPr lang="en-US" sz="5600" dirty="0">
                <a:solidFill>
                  <a:srgbClr val="000000"/>
                </a:solidFill>
                <a:effectLst/>
                <a:latin typeface="Josefin Sans" pitchFamily="2" charset="0"/>
                <a:ea typeface="Calibri" panose="020F0502020204030204" pitchFamily="34" charset="0"/>
                <a:cs typeface="Calibri" panose="020F0502020204030204" pitchFamily="34" charset="0"/>
              </a:rPr>
              <a:t>Adv. Med. Sci. 2006). </a:t>
            </a:r>
            <a:r>
              <a:rPr lang="en-GB" sz="5600" dirty="0">
                <a:solidFill>
                  <a:srgbClr val="000000"/>
                </a:solidFill>
                <a:latin typeface="Josefin Sans" pitchFamily="2" charset="0"/>
                <a:ea typeface="Calibri" panose="020F0502020204030204" pitchFamily="34" charset="0"/>
                <a:cs typeface="Calibri" panose="020F0502020204030204" pitchFamily="34" charset="0"/>
              </a:rPr>
              <a:t>L'échelle d'auto-évaluation a été adaptée pour être utilisée dans d'autres contextes, comme le </a:t>
            </a:r>
            <a:r>
              <a:rPr lang="en-US" sz="5600" dirty="0">
                <a:solidFill>
                  <a:srgbClr val="000000"/>
                </a:solidFill>
                <a:effectLst/>
                <a:latin typeface="Josefin Sans" pitchFamily="2" charset="0"/>
                <a:ea typeface="Calibri" panose="020F0502020204030204" pitchFamily="34" charset="0"/>
              </a:rPr>
              <a:t>travail social qui utilise l'échelle d'empathie pour les travailleurs sociaux.  L'échelle de Jefferson prend la forme d'un questionnaire </a:t>
            </a:r>
            <a:r>
              <a:rPr lang="en-US" sz="5600" dirty="0">
                <a:solidFill>
                  <a:srgbClr val="000000"/>
                </a:solidFill>
                <a:latin typeface="Josefin Sans" pitchFamily="2" charset="0"/>
                <a:ea typeface="Calibri" panose="020F0502020204030204" pitchFamily="34" charset="0"/>
              </a:rPr>
              <a:t>mesurant des </a:t>
            </a:r>
            <a:r>
              <a:rPr lang="en-US" sz="5600" dirty="0">
                <a:solidFill>
                  <a:srgbClr val="000000"/>
                </a:solidFill>
                <a:effectLst/>
                <a:latin typeface="Josefin Sans" pitchFamily="2" charset="0"/>
                <a:ea typeface="Calibri" panose="020F0502020204030204" pitchFamily="34" charset="0"/>
              </a:rPr>
              <a:t>indicateurs quantitatifs et soutient la prise de décision pour les besoins éducatifs ou professionnels. </a:t>
            </a:r>
          </a:p>
          <a:p>
            <a:pPr algn="just">
              <a:lnSpc>
                <a:spcPct val="150000"/>
              </a:lnSpc>
              <a:spcAft>
                <a:spcPts val="800"/>
              </a:spcAft>
            </a:pPr>
            <a:r>
              <a:rPr lang="en-US" sz="5600" u="sng" dirty="0">
                <a:solidFill>
                  <a:schemeClr val="tx1"/>
                </a:solidFill>
                <a:effectLst/>
                <a:latin typeface="Josefin Sans" pitchFamily="2"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US" sz="5600" dirty="0">
                <a:solidFill>
                  <a:schemeClr val="tx1"/>
                </a:solidFill>
                <a:effectLst/>
                <a:latin typeface="Josefin Sans" pitchFamily="2" charset="0"/>
                <a:ea typeface="Calibri" panose="020F0502020204030204" pitchFamily="34" charset="0"/>
              </a:rPr>
              <a:t>http://www.jefferson.edu/jmc/crmehc/jse.html).</a:t>
            </a:r>
            <a:endParaRPr lang="en-US" sz="5600" dirty="0">
              <a:solidFill>
                <a:schemeClr val="tx1"/>
              </a:solidFill>
              <a:latin typeface="Josefin Sans" pitchFamily="2" charset="0"/>
            </a:endParaRPr>
          </a:p>
          <a:p>
            <a:pPr algn="just">
              <a:lnSpc>
                <a:spcPct val="150000"/>
              </a:lnSpc>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a:p>
            <a:pPr>
              <a:lnSpc>
                <a:spcPct val="150000"/>
              </a:lnSpc>
            </a:pPr>
            <a:endParaRPr lang="en-US" dirty="0"/>
          </a:p>
        </p:txBody>
      </p:sp>
      <p:sp>
        <p:nvSpPr>
          <p:cNvPr id="3" name="Text Placeholder 2">
            <a:extLst>
              <a:ext uri="{FF2B5EF4-FFF2-40B4-BE49-F238E27FC236}">
                <a16:creationId xmlns:a16="http://schemas.microsoft.com/office/drawing/2014/main" id="{17385CBA-6B23-465B-B53E-9C341B6CDE2F}"/>
              </a:ext>
            </a:extLst>
          </p:cNvPr>
          <p:cNvSpPr>
            <a:spLocks noGrp="1"/>
          </p:cNvSpPr>
          <p:nvPr>
            <p:ph type="body" sz="quarter" idx="17"/>
          </p:nvPr>
        </p:nvSpPr>
        <p:spPr>
          <a:xfrm>
            <a:off x="618461" y="419725"/>
            <a:ext cx="10512420" cy="644577"/>
          </a:xfrm>
        </p:spPr>
        <p:txBody>
          <a:bodyPr/>
          <a:lstStyle/>
          <a:p>
            <a:pPr algn="ctr"/>
            <a:r>
              <a:rPr lang="en-US" sz="32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4. </a:t>
            </a:r>
            <a:r>
              <a:rPr lang="en-US" sz="3600" b="1" dirty="0">
                <a:solidFill>
                  <a:srgbClr val="000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Comment évaluer les niveaux d'empathie chez les professionnels ?</a:t>
            </a:r>
            <a:endParaRPr lang="en-US"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Tree>
    <p:extLst>
      <p:ext uri="{BB962C8B-B14F-4D97-AF65-F5344CB8AC3E}">
        <p14:creationId xmlns:p14="http://schemas.microsoft.com/office/powerpoint/2010/main" val="15992273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828313" y="2028585"/>
            <a:ext cx="7223759" cy="1937971"/>
          </a:xfrm>
        </p:spPr>
        <p:txBody>
          <a:bodyPr>
            <a:normAutofit/>
          </a:bodyPr>
          <a:lstStyle/>
          <a:p>
            <a:pPr algn="ctr"/>
            <a:r>
              <a:rPr lang="en-US" dirty="0"/>
              <a:t>Littératie en matière de santé et bien-être</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              THEME </a:t>
            </a:r>
            <a:r>
              <a:rPr lang="en-US" dirty="0">
                <a:solidFill>
                  <a:srgbClr val="FFC652"/>
                </a:solidFill>
              </a:rPr>
              <a:t>2 </a:t>
            </a:r>
            <a:r>
              <a:rPr lang="en-US" dirty="0"/>
              <a:t>Module </a:t>
            </a:r>
            <a:r>
              <a:rPr lang="en-US" dirty="0">
                <a:solidFill>
                  <a:srgbClr val="FFC652"/>
                </a:solidFill>
              </a:rPr>
              <a:t>4</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5191" y="1798302"/>
            <a:ext cx="4918983" cy="5374189"/>
          </a:xfrm>
          <a:prstGeom prst="rect">
            <a:avLst/>
          </a:prstGeom>
        </p:spPr>
      </p:pic>
    </p:spTree>
    <p:extLst>
      <p:ext uri="{BB962C8B-B14F-4D97-AF65-F5344CB8AC3E}">
        <p14:creationId xmlns:p14="http://schemas.microsoft.com/office/powerpoint/2010/main" val="314315155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C2C05B-BB3C-D3DF-D3C3-B163CE62E532}"/>
              </a:ext>
            </a:extLst>
          </p:cNvPr>
          <p:cNvSpPr txBox="1"/>
          <p:nvPr/>
        </p:nvSpPr>
        <p:spPr>
          <a:xfrm>
            <a:off x="814230" y="543516"/>
            <a:ext cx="4926767" cy="5209118"/>
          </a:xfrm>
          <a:prstGeom prst="rect">
            <a:avLst/>
          </a:prstGeom>
          <a:noFill/>
        </p:spPr>
        <p:txBody>
          <a:bodyPr wrap="square" rtlCol="0">
            <a:spAutoFit/>
          </a:bodyPr>
          <a:lstStyle/>
          <a:p>
            <a:pPr>
              <a:lnSpc>
                <a:spcPct val="150000"/>
              </a:lnSpc>
            </a:pPr>
            <a:r>
              <a:rPr lang="en-GB" sz="2800" dirty="0">
                <a:latin typeface="Josefin Sans" pitchFamily="2" charset="0"/>
              </a:rPr>
              <a:t>"La </a:t>
            </a:r>
            <a:r>
              <a:rPr lang="en-GB" sz="2800" b="1" dirty="0">
                <a:latin typeface="Josefin Sans" pitchFamily="2" charset="0"/>
              </a:rPr>
              <a:t>littératie en santé </a:t>
            </a:r>
            <a:r>
              <a:rPr lang="en-GB" sz="2800" dirty="0">
                <a:latin typeface="Josefin Sans" pitchFamily="2" charset="0"/>
              </a:rPr>
              <a:t>est définie comme la capacité d'une personne à comprendre et à utiliser les informations relatives aux soins de santé qui sont nécessaires pour permettre une prise de décision appropriée."</a:t>
            </a:r>
          </a:p>
        </p:txBody>
      </p:sp>
      <p:sp>
        <p:nvSpPr>
          <p:cNvPr id="5" name="TextBox 4">
            <a:extLst>
              <a:ext uri="{FF2B5EF4-FFF2-40B4-BE49-F238E27FC236}">
                <a16:creationId xmlns:a16="http://schemas.microsoft.com/office/drawing/2014/main" id="{818D6231-A4E6-1019-EA47-69FD920C9627}"/>
              </a:ext>
            </a:extLst>
          </p:cNvPr>
          <p:cNvSpPr txBox="1"/>
          <p:nvPr/>
        </p:nvSpPr>
        <p:spPr>
          <a:xfrm>
            <a:off x="7248715" y="960781"/>
            <a:ext cx="2578308" cy="1200329"/>
          </a:xfrm>
          <a:prstGeom prst="rect">
            <a:avLst/>
          </a:prstGeom>
          <a:noFill/>
        </p:spPr>
        <p:txBody>
          <a:bodyPr wrap="square" rtlCol="0">
            <a:spAutoFit/>
          </a:bodyPr>
          <a:lstStyle/>
          <a:p>
            <a:r>
              <a:rPr lang="en-GB" sz="3600" dirty="0">
                <a:latin typeface="Josefin Sans" pitchFamily="2" charset="0"/>
              </a:rPr>
              <a:t>    DONNÉES</a:t>
            </a:r>
          </a:p>
        </p:txBody>
      </p:sp>
      <p:sp>
        <p:nvSpPr>
          <p:cNvPr id="6" name="TextBox 5">
            <a:extLst>
              <a:ext uri="{FF2B5EF4-FFF2-40B4-BE49-F238E27FC236}">
                <a16:creationId xmlns:a16="http://schemas.microsoft.com/office/drawing/2014/main" id="{46E37B8D-375B-63E6-4115-A19331AD5447}"/>
              </a:ext>
            </a:extLst>
          </p:cNvPr>
          <p:cNvSpPr txBox="1"/>
          <p:nvPr/>
        </p:nvSpPr>
        <p:spPr>
          <a:xfrm>
            <a:off x="6572303" y="2320382"/>
            <a:ext cx="3607395" cy="3693319"/>
          </a:xfrm>
          <a:prstGeom prst="rect">
            <a:avLst/>
          </a:prstGeom>
          <a:noFill/>
        </p:spPr>
        <p:txBody>
          <a:bodyPr wrap="square" rtlCol="0">
            <a:spAutoFit/>
          </a:bodyPr>
          <a:lstStyle/>
          <a:p>
            <a:pPr algn="ctr"/>
            <a:r>
              <a:rPr lang="en-US" sz="1800" b="0" i="0" dirty="0">
                <a:solidFill>
                  <a:schemeClr val="tx1"/>
                </a:solidFill>
                <a:effectLst/>
                <a:latin typeface="Josefin Sans" pitchFamily="2" charset="0"/>
              </a:rPr>
              <a:t>Une étude </a:t>
            </a:r>
            <a:r>
              <a:rPr lang="en-US" sz="1800" b="0" i="0" dirty="0" err="1">
                <a:solidFill>
                  <a:schemeClr val="tx1"/>
                </a:solidFill>
                <a:effectLst/>
                <a:latin typeface="Josefin Sans" pitchFamily="2" charset="0"/>
              </a:rPr>
              <a:t>menée</a:t>
            </a:r>
            <a:r>
              <a:rPr lang="en-US" sz="1800" b="0" i="0" dirty="0">
                <a:solidFill>
                  <a:schemeClr val="tx1"/>
                </a:solidFill>
                <a:effectLst/>
                <a:latin typeface="Josefin Sans" pitchFamily="2" charset="0"/>
              </a:rPr>
              <a:t> en 1995 par deux hôpitaux </a:t>
            </a:r>
            <a:r>
              <a:rPr lang="en-US" sz="1800" b="0" i="0" dirty="0" err="1">
                <a:solidFill>
                  <a:schemeClr val="tx1"/>
                </a:solidFill>
                <a:effectLst/>
                <a:latin typeface="Josefin Sans" pitchFamily="2" charset="0"/>
              </a:rPr>
              <a:t>américains</a:t>
            </a:r>
            <a:r>
              <a:rPr lang="en-US" sz="1800" b="0" i="0" dirty="0">
                <a:solidFill>
                  <a:schemeClr val="tx1"/>
                </a:solidFill>
                <a:effectLst/>
                <a:latin typeface="Josefin Sans" pitchFamily="2" charset="0"/>
              </a:rPr>
              <a:t> sur 2 600 patients a révélé qu'entre</a:t>
            </a:r>
          </a:p>
          <a:p>
            <a:pPr algn="ctr"/>
            <a:endParaRPr lang="en-US" dirty="0">
              <a:latin typeface="Josefin Sans" pitchFamily="2" charset="0"/>
            </a:endParaRPr>
          </a:p>
          <a:p>
            <a:pPr algn="ctr"/>
            <a:r>
              <a:rPr lang="en-US" sz="1800" b="0" i="0" dirty="0">
                <a:solidFill>
                  <a:schemeClr val="tx1"/>
                </a:solidFill>
                <a:effectLst/>
                <a:latin typeface="Josefin Sans" pitchFamily="2" charset="0"/>
              </a:rPr>
              <a:t> 26 % et 60 % des patients ne </a:t>
            </a:r>
            <a:r>
              <a:rPr lang="en-US" sz="1800" b="0" i="0" dirty="0" err="1">
                <a:solidFill>
                  <a:schemeClr val="tx1"/>
                </a:solidFill>
                <a:effectLst/>
                <a:latin typeface="Josefin Sans" pitchFamily="2" charset="0"/>
              </a:rPr>
              <a:t>comprennent</a:t>
            </a:r>
            <a:r>
              <a:rPr lang="en-US" sz="1800" b="0" i="0" dirty="0">
                <a:solidFill>
                  <a:schemeClr val="tx1"/>
                </a:solidFill>
                <a:effectLst/>
                <a:latin typeface="Josefin Sans" pitchFamily="2" charset="0"/>
              </a:rPr>
              <a:t> pas le mode d'emploi des médicaments, </a:t>
            </a:r>
          </a:p>
          <a:p>
            <a:pPr algn="ctr"/>
            <a:endParaRPr lang="en-US" dirty="0">
              <a:latin typeface="Josefin Sans" pitchFamily="2" charset="0"/>
            </a:endParaRPr>
          </a:p>
          <a:p>
            <a:pPr algn="ctr"/>
            <a:r>
              <a:rPr lang="en-US" sz="1800" b="0" i="0" dirty="0">
                <a:solidFill>
                  <a:schemeClr val="tx1"/>
                </a:solidFill>
                <a:effectLst/>
                <a:latin typeface="Josefin Sans" pitchFamily="2" charset="0"/>
              </a:rPr>
              <a:t>le </a:t>
            </a:r>
            <a:r>
              <a:rPr lang="en-US" sz="1800" b="0" i="0" dirty="0" err="1">
                <a:solidFill>
                  <a:schemeClr val="tx1"/>
                </a:solidFill>
                <a:effectLst/>
                <a:latin typeface="Josefin Sans" pitchFamily="2" charset="0"/>
              </a:rPr>
              <a:t>formulaire</a:t>
            </a:r>
            <a:r>
              <a:rPr lang="en-US" sz="1800" b="0" i="0" dirty="0">
                <a:solidFill>
                  <a:schemeClr val="tx1"/>
                </a:solidFill>
                <a:effectLst/>
                <a:latin typeface="Josefin Sans" pitchFamily="2" charset="0"/>
              </a:rPr>
              <a:t> standard de </a:t>
            </a:r>
            <a:r>
              <a:rPr lang="en-US" sz="1800" b="0" i="0" u="none" strike="noStrike" dirty="0" err="1">
                <a:solidFill>
                  <a:schemeClr val="tx1"/>
                </a:solidFill>
                <a:effectLst/>
                <a:latin typeface="Josefin Sans" pitchFamily="2" charset="0"/>
              </a:rPr>
              <a:t>consentement</a:t>
            </a:r>
            <a:r>
              <a:rPr lang="en-US" sz="1800" b="0" i="0" u="none" strike="noStrike" dirty="0">
                <a:solidFill>
                  <a:schemeClr val="tx1"/>
                </a:solidFill>
                <a:effectLst/>
                <a:latin typeface="Josefin Sans" pitchFamily="2" charset="0"/>
              </a:rPr>
              <a:t> </a:t>
            </a:r>
            <a:r>
              <a:rPr lang="en-US" sz="1800" b="0" i="0" u="none" strike="noStrike" dirty="0" err="1">
                <a:solidFill>
                  <a:schemeClr val="tx1"/>
                </a:solidFill>
                <a:effectLst/>
                <a:latin typeface="Josefin Sans" pitchFamily="2" charset="0"/>
              </a:rPr>
              <a:t>éclairé</a:t>
            </a:r>
            <a:r>
              <a:rPr lang="en-US" sz="1800" b="0" i="0" dirty="0">
                <a:solidFill>
                  <a:schemeClr val="tx1"/>
                </a:solidFill>
                <a:effectLst/>
                <a:latin typeface="Josefin Sans" pitchFamily="2" charset="0"/>
              </a:rPr>
              <a:t>, ou des documents sur la prise de rendez-vous.</a:t>
            </a:r>
            <a:endParaRPr lang="en-US" sz="1800" b="0" i="0" baseline="30000" dirty="0">
              <a:solidFill>
                <a:schemeClr val="tx1"/>
              </a:solidFill>
              <a:effectLst/>
              <a:latin typeface="Josefin Sans" pitchFamily="2" charset="0"/>
            </a:endParaRPr>
          </a:p>
          <a:p>
            <a:endParaRPr lang="en-GB" dirty="0"/>
          </a:p>
        </p:txBody>
      </p:sp>
      <p:sp>
        <p:nvSpPr>
          <p:cNvPr id="9" name="TextBox 8">
            <a:extLst>
              <a:ext uri="{FF2B5EF4-FFF2-40B4-BE49-F238E27FC236}">
                <a16:creationId xmlns:a16="http://schemas.microsoft.com/office/drawing/2014/main" id="{0FB9DAFA-B443-241B-7F79-24477981FD82}"/>
              </a:ext>
            </a:extLst>
          </p:cNvPr>
          <p:cNvSpPr txBox="1"/>
          <p:nvPr/>
        </p:nvSpPr>
        <p:spPr>
          <a:xfrm>
            <a:off x="230863" y="5898986"/>
            <a:ext cx="6093500" cy="415498"/>
          </a:xfrm>
          <a:prstGeom prst="rect">
            <a:avLst/>
          </a:prstGeom>
          <a:noFill/>
        </p:spPr>
        <p:txBody>
          <a:bodyPr wrap="square">
            <a:spAutoFit/>
          </a:bodyPr>
          <a:lstStyle/>
          <a:p>
            <a:pPr algn="l"/>
            <a:r>
              <a:rPr lang="en-US" sz="1050" i="1" dirty="0">
                <a:solidFill>
                  <a:schemeClr val="tx1"/>
                </a:solidFill>
                <a:effectLst/>
                <a:latin typeface="Josefin Sans" pitchFamily="2" charset="0"/>
              </a:rPr>
              <a:t>(M. V. Williams ; et al. (1995). </a:t>
            </a:r>
            <a:r>
              <a:rPr lang="en-US" sz="1050" i="1" strike="noStrike" dirty="0">
                <a:solidFill>
                  <a:schemeClr val="tx1"/>
                </a:solidFill>
                <a:effectLst/>
                <a:latin typeface="Josefin Sans" pitchFamily="2" charset="0"/>
              </a:rPr>
              <a:t>"Inadequate functional health literacy among patients at two public hospitals"</a:t>
            </a:r>
            <a:r>
              <a:rPr lang="en-US" sz="1050" i="1" dirty="0">
                <a:solidFill>
                  <a:schemeClr val="tx1"/>
                </a:solidFill>
                <a:effectLst/>
                <a:latin typeface="Josefin Sans" pitchFamily="2" charset="0"/>
              </a:rPr>
              <a:t>. JAMA. 274 (21) : 677 82. Consulté le 2006-06-30).</a:t>
            </a:r>
            <a:endParaRPr lang="en-US" sz="1050" i="0" dirty="0">
              <a:solidFill>
                <a:schemeClr val="tx1"/>
              </a:solidFill>
              <a:effectLst/>
              <a:latin typeface="Josefin Sans" pitchFamily="2" charset="0"/>
            </a:endParaRPr>
          </a:p>
        </p:txBody>
      </p:sp>
    </p:spTree>
    <p:extLst>
      <p:ext uri="{BB962C8B-B14F-4D97-AF65-F5344CB8AC3E}">
        <p14:creationId xmlns:p14="http://schemas.microsoft.com/office/powerpoint/2010/main" val="41888773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p:txBody>
          <a:bodyPr/>
          <a:lstStyle/>
          <a:p>
            <a:r>
              <a:rPr lang="en-US" dirty="0">
                <a:solidFill>
                  <a:srgbClr val="FFC652"/>
                </a:solidFill>
                <a:effectLst>
                  <a:outerShdw blurRad="38100" dist="38100" dir="2700000" algn="tl">
                    <a:srgbClr val="000000">
                      <a:alpha val="43137"/>
                    </a:srgbClr>
                  </a:outerShdw>
                </a:effectLst>
              </a:rPr>
              <a:t>1.Accèder</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a:t>Évaluer</a:t>
            </a:r>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a:t>communiquer</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a:t>comprendre</a:t>
            </a:r>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a:t>relations</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a:t>partenariat</a:t>
            </a:r>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2171409" y="1162320"/>
            <a:ext cx="1992717" cy="785651"/>
          </a:xfrm>
        </p:spPr>
        <p:txBody>
          <a:bodyPr>
            <a:normAutofit fontScale="70000" lnSpcReduction="20000"/>
          </a:bodyPr>
          <a:lstStyle/>
          <a:p>
            <a:r>
              <a:rPr lang="en-US" dirty="0"/>
              <a:t>Possibilité d'accéder à des informations sur la santé</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p:txBody>
          <a:bodyPr/>
          <a:lstStyle/>
          <a:p>
            <a:r>
              <a:rPr lang="en-US" dirty="0">
                <a:solidFill>
                  <a:srgbClr val="FFC652"/>
                </a:solidFill>
                <a:effectLst>
                  <a:outerShdw blurRad="38100" dist="38100" dir="2700000" algn="tl">
                    <a:srgbClr val="000000">
                      <a:alpha val="43137"/>
                    </a:srgbClr>
                  </a:outerShdw>
                </a:effectLst>
              </a:rPr>
              <a:t>2. évaluer</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1902056" y="3080178"/>
            <a:ext cx="2446719" cy="952176"/>
          </a:xfrm>
        </p:spPr>
        <p:txBody>
          <a:bodyPr>
            <a:normAutofit fontScale="85000" lnSpcReduction="10000"/>
          </a:bodyPr>
          <a:lstStyle/>
          <a:p>
            <a:r>
              <a:rPr lang="en-US" dirty="0"/>
              <a:t>Capacité d'interpréter et d'évaluer les informations sur la santé</a:t>
            </a:r>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p:txBody>
          <a:bodyPr/>
          <a:lstStyle/>
          <a:p>
            <a:r>
              <a:rPr lang="en-US" dirty="0">
                <a:solidFill>
                  <a:srgbClr val="FFC652"/>
                </a:solidFill>
                <a:effectLst>
                  <a:outerShdw blurRad="38100" dist="38100" dir="2700000" algn="tl">
                    <a:srgbClr val="000000">
                      <a:alpha val="43137"/>
                    </a:srgbClr>
                  </a:outerShdw>
                </a:effectLst>
              </a:rPr>
              <a:t>3.communiquer</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2068643" y="4977219"/>
            <a:ext cx="2374404" cy="952176"/>
          </a:xfrm>
        </p:spPr>
        <p:txBody>
          <a:bodyPr>
            <a:normAutofit fontScale="92500" lnSpcReduction="20000"/>
          </a:bodyPr>
          <a:lstStyle/>
          <a:p>
            <a:r>
              <a:rPr lang="en-US" dirty="0"/>
              <a:t>Capacité à prendre des décisions éclairées en matière de soins de santé</a:t>
            </a:r>
          </a:p>
          <a:p>
            <a:endParaRPr lang="en-US"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7955675" y="460153"/>
            <a:ext cx="3405520" cy="684000"/>
          </a:xfrm>
        </p:spPr>
        <p:txBody>
          <a:bodyPr/>
          <a:lstStyle/>
          <a:p>
            <a:r>
              <a:rPr lang="en-US" dirty="0">
                <a:solidFill>
                  <a:srgbClr val="FFC652"/>
                </a:solidFill>
                <a:effectLst>
                  <a:outerShdw blurRad="38100" dist="38100" dir="2700000" algn="tl">
                    <a:srgbClr val="000000">
                      <a:alpha val="43137"/>
                    </a:srgbClr>
                  </a:outerShdw>
                </a:effectLst>
              </a:rPr>
              <a:t>4.comprendre</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7844627" y="1013554"/>
            <a:ext cx="2609250" cy="1023267"/>
          </a:xfrm>
        </p:spPr>
        <p:txBody>
          <a:bodyPr>
            <a:normAutofit fontScale="92500"/>
          </a:bodyPr>
          <a:lstStyle/>
          <a:p>
            <a:r>
              <a:rPr lang="en-US" dirty="0"/>
              <a:t>Capacité à tirer un sens des informations sur la santé</a:t>
            </a:r>
          </a:p>
          <a:p>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p:txBody>
          <a:bodyPr/>
          <a:lstStyle/>
          <a:p>
            <a:r>
              <a:rPr lang="en-US" dirty="0">
                <a:solidFill>
                  <a:srgbClr val="FFC652"/>
                </a:solidFill>
                <a:effectLst>
                  <a:outerShdw blurRad="38100" dist="38100" dir="2700000" algn="tl">
                    <a:srgbClr val="000000">
                      <a:alpha val="43137"/>
                    </a:srgbClr>
                  </a:outerShdw>
                </a:effectLst>
              </a:rPr>
              <a:t>5.relations</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7748953" y="3080178"/>
            <a:ext cx="2540991" cy="1023267"/>
          </a:xfrm>
        </p:spPr>
        <p:txBody>
          <a:bodyPr/>
          <a:lstStyle/>
          <a:p>
            <a:r>
              <a:rPr lang="en-US" dirty="0"/>
              <a:t>Respect, valeurs et préférences</a:t>
            </a:r>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p:txBody>
          <a:bodyPr/>
          <a:lstStyle/>
          <a:p>
            <a:r>
              <a:rPr lang="en-US" dirty="0">
                <a:solidFill>
                  <a:srgbClr val="FFC652"/>
                </a:solidFill>
                <a:effectLst>
                  <a:outerShdw blurRad="38100" dist="38100" dir="2700000" algn="tl">
                    <a:srgbClr val="000000">
                      <a:alpha val="43137"/>
                    </a:srgbClr>
                  </a:outerShdw>
                </a:effectLst>
              </a:rPr>
              <a:t>6. partenariat</a:t>
            </a: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4977219"/>
            <a:ext cx="2037618" cy="785651"/>
          </a:xfrm>
        </p:spPr>
        <p:txBody>
          <a:bodyPr>
            <a:normAutofit fontScale="92500" lnSpcReduction="20000"/>
          </a:bodyPr>
          <a:lstStyle/>
          <a:p>
            <a:r>
              <a:rPr lang="en-US" dirty="0"/>
              <a:t>Le soutien par les pairs dans l'éducation</a:t>
            </a:r>
          </a:p>
          <a:p>
            <a:endParaRPr lang="en-US" dirty="0"/>
          </a:p>
        </p:txBody>
      </p:sp>
      <p:sp>
        <p:nvSpPr>
          <p:cNvPr id="2" name="TextBox 1">
            <a:extLst>
              <a:ext uri="{FF2B5EF4-FFF2-40B4-BE49-F238E27FC236}">
                <a16:creationId xmlns:a16="http://schemas.microsoft.com/office/drawing/2014/main" id="{1043B9EE-A3B5-1FC6-2A67-BC65E71F9E1F}"/>
              </a:ext>
            </a:extLst>
          </p:cNvPr>
          <p:cNvSpPr txBox="1"/>
          <p:nvPr/>
        </p:nvSpPr>
        <p:spPr>
          <a:xfrm>
            <a:off x="137797" y="175491"/>
            <a:ext cx="1888761" cy="6832640"/>
          </a:xfrm>
          <a:prstGeom prst="rect">
            <a:avLst/>
          </a:prstGeom>
          <a:noFill/>
        </p:spPr>
        <p:txBody>
          <a:bodyPr wrap="square" rtlCol="0">
            <a:spAutoFit/>
          </a:bodyPr>
          <a:lstStyle/>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La littératie personnelle en matière de santé désigne la capacité d'un individu à trouver, comprendre et appliquer des informations et des services pour prendre des décisions et faire des choix en matière de santé pour lui-même et son entourage.</a:t>
            </a:r>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La compréhension des instructions de prescription, des instructions du médecin et des formulaires de consentement, ainsi que la capacité à naviguer dans le système complexe des soins de santé sont autant d'exemples de littératie personnelle en matière de santé.</a:t>
            </a:r>
            <a:endParaRPr lang="en-US" sz="14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dirty="0"/>
          </a:p>
        </p:txBody>
      </p:sp>
      <p:sp>
        <p:nvSpPr>
          <p:cNvPr id="8" name="TextBox 7">
            <a:extLst>
              <a:ext uri="{FF2B5EF4-FFF2-40B4-BE49-F238E27FC236}">
                <a16:creationId xmlns:a16="http://schemas.microsoft.com/office/drawing/2014/main" id="{E9C62898-36F3-3FBB-14E3-FEBF1F63097E}"/>
              </a:ext>
            </a:extLst>
          </p:cNvPr>
          <p:cNvSpPr txBox="1"/>
          <p:nvPr/>
        </p:nvSpPr>
        <p:spPr>
          <a:xfrm>
            <a:off x="10358203" y="558471"/>
            <a:ext cx="1653915" cy="5755422"/>
          </a:xfrm>
          <a:prstGeom prst="rect">
            <a:avLst/>
          </a:prstGeom>
          <a:noFill/>
        </p:spPr>
        <p:txBody>
          <a:bodyPr wrap="square" rtlCol="0">
            <a:spAutoFit/>
          </a:bodyPr>
          <a:lstStyle/>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Au lieu de se contenter de comprendre les informations sur la santé, il faut mettre l'accent sur la capacité des gens à les utiliser.</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Concentrez-vous sur la capacité à prendre des </a:t>
            </a:r>
            <a:r>
              <a:rPr lang="en-US" sz="1400" dirty="0" err="1">
                <a:solidFill>
                  <a:srgbClr val="51A9BA"/>
                </a:solidFill>
                <a:effectLst/>
                <a:latin typeface="Josefin Sans" pitchFamily="2" charset="0"/>
                <a:ea typeface="Calibri" panose="020F0502020204030204" pitchFamily="34" charset="0"/>
                <a:cs typeface="Calibri" panose="020F0502020204030204" pitchFamily="34" charset="0"/>
              </a:rPr>
              <a:t>décisions</a:t>
            </a:r>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 ”</a:t>
            </a:r>
            <a:r>
              <a:rPr lang="en-US" sz="1400" dirty="0" err="1">
                <a:solidFill>
                  <a:srgbClr val="51A9BA"/>
                </a:solidFill>
                <a:effectLst/>
                <a:latin typeface="Josefin Sans" pitchFamily="2" charset="0"/>
                <a:ea typeface="Calibri" panose="020F0502020204030204" pitchFamily="34" charset="0"/>
                <a:cs typeface="Calibri" panose="020F0502020204030204" pitchFamily="34" charset="0"/>
              </a:rPr>
              <a:t>avisées</a:t>
            </a:r>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 plutôt que "appropriées". </a:t>
            </a:r>
          </a:p>
          <a:p>
            <a:endParaRPr lang="en-US" sz="1400" dirty="0">
              <a:solidFill>
                <a:srgbClr val="51A9BA"/>
              </a:solidFill>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endParaRPr lang="en-US" sz="1400" dirty="0">
              <a:solidFill>
                <a:srgbClr val="51A9BA"/>
              </a:solidFill>
              <a:effectLst/>
              <a:latin typeface="Josefin Sans" pitchFamily="2" charset="0"/>
              <a:ea typeface="Calibri" panose="020F0502020204030204" pitchFamily="34" charset="0"/>
              <a:cs typeface="Calibri" panose="020F0502020204030204" pitchFamily="34" charset="0"/>
            </a:endParaRPr>
          </a:p>
          <a:p>
            <a:r>
              <a:rPr lang="en-US" sz="1400" dirty="0">
                <a:solidFill>
                  <a:srgbClr val="51A9BA"/>
                </a:solidFill>
                <a:effectLst/>
                <a:latin typeface="Josefin Sans" pitchFamily="2" charset="0"/>
                <a:ea typeface="Calibri" panose="020F0502020204030204" pitchFamily="34" charset="0"/>
                <a:cs typeface="Calibri" panose="020F0502020204030204" pitchFamily="34" charset="0"/>
              </a:rPr>
              <a:t>Reconnaître qu'il est de la responsabilité des organisations d'identifier la littératie en santé.</a:t>
            </a:r>
            <a:endParaRPr lang="en-US" sz="1400" dirty="0">
              <a:solidFill>
                <a:srgbClr val="51A9BA"/>
              </a:solidFill>
              <a:effectLst/>
              <a:latin typeface="Josefin Sans" pitchFamily="2" charset="0"/>
              <a:ea typeface="Calibri" panose="020F0502020204030204" pitchFamily="34" charset="0"/>
              <a:cs typeface="Arial" panose="020B0604020202020204" pitchFamily="34" charset="0"/>
            </a:endParaRPr>
          </a:p>
          <a:p>
            <a:endParaRPr lang="en-GB" dirty="0"/>
          </a:p>
        </p:txBody>
      </p:sp>
      <p:sp>
        <p:nvSpPr>
          <p:cNvPr id="9" name="Text Placeholder 8">
            <a:extLst>
              <a:ext uri="{FF2B5EF4-FFF2-40B4-BE49-F238E27FC236}">
                <a16:creationId xmlns:a16="http://schemas.microsoft.com/office/drawing/2014/main" id="{D96C3A3A-726F-C569-1796-9FF080FAF436}"/>
              </a:ext>
            </a:extLst>
          </p:cNvPr>
          <p:cNvSpPr>
            <a:spLocks noGrp="1"/>
          </p:cNvSpPr>
          <p:nvPr>
            <p:ph type="body" sz="quarter" idx="20"/>
          </p:nvPr>
        </p:nvSpPr>
        <p:spPr/>
        <p:txBody>
          <a:bodyPr/>
          <a:lstStyle/>
          <a:p>
            <a:r>
              <a:rPr lang="en-US" b="0" dirty="0" err="1">
                <a:solidFill>
                  <a:schemeClr val="tx1">
                    <a:lumMod val="50000"/>
                  </a:schemeClr>
                </a:solidFill>
                <a:effectLst>
                  <a:outerShdw blurRad="38100" dist="38100" dir="2700000" algn="tl">
                    <a:srgbClr val="000000">
                      <a:alpha val="43137"/>
                    </a:srgbClr>
                  </a:outerShdw>
                </a:effectLst>
              </a:rPr>
              <a:t>Accèder</a:t>
            </a:r>
            <a:endParaRPr lang="en-GB" b="0" dirty="0">
              <a:solidFill>
                <a:schemeClr val="tx1">
                  <a:lumMod val="50000"/>
                </a:schemeClr>
              </a:solidFill>
            </a:endParaRPr>
          </a:p>
        </p:txBody>
      </p:sp>
      <p:sp>
        <p:nvSpPr>
          <p:cNvPr id="10" name="TextBox 9">
            <a:extLst>
              <a:ext uri="{FF2B5EF4-FFF2-40B4-BE49-F238E27FC236}">
                <a16:creationId xmlns:a16="http://schemas.microsoft.com/office/drawing/2014/main" id="{5FE0ACDF-0BA1-BD82-089F-6AE386C499B7}"/>
              </a:ext>
            </a:extLst>
          </p:cNvPr>
          <p:cNvSpPr txBox="1"/>
          <p:nvPr/>
        </p:nvSpPr>
        <p:spPr>
          <a:xfrm>
            <a:off x="1871646" y="5879635"/>
            <a:ext cx="9725411" cy="1169551"/>
          </a:xfrm>
          <a:prstGeom prst="rect">
            <a:avLst/>
          </a:prstGeom>
          <a:noFill/>
        </p:spPr>
        <p:txBody>
          <a:bodyPr wrap="square" rtlCol="0">
            <a:spAutoFit/>
          </a:bodyPr>
          <a:lstStyle/>
          <a:p>
            <a:r>
              <a:rPr lang="en-GB" sz="3200" b="1"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7. compréhension - </a:t>
            </a:r>
            <a:r>
              <a:rPr lang="en-GB" sz="2000" dirty="0">
                <a:latin typeface="Josefin Sans" pitchFamily="2" charset="0"/>
                <a:cs typeface="Amatic SC" panose="00000500000000000000" pitchFamily="2" charset="-79"/>
              </a:rPr>
              <a:t>navigation facile, dialogue et technologie clairs</a:t>
            </a:r>
          </a:p>
          <a:p>
            <a:endParaRPr lang="en-GB" sz="800" dirty="0">
              <a:latin typeface="Josefin Sans" pitchFamily="2" charset="0"/>
              <a:cs typeface="Amatic SC" panose="00000500000000000000" pitchFamily="2" charset="-79"/>
            </a:endParaRPr>
          </a:p>
          <a:p>
            <a:r>
              <a:rPr lang="en-US" sz="1000" u="sng" dirty="0">
                <a:solidFill>
                  <a:srgbClr val="F33B48"/>
                </a:solidFill>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(http://www.institute.nhs.uk/quality_and_service_improvement_ tools/quality_and_service_improvement_tools/plan_do_study_act</a:t>
            </a:r>
            <a:r>
              <a:rPr lang="en-US" sz="1000" u="sng" dirty="0">
                <a:effectLst/>
                <a:latin typeface="Josefin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html#sthash.l4V6VaYd.dpuf</a:t>
            </a:r>
            <a:r>
              <a:rPr lang="en-US" sz="1000" dirty="0">
                <a:effectLst/>
                <a:latin typeface="Josefin Sans" pitchFamily="2" charset="0"/>
                <a:ea typeface="Calibri" panose="020F0502020204030204" pitchFamily="34" charset="0"/>
                <a:cs typeface="Arial" panose="020B0604020202020204" pitchFamily="34" charset="0"/>
              </a:rPr>
              <a:t>)</a:t>
            </a:r>
          </a:p>
          <a:p>
            <a:r>
              <a:rPr lang="en-GB" sz="2000" dirty="0">
                <a:latin typeface="Josefin Sans" pitchFamily="2" charset="0"/>
                <a:cs typeface="Amatic SC" panose="00000500000000000000" pitchFamily="2" charset="-79"/>
              </a:rPr>
              <a:t> </a:t>
            </a:r>
          </a:p>
        </p:txBody>
      </p:sp>
    </p:spTree>
    <p:extLst>
      <p:ext uri="{BB962C8B-B14F-4D97-AF65-F5344CB8AC3E}">
        <p14:creationId xmlns:p14="http://schemas.microsoft.com/office/powerpoint/2010/main" val="12345589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00BAF780-C3C2-BA4B-BEE9-090E20161AED}"/>
              </a:ext>
            </a:extLst>
          </p:cNvPr>
          <p:cNvSpPr>
            <a:spLocks noGrp="1"/>
          </p:cNvSpPr>
          <p:nvPr>
            <p:ph type="body" sz="quarter" idx="17"/>
          </p:nvPr>
        </p:nvSpPr>
        <p:spPr>
          <a:xfrm>
            <a:off x="13494" y="376457"/>
            <a:ext cx="12178506" cy="1436750"/>
          </a:xfrm>
        </p:spPr>
        <p:txBody>
          <a:bodyPr/>
          <a:lstStyle/>
          <a:p>
            <a:r>
              <a:rPr lang="en-US" dirty="0">
                <a:effectLst>
                  <a:outerShdw blurRad="38100" dist="38100" dir="2700000" algn="tl">
                    <a:srgbClr val="000000">
                      <a:alpha val="43137"/>
                    </a:srgbClr>
                  </a:outerShdw>
                </a:effectLst>
              </a:rPr>
              <a:t>Facteurs contribuant à la littératie en matière de santé</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Instituts nationaux de la santé (NIH). 2015-05-08. Consulté le 30 avril 2020).</a:t>
            </a:r>
          </a:p>
          <a:p>
            <a:r>
              <a:rPr lang="en-US" sz="1000" b="0" i="1" u="none" strike="noStrike" dirty="0">
                <a:solidFill>
                  <a:schemeClr val="tx1"/>
                </a:solidFill>
                <a:effectLst/>
                <a:latin typeface="Arial" panose="020B0604020202020204" pitchFamily="34" charset="0"/>
              </a:rPr>
              <a:t>("Health Literacy"</a:t>
            </a:r>
            <a:r>
              <a:rPr lang="en-US" sz="1000" b="0" i="1" dirty="0">
                <a:solidFill>
                  <a:schemeClr val="tx1"/>
                </a:solidFill>
                <a:effectLst/>
                <a:latin typeface="Arial" panose="020B0604020202020204" pitchFamily="34" charset="0"/>
              </a:rPr>
              <a:t>. Site web officiel de l'Administration des ressources et services de santé des États-Unis. 2017-03-31. Consulté le 2020-04-30).</a:t>
            </a:r>
          </a:p>
          <a:p>
            <a:endParaRPr lang="en-US" sz="1000" dirty="0"/>
          </a:p>
        </p:txBody>
      </p:sp>
      <p:sp>
        <p:nvSpPr>
          <p:cNvPr id="55" name="Text Placeholder 54">
            <a:extLst>
              <a:ext uri="{FF2B5EF4-FFF2-40B4-BE49-F238E27FC236}">
                <a16:creationId xmlns:a16="http://schemas.microsoft.com/office/drawing/2014/main" id="{04DEE803-4531-9640-AE5B-286CB23C2506}"/>
              </a:ext>
            </a:extLst>
          </p:cNvPr>
          <p:cNvSpPr>
            <a:spLocks noGrp="1"/>
          </p:cNvSpPr>
          <p:nvPr>
            <p:ph type="body" sz="quarter" idx="18"/>
          </p:nvPr>
        </p:nvSpPr>
        <p:spPr>
          <a:xfrm>
            <a:off x="705603" y="2573337"/>
            <a:ext cx="1179554" cy="756605"/>
          </a:xfrm>
        </p:spPr>
        <p:txBody>
          <a:bodyPr/>
          <a:lstStyle/>
          <a:p>
            <a:r>
              <a:rPr lang="en-US" dirty="0"/>
              <a:t>Facteur A </a:t>
            </a:r>
          </a:p>
        </p:txBody>
      </p:sp>
      <p:sp>
        <p:nvSpPr>
          <p:cNvPr id="56" name="Text Placeholder 55">
            <a:extLst>
              <a:ext uri="{FF2B5EF4-FFF2-40B4-BE49-F238E27FC236}">
                <a16:creationId xmlns:a16="http://schemas.microsoft.com/office/drawing/2014/main" id="{93E3F98E-99A4-D84C-86E3-3D7C31E9314B}"/>
              </a:ext>
            </a:extLst>
          </p:cNvPr>
          <p:cNvSpPr>
            <a:spLocks noGrp="1"/>
          </p:cNvSpPr>
          <p:nvPr>
            <p:ph type="body" sz="quarter" idx="19"/>
          </p:nvPr>
        </p:nvSpPr>
        <p:spPr>
          <a:xfrm>
            <a:off x="2290327" y="1865524"/>
            <a:ext cx="1179553" cy="952627"/>
          </a:xfrm>
        </p:spPr>
        <p:txBody>
          <a:bodyPr/>
          <a:lstStyle/>
          <a:p>
            <a:r>
              <a:rPr lang="en-US" dirty="0"/>
              <a:t>Facteur b</a:t>
            </a:r>
          </a:p>
        </p:txBody>
      </p:sp>
      <p:sp>
        <p:nvSpPr>
          <p:cNvPr id="57" name="Text Placeholder 56">
            <a:extLst>
              <a:ext uri="{FF2B5EF4-FFF2-40B4-BE49-F238E27FC236}">
                <a16:creationId xmlns:a16="http://schemas.microsoft.com/office/drawing/2014/main" id="{C862EAD0-6ACA-2049-8D1A-412699483C09}"/>
              </a:ext>
            </a:extLst>
          </p:cNvPr>
          <p:cNvSpPr>
            <a:spLocks noGrp="1"/>
          </p:cNvSpPr>
          <p:nvPr>
            <p:ph type="body" sz="quarter" idx="20"/>
          </p:nvPr>
        </p:nvSpPr>
        <p:spPr>
          <a:xfrm>
            <a:off x="3996033" y="2521658"/>
            <a:ext cx="1179553" cy="756605"/>
          </a:xfrm>
        </p:spPr>
        <p:txBody>
          <a:bodyPr/>
          <a:lstStyle/>
          <a:p>
            <a:r>
              <a:rPr lang="en-US" dirty="0"/>
              <a:t>Facteur c</a:t>
            </a:r>
          </a:p>
        </p:txBody>
      </p:sp>
      <p:sp>
        <p:nvSpPr>
          <p:cNvPr id="75" name="Text Placeholder 74">
            <a:extLst>
              <a:ext uri="{FF2B5EF4-FFF2-40B4-BE49-F238E27FC236}">
                <a16:creationId xmlns:a16="http://schemas.microsoft.com/office/drawing/2014/main" id="{644761AB-D327-D74D-AE93-ED8399E75DC6}"/>
              </a:ext>
            </a:extLst>
          </p:cNvPr>
          <p:cNvSpPr>
            <a:spLocks noGrp="1"/>
          </p:cNvSpPr>
          <p:nvPr>
            <p:ph type="body" sz="quarter" idx="21"/>
          </p:nvPr>
        </p:nvSpPr>
        <p:spPr>
          <a:xfrm>
            <a:off x="5544107" y="1881882"/>
            <a:ext cx="1179553" cy="756605"/>
          </a:xfrm>
        </p:spPr>
        <p:txBody>
          <a:bodyPr/>
          <a:lstStyle/>
          <a:p>
            <a:r>
              <a:rPr lang="en-US" dirty="0"/>
              <a:t>Facteur d</a:t>
            </a:r>
          </a:p>
        </p:txBody>
      </p:sp>
      <p:sp>
        <p:nvSpPr>
          <p:cNvPr id="76" name="Text Placeholder 75">
            <a:extLst>
              <a:ext uri="{FF2B5EF4-FFF2-40B4-BE49-F238E27FC236}">
                <a16:creationId xmlns:a16="http://schemas.microsoft.com/office/drawing/2014/main" id="{658C72B5-D543-8C4C-B25D-219C97B66551}"/>
              </a:ext>
            </a:extLst>
          </p:cNvPr>
          <p:cNvSpPr>
            <a:spLocks noGrp="1"/>
          </p:cNvSpPr>
          <p:nvPr>
            <p:ph type="body" sz="quarter" idx="22"/>
          </p:nvPr>
        </p:nvSpPr>
        <p:spPr>
          <a:xfrm>
            <a:off x="7106782" y="2583526"/>
            <a:ext cx="1179553" cy="756605"/>
          </a:xfrm>
        </p:spPr>
        <p:txBody>
          <a:bodyPr/>
          <a:lstStyle/>
          <a:p>
            <a:r>
              <a:rPr lang="en-US" dirty="0"/>
              <a:t>Facteur e</a:t>
            </a:r>
          </a:p>
        </p:txBody>
      </p:sp>
      <p:sp>
        <p:nvSpPr>
          <p:cNvPr id="77" name="Text Placeholder 76">
            <a:extLst>
              <a:ext uri="{FF2B5EF4-FFF2-40B4-BE49-F238E27FC236}">
                <a16:creationId xmlns:a16="http://schemas.microsoft.com/office/drawing/2014/main" id="{535959C5-E8A3-694A-AD74-C1C98BC2073E}"/>
              </a:ext>
            </a:extLst>
          </p:cNvPr>
          <p:cNvSpPr>
            <a:spLocks noGrp="1"/>
          </p:cNvSpPr>
          <p:nvPr>
            <p:ph type="body" sz="quarter" idx="23"/>
          </p:nvPr>
        </p:nvSpPr>
        <p:spPr>
          <a:xfrm>
            <a:off x="8688548" y="1900329"/>
            <a:ext cx="1179553" cy="756605"/>
          </a:xfrm>
        </p:spPr>
        <p:txBody>
          <a:bodyPr/>
          <a:lstStyle/>
          <a:p>
            <a:r>
              <a:rPr lang="en-US" dirty="0"/>
              <a:t>Facteur f</a:t>
            </a:r>
          </a:p>
        </p:txBody>
      </p:sp>
      <p:sp>
        <p:nvSpPr>
          <p:cNvPr id="78" name="Text Placeholder 77">
            <a:extLst>
              <a:ext uri="{FF2B5EF4-FFF2-40B4-BE49-F238E27FC236}">
                <a16:creationId xmlns:a16="http://schemas.microsoft.com/office/drawing/2014/main" id="{657AD11F-C65A-994E-A463-4B6CBE1B252D}"/>
              </a:ext>
            </a:extLst>
          </p:cNvPr>
          <p:cNvSpPr>
            <a:spLocks noGrp="1"/>
          </p:cNvSpPr>
          <p:nvPr>
            <p:ph type="body" sz="quarter" idx="24"/>
          </p:nvPr>
        </p:nvSpPr>
        <p:spPr>
          <a:xfrm>
            <a:off x="10266218" y="2548235"/>
            <a:ext cx="1220179" cy="756605"/>
          </a:xfrm>
        </p:spPr>
        <p:txBody>
          <a:bodyPr/>
          <a:lstStyle/>
          <a:p>
            <a:r>
              <a:rPr lang="en-US" dirty="0"/>
              <a:t>Facteur G</a:t>
            </a:r>
          </a:p>
        </p:txBody>
      </p:sp>
      <p:sp>
        <p:nvSpPr>
          <p:cNvPr id="79" name="Text Placeholder 78">
            <a:extLst>
              <a:ext uri="{FF2B5EF4-FFF2-40B4-BE49-F238E27FC236}">
                <a16:creationId xmlns:a16="http://schemas.microsoft.com/office/drawing/2014/main" id="{1ECEAAC1-A17E-5D49-BEAD-BBF67472B40F}"/>
              </a:ext>
            </a:extLst>
          </p:cNvPr>
          <p:cNvSpPr>
            <a:spLocks noGrp="1"/>
          </p:cNvSpPr>
          <p:nvPr>
            <p:ph type="body" sz="quarter" idx="25"/>
          </p:nvPr>
        </p:nvSpPr>
        <p:spPr>
          <a:xfrm>
            <a:off x="284138" y="5604517"/>
            <a:ext cx="2027663" cy="756605"/>
          </a:xfrm>
        </p:spPr>
        <p:txBody>
          <a:bodyPr/>
          <a:lstStyle/>
          <a:p>
            <a:r>
              <a:rPr lang="en-US" dirty="0"/>
              <a:t>Niveau </a:t>
            </a:r>
            <a:r>
              <a:rPr lang="en-US" dirty="0" err="1"/>
              <a:t>d'éducation</a:t>
            </a:r>
            <a:r>
              <a:rPr lang="en-US" dirty="0"/>
              <a:t> EN matière de </a:t>
            </a:r>
            <a:r>
              <a:rPr lang="en-US" dirty="0" err="1"/>
              <a:t>santé</a:t>
            </a:r>
            <a:endParaRPr lang="en-US" dirty="0"/>
          </a:p>
        </p:txBody>
      </p:sp>
      <p:sp>
        <p:nvSpPr>
          <p:cNvPr id="80" name="Text Placeholder 79">
            <a:extLst>
              <a:ext uri="{FF2B5EF4-FFF2-40B4-BE49-F238E27FC236}">
                <a16:creationId xmlns:a16="http://schemas.microsoft.com/office/drawing/2014/main" id="{C7988E42-5B5C-134A-A56D-82C8984F3C81}"/>
              </a:ext>
            </a:extLst>
          </p:cNvPr>
          <p:cNvSpPr>
            <a:spLocks noGrp="1"/>
          </p:cNvSpPr>
          <p:nvPr>
            <p:ph type="body" sz="quarter" idx="26"/>
          </p:nvPr>
        </p:nvSpPr>
        <p:spPr>
          <a:xfrm>
            <a:off x="2094688" y="5590606"/>
            <a:ext cx="1453730" cy="952627"/>
          </a:xfrm>
        </p:spPr>
        <p:txBody>
          <a:bodyPr/>
          <a:lstStyle/>
          <a:p>
            <a:r>
              <a:rPr lang="en-US" dirty="0"/>
              <a:t>Lisibilité du texte</a:t>
            </a:r>
          </a:p>
        </p:txBody>
      </p:sp>
      <p:sp>
        <p:nvSpPr>
          <p:cNvPr id="81" name="Text Placeholder 80">
            <a:extLst>
              <a:ext uri="{FF2B5EF4-FFF2-40B4-BE49-F238E27FC236}">
                <a16:creationId xmlns:a16="http://schemas.microsoft.com/office/drawing/2014/main" id="{969BFE7E-9464-0044-9934-13E2FBB14F16}"/>
              </a:ext>
            </a:extLst>
          </p:cNvPr>
          <p:cNvSpPr>
            <a:spLocks noGrp="1"/>
          </p:cNvSpPr>
          <p:nvPr>
            <p:ph type="body" sz="quarter" idx="27"/>
          </p:nvPr>
        </p:nvSpPr>
        <p:spPr>
          <a:xfrm>
            <a:off x="3469880" y="5595965"/>
            <a:ext cx="1705706" cy="947268"/>
          </a:xfrm>
        </p:spPr>
        <p:txBody>
          <a:bodyPr/>
          <a:lstStyle/>
          <a:p>
            <a:r>
              <a:rPr lang="en-US" dirty="0" err="1"/>
              <a:t>état</a:t>
            </a:r>
            <a:r>
              <a:rPr lang="en-US" dirty="0"/>
              <a:t> de </a:t>
            </a:r>
            <a:r>
              <a:rPr lang="en-US" dirty="0" err="1"/>
              <a:t>santé</a:t>
            </a:r>
            <a:r>
              <a:rPr lang="en-US" dirty="0"/>
              <a:t> de la personne</a:t>
            </a:r>
          </a:p>
        </p:txBody>
      </p:sp>
      <p:sp>
        <p:nvSpPr>
          <p:cNvPr id="82" name="Text Placeholder 81">
            <a:extLst>
              <a:ext uri="{FF2B5EF4-FFF2-40B4-BE49-F238E27FC236}">
                <a16:creationId xmlns:a16="http://schemas.microsoft.com/office/drawing/2014/main" id="{2169ED4C-0157-8C40-A603-4C3906BE3BD4}"/>
              </a:ext>
            </a:extLst>
          </p:cNvPr>
          <p:cNvSpPr>
            <a:spLocks noGrp="1"/>
          </p:cNvSpPr>
          <p:nvPr>
            <p:ph type="body" sz="quarter" idx="28"/>
          </p:nvPr>
        </p:nvSpPr>
        <p:spPr>
          <a:xfrm>
            <a:off x="5085220" y="5595965"/>
            <a:ext cx="1931196" cy="1273477"/>
          </a:xfrm>
        </p:spPr>
        <p:txBody>
          <a:bodyPr/>
          <a:lstStyle/>
          <a:p>
            <a:r>
              <a:rPr lang="en-US" dirty="0"/>
              <a:t>LANGAGE LOGIQUE ET SIMPLE</a:t>
            </a:r>
          </a:p>
        </p:txBody>
      </p:sp>
      <p:sp>
        <p:nvSpPr>
          <p:cNvPr id="83" name="Text Placeholder 82">
            <a:extLst>
              <a:ext uri="{FF2B5EF4-FFF2-40B4-BE49-F238E27FC236}">
                <a16:creationId xmlns:a16="http://schemas.microsoft.com/office/drawing/2014/main" id="{93E6A1F1-538F-234E-B9A3-B5ED7A5B86DC}"/>
              </a:ext>
            </a:extLst>
          </p:cNvPr>
          <p:cNvSpPr>
            <a:spLocks noGrp="1"/>
          </p:cNvSpPr>
          <p:nvPr>
            <p:ph type="body" sz="quarter" idx="29"/>
          </p:nvPr>
        </p:nvSpPr>
        <p:spPr>
          <a:xfrm>
            <a:off x="6953731" y="5570256"/>
            <a:ext cx="1858757" cy="756605"/>
          </a:xfrm>
        </p:spPr>
        <p:txBody>
          <a:bodyPr/>
          <a:lstStyle/>
          <a:p>
            <a:r>
              <a:rPr lang="en-US" dirty="0" err="1"/>
              <a:t>Adéquation</a:t>
            </a:r>
            <a:r>
              <a:rPr lang="en-US" dirty="0"/>
              <a:t> A la culture de la </a:t>
            </a:r>
            <a:r>
              <a:rPr lang="en-US" dirty="0" err="1"/>
              <a:t>personne</a:t>
            </a:r>
            <a:endParaRPr lang="en-US" dirty="0"/>
          </a:p>
        </p:txBody>
      </p:sp>
      <p:sp>
        <p:nvSpPr>
          <p:cNvPr id="84" name="Text Placeholder 83">
            <a:extLst>
              <a:ext uri="{FF2B5EF4-FFF2-40B4-BE49-F238E27FC236}">
                <a16:creationId xmlns:a16="http://schemas.microsoft.com/office/drawing/2014/main" id="{69AA4E87-B7F1-4947-8B2A-B624ABB95EAC}"/>
              </a:ext>
            </a:extLst>
          </p:cNvPr>
          <p:cNvSpPr>
            <a:spLocks noGrp="1"/>
          </p:cNvSpPr>
          <p:nvPr>
            <p:ph type="body" sz="quarter" idx="30"/>
          </p:nvPr>
        </p:nvSpPr>
        <p:spPr>
          <a:xfrm>
            <a:off x="8608719" y="5584523"/>
            <a:ext cx="1858756" cy="1130348"/>
          </a:xfrm>
        </p:spPr>
        <p:txBody>
          <a:bodyPr/>
          <a:lstStyle/>
          <a:p>
            <a:r>
              <a:rPr lang="en-US" dirty="0"/>
              <a:t>Utilisation d'illustrations</a:t>
            </a:r>
          </a:p>
        </p:txBody>
      </p:sp>
      <p:sp>
        <p:nvSpPr>
          <p:cNvPr id="85" name="Text Placeholder 84">
            <a:extLst>
              <a:ext uri="{FF2B5EF4-FFF2-40B4-BE49-F238E27FC236}">
                <a16:creationId xmlns:a16="http://schemas.microsoft.com/office/drawing/2014/main" id="{72DC9280-DC03-4F49-BF15-27D92543B954}"/>
              </a:ext>
            </a:extLst>
          </p:cNvPr>
          <p:cNvSpPr>
            <a:spLocks noGrp="1"/>
          </p:cNvSpPr>
          <p:nvPr>
            <p:ph type="body" sz="quarter" idx="31"/>
          </p:nvPr>
        </p:nvSpPr>
        <p:spPr>
          <a:xfrm>
            <a:off x="10266218" y="5584523"/>
            <a:ext cx="1858757" cy="1130348"/>
          </a:xfrm>
        </p:spPr>
        <p:txBody>
          <a:bodyPr/>
          <a:lstStyle/>
          <a:p>
            <a:r>
              <a:rPr lang="en-US" dirty="0"/>
              <a:t>L'anxiété peut empêcher la compréhension</a:t>
            </a:r>
          </a:p>
        </p:txBody>
      </p:sp>
      <p:sp>
        <p:nvSpPr>
          <p:cNvPr id="86" name="Freeform 17">
            <a:extLst>
              <a:ext uri="{FF2B5EF4-FFF2-40B4-BE49-F238E27FC236}">
                <a16:creationId xmlns:a16="http://schemas.microsoft.com/office/drawing/2014/main" id="{16B5FB5E-1E31-C84B-8B37-74538100B6E1}"/>
              </a:ext>
            </a:extLst>
          </p:cNvPr>
          <p:cNvSpPr>
            <a:spLocks noEditPoints="1"/>
          </p:cNvSpPr>
          <p:nvPr/>
        </p:nvSpPr>
        <p:spPr bwMode="auto">
          <a:xfrm>
            <a:off x="1127125" y="3887788"/>
            <a:ext cx="487363" cy="271463"/>
          </a:xfrm>
          <a:custGeom>
            <a:avLst/>
            <a:gdLst>
              <a:gd name="T0" fmla="*/ 97 w 128"/>
              <a:gd name="T1" fmla="*/ 28 h 71"/>
              <a:gd name="T2" fmla="*/ 99 w 128"/>
              <a:gd name="T3" fmla="*/ 45 h 71"/>
              <a:gd name="T4" fmla="*/ 90 w 128"/>
              <a:gd name="T5" fmla="*/ 49 h 71"/>
              <a:gd name="T6" fmla="*/ 73 w 128"/>
              <a:gd name="T7" fmla="*/ 36 h 71"/>
              <a:gd name="T8" fmla="*/ 49 w 128"/>
              <a:gd name="T9" fmla="*/ 37 h 71"/>
              <a:gd name="T10" fmla="*/ 48 w 128"/>
              <a:gd name="T11" fmla="*/ 25 h 71"/>
              <a:gd name="T12" fmla="*/ 90 w 128"/>
              <a:gd name="T13" fmla="*/ 16 h 71"/>
              <a:gd name="T14" fmla="*/ 32 w 128"/>
              <a:gd name="T15" fmla="*/ 58 h 71"/>
              <a:gd name="T16" fmla="*/ 41 w 128"/>
              <a:gd name="T17" fmla="*/ 48 h 71"/>
              <a:gd name="T18" fmla="*/ 30 w 128"/>
              <a:gd name="T19" fmla="*/ 51 h 71"/>
              <a:gd name="T20" fmla="*/ 37 w 128"/>
              <a:gd name="T21" fmla="*/ 56 h 71"/>
              <a:gd name="T22" fmla="*/ 38 w 128"/>
              <a:gd name="T23" fmla="*/ 64 h 71"/>
              <a:gd name="T24" fmla="*/ 50 w 128"/>
              <a:gd name="T25" fmla="*/ 51 h 71"/>
              <a:gd name="T26" fmla="*/ 42 w 128"/>
              <a:gd name="T27" fmla="*/ 50 h 71"/>
              <a:gd name="T28" fmla="*/ 55 w 128"/>
              <a:gd name="T29" fmla="*/ 52 h 71"/>
              <a:gd name="T30" fmla="*/ 43 w 128"/>
              <a:gd name="T31" fmla="*/ 67 h 71"/>
              <a:gd name="T32" fmla="*/ 55 w 128"/>
              <a:gd name="T33" fmla="*/ 52 h 71"/>
              <a:gd name="T34" fmla="*/ 48 w 128"/>
              <a:gd name="T35" fmla="*/ 69 h 71"/>
              <a:gd name="T36" fmla="*/ 60 w 128"/>
              <a:gd name="T37" fmla="*/ 64 h 71"/>
              <a:gd name="T38" fmla="*/ 49 w 128"/>
              <a:gd name="T39" fmla="*/ 65 h 71"/>
              <a:gd name="T40" fmla="*/ 49 w 128"/>
              <a:gd name="T41" fmla="*/ 19 h 71"/>
              <a:gd name="T42" fmla="*/ 40 w 128"/>
              <a:gd name="T43" fmla="*/ 19 h 71"/>
              <a:gd name="T44" fmla="*/ 29 w 128"/>
              <a:gd name="T45" fmla="*/ 34 h 71"/>
              <a:gd name="T46" fmla="*/ 30 w 128"/>
              <a:gd name="T47" fmla="*/ 51 h 71"/>
              <a:gd name="T48" fmla="*/ 66 w 128"/>
              <a:gd name="T49" fmla="*/ 70 h 71"/>
              <a:gd name="T50" fmla="*/ 66 w 128"/>
              <a:gd name="T51" fmla="*/ 65 h 71"/>
              <a:gd name="T52" fmla="*/ 78 w 128"/>
              <a:gd name="T53" fmla="*/ 64 h 71"/>
              <a:gd name="T54" fmla="*/ 84 w 128"/>
              <a:gd name="T55" fmla="*/ 64 h 71"/>
              <a:gd name="T56" fmla="*/ 90 w 128"/>
              <a:gd name="T57" fmla="*/ 59 h 71"/>
              <a:gd name="T58" fmla="*/ 0 w 128"/>
              <a:gd name="T59" fmla="*/ 32 h 71"/>
              <a:gd name="T60" fmla="*/ 15 w 128"/>
              <a:gd name="T61" fmla="*/ 44 h 71"/>
              <a:gd name="T62" fmla="*/ 20 w 128"/>
              <a:gd name="T63" fmla="*/ 44 h 71"/>
              <a:gd name="T64" fmla="*/ 43 w 128"/>
              <a:gd name="T65" fmla="*/ 13 h 71"/>
              <a:gd name="T66" fmla="*/ 32 w 128"/>
              <a:gd name="T67" fmla="*/ 4 h 71"/>
              <a:gd name="T68" fmla="*/ 109 w 128"/>
              <a:gd name="T69" fmla="*/ 0 h 71"/>
              <a:gd name="T70" fmla="*/ 90 w 128"/>
              <a:gd name="T71" fmla="*/ 16 h 71"/>
              <a:gd name="T72" fmla="*/ 106 w 128"/>
              <a:gd name="T73" fmla="*/ 43 h 71"/>
              <a:gd name="T74" fmla="*/ 109 w 128"/>
              <a:gd name="T75" fmla="*/ 43 h 71"/>
              <a:gd name="T76" fmla="*/ 128 w 128"/>
              <a:gd name="T77"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71">
                <a:moveTo>
                  <a:pt x="90" y="16"/>
                </a:moveTo>
                <a:cubicBezTo>
                  <a:pt x="92" y="20"/>
                  <a:pt x="95" y="24"/>
                  <a:pt x="97" y="28"/>
                </a:cubicBezTo>
                <a:cubicBezTo>
                  <a:pt x="100" y="33"/>
                  <a:pt x="102" y="37"/>
                  <a:pt x="105" y="41"/>
                </a:cubicBezTo>
                <a:cubicBezTo>
                  <a:pt x="103" y="42"/>
                  <a:pt x="101" y="43"/>
                  <a:pt x="99" y="45"/>
                </a:cubicBezTo>
                <a:cubicBezTo>
                  <a:pt x="97" y="46"/>
                  <a:pt x="96" y="48"/>
                  <a:pt x="95" y="50"/>
                </a:cubicBezTo>
                <a:cubicBezTo>
                  <a:pt x="93" y="52"/>
                  <a:pt x="92" y="50"/>
                  <a:pt x="90" y="49"/>
                </a:cubicBezTo>
                <a:cubicBezTo>
                  <a:pt x="88" y="47"/>
                  <a:pt x="86" y="46"/>
                  <a:pt x="84" y="44"/>
                </a:cubicBezTo>
                <a:cubicBezTo>
                  <a:pt x="80" y="41"/>
                  <a:pt x="76" y="38"/>
                  <a:pt x="73" y="36"/>
                </a:cubicBezTo>
                <a:cubicBezTo>
                  <a:pt x="69" y="33"/>
                  <a:pt x="65" y="31"/>
                  <a:pt x="61" y="32"/>
                </a:cubicBezTo>
                <a:cubicBezTo>
                  <a:pt x="56" y="32"/>
                  <a:pt x="53" y="36"/>
                  <a:pt x="49" y="37"/>
                </a:cubicBezTo>
                <a:cubicBezTo>
                  <a:pt x="46" y="37"/>
                  <a:pt x="41" y="37"/>
                  <a:pt x="40" y="33"/>
                </a:cubicBezTo>
                <a:cubicBezTo>
                  <a:pt x="40" y="28"/>
                  <a:pt x="45" y="26"/>
                  <a:pt x="48" y="25"/>
                </a:cubicBezTo>
                <a:cubicBezTo>
                  <a:pt x="52" y="22"/>
                  <a:pt x="57" y="20"/>
                  <a:pt x="61" y="19"/>
                </a:cubicBezTo>
                <a:cubicBezTo>
                  <a:pt x="70" y="16"/>
                  <a:pt x="80" y="13"/>
                  <a:pt x="90" y="16"/>
                </a:cubicBezTo>
                <a:cubicBezTo>
                  <a:pt x="90" y="16"/>
                  <a:pt x="90" y="16"/>
                  <a:pt x="90" y="16"/>
                </a:cubicBezTo>
                <a:close/>
                <a:moveTo>
                  <a:pt x="32" y="58"/>
                </a:moveTo>
                <a:cubicBezTo>
                  <a:pt x="35" y="59"/>
                  <a:pt x="38" y="55"/>
                  <a:pt x="40" y="53"/>
                </a:cubicBezTo>
                <a:cubicBezTo>
                  <a:pt x="41" y="51"/>
                  <a:pt x="42" y="50"/>
                  <a:pt x="41" y="48"/>
                </a:cubicBezTo>
                <a:cubicBezTo>
                  <a:pt x="40" y="47"/>
                  <a:pt x="39" y="46"/>
                  <a:pt x="38" y="46"/>
                </a:cubicBezTo>
                <a:cubicBezTo>
                  <a:pt x="35" y="46"/>
                  <a:pt x="32" y="49"/>
                  <a:pt x="30" y="51"/>
                </a:cubicBezTo>
                <a:cubicBezTo>
                  <a:pt x="29" y="54"/>
                  <a:pt x="28" y="58"/>
                  <a:pt x="32" y="58"/>
                </a:cubicBezTo>
                <a:close/>
                <a:moveTo>
                  <a:pt x="37" y="56"/>
                </a:moveTo>
                <a:cubicBezTo>
                  <a:pt x="35" y="57"/>
                  <a:pt x="33" y="59"/>
                  <a:pt x="34" y="61"/>
                </a:cubicBezTo>
                <a:cubicBezTo>
                  <a:pt x="35" y="63"/>
                  <a:pt x="36" y="65"/>
                  <a:pt x="38" y="64"/>
                </a:cubicBezTo>
                <a:cubicBezTo>
                  <a:pt x="42" y="64"/>
                  <a:pt x="45" y="59"/>
                  <a:pt x="48" y="56"/>
                </a:cubicBezTo>
                <a:cubicBezTo>
                  <a:pt x="49" y="55"/>
                  <a:pt x="50" y="53"/>
                  <a:pt x="50" y="51"/>
                </a:cubicBezTo>
                <a:cubicBezTo>
                  <a:pt x="50" y="49"/>
                  <a:pt x="49" y="47"/>
                  <a:pt x="47" y="47"/>
                </a:cubicBezTo>
                <a:cubicBezTo>
                  <a:pt x="45" y="47"/>
                  <a:pt x="43" y="49"/>
                  <a:pt x="42" y="50"/>
                </a:cubicBezTo>
                <a:cubicBezTo>
                  <a:pt x="40" y="52"/>
                  <a:pt x="38" y="54"/>
                  <a:pt x="37" y="56"/>
                </a:cubicBezTo>
                <a:close/>
                <a:moveTo>
                  <a:pt x="55" y="52"/>
                </a:moveTo>
                <a:cubicBezTo>
                  <a:pt x="52" y="50"/>
                  <a:pt x="48" y="55"/>
                  <a:pt x="46" y="57"/>
                </a:cubicBezTo>
                <a:cubicBezTo>
                  <a:pt x="44" y="59"/>
                  <a:pt x="38" y="64"/>
                  <a:pt x="43" y="67"/>
                </a:cubicBezTo>
                <a:cubicBezTo>
                  <a:pt x="46" y="69"/>
                  <a:pt x="50" y="64"/>
                  <a:pt x="52" y="62"/>
                </a:cubicBezTo>
                <a:cubicBezTo>
                  <a:pt x="54" y="59"/>
                  <a:pt x="59" y="55"/>
                  <a:pt x="55" y="52"/>
                </a:cubicBezTo>
                <a:close/>
                <a:moveTo>
                  <a:pt x="49" y="65"/>
                </a:moveTo>
                <a:cubicBezTo>
                  <a:pt x="49" y="66"/>
                  <a:pt x="48" y="67"/>
                  <a:pt x="48" y="69"/>
                </a:cubicBezTo>
                <a:cubicBezTo>
                  <a:pt x="49" y="70"/>
                  <a:pt x="50" y="71"/>
                  <a:pt x="52" y="71"/>
                </a:cubicBezTo>
                <a:cubicBezTo>
                  <a:pt x="55" y="70"/>
                  <a:pt x="58" y="67"/>
                  <a:pt x="60" y="64"/>
                </a:cubicBezTo>
                <a:cubicBezTo>
                  <a:pt x="61" y="62"/>
                  <a:pt x="60" y="58"/>
                  <a:pt x="57" y="58"/>
                </a:cubicBezTo>
                <a:cubicBezTo>
                  <a:pt x="53" y="59"/>
                  <a:pt x="51" y="62"/>
                  <a:pt x="49" y="65"/>
                </a:cubicBezTo>
                <a:close/>
                <a:moveTo>
                  <a:pt x="54" y="22"/>
                </a:moveTo>
                <a:cubicBezTo>
                  <a:pt x="52" y="21"/>
                  <a:pt x="51" y="20"/>
                  <a:pt x="49" y="19"/>
                </a:cubicBezTo>
                <a:cubicBezTo>
                  <a:pt x="47" y="18"/>
                  <a:pt x="45" y="17"/>
                  <a:pt x="43" y="17"/>
                </a:cubicBezTo>
                <a:cubicBezTo>
                  <a:pt x="41" y="17"/>
                  <a:pt x="41" y="18"/>
                  <a:pt x="40" y="19"/>
                </a:cubicBezTo>
                <a:cubicBezTo>
                  <a:pt x="39" y="21"/>
                  <a:pt x="38" y="23"/>
                  <a:pt x="36" y="25"/>
                </a:cubicBezTo>
                <a:cubicBezTo>
                  <a:pt x="34" y="28"/>
                  <a:pt x="31" y="31"/>
                  <a:pt x="29" y="34"/>
                </a:cubicBezTo>
                <a:cubicBezTo>
                  <a:pt x="26" y="37"/>
                  <a:pt x="24" y="41"/>
                  <a:pt x="21" y="44"/>
                </a:cubicBezTo>
                <a:cubicBezTo>
                  <a:pt x="24" y="47"/>
                  <a:pt x="27" y="49"/>
                  <a:pt x="30" y="51"/>
                </a:cubicBezTo>
                <a:moveTo>
                  <a:pt x="57" y="68"/>
                </a:moveTo>
                <a:cubicBezTo>
                  <a:pt x="59" y="70"/>
                  <a:pt x="63" y="70"/>
                  <a:pt x="66" y="70"/>
                </a:cubicBezTo>
                <a:cubicBezTo>
                  <a:pt x="67" y="69"/>
                  <a:pt x="69" y="69"/>
                  <a:pt x="68" y="68"/>
                </a:cubicBezTo>
                <a:cubicBezTo>
                  <a:pt x="68" y="66"/>
                  <a:pt x="66" y="66"/>
                  <a:pt x="66" y="65"/>
                </a:cubicBezTo>
                <a:cubicBezTo>
                  <a:pt x="69" y="68"/>
                  <a:pt x="72" y="71"/>
                  <a:pt x="76" y="69"/>
                </a:cubicBezTo>
                <a:cubicBezTo>
                  <a:pt x="78" y="68"/>
                  <a:pt x="78" y="66"/>
                  <a:pt x="78" y="64"/>
                </a:cubicBezTo>
                <a:cubicBezTo>
                  <a:pt x="77" y="62"/>
                  <a:pt x="75" y="61"/>
                  <a:pt x="73" y="60"/>
                </a:cubicBezTo>
                <a:cubicBezTo>
                  <a:pt x="76" y="62"/>
                  <a:pt x="80" y="66"/>
                  <a:pt x="84" y="64"/>
                </a:cubicBezTo>
                <a:cubicBezTo>
                  <a:pt x="88" y="61"/>
                  <a:pt x="84" y="56"/>
                  <a:pt x="82" y="54"/>
                </a:cubicBezTo>
                <a:cubicBezTo>
                  <a:pt x="84" y="57"/>
                  <a:pt x="87" y="60"/>
                  <a:pt x="90" y="59"/>
                </a:cubicBezTo>
                <a:cubicBezTo>
                  <a:pt x="94" y="58"/>
                  <a:pt x="95" y="54"/>
                  <a:pt x="93" y="51"/>
                </a:cubicBezTo>
                <a:moveTo>
                  <a:pt x="0" y="32"/>
                </a:moveTo>
                <a:cubicBezTo>
                  <a:pt x="4" y="34"/>
                  <a:pt x="7" y="37"/>
                  <a:pt x="11" y="40"/>
                </a:cubicBezTo>
                <a:cubicBezTo>
                  <a:pt x="12" y="41"/>
                  <a:pt x="14" y="43"/>
                  <a:pt x="15" y="44"/>
                </a:cubicBezTo>
                <a:cubicBezTo>
                  <a:pt x="16" y="45"/>
                  <a:pt x="17" y="46"/>
                  <a:pt x="18" y="46"/>
                </a:cubicBezTo>
                <a:cubicBezTo>
                  <a:pt x="19" y="46"/>
                  <a:pt x="20" y="45"/>
                  <a:pt x="20" y="44"/>
                </a:cubicBezTo>
                <a:moveTo>
                  <a:pt x="41" y="17"/>
                </a:moveTo>
                <a:cubicBezTo>
                  <a:pt x="43" y="16"/>
                  <a:pt x="45" y="15"/>
                  <a:pt x="43" y="13"/>
                </a:cubicBezTo>
                <a:cubicBezTo>
                  <a:pt x="41" y="12"/>
                  <a:pt x="39" y="10"/>
                  <a:pt x="38" y="9"/>
                </a:cubicBezTo>
                <a:cubicBezTo>
                  <a:pt x="36" y="7"/>
                  <a:pt x="34" y="6"/>
                  <a:pt x="32" y="4"/>
                </a:cubicBezTo>
                <a:cubicBezTo>
                  <a:pt x="30" y="3"/>
                  <a:pt x="28" y="1"/>
                  <a:pt x="26" y="0"/>
                </a:cubicBezTo>
                <a:moveTo>
                  <a:pt x="109" y="0"/>
                </a:moveTo>
                <a:cubicBezTo>
                  <a:pt x="102" y="4"/>
                  <a:pt x="94" y="8"/>
                  <a:pt x="87" y="11"/>
                </a:cubicBezTo>
                <a:cubicBezTo>
                  <a:pt x="88" y="13"/>
                  <a:pt x="89" y="15"/>
                  <a:pt x="90" y="16"/>
                </a:cubicBezTo>
                <a:moveTo>
                  <a:pt x="104" y="40"/>
                </a:moveTo>
                <a:cubicBezTo>
                  <a:pt x="105" y="41"/>
                  <a:pt x="105" y="42"/>
                  <a:pt x="106" y="43"/>
                </a:cubicBezTo>
                <a:cubicBezTo>
                  <a:pt x="106" y="44"/>
                  <a:pt x="106" y="44"/>
                  <a:pt x="107" y="44"/>
                </a:cubicBezTo>
                <a:cubicBezTo>
                  <a:pt x="107" y="44"/>
                  <a:pt x="108" y="43"/>
                  <a:pt x="109" y="43"/>
                </a:cubicBezTo>
                <a:cubicBezTo>
                  <a:pt x="111" y="42"/>
                  <a:pt x="113" y="41"/>
                  <a:pt x="115" y="40"/>
                </a:cubicBezTo>
                <a:cubicBezTo>
                  <a:pt x="119" y="38"/>
                  <a:pt x="124" y="36"/>
                  <a:pt x="128" y="34"/>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7" name="Freeform 19">
            <a:extLst>
              <a:ext uri="{FF2B5EF4-FFF2-40B4-BE49-F238E27FC236}">
                <a16:creationId xmlns:a16="http://schemas.microsoft.com/office/drawing/2014/main" id="{6ED47B50-6CA9-F14F-8D24-8FBFFAAF1821}"/>
              </a:ext>
            </a:extLst>
          </p:cNvPr>
          <p:cNvSpPr>
            <a:spLocks noEditPoints="1"/>
          </p:cNvSpPr>
          <p:nvPr/>
        </p:nvSpPr>
        <p:spPr bwMode="auto">
          <a:xfrm>
            <a:off x="9053513" y="3182938"/>
            <a:ext cx="365125" cy="301625"/>
          </a:xfrm>
          <a:custGeom>
            <a:avLst/>
            <a:gdLst>
              <a:gd name="T0" fmla="*/ 0 w 96"/>
              <a:gd name="T1" fmla="*/ 78 h 79"/>
              <a:gd name="T2" fmla="*/ 96 w 96"/>
              <a:gd name="T3" fmla="*/ 79 h 79"/>
              <a:gd name="T4" fmla="*/ 25 w 96"/>
              <a:gd name="T5" fmla="*/ 77 h 79"/>
              <a:gd name="T6" fmla="*/ 24 w 96"/>
              <a:gd name="T7" fmla="*/ 58 h 79"/>
              <a:gd name="T8" fmla="*/ 11 w 96"/>
              <a:gd name="T9" fmla="*/ 58 h 79"/>
              <a:gd name="T10" fmla="*/ 11 w 96"/>
              <a:gd name="T11" fmla="*/ 77 h 79"/>
              <a:gd name="T12" fmla="*/ 44 w 96"/>
              <a:gd name="T13" fmla="*/ 77 h 79"/>
              <a:gd name="T14" fmla="*/ 44 w 96"/>
              <a:gd name="T15" fmla="*/ 38 h 79"/>
              <a:gd name="T16" fmla="*/ 31 w 96"/>
              <a:gd name="T17" fmla="*/ 38 h 79"/>
              <a:gd name="T18" fmla="*/ 31 w 96"/>
              <a:gd name="T19" fmla="*/ 77 h 79"/>
              <a:gd name="T20" fmla="*/ 65 w 96"/>
              <a:gd name="T21" fmla="*/ 77 h 79"/>
              <a:gd name="T22" fmla="*/ 64 w 96"/>
              <a:gd name="T23" fmla="*/ 47 h 79"/>
              <a:gd name="T24" fmla="*/ 52 w 96"/>
              <a:gd name="T25" fmla="*/ 46 h 79"/>
              <a:gd name="T26" fmla="*/ 52 w 96"/>
              <a:gd name="T27" fmla="*/ 77 h 79"/>
              <a:gd name="T28" fmla="*/ 85 w 96"/>
              <a:gd name="T29" fmla="*/ 78 h 79"/>
              <a:gd name="T30" fmla="*/ 85 w 96"/>
              <a:gd name="T31" fmla="*/ 26 h 79"/>
              <a:gd name="T32" fmla="*/ 72 w 96"/>
              <a:gd name="T33" fmla="*/ 26 h 79"/>
              <a:gd name="T34" fmla="*/ 72 w 96"/>
              <a:gd name="T35" fmla="*/ 78 h 79"/>
              <a:gd name="T36" fmla="*/ 19 w 96"/>
              <a:gd name="T37" fmla="*/ 35 h 79"/>
              <a:gd name="T38" fmla="*/ 15 w 96"/>
              <a:gd name="T39" fmla="*/ 35 h 79"/>
              <a:gd name="T40" fmla="*/ 13 w 96"/>
              <a:gd name="T41" fmla="*/ 39 h 79"/>
              <a:gd name="T42" fmla="*/ 16 w 96"/>
              <a:gd name="T43" fmla="*/ 42 h 79"/>
              <a:gd name="T44" fmla="*/ 18 w 96"/>
              <a:gd name="T45" fmla="*/ 43 h 79"/>
              <a:gd name="T46" fmla="*/ 20 w 96"/>
              <a:gd name="T47" fmla="*/ 42 h 79"/>
              <a:gd name="T48" fmla="*/ 21 w 96"/>
              <a:gd name="T49" fmla="*/ 39 h 79"/>
              <a:gd name="T50" fmla="*/ 19 w 96"/>
              <a:gd name="T51" fmla="*/ 35 h 79"/>
              <a:gd name="T52" fmla="*/ 34 w 96"/>
              <a:gd name="T53" fmla="*/ 20 h 79"/>
              <a:gd name="T54" fmla="*/ 36 w 96"/>
              <a:gd name="T55" fmla="*/ 23 h 79"/>
              <a:gd name="T56" fmla="*/ 40 w 96"/>
              <a:gd name="T57" fmla="*/ 24 h 79"/>
              <a:gd name="T58" fmla="*/ 41 w 96"/>
              <a:gd name="T59" fmla="*/ 22 h 79"/>
              <a:gd name="T60" fmla="*/ 42 w 96"/>
              <a:gd name="T61" fmla="*/ 20 h 79"/>
              <a:gd name="T62" fmla="*/ 40 w 96"/>
              <a:gd name="T63" fmla="*/ 18 h 79"/>
              <a:gd name="T64" fmla="*/ 39 w 96"/>
              <a:gd name="T65" fmla="*/ 16 h 79"/>
              <a:gd name="T66" fmla="*/ 37 w 96"/>
              <a:gd name="T67" fmla="*/ 16 h 79"/>
              <a:gd name="T68" fmla="*/ 34 w 96"/>
              <a:gd name="T69" fmla="*/ 20 h 79"/>
              <a:gd name="T70" fmla="*/ 61 w 96"/>
              <a:gd name="T71" fmla="*/ 32 h 79"/>
              <a:gd name="T72" fmla="*/ 61 w 96"/>
              <a:gd name="T73" fmla="*/ 28 h 79"/>
              <a:gd name="T74" fmla="*/ 60 w 96"/>
              <a:gd name="T75" fmla="*/ 26 h 79"/>
              <a:gd name="T76" fmla="*/ 58 w 96"/>
              <a:gd name="T77" fmla="*/ 25 h 79"/>
              <a:gd name="T78" fmla="*/ 54 w 96"/>
              <a:gd name="T79" fmla="*/ 26 h 79"/>
              <a:gd name="T80" fmla="*/ 54 w 96"/>
              <a:gd name="T81" fmla="*/ 27 h 79"/>
              <a:gd name="T82" fmla="*/ 54 w 96"/>
              <a:gd name="T83" fmla="*/ 31 h 79"/>
              <a:gd name="T84" fmla="*/ 57 w 96"/>
              <a:gd name="T85" fmla="*/ 34 h 79"/>
              <a:gd name="T86" fmla="*/ 61 w 96"/>
              <a:gd name="T87" fmla="*/ 32 h 79"/>
              <a:gd name="T88" fmla="*/ 74 w 96"/>
              <a:gd name="T89" fmla="*/ 8 h 79"/>
              <a:gd name="T90" fmla="*/ 78 w 96"/>
              <a:gd name="T91" fmla="*/ 10 h 79"/>
              <a:gd name="T92" fmla="*/ 80 w 96"/>
              <a:gd name="T93" fmla="*/ 2 h 79"/>
              <a:gd name="T94" fmla="*/ 74 w 96"/>
              <a:gd name="T95" fmla="*/ 8 h 79"/>
              <a:gd name="T96" fmla="*/ 35 w 96"/>
              <a:gd name="T97" fmla="*/ 23 h 79"/>
              <a:gd name="T98" fmla="*/ 20 w 96"/>
              <a:gd name="T99" fmla="*/ 36 h 79"/>
              <a:gd name="T100" fmla="*/ 42 w 96"/>
              <a:gd name="T101" fmla="*/ 22 h 79"/>
              <a:gd name="T102" fmla="*/ 54 w 96"/>
              <a:gd name="T103" fmla="*/ 27 h 79"/>
              <a:gd name="T104" fmla="*/ 76 w 96"/>
              <a:gd name="T105" fmla="*/ 10 h 79"/>
              <a:gd name="T106" fmla="*/ 68 w 96"/>
              <a:gd name="T107" fmla="*/ 19 h 79"/>
              <a:gd name="T108" fmla="*/ 61 w 96"/>
              <a:gd name="T109" fmla="*/ 2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79">
                <a:moveTo>
                  <a:pt x="0" y="78"/>
                </a:moveTo>
                <a:cubicBezTo>
                  <a:pt x="32" y="77"/>
                  <a:pt x="64" y="77"/>
                  <a:pt x="96" y="79"/>
                </a:cubicBezTo>
                <a:moveTo>
                  <a:pt x="25" y="77"/>
                </a:moveTo>
                <a:cubicBezTo>
                  <a:pt x="24" y="71"/>
                  <a:pt x="24" y="64"/>
                  <a:pt x="24" y="58"/>
                </a:cubicBezTo>
                <a:cubicBezTo>
                  <a:pt x="20" y="58"/>
                  <a:pt x="15" y="58"/>
                  <a:pt x="11" y="58"/>
                </a:cubicBezTo>
                <a:cubicBezTo>
                  <a:pt x="11" y="64"/>
                  <a:pt x="11" y="71"/>
                  <a:pt x="11" y="77"/>
                </a:cubicBezTo>
                <a:moveTo>
                  <a:pt x="44" y="77"/>
                </a:moveTo>
                <a:cubicBezTo>
                  <a:pt x="45" y="64"/>
                  <a:pt x="45" y="51"/>
                  <a:pt x="44" y="38"/>
                </a:cubicBezTo>
                <a:cubicBezTo>
                  <a:pt x="40" y="38"/>
                  <a:pt x="35" y="38"/>
                  <a:pt x="31" y="38"/>
                </a:cubicBezTo>
                <a:cubicBezTo>
                  <a:pt x="31" y="51"/>
                  <a:pt x="31" y="64"/>
                  <a:pt x="31" y="77"/>
                </a:cubicBezTo>
                <a:moveTo>
                  <a:pt x="65" y="77"/>
                </a:moveTo>
                <a:cubicBezTo>
                  <a:pt x="64" y="67"/>
                  <a:pt x="64" y="57"/>
                  <a:pt x="64" y="47"/>
                </a:cubicBezTo>
                <a:cubicBezTo>
                  <a:pt x="60" y="47"/>
                  <a:pt x="56" y="46"/>
                  <a:pt x="52" y="46"/>
                </a:cubicBezTo>
                <a:cubicBezTo>
                  <a:pt x="52" y="57"/>
                  <a:pt x="52" y="67"/>
                  <a:pt x="52" y="77"/>
                </a:cubicBezTo>
                <a:moveTo>
                  <a:pt x="85" y="78"/>
                </a:moveTo>
                <a:cubicBezTo>
                  <a:pt x="85" y="61"/>
                  <a:pt x="85" y="43"/>
                  <a:pt x="85" y="26"/>
                </a:cubicBezTo>
                <a:cubicBezTo>
                  <a:pt x="80" y="25"/>
                  <a:pt x="76" y="26"/>
                  <a:pt x="72" y="26"/>
                </a:cubicBezTo>
                <a:cubicBezTo>
                  <a:pt x="72" y="43"/>
                  <a:pt x="72" y="60"/>
                  <a:pt x="72" y="78"/>
                </a:cubicBezTo>
                <a:moveTo>
                  <a:pt x="19" y="35"/>
                </a:moveTo>
                <a:cubicBezTo>
                  <a:pt x="18" y="34"/>
                  <a:pt x="17" y="34"/>
                  <a:pt x="15" y="35"/>
                </a:cubicBezTo>
                <a:cubicBezTo>
                  <a:pt x="14" y="36"/>
                  <a:pt x="13" y="37"/>
                  <a:pt x="13" y="39"/>
                </a:cubicBezTo>
                <a:cubicBezTo>
                  <a:pt x="14" y="40"/>
                  <a:pt x="14" y="41"/>
                  <a:pt x="16" y="42"/>
                </a:cubicBezTo>
                <a:cubicBezTo>
                  <a:pt x="16" y="42"/>
                  <a:pt x="17" y="43"/>
                  <a:pt x="18" y="43"/>
                </a:cubicBezTo>
                <a:cubicBezTo>
                  <a:pt x="19" y="43"/>
                  <a:pt x="20" y="42"/>
                  <a:pt x="20" y="42"/>
                </a:cubicBezTo>
                <a:cubicBezTo>
                  <a:pt x="21" y="41"/>
                  <a:pt x="21" y="40"/>
                  <a:pt x="21" y="39"/>
                </a:cubicBezTo>
                <a:cubicBezTo>
                  <a:pt x="21" y="38"/>
                  <a:pt x="21" y="36"/>
                  <a:pt x="19" y="35"/>
                </a:cubicBezTo>
                <a:close/>
                <a:moveTo>
                  <a:pt x="34" y="20"/>
                </a:moveTo>
                <a:cubicBezTo>
                  <a:pt x="34" y="21"/>
                  <a:pt x="35" y="23"/>
                  <a:pt x="36" y="23"/>
                </a:cubicBezTo>
                <a:cubicBezTo>
                  <a:pt x="37" y="24"/>
                  <a:pt x="39" y="24"/>
                  <a:pt x="40" y="24"/>
                </a:cubicBezTo>
                <a:cubicBezTo>
                  <a:pt x="40" y="23"/>
                  <a:pt x="41" y="23"/>
                  <a:pt x="41" y="22"/>
                </a:cubicBezTo>
                <a:cubicBezTo>
                  <a:pt x="42" y="22"/>
                  <a:pt x="42" y="21"/>
                  <a:pt x="42" y="20"/>
                </a:cubicBezTo>
                <a:cubicBezTo>
                  <a:pt x="41" y="19"/>
                  <a:pt x="41" y="18"/>
                  <a:pt x="40" y="18"/>
                </a:cubicBezTo>
                <a:cubicBezTo>
                  <a:pt x="40" y="17"/>
                  <a:pt x="39" y="17"/>
                  <a:pt x="39" y="16"/>
                </a:cubicBezTo>
                <a:cubicBezTo>
                  <a:pt x="38" y="16"/>
                  <a:pt x="38" y="16"/>
                  <a:pt x="37" y="16"/>
                </a:cubicBezTo>
                <a:cubicBezTo>
                  <a:pt x="35" y="16"/>
                  <a:pt x="34" y="18"/>
                  <a:pt x="34" y="20"/>
                </a:cubicBezTo>
                <a:close/>
                <a:moveTo>
                  <a:pt x="61" y="32"/>
                </a:moveTo>
                <a:cubicBezTo>
                  <a:pt x="61" y="31"/>
                  <a:pt x="61" y="30"/>
                  <a:pt x="61" y="28"/>
                </a:cubicBezTo>
                <a:cubicBezTo>
                  <a:pt x="61" y="28"/>
                  <a:pt x="61" y="27"/>
                  <a:pt x="60" y="26"/>
                </a:cubicBezTo>
                <a:cubicBezTo>
                  <a:pt x="59" y="25"/>
                  <a:pt x="59" y="25"/>
                  <a:pt x="58" y="25"/>
                </a:cubicBezTo>
                <a:cubicBezTo>
                  <a:pt x="57" y="25"/>
                  <a:pt x="55" y="25"/>
                  <a:pt x="54" y="26"/>
                </a:cubicBezTo>
                <a:cubicBezTo>
                  <a:pt x="54" y="26"/>
                  <a:pt x="54" y="27"/>
                  <a:pt x="54" y="27"/>
                </a:cubicBezTo>
                <a:cubicBezTo>
                  <a:pt x="53" y="29"/>
                  <a:pt x="53" y="30"/>
                  <a:pt x="54" y="31"/>
                </a:cubicBezTo>
                <a:cubicBezTo>
                  <a:pt x="55" y="33"/>
                  <a:pt x="56" y="34"/>
                  <a:pt x="57" y="34"/>
                </a:cubicBezTo>
                <a:cubicBezTo>
                  <a:pt x="59" y="34"/>
                  <a:pt x="60" y="33"/>
                  <a:pt x="61" y="32"/>
                </a:cubicBezTo>
                <a:close/>
                <a:moveTo>
                  <a:pt x="74" y="8"/>
                </a:moveTo>
                <a:cubicBezTo>
                  <a:pt x="75" y="9"/>
                  <a:pt x="77" y="10"/>
                  <a:pt x="78" y="10"/>
                </a:cubicBezTo>
                <a:cubicBezTo>
                  <a:pt x="83" y="10"/>
                  <a:pt x="83" y="4"/>
                  <a:pt x="80" y="2"/>
                </a:cubicBezTo>
                <a:cubicBezTo>
                  <a:pt x="77" y="0"/>
                  <a:pt x="73" y="4"/>
                  <a:pt x="74" y="8"/>
                </a:cubicBezTo>
                <a:close/>
                <a:moveTo>
                  <a:pt x="35" y="23"/>
                </a:moveTo>
                <a:cubicBezTo>
                  <a:pt x="30" y="27"/>
                  <a:pt x="25" y="32"/>
                  <a:pt x="20" y="36"/>
                </a:cubicBezTo>
                <a:moveTo>
                  <a:pt x="42" y="22"/>
                </a:moveTo>
                <a:cubicBezTo>
                  <a:pt x="46" y="24"/>
                  <a:pt x="49" y="26"/>
                  <a:pt x="54" y="27"/>
                </a:cubicBezTo>
                <a:moveTo>
                  <a:pt x="76" y="10"/>
                </a:moveTo>
                <a:cubicBezTo>
                  <a:pt x="73" y="13"/>
                  <a:pt x="70" y="16"/>
                  <a:pt x="68" y="19"/>
                </a:cubicBezTo>
                <a:cubicBezTo>
                  <a:pt x="65" y="21"/>
                  <a:pt x="63" y="24"/>
                  <a:pt x="61" y="2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8" name="Freeform 22">
            <a:extLst>
              <a:ext uri="{FF2B5EF4-FFF2-40B4-BE49-F238E27FC236}">
                <a16:creationId xmlns:a16="http://schemas.microsoft.com/office/drawing/2014/main" id="{78E98E2E-6996-524C-8F57-70114AFB770B}"/>
              </a:ext>
            </a:extLst>
          </p:cNvPr>
          <p:cNvSpPr>
            <a:spLocks noEditPoints="1"/>
          </p:cNvSpPr>
          <p:nvPr/>
        </p:nvSpPr>
        <p:spPr bwMode="auto">
          <a:xfrm>
            <a:off x="7488238" y="3868738"/>
            <a:ext cx="381000" cy="312738"/>
          </a:xfrm>
          <a:custGeom>
            <a:avLst/>
            <a:gdLst>
              <a:gd name="T0" fmla="*/ 0 w 100"/>
              <a:gd name="T1" fmla="*/ 45 h 82"/>
              <a:gd name="T2" fmla="*/ 0 w 100"/>
              <a:gd name="T3" fmla="*/ 19 h 82"/>
              <a:gd name="T4" fmla="*/ 96 w 100"/>
              <a:gd name="T5" fmla="*/ 16 h 82"/>
              <a:gd name="T6" fmla="*/ 99 w 100"/>
              <a:gd name="T7" fmla="*/ 47 h 82"/>
              <a:gd name="T8" fmla="*/ 55 w 100"/>
              <a:gd name="T9" fmla="*/ 66 h 82"/>
              <a:gd name="T10" fmla="*/ 56 w 100"/>
              <a:gd name="T11" fmla="*/ 52 h 82"/>
              <a:gd name="T12" fmla="*/ 53 w 100"/>
              <a:gd name="T13" fmla="*/ 50 h 82"/>
              <a:gd name="T14" fmla="*/ 44 w 100"/>
              <a:gd name="T15" fmla="*/ 50 h 82"/>
              <a:gd name="T16" fmla="*/ 43 w 100"/>
              <a:gd name="T17" fmla="*/ 63 h 82"/>
              <a:gd name="T18" fmla="*/ 47 w 100"/>
              <a:gd name="T19" fmla="*/ 67 h 82"/>
              <a:gd name="T20" fmla="*/ 55 w 100"/>
              <a:gd name="T21" fmla="*/ 66 h 82"/>
              <a:gd name="T22" fmla="*/ 44 w 100"/>
              <a:gd name="T23" fmla="*/ 14 h 82"/>
              <a:gd name="T24" fmla="*/ 42 w 100"/>
              <a:gd name="T25" fmla="*/ 12 h 82"/>
              <a:gd name="T26" fmla="*/ 36 w 100"/>
              <a:gd name="T27" fmla="*/ 12 h 82"/>
              <a:gd name="T28" fmla="*/ 35 w 100"/>
              <a:gd name="T29" fmla="*/ 15 h 82"/>
              <a:gd name="T30" fmla="*/ 66 w 100"/>
              <a:gd name="T31" fmla="*/ 14 h 82"/>
              <a:gd name="T32" fmla="*/ 64 w 100"/>
              <a:gd name="T33" fmla="*/ 12 h 82"/>
              <a:gd name="T34" fmla="*/ 58 w 100"/>
              <a:gd name="T35" fmla="*/ 12 h 82"/>
              <a:gd name="T36" fmla="*/ 57 w 100"/>
              <a:gd name="T37" fmla="*/ 15 h 82"/>
              <a:gd name="T38" fmla="*/ 60 w 100"/>
              <a:gd name="T39" fmla="*/ 9 h 82"/>
              <a:gd name="T40" fmla="*/ 57 w 100"/>
              <a:gd name="T41" fmla="*/ 6 h 82"/>
              <a:gd name="T42" fmla="*/ 43 w 100"/>
              <a:gd name="T43" fmla="*/ 7 h 82"/>
              <a:gd name="T44" fmla="*/ 42 w 100"/>
              <a:gd name="T45" fmla="*/ 12 h 82"/>
              <a:gd name="T46" fmla="*/ 65 w 100"/>
              <a:gd name="T47" fmla="*/ 6 h 82"/>
              <a:gd name="T48" fmla="*/ 58 w 100"/>
              <a:gd name="T49" fmla="*/ 1 h 82"/>
              <a:gd name="T50" fmla="*/ 38 w 100"/>
              <a:gd name="T51" fmla="*/ 2 h 82"/>
              <a:gd name="T52" fmla="*/ 37 w 100"/>
              <a:gd name="T53" fmla="*/ 11 h 82"/>
              <a:gd name="T54" fmla="*/ 3 w 100"/>
              <a:gd name="T55" fmla="*/ 70 h 82"/>
              <a:gd name="T56" fmla="*/ 6 w 100"/>
              <a:gd name="T57" fmla="*/ 80 h 82"/>
              <a:gd name="T58" fmla="*/ 31 w 100"/>
              <a:gd name="T59" fmla="*/ 81 h 82"/>
              <a:gd name="T60" fmla="*/ 75 w 100"/>
              <a:gd name="T61" fmla="*/ 81 h 82"/>
              <a:gd name="T62" fmla="*/ 92 w 100"/>
              <a:gd name="T63" fmla="*/ 81 h 82"/>
              <a:gd name="T64" fmla="*/ 97 w 100"/>
              <a:gd name="T65" fmla="*/ 74 h 82"/>
              <a:gd name="T66" fmla="*/ 97 w 100"/>
              <a:gd name="T67" fmla="*/ 4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82">
                <a:moveTo>
                  <a:pt x="44" y="57"/>
                </a:moveTo>
                <a:cubicBezTo>
                  <a:pt x="29" y="56"/>
                  <a:pt x="15" y="50"/>
                  <a:pt x="0" y="45"/>
                </a:cubicBezTo>
                <a:cubicBezTo>
                  <a:pt x="0" y="19"/>
                  <a:pt x="0" y="19"/>
                  <a:pt x="0" y="19"/>
                </a:cubicBezTo>
                <a:cubicBezTo>
                  <a:pt x="0" y="19"/>
                  <a:pt x="0" y="19"/>
                  <a:pt x="0" y="19"/>
                </a:cubicBezTo>
                <a:cubicBezTo>
                  <a:pt x="0" y="17"/>
                  <a:pt x="2" y="16"/>
                  <a:pt x="4" y="16"/>
                </a:cubicBezTo>
                <a:cubicBezTo>
                  <a:pt x="96" y="16"/>
                  <a:pt x="96" y="16"/>
                  <a:pt x="96" y="16"/>
                </a:cubicBezTo>
                <a:cubicBezTo>
                  <a:pt x="98" y="16"/>
                  <a:pt x="99" y="17"/>
                  <a:pt x="100" y="19"/>
                </a:cubicBezTo>
                <a:cubicBezTo>
                  <a:pt x="100" y="28"/>
                  <a:pt x="99" y="37"/>
                  <a:pt x="99" y="47"/>
                </a:cubicBezTo>
                <a:cubicBezTo>
                  <a:pt x="86" y="52"/>
                  <a:pt x="71" y="56"/>
                  <a:pt x="56" y="57"/>
                </a:cubicBezTo>
                <a:moveTo>
                  <a:pt x="55" y="66"/>
                </a:moveTo>
                <a:cubicBezTo>
                  <a:pt x="56" y="66"/>
                  <a:pt x="56" y="65"/>
                  <a:pt x="56" y="65"/>
                </a:cubicBezTo>
                <a:cubicBezTo>
                  <a:pt x="56" y="61"/>
                  <a:pt x="57" y="56"/>
                  <a:pt x="56" y="52"/>
                </a:cubicBezTo>
                <a:cubicBezTo>
                  <a:pt x="56" y="51"/>
                  <a:pt x="56" y="51"/>
                  <a:pt x="56" y="50"/>
                </a:cubicBezTo>
                <a:cubicBezTo>
                  <a:pt x="55" y="50"/>
                  <a:pt x="54" y="50"/>
                  <a:pt x="53" y="50"/>
                </a:cubicBezTo>
                <a:cubicBezTo>
                  <a:pt x="50" y="50"/>
                  <a:pt x="47" y="50"/>
                  <a:pt x="44" y="50"/>
                </a:cubicBezTo>
                <a:cubicBezTo>
                  <a:pt x="44" y="50"/>
                  <a:pt x="44" y="50"/>
                  <a:pt x="44" y="50"/>
                </a:cubicBezTo>
                <a:cubicBezTo>
                  <a:pt x="44" y="50"/>
                  <a:pt x="44" y="50"/>
                  <a:pt x="44" y="51"/>
                </a:cubicBezTo>
                <a:cubicBezTo>
                  <a:pt x="44" y="55"/>
                  <a:pt x="44" y="59"/>
                  <a:pt x="43" y="63"/>
                </a:cubicBezTo>
                <a:cubicBezTo>
                  <a:pt x="43" y="64"/>
                  <a:pt x="43" y="65"/>
                  <a:pt x="44" y="66"/>
                </a:cubicBezTo>
                <a:cubicBezTo>
                  <a:pt x="45" y="66"/>
                  <a:pt x="46" y="66"/>
                  <a:pt x="47" y="67"/>
                </a:cubicBezTo>
                <a:cubicBezTo>
                  <a:pt x="49" y="67"/>
                  <a:pt x="51" y="67"/>
                  <a:pt x="54" y="67"/>
                </a:cubicBezTo>
                <a:cubicBezTo>
                  <a:pt x="54" y="67"/>
                  <a:pt x="55" y="67"/>
                  <a:pt x="55" y="66"/>
                </a:cubicBezTo>
                <a:close/>
                <a:moveTo>
                  <a:pt x="44" y="15"/>
                </a:moveTo>
                <a:cubicBezTo>
                  <a:pt x="44" y="15"/>
                  <a:pt x="44" y="14"/>
                  <a:pt x="44" y="14"/>
                </a:cubicBezTo>
                <a:cubicBezTo>
                  <a:pt x="44" y="13"/>
                  <a:pt x="44" y="12"/>
                  <a:pt x="43" y="12"/>
                </a:cubicBezTo>
                <a:cubicBezTo>
                  <a:pt x="43" y="12"/>
                  <a:pt x="43" y="12"/>
                  <a:pt x="42" y="12"/>
                </a:cubicBezTo>
                <a:cubicBezTo>
                  <a:pt x="41" y="12"/>
                  <a:pt x="39" y="12"/>
                  <a:pt x="37" y="12"/>
                </a:cubicBezTo>
                <a:cubicBezTo>
                  <a:pt x="37" y="12"/>
                  <a:pt x="36" y="12"/>
                  <a:pt x="36" y="12"/>
                </a:cubicBezTo>
                <a:cubicBezTo>
                  <a:pt x="35" y="12"/>
                  <a:pt x="35" y="13"/>
                  <a:pt x="35" y="14"/>
                </a:cubicBezTo>
                <a:cubicBezTo>
                  <a:pt x="35" y="14"/>
                  <a:pt x="36" y="15"/>
                  <a:pt x="35" y="15"/>
                </a:cubicBezTo>
                <a:moveTo>
                  <a:pt x="66" y="15"/>
                </a:moveTo>
                <a:cubicBezTo>
                  <a:pt x="66" y="15"/>
                  <a:pt x="66" y="14"/>
                  <a:pt x="66" y="14"/>
                </a:cubicBezTo>
                <a:cubicBezTo>
                  <a:pt x="66" y="13"/>
                  <a:pt x="66" y="12"/>
                  <a:pt x="65" y="12"/>
                </a:cubicBezTo>
                <a:cubicBezTo>
                  <a:pt x="65" y="12"/>
                  <a:pt x="65" y="12"/>
                  <a:pt x="64" y="12"/>
                </a:cubicBezTo>
                <a:cubicBezTo>
                  <a:pt x="62" y="12"/>
                  <a:pt x="61" y="12"/>
                  <a:pt x="59" y="12"/>
                </a:cubicBezTo>
                <a:cubicBezTo>
                  <a:pt x="59" y="12"/>
                  <a:pt x="58" y="12"/>
                  <a:pt x="58" y="12"/>
                </a:cubicBezTo>
                <a:cubicBezTo>
                  <a:pt x="57" y="12"/>
                  <a:pt x="57" y="13"/>
                  <a:pt x="57" y="14"/>
                </a:cubicBezTo>
                <a:cubicBezTo>
                  <a:pt x="57" y="14"/>
                  <a:pt x="58" y="15"/>
                  <a:pt x="57" y="15"/>
                </a:cubicBezTo>
                <a:moveTo>
                  <a:pt x="60" y="11"/>
                </a:moveTo>
                <a:cubicBezTo>
                  <a:pt x="60" y="11"/>
                  <a:pt x="60" y="10"/>
                  <a:pt x="60" y="9"/>
                </a:cubicBezTo>
                <a:cubicBezTo>
                  <a:pt x="59" y="8"/>
                  <a:pt x="59" y="7"/>
                  <a:pt x="58" y="7"/>
                </a:cubicBezTo>
                <a:cubicBezTo>
                  <a:pt x="58" y="7"/>
                  <a:pt x="57" y="7"/>
                  <a:pt x="57" y="6"/>
                </a:cubicBezTo>
                <a:cubicBezTo>
                  <a:pt x="53" y="6"/>
                  <a:pt x="49" y="6"/>
                  <a:pt x="46" y="6"/>
                </a:cubicBezTo>
                <a:cubicBezTo>
                  <a:pt x="45" y="6"/>
                  <a:pt x="44" y="6"/>
                  <a:pt x="43" y="7"/>
                </a:cubicBezTo>
                <a:cubicBezTo>
                  <a:pt x="43" y="7"/>
                  <a:pt x="42" y="8"/>
                  <a:pt x="42" y="9"/>
                </a:cubicBezTo>
                <a:cubicBezTo>
                  <a:pt x="42" y="10"/>
                  <a:pt x="42" y="11"/>
                  <a:pt x="42" y="12"/>
                </a:cubicBezTo>
                <a:moveTo>
                  <a:pt x="65" y="11"/>
                </a:moveTo>
                <a:cubicBezTo>
                  <a:pt x="65" y="9"/>
                  <a:pt x="65" y="8"/>
                  <a:pt x="65" y="6"/>
                </a:cubicBezTo>
                <a:cubicBezTo>
                  <a:pt x="64" y="4"/>
                  <a:pt x="63" y="2"/>
                  <a:pt x="62" y="2"/>
                </a:cubicBezTo>
                <a:cubicBezTo>
                  <a:pt x="60" y="1"/>
                  <a:pt x="59" y="1"/>
                  <a:pt x="58" y="1"/>
                </a:cubicBezTo>
                <a:cubicBezTo>
                  <a:pt x="52" y="1"/>
                  <a:pt x="47" y="0"/>
                  <a:pt x="42" y="1"/>
                </a:cubicBezTo>
                <a:cubicBezTo>
                  <a:pt x="41" y="1"/>
                  <a:pt x="39" y="2"/>
                  <a:pt x="38" y="2"/>
                </a:cubicBezTo>
                <a:cubicBezTo>
                  <a:pt x="37" y="4"/>
                  <a:pt x="37" y="5"/>
                  <a:pt x="37" y="7"/>
                </a:cubicBezTo>
                <a:cubicBezTo>
                  <a:pt x="36" y="8"/>
                  <a:pt x="37" y="10"/>
                  <a:pt x="37" y="11"/>
                </a:cubicBezTo>
                <a:moveTo>
                  <a:pt x="4" y="46"/>
                </a:moveTo>
                <a:cubicBezTo>
                  <a:pt x="4" y="54"/>
                  <a:pt x="4" y="62"/>
                  <a:pt x="3" y="70"/>
                </a:cubicBezTo>
                <a:cubicBezTo>
                  <a:pt x="3" y="72"/>
                  <a:pt x="3" y="74"/>
                  <a:pt x="4" y="75"/>
                </a:cubicBezTo>
                <a:cubicBezTo>
                  <a:pt x="4" y="77"/>
                  <a:pt x="5" y="78"/>
                  <a:pt x="6" y="80"/>
                </a:cubicBezTo>
                <a:cubicBezTo>
                  <a:pt x="7" y="81"/>
                  <a:pt x="9" y="82"/>
                  <a:pt x="10" y="81"/>
                </a:cubicBezTo>
                <a:cubicBezTo>
                  <a:pt x="31" y="81"/>
                  <a:pt x="31" y="81"/>
                  <a:pt x="31" y="81"/>
                </a:cubicBezTo>
                <a:cubicBezTo>
                  <a:pt x="40" y="81"/>
                  <a:pt x="48" y="82"/>
                  <a:pt x="57" y="82"/>
                </a:cubicBezTo>
                <a:cubicBezTo>
                  <a:pt x="63" y="82"/>
                  <a:pt x="69" y="82"/>
                  <a:pt x="75" y="81"/>
                </a:cubicBezTo>
                <a:cubicBezTo>
                  <a:pt x="78" y="81"/>
                  <a:pt x="81" y="81"/>
                  <a:pt x="84" y="81"/>
                </a:cubicBezTo>
                <a:cubicBezTo>
                  <a:pt x="87" y="81"/>
                  <a:pt x="89" y="82"/>
                  <a:pt x="92" y="81"/>
                </a:cubicBezTo>
                <a:cubicBezTo>
                  <a:pt x="93" y="81"/>
                  <a:pt x="95" y="80"/>
                  <a:pt x="96" y="79"/>
                </a:cubicBezTo>
                <a:cubicBezTo>
                  <a:pt x="97" y="77"/>
                  <a:pt x="97" y="76"/>
                  <a:pt x="97" y="74"/>
                </a:cubicBezTo>
                <a:cubicBezTo>
                  <a:pt x="98" y="69"/>
                  <a:pt x="97" y="63"/>
                  <a:pt x="97" y="58"/>
                </a:cubicBezTo>
                <a:cubicBezTo>
                  <a:pt x="97" y="54"/>
                  <a:pt x="97" y="51"/>
                  <a:pt x="97" y="47"/>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Freeform 24">
            <a:extLst>
              <a:ext uri="{FF2B5EF4-FFF2-40B4-BE49-F238E27FC236}">
                <a16:creationId xmlns:a16="http://schemas.microsoft.com/office/drawing/2014/main" id="{DABFB7A0-D4E7-A74C-9F66-331E6F6F01E8}"/>
              </a:ext>
            </a:extLst>
          </p:cNvPr>
          <p:cNvSpPr>
            <a:spLocks noEditPoints="1"/>
          </p:cNvSpPr>
          <p:nvPr/>
        </p:nvSpPr>
        <p:spPr bwMode="auto">
          <a:xfrm>
            <a:off x="5899150" y="3117850"/>
            <a:ext cx="377825" cy="423863"/>
          </a:xfrm>
          <a:custGeom>
            <a:avLst/>
            <a:gdLst>
              <a:gd name="T0" fmla="*/ 33 w 99"/>
              <a:gd name="T1" fmla="*/ 86 h 111"/>
              <a:gd name="T2" fmla="*/ 26 w 99"/>
              <a:gd name="T3" fmla="*/ 66 h 111"/>
              <a:gd name="T4" fmla="*/ 22 w 99"/>
              <a:gd name="T5" fmla="*/ 50 h 111"/>
              <a:gd name="T6" fmla="*/ 51 w 99"/>
              <a:gd name="T7" fmla="*/ 19 h 111"/>
              <a:gd name="T8" fmla="*/ 79 w 99"/>
              <a:gd name="T9" fmla="*/ 50 h 111"/>
              <a:gd name="T10" fmla="*/ 76 w 99"/>
              <a:gd name="T11" fmla="*/ 66 h 111"/>
              <a:gd name="T12" fmla="*/ 69 w 99"/>
              <a:gd name="T13" fmla="*/ 82 h 111"/>
              <a:gd name="T14" fmla="*/ 60 w 99"/>
              <a:gd name="T15" fmla="*/ 88 h 111"/>
              <a:gd name="T16" fmla="*/ 48 w 99"/>
              <a:gd name="T17" fmla="*/ 91 h 111"/>
              <a:gd name="T18" fmla="*/ 37 w 99"/>
              <a:gd name="T19" fmla="*/ 95 h 111"/>
              <a:gd name="T20" fmla="*/ 35 w 99"/>
              <a:gd name="T21" fmla="*/ 98 h 111"/>
              <a:gd name="T22" fmla="*/ 36 w 99"/>
              <a:gd name="T23" fmla="*/ 101 h 111"/>
              <a:gd name="T24" fmla="*/ 39 w 99"/>
              <a:gd name="T25" fmla="*/ 101 h 111"/>
              <a:gd name="T26" fmla="*/ 62 w 99"/>
              <a:gd name="T27" fmla="*/ 96 h 111"/>
              <a:gd name="T28" fmla="*/ 65 w 99"/>
              <a:gd name="T29" fmla="*/ 97 h 111"/>
              <a:gd name="T30" fmla="*/ 65 w 99"/>
              <a:gd name="T31" fmla="*/ 100 h 111"/>
              <a:gd name="T32" fmla="*/ 63 w 99"/>
              <a:gd name="T33" fmla="*/ 103 h 111"/>
              <a:gd name="T34" fmla="*/ 54 w 99"/>
              <a:gd name="T35" fmla="*/ 107 h 111"/>
              <a:gd name="T36" fmla="*/ 43 w 99"/>
              <a:gd name="T37" fmla="*/ 111 h 111"/>
              <a:gd name="T38" fmla="*/ 43 w 99"/>
              <a:gd name="T39" fmla="*/ 49 h 111"/>
              <a:gd name="T40" fmla="*/ 49 w 99"/>
              <a:gd name="T41" fmla="*/ 57 h 111"/>
              <a:gd name="T42" fmla="*/ 57 w 99"/>
              <a:gd name="T43" fmla="*/ 42 h 111"/>
              <a:gd name="T44" fmla="*/ 12 w 99"/>
              <a:gd name="T45" fmla="*/ 50 h 111"/>
              <a:gd name="T46" fmla="*/ 0 w 99"/>
              <a:gd name="T47" fmla="*/ 49 h 111"/>
              <a:gd name="T48" fmla="*/ 16 w 99"/>
              <a:gd name="T49" fmla="*/ 29 h 111"/>
              <a:gd name="T50" fmla="*/ 7 w 99"/>
              <a:gd name="T51" fmla="*/ 25 h 111"/>
              <a:gd name="T52" fmla="*/ 30 w 99"/>
              <a:gd name="T53" fmla="*/ 15 h 111"/>
              <a:gd name="T54" fmla="*/ 26 w 99"/>
              <a:gd name="T55" fmla="*/ 8 h 111"/>
              <a:gd name="T56" fmla="*/ 50 w 99"/>
              <a:gd name="T57" fmla="*/ 0 h 111"/>
              <a:gd name="T58" fmla="*/ 50 w 99"/>
              <a:gd name="T59" fmla="*/ 11 h 111"/>
              <a:gd name="T60" fmla="*/ 74 w 99"/>
              <a:gd name="T61" fmla="*/ 8 h 111"/>
              <a:gd name="T62" fmla="*/ 71 w 99"/>
              <a:gd name="T63" fmla="*/ 16 h 111"/>
              <a:gd name="T64" fmla="*/ 92 w 99"/>
              <a:gd name="T65" fmla="*/ 26 h 111"/>
              <a:gd name="T66" fmla="*/ 86 w 99"/>
              <a:gd name="T67" fmla="*/ 29 h 111"/>
              <a:gd name="T68" fmla="*/ 84 w 99"/>
              <a:gd name="T69" fmla="*/ 30 h 111"/>
              <a:gd name="T70" fmla="*/ 89 w 99"/>
              <a:gd name="T71" fmla="*/ 50 h 111"/>
              <a:gd name="T72" fmla="*/ 99 w 99"/>
              <a:gd name="T73" fmla="*/ 51 h 111"/>
              <a:gd name="T74" fmla="*/ 50 w 99"/>
              <a:gd name="T75" fmla="*/ 30 h 111"/>
              <a:gd name="T76" fmla="*/ 32 w 99"/>
              <a:gd name="T77" fmla="*/ 47 h 111"/>
              <a:gd name="T78" fmla="*/ 50 w 99"/>
              <a:gd name="T79" fmla="*/ 65 h 111"/>
              <a:gd name="T80" fmla="*/ 68 w 99"/>
              <a:gd name="T81" fmla="*/ 47 h 111"/>
              <a:gd name="T82" fmla="*/ 50 w 99"/>
              <a:gd name="T83" fmla="*/ 3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 h="111">
                <a:moveTo>
                  <a:pt x="33" y="86"/>
                </a:moveTo>
                <a:cubicBezTo>
                  <a:pt x="34" y="81"/>
                  <a:pt x="32" y="76"/>
                  <a:pt x="26" y="66"/>
                </a:cubicBezTo>
                <a:cubicBezTo>
                  <a:pt x="22" y="61"/>
                  <a:pt x="22" y="56"/>
                  <a:pt x="22" y="50"/>
                </a:cubicBezTo>
                <a:cubicBezTo>
                  <a:pt x="22" y="33"/>
                  <a:pt x="34" y="19"/>
                  <a:pt x="51" y="19"/>
                </a:cubicBezTo>
                <a:cubicBezTo>
                  <a:pt x="67" y="19"/>
                  <a:pt x="79" y="33"/>
                  <a:pt x="79" y="50"/>
                </a:cubicBezTo>
                <a:cubicBezTo>
                  <a:pt x="79" y="56"/>
                  <a:pt x="79" y="61"/>
                  <a:pt x="76" y="66"/>
                </a:cubicBezTo>
                <a:cubicBezTo>
                  <a:pt x="71" y="74"/>
                  <a:pt x="69" y="79"/>
                  <a:pt x="69" y="82"/>
                </a:cubicBezTo>
                <a:moveTo>
                  <a:pt x="60" y="88"/>
                </a:moveTo>
                <a:cubicBezTo>
                  <a:pt x="56" y="90"/>
                  <a:pt x="52" y="90"/>
                  <a:pt x="48" y="91"/>
                </a:cubicBezTo>
                <a:cubicBezTo>
                  <a:pt x="44" y="92"/>
                  <a:pt x="40" y="93"/>
                  <a:pt x="37" y="95"/>
                </a:cubicBezTo>
                <a:cubicBezTo>
                  <a:pt x="36" y="96"/>
                  <a:pt x="35" y="97"/>
                  <a:pt x="35" y="98"/>
                </a:cubicBezTo>
                <a:cubicBezTo>
                  <a:pt x="35" y="99"/>
                  <a:pt x="35" y="100"/>
                  <a:pt x="36" y="101"/>
                </a:cubicBezTo>
                <a:cubicBezTo>
                  <a:pt x="36" y="101"/>
                  <a:pt x="38" y="101"/>
                  <a:pt x="39" y="101"/>
                </a:cubicBezTo>
                <a:cubicBezTo>
                  <a:pt x="46" y="100"/>
                  <a:pt x="54" y="96"/>
                  <a:pt x="62" y="96"/>
                </a:cubicBezTo>
                <a:cubicBezTo>
                  <a:pt x="63" y="96"/>
                  <a:pt x="64" y="96"/>
                  <a:pt x="65" y="97"/>
                </a:cubicBezTo>
                <a:cubicBezTo>
                  <a:pt x="65" y="98"/>
                  <a:pt x="66" y="99"/>
                  <a:pt x="65" y="100"/>
                </a:cubicBezTo>
                <a:cubicBezTo>
                  <a:pt x="65" y="101"/>
                  <a:pt x="64" y="102"/>
                  <a:pt x="63" y="103"/>
                </a:cubicBezTo>
                <a:cubicBezTo>
                  <a:pt x="61" y="105"/>
                  <a:pt x="57" y="106"/>
                  <a:pt x="54" y="107"/>
                </a:cubicBezTo>
                <a:cubicBezTo>
                  <a:pt x="51" y="109"/>
                  <a:pt x="47" y="110"/>
                  <a:pt x="43" y="111"/>
                </a:cubicBezTo>
                <a:moveTo>
                  <a:pt x="43" y="49"/>
                </a:moveTo>
                <a:cubicBezTo>
                  <a:pt x="46" y="51"/>
                  <a:pt x="48" y="54"/>
                  <a:pt x="49" y="57"/>
                </a:cubicBezTo>
                <a:cubicBezTo>
                  <a:pt x="51" y="51"/>
                  <a:pt x="54" y="46"/>
                  <a:pt x="57" y="42"/>
                </a:cubicBezTo>
                <a:moveTo>
                  <a:pt x="12" y="50"/>
                </a:moveTo>
                <a:cubicBezTo>
                  <a:pt x="8" y="50"/>
                  <a:pt x="4" y="48"/>
                  <a:pt x="0" y="49"/>
                </a:cubicBezTo>
                <a:moveTo>
                  <a:pt x="16" y="29"/>
                </a:moveTo>
                <a:cubicBezTo>
                  <a:pt x="13" y="27"/>
                  <a:pt x="10" y="26"/>
                  <a:pt x="7" y="25"/>
                </a:cubicBezTo>
                <a:moveTo>
                  <a:pt x="30" y="15"/>
                </a:moveTo>
                <a:cubicBezTo>
                  <a:pt x="29" y="13"/>
                  <a:pt x="27" y="11"/>
                  <a:pt x="26" y="8"/>
                </a:cubicBezTo>
                <a:moveTo>
                  <a:pt x="50" y="0"/>
                </a:moveTo>
                <a:cubicBezTo>
                  <a:pt x="50" y="4"/>
                  <a:pt x="50" y="7"/>
                  <a:pt x="50" y="11"/>
                </a:cubicBezTo>
                <a:moveTo>
                  <a:pt x="74" y="8"/>
                </a:moveTo>
                <a:cubicBezTo>
                  <a:pt x="72" y="10"/>
                  <a:pt x="71" y="13"/>
                  <a:pt x="71" y="16"/>
                </a:cubicBezTo>
                <a:moveTo>
                  <a:pt x="92" y="26"/>
                </a:moveTo>
                <a:cubicBezTo>
                  <a:pt x="90" y="27"/>
                  <a:pt x="88" y="28"/>
                  <a:pt x="86" y="29"/>
                </a:cubicBezTo>
                <a:cubicBezTo>
                  <a:pt x="85" y="29"/>
                  <a:pt x="85" y="30"/>
                  <a:pt x="84" y="30"/>
                </a:cubicBezTo>
                <a:moveTo>
                  <a:pt x="89" y="50"/>
                </a:moveTo>
                <a:cubicBezTo>
                  <a:pt x="92" y="50"/>
                  <a:pt x="96" y="50"/>
                  <a:pt x="99" y="51"/>
                </a:cubicBezTo>
                <a:moveTo>
                  <a:pt x="50" y="30"/>
                </a:moveTo>
                <a:cubicBezTo>
                  <a:pt x="40" y="30"/>
                  <a:pt x="32" y="38"/>
                  <a:pt x="32" y="47"/>
                </a:cubicBezTo>
                <a:cubicBezTo>
                  <a:pt x="32" y="57"/>
                  <a:pt x="40" y="65"/>
                  <a:pt x="50" y="65"/>
                </a:cubicBezTo>
                <a:cubicBezTo>
                  <a:pt x="60" y="65"/>
                  <a:pt x="68" y="57"/>
                  <a:pt x="68" y="47"/>
                </a:cubicBezTo>
                <a:cubicBezTo>
                  <a:pt x="68" y="38"/>
                  <a:pt x="60" y="30"/>
                  <a:pt x="50" y="30"/>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0" name="Freeform 26">
            <a:extLst>
              <a:ext uri="{FF2B5EF4-FFF2-40B4-BE49-F238E27FC236}">
                <a16:creationId xmlns:a16="http://schemas.microsoft.com/office/drawing/2014/main" id="{EADC4612-0727-FB40-919C-B5230E61694E}"/>
              </a:ext>
            </a:extLst>
          </p:cNvPr>
          <p:cNvSpPr>
            <a:spLocks noEditPoints="1"/>
          </p:cNvSpPr>
          <p:nvPr/>
        </p:nvSpPr>
        <p:spPr bwMode="auto">
          <a:xfrm>
            <a:off x="4403725" y="3830638"/>
            <a:ext cx="242888" cy="419100"/>
          </a:xfrm>
          <a:custGeom>
            <a:avLst/>
            <a:gdLst>
              <a:gd name="T0" fmla="*/ 17 w 64"/>
              <a:gd name="T1" fmla="*/ 22 h 110"/>
              <a:gd name="T2" fmla="*/ 30 w 64"/>
              <a:gd name="T3" fmla="*/ 1 h 110"/>
              <a:gd name="T4" fmla="*/ 32 w 64"/>
              <a:gd name="T5" fmla="*/ 0 h 110"/>
              <a:gd name="T6" fmla="*/ 34 w 64"/>
              <a:gd name="T7" fmla="*/ 1 h 110"/>
              <a:gd name="T8" fmla="*/ 47 w 64"/>
              <a:gd name="T9" fmla="*/ 22 h 110"/>
              <a:gd name="T10" fmla="*/ 15 w 64"/>
              <a:gd name="T11" fmla="*/ 23 h 110"/>
              <a:gd name="T12" fmla="*/ 11 w 64"/>
              <a:gd name="T13" fmla="*/ 48 h 110"/>
              <a:gd name="T14" fmla="*/ 12 w 64"/>
              <a:gd name="T15" fmla="*/ 60 h 110"/>
              <a:gd name="T16" fmla="*/ 15 w 64"/>
              <a:gd name="T17" fmla="*/ 71 h 110"/>
              <a:gd name="T18" fmla="*/ 19 w 64"/>
              <a:gd name="T19" fmla="*/ 81 h 110"/>
              <a:gd name="T20" fmla="*/ 46 w 64"/>
              <a:gd name="T21" fmla="*/ 81 h 110"/>
              <a:gd name="T22" fmla="*/ 48 w 64"/>
              <a:gd name="T23" fmla="*/ 75 h 110"/>
              <a:gd name="T24" fmla="*/ 50 w 64"/>
              <a:gd name="T25" fmla="*/ 71 h 110"/>
              <a:gd name="T26" fmla="*/ 52 w 64"/>
              <a:gd name="T27" fmla="*/ 62 h 110"/>
              <a:gd name="T28" fmla="*/ 53 w 64"/>
              <a:gd name="T29" fmla="*/ 55 h 110"/>
              <a:gd name="T30" fmla="*/ 49 w 64"/>
              <a:gd name="T31" fmla="*/ 22 h 110"/>
              <a:gd name="T32" fmla="*/ 15 w 64"/>
              <a:gd name="T33" fmla="*/ 23 h 110"/>
              <a:gd name="T34" fmla="*/ 15 w 64"/>
              <a:gd name="T35" fmla="*/ 71 h 110"/>
              <a:gd name="T36" fmla="*/ 12 w 64"/>
              <a:gd name="T37" fmla="*/ 60 h 110"/>
              <a:gd name="T38" fmla="*/ 11 w 64"/>
              <a:gd name="T39" fmla="*/ 50 h 110"/>
              <a:gd name="T40" fmla="*/ 11 w 64"/>
              <a:gd name="T41" fmla="*/ 49 h 110"/>
              <a:gd name="T42" fmla="*/ 1 w 64"/>
              <a:gd name="T43" fmla="*/ 69 h 110"/>
              <a:gd name="T44" fmla="*/ 3 w 64"/>
              <a:gd name="T45" fmla="*/ 90 h 110"/>
              <a:gd name="T46" fmla="*/ 16 w 64"/>
              <a:gd name="T47" fmla="*/ 82 h 110"/>
              <a:gd name="T48" fmla="*/ 18 w 64"/>
              <a:gd name="T49" fmla="*/ 80 h 110"/>
              <a:gd name="T50" fmla="*/ 15 w 64"/>
              <a:gd name="T51" fmla="*/ 71 h 110"/>
              <a:gd name="T52" fmla="*/ 63 w 64"/>
              <a:gd name="T53" fmla="*/ 71 h 110"/>
              <a:gd name="T54" fmla="*/ 56 w 64"/>
              <a:gd name="T55" fmla="*/ 53 h 110"/>
              <a:gd name="T56" fmla="*/ 53 w 64"/>
              <a:gd name="T57" fmla="*/ 49 h 110"/>
              <a:gd name="T58" fmla="*/ 52 w 64"/>
              <a:gd name="T59" fmla="*/ 62 h 110"/>
              <a:gd name="T60" fmla="*/ 50 w 64"/>
              <a:gd name="T61" fmla="*/ 71 h 110"/>
              <a:gd name="T62" fmla="*/ 48 w 64"/>
              <a:gd name="T63" fmla="*/ 75 h 110"/>
              <a:gd name="T64" fmla="*/ 46 w 64"/>
              <a:gd name="T65" fmla="*/ 81 h 110"/>
              <a:gd name="T66" fmla="*/ 47 w 64"/>
              <a:gd name="T67" fmla="*/ 81 h 110"/>
              <a:gd name="T68" fmla="*/ 61 w 64"/>
              <a:gd name="T69" fmla="*/ 91 h 110"/>
              <a:gd name="T70" fmla="*/ 63 w 64"/>
              <a:gd name="T71" fmla="*/ 71 h 110"/>
              <a:gd name="T72" fmla="*/ 40 w 64"/>
              <a:gd name="T73" fmla="*/ 34 h 110"/>
              <a:gd name="T74" fmla="*/ 24 w 64"/>
              <a:gd name="T75" fmla="*/ 34 h 110"/>
              <a:gd name="T76" fmla="*/ 25 w 64"/>
              <a:gd name="T77" fmla="*/ 50 h 110"/>
              <a:gd name="T78" fmla="*/ 40 w 64"/>
              <a:gd name="T79" fmla="*/ 49 h 110"/>
              <a:gd name="T80" fmla="*/ 40 w 64"/>
              <a:gd name="T81" fmla="*/ 34 h 110"/>
              <a:gd name="T82" fmla="*/ 42 w 64"/>
              <a:gd name="T83" fmla="*/ 88 h 110"/>
              <a:gd name="T84" fmla="*/ 21 w 64"/>
              <a:gd name="T85" fmla="*/ 88 h 110"/>
              <a:gd name="T86" fmla="*/ 22 w 64"/>
              <a:gd name="T87" fmla="*/ 96 h 110"/>
              <a:gd name="T88" fmla="*/ 31 w 64"/>
              <a:gd name="T89" fmla="*/ 109 h 110"/>
              <a:gd name="T90" fmla="*/ 32 w 64"/>
              <a:gd name="T91" fmla="*/ 110 h 110"/>
              <a:gd name="T92" fmla="*/ 33 w 64"/>
              <a:gd name="T93" fmla="*/ 109 h 110"/>
              <a:gd name="T94" fmla="*/ 42 w 64"/>
              <a:gd name="T9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110">
                <a:moveTo>
                  <a:pt x="17" y="22"/>
                </a:moveTo>
                <a:cubicBezTo>
                  <a:pt x="18" y="14"/>
                  <a:pt x="23" y="6"/>
                  <a:pt x="30" y="1"/>
                </a:cubicBezTo>
                <a:cubicBezTo>
                  <a:pt x="31" y="0"/>
                  <a:pt x="32" y="0"/>
                  <a:pt x="32" y="0"/>
                </a:cubicBezTo>
                <a:cubicBezTo>
                  <a:pt x="33" y="0"/>
                  <a:pt x="33" y="1"/>
                  <a:pt x="34" y="1"/>
                </a:cubicBezTo>
                <a:cubicBezTo>
                  <a:pt x="40" y="6"/>
                  <a:pt x="45" y="14"/>
                  <a:pt x="47" y="22"/>
                </a:cubicBezTo>
                <a:moveTo>
                  <a:pt x="15" y="23"/>
                </a:moveTo>
                <a:cubicBezTo>
                  <a:pt x="12" y="34"/>
                  <a:pt x="10" y="36"/>
                  <a:pt x="11" y="48"/>
                </a:cubicBezTo>
                <a:cubicBezTo>
                  <a:pt x="11" y="52"/>
                  <a:pt x="12" y="56"/>
                  <a:pt x="12" y="60"/>
                </a:cubicBezTo>
                <a:cubicBezTo>
                  <a:pt x="13" y="64"/>
                  <a:pt x="14" y="68"/>
                  <a:pt x="15" y="71"/>
                </a:cubicBezTo>
                <a:cubicBezTo>
                  <a:pt x="16" y="74"/>
                  <a:pt x="17" y="78"/>
                  <a:pt x="19" y="81"/>
                </a:cubicBezTo>
                <a:cubicBezTo>
                  <a:pt x="28" y="82"/>
                  <a:pt x="37" y="82"/>
                  <a:pt x="46" y="81"/>
                </a:cubicBezTo>
                <a:cubicBezTo>
                  <a:pt x="46" y="81"/>
                  <a:pt x="48" y="75"/>
                  <a:pt x="48" y="75"/>
                </a:cubicBezTo>
                <a:cubicBezTo>
                  <a:pt x="49" y="73"/>
                  <a:pt x="49" y="72"/>
                  <a:pt x="50" y="71"/>
                </a:cubicBezTo>
                <a:cubicBezTo>
                  <a:pt x="50" y="68"/>
                  <a:pt x="51" y="65"/>
                  <a:pt x="52" y="62"/>
                </a:cubicBezTo>
                <a:cubicBezTo>
                  <a:pt x="53" y="56"/>
                  <a:pt x="53" y="61"/>
                  <a:pt x="53" y="55"/>
                </a:cubicBezTo>
                <a:cubicBezTo>
                  <a:pt x="54" y="44"/>
                  <a:pt x="52" y="33"/>
                  <a:pt x="49" y="22"/>
                </a:cubicBezTo>
                <a:cubicBezTo>
                  <a:pt x="37" y="22"/>
                  <a:pt x="26" y="22"/>
                  <a:pt x="15" y="23"/>
                </a:cubicBezTo>
                <a:close/>
                <a:moveTo>
                  <a:pt x="15" y="71"/>
                </a:moveTo>
                <a:cubicBezTo>
                  <a:pt x="14" y="68"/>
                  <a:pt x="13" y="64"/>
                  <a:pt x="12" y="60"/>
                </a:cubicBezTo>
                <a:cubicBezTo>
                  <a:pt x="12" y="57"/>
                  <a:pt x="11" y="53"/>
                  <a:pt x="11" y="50"/>
                </a:cubicBezTo>
                <a:cubicBezTo>
                  <a:pt x="11" y="50"/>
                  <a:pt x="11" y="50"/>
                  <a:pt x="11" y="49"/>
                </a:cubicBezTo>
                <a:cubicBezTo>
                  <a:pt x="6" y="55"/>
                  <a:pt x="3" y="62"/>
                  <a:pt x="1" y="69"/>
                </a:cubicBezTo>
                <a:cubicBezTo>
                  <a:pt x="0" y="76"/>
                  <a:pt x="1" y="84"/>
                  <a:pt x="3" y="90"/>
                </a:cubicBezTo>
                <a:cubicBezTo>
                  <a:pt x="8" y="88"/>
                  <a:pt x="12" y="85"/>
                  <a:pt x="16" y="82"/>
                </a:cubicBezTo>
                <a:cubicBezTo>
                  <a:pt x="17" y="82"/>
                  <a:pt x="18" y="81"/>
                  <a:pt x="18" y="80"/>
                </a:cubicBezTo>
                <a:cubicBezTo>
                  <a:pt x="17" y="77"/>
                  <a:pt x="16" y="74"/>
                  <a:pt x="15" y="71"/>
                </a:cubicBezTo>
                <a:close/>
                <a:moveTo>
                  <a:pt x="63" y="71"/>
                </a:moveTo>
                <a:cubicBezTo>
                  <a:pt x="63" y="64"/>
                  <a:pt x="60" y="58"/>
                  <a:pt x="56" y="53"/>
                </a:cubicBezTo>
                <a:cubicBezTo>
                  <a:pt x="55" y="51"/>
                  <a:pt x="54" y="50"/>
                  <a:pt x="53" y="49"/>
                </a:cubicBezTo>
                <a:cubicBezTo>
                  <a:pt x="53" y="54"/>
                  <a:pt x="53" y="57"/>
                  <a:pt x="52" y="62"/>
                </a:cubicBezTo>
                <a:cubicBezTo>
                  <a:pt x="51" y="65"/>
                  <a:pt x="50" y="68"/>
                  <a:pt x="50" y="71"/>
                </a:cubicBezTo>
                <a:cubicBezTo>
                  <a:pt x="49" y="72"/>
                  <a:pt x="49" y="73"/>
                  <a:pt x="48" y="75"/>
                </a:cubicBezTo>
                <a:cubicBezTo>
                  <a:pt x="48" y="75"/>
                  <a:pt x="46" y="80"/>
                  <a:pt x="46" y="81"/>
                </a:cubicBezTo>
                <a:cubicBezTo>
                  <a:pt x="46" y="81"/>
                  <a:pt x="46" y="81"/>
                  <a:pt x="47" y="81"/>
                </a:cubicBezTo>
                <a:cubicBezTo>
                  <a:pt x="51" y="84"/>
                  <a:pt x="56" y="88"/>
                  <a:pt x="61" y="91"/>
                </a:cubicBezTo>
                <a:cubicBezTo>
                  <a:pt x="63" y="84"/>
                  <a:pt x="64" y="78"/>
                  <a:pt x="63" y="71"/>
                </a:cubicBezTo>
                <a:close/>
                <a:moveTo>
                  <a:pt x="40" y="34"/>
                </a:moveTo>
                <a:cubicBezTo>
                  <a:pt x="35" y="30"/>
                  <a:pt x="28" y="30"/>
                  <a:pt x="24" y="34"/>
                </a:cubicBezTo>
                <a:cubicBezTo>
                  <a:pt x="20" y="39"/>
                  <a:pt x="21" y="46"/>
                  <a:pt x="25" y="50"/>
                </a:cubicBezTo>
                <a:cubicBezTo>
                  <a:pt x="29" y="54"/>
                  <a:pt x="37" y="53"/>
                  <a:pt x="40" y="49"/>
                </a:cubicBezTo>
                <a:cubicBezTo>
                  <a:pt x="44" y="44"/>
                  <a:pt x="44" y="38"/>
                  <a:pt x="40" y="34"/>
                </a:cubicBezTo>
                <a:close/>
                <a:moveTo>
                  <a:pt x="42" y="88"/>
                </a:moveTo>
                <a:cubicBezTo>
                  <a:pt x="35" y="89"/>
                  <a:pt x="28" y="88"/>
                  <a:pt x="21" y="88"/>
                </a:cubicBezTo>
                <a:cubicBezTo>
                  <a:pt x="22" y="90"/>
                  <a:pt x="22" y="94"/>
                  <a:pt x="22" y="96"/>
                </a:cubicBezTo>
                <a:cubicBezTo>
                  <a:pt x="24" y="102"/>
                  <a:pt x="27" y="105"/>
                  <a:pt x="31" y="109"/>
                </a:cubicBezTo>
                <a:cubicBezTo>
                  <a:pt x="31" y="110"/>
                  <a:pt x="32" y="110"/>
                  <a:pt x="32" y="110"/>
                </a:cubicBezTo>
                <a:cubicBezTo>
                  <a:pt x="32" y="110"/>
                  <a:pt x="33" y="109"/>
                  <a:pt x="33" y="109"/>
                </a:cubicBezTo>
                <a:cubicBezTo>
                  <a:pt x="37" y="105"/>
                  <a:pt x="39" y="99"/>
                  <a:pt x="42" y="88"/>
                </a:cubicBezTo>
                <a:close/>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1" name="Freeform 28">
            <a:extLst>
              <a:ext uri="{FF2B5EF4-FFF2-40B4-BE49-F238E27FC236}">
                <a16:creationId xmlns:a16="http://schemas.microsoft.com/office/drawing/2014/main" id="{8BDD9B0C-8FE2-AC46-BE86-53BCBB49D767}"/>
              </a:ext>
            </a:extLst>
          </p:cNvPr>
          <p:cNvSpPr>
            <a:spLocks noEditPoints="1"/>
          </p:cNvSpPr>
          <p:nvPr/>
        </p:nvSpPr>
        <p:spPr bwMode="auto">
          <a:xfrm>
            <a:off x="2757488" y="3224213"/>
            <a:ext cx="377825" cy="217488"/>
          </a:xfrm>
          <a:custGeom>
            <a:avLst/>
            <a:gdLst>
              <a:gd name="T0" fmla="*/ 99 w 99"/>
              <a:gd name="T1" fmla="*/ 56 h 57"/>
              <a:gd name="T2" fmla="*/ 0 w 99"/>
              <a:gd name="T3" fmla="*/ 57 h 57"/>
              <a:gd name="T4" fmla="*/ 0 w 99"/>
              <a:gd name="T5" fmla="*/ 0 h 57"/>
              <a:gd name="T6" fmla="*/ 98 w 99"/>
              <a:gd name="T7" fmla="*/ 0 h 57"/>
              <a:gd name="T8" fmla="*/ 99 w 99"/>
              <a:gd name="T9" fmla="*/ 56 h 57"/>
              <a:gd name="T10" fmla="*/ 0 w 99"/>
              <a:gd name="T11" fmla="*/ 1 h 57"/>
              <a:gd name="T12" fmla="*/ 46 w 99"/>
              <a:gd name="T13" fmla="*/ 31 h 57"/>
              <a:gd name="T14" fmla="*/ 51 w 99"/>
              <a:gd name="T15" fmla="*/ 33 h 57"/>
              <a:gd name="T16" fmla="*/ 54 w 99"/>
              <a:gd name="T17" fmla="*/ 31 h 57"/>
              <a:gd name="T18" fmla="*/ 98 w 99"/>
              <a:gd name="T19" fmla="*/ 0 h 57"/>
              <a:gd name="T20" fmla="*/ 11 w 99"/>
              <a:gd name="T21" fmla="*/ 41 h 57"/>
              <a:gd name="T22" fmla="*/ 37 w 99"/>
              <a:gd name="T23" fmla="*/ 25 h 57"/>
              <a:gd name="T24" fmla="*/ 87 w 99"/>
              <a:gd name="T25" fmla="*/ 42 h 57"/>
              <a:gd name="T26" fmla="*/ 62 w 99"/>
              <a:gd name="T27"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57">
                <a:moveTo>
                  <a:pt x="99" y="56"/>
                </a:moveTo>
                <a:cubicBezTo>
                  <a:pt x="66" y="56"/>
                  <a:pt x="33" y="56"/>
                  <a:pt x="0" y="57"/>
                </a:cubicBezTo>
                <a:cubicBezTo>
                  <a:pt x="0" y="38"/>
                  <a:pt x="0" y="19"/>
                  <a:pt x="0" y="0"/>
                </a:cubicBezTo>
                <a:cubicBezTo>
                  <a:pt x="32" y="0"/>
                  <a:pt x="65" y="0"/>
                  <a:pt x="98" y="0"/>
                </a:cubicBezTo>
                <a:cubicBezTo>
                  <a:pt x="99" y="19"/>
                  <a:pt x="99" y="37"/>
                  <a:pt x="99" y="56"/>
                </a:cubicBezTo>
                <a:close/>
                <a:moveTo>
                  <a:pt x="0" y="1"/>
                </a:moveTo>
                <a:cubicBezTo>
                  <a:pt x="15" y="11"/>
                  <a:pt x="30" y="21"/>
                  <a:pt x="46" y="31"/>
                </a:cubicBezTo>
                <a:cubicBezTo>
                  <a:pt x="47" y="32"/>
                  <a:pt x="49" y="33"/>
                  <a:pt x="51" y="33"/>
                </a:cubicBezTo>
                <a:cubicBezTo>
                  <a:pt x="52" y="33"/>
                  <a:pt x="53" y="32"/>
                  <a:pt x="54" y="31"/>
                </a:cubicBezTo>
                <a:cubicBezTo>
                  <a:pt x="68" y="21"/>
                  <a:pt x="83" y="10"/>
                  <a:pt x="98" y="0"/>
                </a:cubicBezTo>
                <a:moveTo>
                  <a:pt x="11" y="41"/>
                </a:moveTo>
                <a:cubicBezTo>
                  <a:pt x="20" y="36"/>
                  <a:pt x="28" y="30"/>
                  <a:pt x="37" y="25"/>
                </a:cubicBezTo>
                <a:moveTo>
                  <a:pt x="87" y="42"/>
                </a:moveTo>
                <a:cubicBezTo>
                  <a:pt x="79" y="35"/>
                  <a:pt x="71" y="30"/>
                  <a:pt x="62" y="25"/>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2" name="Freeform 29">
            <a:extLst>
              <a:ext uri="{FF2B5EF4-FFF2-40B4-BE49-F238E27FC236}">
                <a16:creationId xmlns:a16="http://schemas.microsoft.com/office/drawing/2014/main" id="{981331AB-6E65-6A45-BF99-AF97871093A1}"/>
              </a:ext>
            </a:extLst>
          </p:cNvPr>
          <p:cNvSpPr>
            <a:spLocks noEditPoints="1"/>
          </p:cNvSpPr>
          <p:nvPr/>
        </p:nvSpPr>
        <p:spPr bwMode="auto">
          <a:xfrm>
            <a:off x="10634663" y="3841750"/>
            <a:ext cx="349250" cy="350838"/>
          </a:xfrm>
          <a:custGeom>
            <a:avLst/>
            <a:gdLst>
              <a:gd name="T0" fmla="*/ 87 w 92"/>
              <a:gd name="T1" fmla="*/ 66 h 92"/>
              <a:gd name="T2" fmla="*/ 72 w 92"/>
              <a:gd name="T3" fmla="*/ 84 h 92"/>
              <a:gd name="T4" fmla="*/ 53 w 92"/>
              <a:gd name="T5" fmla="*/ 91 h 92"/>
              <a:gd name="T6" fmla="*/ 28 w 92"/>
              <a:gd name="T7" fmla="*/ 87 h 92"/>
              <a:gd name="T8" fmla="*/ 3 w 92"/>
              <a:gd name="T9" fmla="*/ 53 h 92"/>
              <a:gd name="T10" fmla="*/ 16 w 92"/>
              <a:gd name="T11" fmla="*/ 14 h 92"/>
              <a:gd name="T12" fmla="*/ 57 w 92"/>
              <a:gd name="T13" fmla="*/ 3 h 92"/>
              <a:gd name="T14" fmla="*/ 88 w 92"/>
              <a:gd name="T15" fmla="*/ 31 h 92"/>
              <a:gd name="T16" fmla="*/ 87 w 92"/>
              <a:gd name="T17" fmla="*/ 66 h 92"/>
              <a:gd name="T18" fmla="*/ 47 w 92"/>
              <a:gd name="T19" fmla="*/ 22 h 92"/>
              <a:gd name="T20" fmla="*/ 47 w 92"/>
              <a:gd name="T21" fmla="*/ 47 h 92"/>
              <a:gd name="T22" fmla="*/ 67 w 92"/>
              <a:gd name="T23" fmla="*/ 47 h 92"/>
              <a:gd name="T24" fmla="*/ 47 w 92"/>
              <a:gd name="T25" fmla="*/ 2 h 92"/>
              <a:gd name="T26" fmla="*/ 47 w 92"/>
              <a:gd name="T27" fmla="*/ 12 h 92"/>
              <a:gd name="T28" fmla="*/ 13 w 92"/>
              <a:gd name="T29" fmla="*/ 47 h 92"/>
              <a:gd name="T30" fmla="*/ 2 w 92"/>
              <a:gd name="T31" fmla="*/ 47 h 92"/>
              <a:gd name="T32" fmla="*/ 82 w 92"/>
              <a:gd name="T33" fmla="*/ 47 h 92"/>
              <a:gd name="T34" fmla="*/ 91 w 92"/>
              <a:gd name="T35" fmla="*/ 47 h 92"/>
              <a:gd name="T36" fmla="*/ 47 w 92"/>
              <a:gd name="T37" fmla="*/ 91 h 92"/>
              <a:gd name="T38" fmla="*/ 47 w 92"/>
              <a:gd name="T39"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92">
                <a:moveTo>
                  <a:pt x="87" y="66"/>
                </a:moveTo>
                <a:cubicBezTo>
                  <a:pt x="84" y="73"/>
                  <a:pt x="79" y="80"/>
                  <a:pt x="72" y="84"/>
                </a:cubicBezTo>
                <a:cubicBezTo>
                  <a:pt x="66" y="88"/>
                  <a:pt x="60" y="90"/>
                  <a:pt x="53" y="91"/>
                </a:cubicBezTo>
                <a:cubicBezTo>
                  <a:pt x="44" y="92"/>
                  <a:pt x="36" y="90"/>
                  <a:pt x="28" y="87"/>
                </a:cubicBezTo>
                <a:cubicBezTo>
                  <a:pt x="15" y="81"/>
                  <a:pt x="5" y="68"/>
                  <a:pt x="3" y="53"/>
                </a:cubicBezTo>
                <a:cubicBezTo>
                  <a:pt x="0" y="39"/>
                  <a:pt x="6" y="24"/>
                  <a:pt x="16" y="14"/>
                </a:cubicBezTo>
                <a:cubicBezTo>
                  <a:pt x="27" y="4"/>
                  <a:pt x="43" y="0"/>
                  <a:pt x="57" y="3"/>
                </a:cubicBezTo>
                <a:cubicBezTo>
                  <a:pt x="71" y="7"/>
                  <a:pt x="83" y="18"/>
                  <a:pt x="88" y="31"/>
                </a:cubicBezTo>
                <a:cubicBezTo>
                  <a:pt x="92" y="42"/>
                  <a:pt x="91" y="55"/>
                  <a:pt x="87" y="66"/>
                </a:cubicBezTo>
                <a:close/>
                <a:moveTo>
                  <a:pt x="47" y="22"/>
                </a:moveTo>
                <a:cubicBezTo>
                  <a:pt x="47" y="30"/>
                  <a:pt x="47" y="39"/>
                  <a:pt x="47" y="47"/>
                </a:cubicBezTo>
                <a:cubicBezTo>
                  <a:pt x="53" y="46"/>
                  <a:pt x="60" y="46"/>
                  <a:pt x="67" y="47"/>
                </a:cubicBezTo>
                <a:moveTo>
                  <a:pt x="47" y="2"/>
                </a:moveTo>
                <a:cubicBezTo>
                  <a:pt x="46" y="6"/>
                  <a:pt x="46" y="9"/>
                  <a:pt x="47" y="12"/>
                </a:cubicBezTo>
                <a:moveTo>
                  <a:pt x="13" y="47"/>
                </a:moveTo>
                <a:cubicBezTo>
                  <a:pt x="9" y="47"/>
                  <a:pt x="6" y="47"/>
                  <a:pt x="2" y="47"/>
                </a:cubicBezTo>
                <a:moveTo>
                  <a:pt x="82" y="47"/>
                </a:moveTo>
                <a:cubicBezTo>
                  <a:pt x="85" y="47"/>
                  <a:pt x="88" y="47"/>
                  <a:pt x="91" y="47"/>
                </a:cubicBezTo>
                <a:moveTo>
                  <a:pt x="47" y="91"/>
                </a:moveTo>
                <a:cubicBezTo>
                  <a:pt x="47" y="88"/>
                  <a:pt x="47" y="84"/>
                  <a:pt x="47" y="81"/>
                </a:cubicBezTo>
              </a:path>
            </a:pathLst>
          </a:custGeom>
          <a:noFill/>
          <a:ln w="190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46947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90"/>
                                        </p:tgtEl>
                                        <p:attrNameLst>
                                          <p:attrName>style.visibility</p:attrName>
                                        </p:attrNameLst>
                                      </p:cBhvr>
                                      <p:to>
                                        <p:strVal val="visible"/>
                                      </p:to>
                                    </p:set>
                                    <p:animEffect transition="in" filter="fade">
                                      <p:cBhvr>
                                        <p:cTn id="13" dur="500"/>
                                        <p:tgtEl>
                                          <p:spTgt spid="90"/>
                                        </p:tgtEl>
                                      </p:cBhvr>
                                    </p:animEffect>
                                  </p:childTnLst>
                                </p:cTn>
                              </p:par>
                              <p:par>
                                <p:cTn id="14" presetID="10" presetClass="entr" presetSubtype="0" fill="hold" grpId="0" nodeType="withEffect">
                                  <p:stCondLst>
                                    <p:cond delay="225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500"/>
                                        <p:tgtEl>
                                          <p:spTgt spid="8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88"/>
                                        </p:tgtEl>
                                        <p:attrNameLst>
                                          <p:attrName>style.visibility</p:attrName>
                                        </p:attrNameLst>
                                      </p:cBhvr>
                                      <p:to>
                                        <p:strVal val="visible"/>
                                      </p:to>
                                    </p:set>
                                    <p:animEffect transition="in" filter="fade">
                                      <p:cBhvr>
                                        <p:cTn id="19" dur="500"/>
                                        <p:tgtEl>
                                          <p:spTgt spid="88"/>
                                        </p:tgtEl>
                                      </p:cBhvr>
                                    </p:animEffect>
                                  </p:childTnLst>
                                </p:cTn>
                              </p:par>
                              <p:par>
                                <p:cTn id="20" presetID="10" presetClass="entr" presetSubtype="0" fill="hold" grpId="0" nodeType="withEffect">
                                  <p:stCondLst>
                                    <p:cond delay="325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500"/>
                                        <p:tgtEl>
                                          <p:spTgt spid="87"/>
                                        </p:tgtEl>
                                      </p:cBhvr>
                                    </p:animEffect>
                                  </p:childTnLst>
                                </p:cTn>
                              </p:par>
                              <p:par>
                                <p:cTn id="23" presetID="10" presetClass="entr" presetSubtype="0" fill="hold" grpId="0" nodeType="withEffect">
                                  <p:stCondLst>
                                    <p:cond delay="375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animBg="1"/>
      <p:bldP spid="89" grpId="0" animBg="1"/>
      <p:bldP spid="90" grpId="0" animBg="1"/>
      <p:bldP spid="91" grpId="0" animBg="1"/>
      <p:bldP spid="9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D65E86-EF13-A046-BFD3-B9B89E50FA4E}"/>
              </a:ext>
            </a:extLst>
          </p:cNvPr>
          <p:cNvSpPr>
            <a:spLocks noGrp="1"/>
          </p:cNvSpPr>
          <p:nvPr>
            <p:ph type="body" sz="quarter" idx="16"/>
          </p:nvPr>
        </p:nvSpPr>
        <p:spPr>
          <a:xfrm>
            <a:off x="366906" y="1713763"/>
            <a:ext cx="8954375" cy="3624549"/>
          </a:xfrm>
        </p:spPr>
        <p:txBody>
          <a:bodyPr>
            <a:normAutofit fontScale="25000" lnSpcReduction="20000"/>
          </a:bodyPr>
          <a:lstStyle/>
          <a:p>
            <a:pPr>
              <a:lnSpc>
                <a:spcPct val="170000"/>
              </a:lnSpc>
              <a:spcAft>
                <a:spcPts val="800"/>
              </a:spcAft>
            </a:pPr>
            <a:r>
              <a:rPr lang="en-GB" sz="11200" b="1" dirty="0">
                <a:effectLst/>
                <a:latin typeface="Amatic SC" panose="00000500000000000000" pitchFamily="2" charset="-79"/>
                <a:ea typeface="Calibri" panose="020F0502020204030204" pitchFamily="34" charset="0"/>
                <a:cs typeface="Amatic SC" panose="00000500000000000000" pitchFamily="2" charset="-79"/>
              </a:rPr>
              <a:t>Qu'est-ce que la prescription sociale ?</a:t>
            </a:r>
          </a:p>
          <a:p>
            <a:pPr>
              <a:lnSpc>
                <a:spcPct val="170000"/>
              </a:lnSpc>
              <a:spcAft>
                <a:spcPts val="800"/>
              </a:spcAft>
            </a:pPr>
            <a:r>
              <a:rPr lang="en-GB" sz="9600" b="1" dirty="0">
                <a:effectLst/>
                <a:latin typeface="Amatic SC" panose="00000500000000000000" pitchFamily="2" charset="-79"/>
                <a:ea typeface="Calibri" panose="020F0502020204030204" pitchFamily="34" charset="0"/>
                <a:cs typeface="Amatic SC" panose="00000500000000000000" pitchFamily="2" charset="-79"/>
              </a:rPr>
              <a:t>"</a:t>
            </a:r>
            <a:r>
              <a:rPr lang="en-GB" sz="9600" b="1" i="1" dirty="0">
                <a:latin typeface="Amatic SC" panose="00000500000000000000" pitchFamily="2" charset="-79"/>
                <a:ea typeface="Calibri" panose="020F0502020204030204" pitchFamily="34" charset="0"/>
                <a:cs typeface="Amatic SC" panose="00000500000000000000" pitchFamily="2" charset="-79"/>
              </a:rPr>
              <a:t>Plutôt que de médicamenter la quasi-totalité de la population adulte, investissons nos précieuses ressources dans le changement de société et de mode de vie, la santé publique et la prévention</a:t>
            </a:r>
            <a:r>
              <a:rPr lang="en-GB" sz="9600" b="1"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a:t>
            </a:r>
          </a:p>
          <a:p>
            <a:pPr>
              <a:lnSpc>
                <a:spcPct val="170000"/>
              </a:lnSpc>
              <a:spcAft>
                <a:spcPts val="800"/>
              </a:spcAft>
            </a:pPr>
            <a:endParaRPr lang="en-GB" sz="8800" b="1" dirty="0">
              <a:latin typeface="Amatic SC" panose="00000500000000000000" pitchFamily="2" charset="-79"/>
              <a:ea typeface="Calibri" panose="020F0502020204030204" pitchFamily="34" charset="0"/>
              <a:cs typeface="Amatic SC" panose="00000500000000000000" pitchFamily="2" charset="-79"/>
            </a:endParaRPr>
          </a:p>
          <a:p>
            <a:pPr>
              <a:lnSpc>
                <a:spcPct val="170000"/>
              </a:lnSpc>
              <a:spcAft>
                <a:spcPts val="800"/>
              </a:spcAft>
            </a:pPr>
            <a:r>
              <a:rPr lang="en-GB" sz="7200" b="1"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British Medical Journal https://twitter.com/bmj_latest/status/1017491338709864448 [12 juillet 2018]</a:t>
            </a:r>
          </a:p>
          <a:p>
            <a:endParaRPr lang="en-US" dirty="0"/>
          </a:p>
        </p:txBody>
      </p:sp>
      <p:sp>
        <p:nvSpPr>
          <p:cNvPr id="6" name="Text Placeholder 5">
            <a:extLst>
              <a:ext uri="{FF2B5EF4-FFF2-40B4-BE49-F238E27FC236}">
                <a16:creationId xmlns:a16="http://schemas.microsoft.com/office/drawing/2014/main" id="{ABB11635-01BB-C04B-98BD-B9687E05DDCB}"/>
              </a:ext>
            </a:extLst>
          </p:cNvPr>
          <p:cNvSpPr>
            <a:spLocks noGrp="1"/>
          </p:cNvSpPr>
          <p:nvPr>
            <p:ph type="body" sz="quarter" idx="17"/>
          </p:nvPr>
        </p:nvSpPr>
        <p:spPr>
          <a:xfrm>
            <a:off x="239936" y="301599"/>
            <a:ext cx="10522493" cy="1038939"/>
          </a:xfrm>
        </p:spPr>
        <p:txBody>
          <a:bodyPr/>
          <a:lstStyle/>
          <a:p>
            <a:pPr algn="ctr"/>
            <a:r>
              <a:rPr lang="en-US" sz="5400" dirty="0">
                <a:solidFill>
                  <a:srgbClr val="FFC000"/>
                </a:solidFill>
                <a:effectLst>
                  <a:outerShdw blurRad="38100" dist="38100" dir="2700000" algn="tl">
                    <a:srgbClr val="000000">
                      <a:alpha val="43137"/>
                    </a:srgbClr>
                  </a:outerShdw>
                </a:effectLst>
              </a:rPr>
              <a:t>THÈME 1 </a:t>
            </a:r>
            <a:r>
              <a:rPr lang="en-US" sz="5400" dirty="0">
                <a:effectLst>
                  <a:outerShdw blurRad="38100" dist="38100" dir="2700000" algn="tl">
                    <a:srgbClr val="000000">
                      <a:alpha val="43137"/>
                    </a:srgbClr>
                  </a:outerShdw>
                </a:effectLst>
              </a:rPr>
              <a:t>Module 1 introduction à la prescription sociale</a:t>
            </a:r>
          </a:p>
        </p:txBody>
      </p:sp>
      <p:pic>
        <p:nvPicPr>
          <p:cNvPr id="15" name="Picture 14" descr="Icon&#10;&#10;Description automatically generated">
            <a:extLst>
              <a:ext uri="{FF2B5EF4-FFF2-40B4-BE49-F238E27FC236}">
                <a16:creationId xmlns:a16="http://schemas.microsoft.com/office/drawing/2014/main" id="{FFAD42C6-A3C3-6648-9702-7AA6D8B78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5885" y="2762025"/>
            <a:ext cx="4421742" cy="3624549"/>
          </a:xfrm>
          <a:prstGeom prst="rect">
            <a:avLst/>
          </a:prstGeom>
        </p:spPr>
      </p:pic>
    </p:spTree>
    <p:extLst>
      <p:ext uri="{BB962C8B-B14F-4D97-AF65-F5344CB8AC3E}">
        <p14:creationId xmlns:p14="http://schemas.microsoft.com/office/powerpoint/2010/main" val="39715913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Quelques quizz sur ce qu'est la littératie en santé !</a:t>
            </a:r>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Autofit/>
          </a:bodyPr>
          <a:lstStyle/>
          <a:p>
            <a:pPr lvl="0">
              <a:lnSpc>
                <a:spcPct val="170000"/>
              </a:lnSpc>
              <a:spcAft>
                <a:spcPts val="800"/>
              </a:spcAft>
            </a:pP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La littératie en matière de santé consiste à localiser, comprendre et appliquer des informations et des services pour prendre des décisions et faire des choix en matière de santé pour soi-même et son entourage.</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  A. VRAI</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FAUX</a:t>
            </a:r>
          </a:p>
          <a:p>
            <a:pPr>
              <a:lnSpc>
                <a:spcPct val="170000"/>
              </a:lnSpc>
              <a:spcAft>
                <a:spcPts val="800"/>
              </a:spcAft>
            </a:pP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La lisibilité du texte peut contribuer à des niveaux plus faibles de littératie en santé.</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  A. VRAI</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t>  B. FAUX</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sz="1300"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4470455"/>
          </a:xfrm>
          <a:prstGeom prst="rect">
            <a:avLst/>
          </a:prstGeom>
          <a:noFill/>
        </p:spPr>
        <p:txBody>
          <a:bodyPr wrap="square" rtlCol="0">
            <a:spAutoFit/>
          </a:bodyPr>
          <a:lstStyle/>
          <a:p>
            <a:pPr lvl="0">
              <a:lnSpc>
                <a:spcPct val="150000"/>
              </a:lnSpc>
              <a:spcAft>
                <a:spcPts val="800"/>
              </a:spcAft>
            </a:pP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L'anxiété n'affecte jamais la capacité d'une personne à absorber, à se souvenir et à utiliser efficacement les informations relatives à la santé.</a:t>
            </a:r>
          </a:p>
          <a:p>
            <a:pPr lvl="0">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VRAI</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FAUX</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  </a:t>
            </a:r>
            <a:br>
              <a:rPr lang="en-US" sz="13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dirty="0">
                <a:effectLst/>
                <a:latin typeface="Josefin Sans" pitchFamily="2" charset="0"/>
                <a:ea typeface="Calibri" panose="020F0502020204030204" pitchFamily="34" charset="0"/>
                <a:cs typeface="Calibri" panose="020F0502020204030204" pitchFamily="34" charset="0"/>
              </a:rPr>
              <a:t> </a:t>
            </a:r>
            <a:endParaRPr lang="en-US" sz="1300" dirty="0">
              <a:effectLst/>
              <a:latin typeface="Josefin Sans" pitchFamily="2" charset="0"/>
              <a:ea typeface="Calibri" panose="020F0502020204030204" pitchFamily="34" charset="0"/>
              <a:cs typeface="Arial" panose="020B0604020202020204" pitchFamily="34" charset="0"/>
            </a:endParaRPr>
          </a:p>
          <a:p>
            <a:pPr>
              <a:lnSpc>
                <a:spcPct val="150000"/>
              </a:lnSpc>
              <a:spcAft>
                <a:spcPts val="800"/>
              </a:spcAft>
            </a:pPr>
            <a:endParaRPr lang="en-US" sz="13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r>
              <a:rPr lang="en-US" sz="1300" dirty="0">
                <a:solidFill>
                  <a:srgbClr val="000000"/>
                </a:solidFill>
                <a:effectLst/>
                <a:latin typeface="Josefin Sans" pitchFamily="2" charset="0"/>
                <a:ea typeface="Calibri" panose="020F0502020204030204" pitchFamily="34" charset="0"/>
                <a:cs typeface="Calibri" panose="020F0502020204030204" pitchFamily="34" charset="0"/>
              </a:rPr>
              <a:t>Lorsque nous disons "Communiquer" dans le cadre de la culture sanitaire, nous entendons la capacité d'interpréter et d'évaluer les informations relatives à la santé. </a:t>
            </a:r>
          </a:p>
          <a:p>
            <a:pPr>
              <a:lnSpc>
                <a:spcPct val="150000"/>
              </a:lnSpc>
              <a:spcAft>
                <a:spcPts val="800"/>
              </a:spcAft>
            </a:pPr>
            <a:r>
              <a:rPr lang="en-US" sz="1300" b="1" dirty="0">
                <a:solidFill>
                  <a:schemeClr val="tx1">
                    <a:lumMod val="50000"/>
                  </a:schemeClr>
                </a:solidFill>
                <a:effectLst/>
                <a:latin typeface="Josefin Sans" pitchFamily="2" charset="0"/>
                <a:ea typeface="Calibri" panose="020F0502020204030204" pitchFamily="34" charset="0"/>
                <a:cs typeface="Calibri" panose="020F0502020204030204" pitchFamily="34" charset="0"/>
              </a:rPr>
              <a:t>A. VRAI</a:t>
            </a:r>
            <a:br>
              <a:rPr lang="en-US" sz="1300" b="1" dirty="0">
                <a:solidFill>
                  <a:srgbClr val="000000"/>
                </a:solidFill>
                <a:effectLst/>
                <a:latin typeface="Josefin Sans" pitchFamily="2" charset="0"/>
                <a:ea typeface="Calibri" panose="020F0502020204030204" pitchFamily="34" charset="0"/>
                <a:cs typeface="Calibri" panose="020F0502020204030204" pitchFamily="34" charset="0"/>
              </a:rPr>
            </a:br>
            <a:r>
              <a:rPr lang="en-US" sz="1300" b="1" dirty="0">
                <a:solidFill>
                  <a:srgbClr val="FF0000"/>
                </a:solidFill>
                <a:effectLst/>
                <a:latin typeface="Josefin Sans" pitchFamily="2" charset="0"/>
                <a:ea typeface="Calibri" panose="020F0502020204030204" pitchFamily="34" charset="0"/>
                <a:cs typeface="Calibri" panose="020F0502020204030204" pitchFamily="34" charset="0"/>
              </a:rPr>
              <a:t>B. FAUX</a:t>
            </a:r>
            <a:endParaRPr lang="en-US" sz="1300" dirty="0">
              <a:effectLst/>
              <a:latin typeface="Josefin Sans" pitchFamily="2" charset="0"/>
              <a:ea typeface="Calibri" panose="020F0502020204030204" pitchFamily="34" charset="0"/>
              <a:cs typeface="Arial" panose="020B0604020202020204" pitchFamily="34" charset="0"/>
            </a:endParaRPr>
          </a:p>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89510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CEFDB-5C30-4F7D-AEEE-92246A585702}"/>
              </a:ext>
            </a:extLst>
          </p:cNvPr>
          <p:cNvSpPr>
            <a:spLocks noGrp="1"/>
          </p:cNvSpPr>
          <p:nvPr>
            <p:ph type="body" sz="quarter" idx="16"/>
          </p:nvPr>
        </p:nvSpPr>
        <p:spPr>
          <a:xfrm>
            <a:off x="490870" y="838214"/>
            <a:ext cx="11024190" cy="4771789"/>
          </a:xfrm>
        </p:spPr>
        <p:txBody>
          <a:bodyPr>
            <a:normAutofit fontScale="92500" lnSpcReduction="10000"/>
          </a:bodyPr>
          <a:lstStyle/>
          <a:p>
            <a:pPr marL="685800">
              <a:lnSpc>
                <a:spcPct val="107000"/>
              </a:lnSpc>
              <a:spcAft>
                <a:spcPts val="800"/>
              </a:spcAft>
            </a:pPr>
            <a:r>
              <a:rPr lang="en-US" sz="1800" b="1" u="sng" dirty="0">
                <a:solidFill>
                  <a:srgbClr val="000000"/>
                </a:solidFill>
                <a:effectLst/>
                <a:latin typeface="Josefin Sans" pitchFamily="2" charset="0"/>
                <a:ea typeface="Calibri" panose="020F0502020204030204" pitchFamily="34" charset="0"/>
                <a:cs typeface="Calibri" panose="020F0502020204030204" pitchFamily="34" charset="0"/>
              </a:rPr>
              <a:t>QUESTIONS OUVERTES </a:t>
            </a:r>
            <a:r>
              <a:rPr lang="en-US" sz="1800" u="sng"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US" sz="1800" dirty="0">
              <a:effectLst/>
              <a:latin typeface="Josefin Sans" pitchFamily="2" charset="0"/>
              <a:ea typeface="Calibri" panose="020F0502020204030204" pitchFamily="34" charset="0"/>
              <a:cs typeface="Arial" panose="020B0604020202020204" pitchFamily="34" charset="0"/>
            </a:endParaRPr>
          </a:p>
          <a:p>
            <a:pPr marL="685800">
              <a:lnSpc>
                <a:spcPct val="107000"/>
              </a:lnSpc>
              <a:spcAft>
                <a:spcPts val="800"/>
              </a:spcAft>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Qu'est-ce que la littératie en matière de santé ? </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Pourquoi la littératie en matière de santé est-elle importante ?</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Est-il difficile de comprendre les informations écrites concernant votre problème médical ?</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Disposez-vous d'informations suffisantes pour gérer votre santé ?</a:t>
            </a:r>
            <a:endParaRPr lang="en-US" sz="1800" dirty="0">
              <a:effectLst/>
              <a:latin typeface="Josefin Sans" pitchFamily="2"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lphaLcParenR"/>
            </a:pP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Quelles sources consultez-vous habituellement pour trouver votre problème médical ?</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https://www.oecd.org/skills/piaac/samplequestionsandquestionnaire.htm</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3"/>
              </a:rPr>
              <a:t>https://www.ahrq.gov/health-literacy/improve/precautions/tool3d.html</a:t>
            </a:r>
            <a:endParaRPr lang="en-US" sz="1800" dirty="0">
              <a:effectLst/>
              <a:latin typeface="Josefin Sans" pitchFamily="2" charset="0"/>
              <a:ea typeface="Calibri" panose="020F0502020204030204" pitchFamily="34" charset="0"/>
              <a:cs typeface="Arial" panose="020B0604020202020204" pitchFamily="34" charset="0"/>
            </a:endParaRPr>
          </a:p>
          <a:p>
            <a:pPr>
              <a:lnSpc>
                <a:spcPct val="107000"/>
              </a:lnSpc>
              <a:spcAft>
                <a:spcPts val="800"/>
              </a:spcAft>
            </a:pPr>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4"/>
              </a:rPr>
              <a:t>https://www.slideshare.net/HealthEdUS/low-health-literacy-take-our-quiz</a:t>
            </a:r>
            <a:endParaRPr lang="en-US" sz="1800" dirty="0">
              <a:effectLst/>
              <a:latin typeface="Josefin Sans" pitchFamily="2" charset="0"/>
              <a:ea typeface="Calibri" panose="020F0502020204030204" pitchFamily="34" charset="0"/>
              <a:cs typeface="Arial" panose="020B0604020202020204" pitchFamily="34" charset="0"/>
            </a:endParaRPr>
          </a:p>
          <a:p>
            <a:r>
              <a:rPr lang="en-US" sz="1800" b="1" u="sng" dirty="0">
                <a:solidFill>
                  <a:srgbClr val="0563C1"/>
                </a:solidFill>
                <a:effectLst/>
                <a:latin typeface="Josefin Sans" pitchFamily="2" charset="0"/>
                <a:ea typeface="Calibri" panose="020F0502020204030204" pitchFamily="34" charset="0"/>
                <a:cs typeface="Calibri" panose="020F0502020204030204" pitchFamily="34" charset="0"/>
                <a:hlinkClick r:id="rId5"/>
              </a:rPr>
              <a:t>https://www.surveymonkey.co.uk/r/HHLShealthliteracyquiz</a:t>
            </a:r>
            <a:endParaRPr lang="en-US" dirty="0">
              <a:latin typeface="Josefin Sans" pitchFamily="2" charset="0"/>
            </a:endParaRPr>
          </a:p>
        </p:txBody>
      </p:sp>
    </p:spTree>
    <p:extLst>
      <p:ext uri="{BB962C8B-B14F-4D97-AF65-F5344CB8AC3E}">
        <p14:creationId xmlns:p14="http://schemas.microsoft.com/office/powerpoint/2010/main" val="5229367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r>
              <a:rPr lang="en-US" dirty="0"/>
              <a:t>Conclusions</a:t>
            </a:r>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655674" y="1425866"/>
            <a:ext cx="10880652" cy="4872488"/>
          </a:xfrm>
          <a:prstGeom prst="rect">
            <a:avLst/>
          </a:prstGeom>
          <a:noFill/>
        </p:spPr>
        <p:txBody>
          <a:bodyPr wrap="square">
            <a:spAutoFit/>
          </a:bodyPr>
          <a:lstStyle/>
          <a:p>
            <a:pPr algn="just">
              <a:lnSpc>
                <a:spcPct val="13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Les modules de ce cours ont </a:t>
            </a:r>
            <a:r>
              <a:rPr lang="en-US" sz="1500" dirty="0">
                <a:latin typeface="Josefin Sans" pitchFamily="2" charset="0"/>
                <a:ea typeface="Calibri" panose="020F0502020204030204" pitchFamily="34" charset="0"/>
                <a:cs typeface="Times New Roman" panose="02020603050405020304" pitchFamily="18" charset="0"/>
              </a:rPr>
              <a:t>cherché à </a:t>
            </a:r>
            <a:r>
              <a:rPr lang="en-US" sz="1500" dirty="0">
                <a:effectLst/>
                <a:latin typeface="Josefin Sans" pitchFamily="2" charset="0"/>
                <a:ea typeface="Calibri" panose="020F0502020204030204" pitchFamily="34" charset="0"/>
                <a:cs typeface="Times New Roman" panose="02020603050405020304" pitchFamily="18" charset="0"/>
              </a:rPr>
              <a:t>interconnecter les concepts d'éducation des adultes avec le rôle des professionnels de la santé et des soins par le biais de la prescription sociale. Il s'agit </a:t>
            </a:r>
            <a:r>
              <a:rPr lang="en-US" sz="1500" dirty="0">
                <a:latin typeface="Josefin Sans" pitchFamily="2" charset="0"/>
                <a:ea typeface="Calibri" panose="020F0502020204030204" pitchFamily="34" charset="0"/>
                <a:cs typeface="Times New Roman" panose="02020603050405020304" pitchFamily="18" charset="0"/>
              </a:rPr>
              <a:t>principalement </a:t>
            </a:r>
            <a:r>
              <a:rPr lang="en-US" sz="1500" dirty="0">
                <a:effectLst/>
                <a:latin typeface="Josefin Sans" pitchFamily="2" charset="0"/>
                <a:ea typeface="Calibri" panose="020F0502020204030204" pitchFamily="34" charset="0"/>
                <a:cs typeface="Times New Roman" panose="02020603050405020304" pitchFamily="18" charset="0"/>
              </a:rPr>
              <a:t>d'améliorer la compréhension de l'</a:t>
            </a:r>
            <a:r>
              <a:rPr lang="en-US" sz="1500" dirty="0">
                <a:latin typeface="Josefin Sans" pitchFamily="2" charset="0"/>
                <a:ea typeface="Calibri" panose="020F0502020204030204" pitchFamily="34" charset="0"/>
                <a:cs typeface="Times New Roman" panose="02020603050405020304" pitchFamily="18" charset="0"/>
              </a:rPr>
              <a:t>impact de la littératie en matière de santé sur la vie des personnes ayant une mauvaise santé mentale et de fournir des solutions alternatives pour améliorer les résultats en matière de santé.</a:t>
            </a:r>
            <a:endParaRPr lang="en-US" sz="1500" dirty="0">
              <a:effectLst/>
              <a:latin typeface="Josefin Sans" pitchFamily="2" charset="0"/>
              <a:ea typeface="Calibri" panose="020F0502020204030204" pitchFamily="34" charset="0"/>
              <a:cs typeface="Times New Roman" panose="02020603050405020304" pitchFamily="18" charset="0"/>
            </a:endParaRPr>
          </a:p>
          <a:p>
            <a:pPr algn="just">
              <a:lnSpc>
                <a:spcPct val="130000"/>
              </a:lnSpc>
              <a:spcAft>
                <a:spcPts val="800"/>
              </a:spcAft>
            </a:pPr>
            <a:r>
              <a:rPr lang="en-US" sz="1500" dirty="0">
                <a:latin typeface="Josefin Sans" pitchFamily="2" charset="0"/>
                <a:ea typeface="Calibri" panose="020F0502020204030204" pitchFamily="34" charset="0"/>
                <a:cs typeface="Times New Roman" panose="02020603050405020304" pitchFamily="18" charset="0"/>
              </a:rPr>
              <a:t>Tout d'abord, il était crucial d'examiner et de comprendre le rôle d'un professionnel de </a:t>
            </a:r>
            <a:r>
              <a:rPr lang="en-US" sz="1500" dirty="0" err="1">
                <a:latin typeface="Josefin Sans" pitchFamily="2" charset="0"/>
                <a:ea typeface="Calibri" panose="020F0502020204030204" pitchFamily="34" charset="0"/>
                <a:cs typeface="Times New Roman" panose="02020603050405020304" pitchFamily="18" charset="0"/>
              </a:rPr>
              <a:t>santé</a:t>
            </a:r>
            <a:r>
              <a:rPr lang="en-US" sz="1500" dirty="0">
                <a:latin typeface="Josefin Sans" pitchFamily="2" charset="0"/>
                <a:ea typeface="Calibri" panose="020F0502020204030204" pitchFamily="34" charset="0"/>
                <a:cs typeface="Times New Roman" panose="02020603050405020304" pitchFamily="18" charset="0"/>
              </a:rPr>
              <a:t>, afin d'identifier et de séparer plus facilement leur rôle supplémentaire et leur base de </a:t>
            </a:r>
            <a:r>
              <a:rPr lang="en-US" sz="1500" dirty="0" err="1">
                <a:latin typeface="Josefin Sans" pitchFamily="2" charset="0"/>
                <a:ea typeface="Calibri" panose="020F0502020204030204" pitchFamily="34" charset="0"/>
                <a:cs typeface="Times New Roman" panose="02020603050405020304" pitchFamily="18" charset="0"/>
              </a:rPr>
              <a:t>compétences</a:t>
            </a:r>
            <a:r>
              <a:rPr lang="en-US" sz="1500" dirty="0">
                <a:latin typeface="Josefin Sans" pitchFamily="2" charset="0"/>
                <a:ea typeface="Calibri" panose="020F0502020204030204" pitchFamily="34" charset="0"/>
                <a:cs typeface="Times New Roman" panose="02020603050405020304" pitchFamily="18" charset="0"/>
              </a:rPr>
              <a:t> </a:t>
            </a:r>
            <a:r>
              <a:rPr lang="en-US" sz="1500" dirty="0" err="1">
                <a:latin typeface="Josefin Sans" pitchFamily="2" charset="0"/>
                <a:ea typeface="Calibri" panose="020F0502020204030204" pitchFamily="34" charset="0"/>
                <a:cs typeface="Times New Roman" panose="02020603050405020304" pitchFamily="18" charset="0"/>
              </a:rPr>
              <a:t>en</a:t>
            </a:r>
            <a:r>
              <a:rPr lang="en-US" sz="1500" dirty="0">
                <a:latin typeface="Josefin Sans" pitchFamily="2" charset="0"/>
                <a:ea typeface="Calibri" panose="020F0502020204030204" pitchFamily="34" charset="0"/>
                <a:cs typeface="Times New Roman" panose="02020603050405020304" pitchFamily="18" charset="0"/>
              </a:rPr>
              <a:t> </a:t>
            </a:r>
            <a:r>
              <a:rPr lang="en-US" sz="1500" dirty="0" err="1">
                <a:latin typeface="Josefin Sans" pitchFamily="2" charset="0"/>
                <a:ea typeface="Calibri" panose="020F0502020204030204" pitchFamily="34" charset="0"/>
                <a:cs typeface="Times New Roman" panose="02020603050405020304" pitchFamily="18" charset="0"/>
              </a:rPr>
              <a:t>termes</a:t>
            </a:r>
            <a:r>
              <a:rPr lang="en-US" sz="1500" dirty="0">
                <a:latin typeface="Josefin Sans" pitchFamily="2" charset="0"/>
                <a:ea typeface="Calibri" panose="020F0502020204030204" pitchFamily="34" charset="0"/>
                <a:cs typeface="Times New Roman" panose="02020603050405020304" pitchFamily="18" charset="0"/>
              </a:rPr>
              <a:t> </a:t>
            </a:r>
            <a:r>
              <a:rPr lang="en-US" sz="1500" dirty="0" err="1">
                <a:latin typeface="Josefin Sans" pitchFamily="2" charset="0"/>
                <a:ea typeface="Calibri" panose="020F0502020204030204" pitchFamily="34" charset="0"/>
                <a:cs typeface="Times New Roman" panose="02020603050405020304" pitchFamily="18" charset="0"/>
              </a:rPr>
              <a:t>d'éducation</a:t>
            </a:r>
            <a:r>
              <a:rPr lang="en-US" sz="1500" dirty="0">
                <a:latin typeface="Josefin Sans" pitchFamily="2" charset="0"/>
                <a:ea typeface="Calibri" panose="020F0502020204030204" pitchFamily="34" charset="0"/>
                <a:cs typeface="Times New Roman" panose="02020603050405020304" pitchFamily="18" charset="0"/>
              </a:rPr>
              <a:t> des adultes qui peuvent soutenir et améliorer leur pratique dans les établissements de santé. Deuxièmement, la communication efficace étant une compétence clé pour un éducateur d'adultes, les modules l'ont explorée en relation avec la littératie en matière de santé, en se concentrant sur la </a:t>
            </a:r>
            <a:r>
              <a:rPr lang="en-US" sz="1500" dirty="0">
                <a:effectLst/>
                <a:latin typeface="Josefin Sans" pitchFamily="2" charset="0"/>
                <a:ea typeface="Calibri" panose="020F0502020204030204" pitchFamily="34" charset="0"/>
                <a:cs typeface="Times New Roman" panose="02020603050405020304" pitchFamily="18" charset="0"/>
              </a:rPr>
              <a:t>capacité à comprendre et à utiliser les informations </a:t>
            </a:r>
            <a:r>
              <a:rPr lang="en-US" sz="1500" dirty="0">
                <a:latin typeface="Josefin Sans" pitchFamily="2" charset="0"/>
                <a:ea typeface="Calibri" panose="020F0502020204030204" pitchFamily="34" charset="0"/>
                <a:cs typeface="Times New Roman" panose="02020603050405020304" pitchFamily="18" charset="0"/>
              </a:rPr>
              <a:t>sur les </a:t>
            </a:r>
            <a:r>
              <a:rPr lang="en-US" sz="1500" dirty="0">
                <a:effectLst/>
                <a:latin typeface="Josefin Sans" pitchFamily="2" charset="0"/>
                <a:ea typeface="Calibri" panose="020F0502020204030204" pitchFamily="34" charset="0"/>
                <a:cs typeface="Times New Roman" panose="02020603050405020304" pitchFamily="18" charset="0"/>
              </a:rPr>
              <a:t>soins de santé </a:t>
            </a:r>
            <a:r>
              <a:rPr lang="en-US" sz="1500" dirty="0">
                <a:latin typeface="Josefin Sans" pitchFamily="2" charset="0"/>
                <a:ea typeface="Calibri" panose="020F0502020204030204" pitchFamily="34" charset="0"/>
                <a:cs typeface="Times New Roman" panose="02020603050405020304" pitchFamily="18" charset="0"/>
              </a:rPr>
              <a:t>nécessaires à une </a:t>
            </a:r>
            <a:r>
              <a:rPr lang="en-US" sz="1500" dirty="0">
                <a:effectLst/>
                <a:latin typeface="Josefin Sans" pitchFamily="2" charset="0"/>
                <a:ea typeface="Calibri" panose="020F0502020204030204" pitchFamily="34" charset="0"/>
                <a:cs typeface="Times New Roman" panose="02020603050405020304" pitchFamily="18" charset="0"/>
              </a:rPr>
              <a:t>prise de décision appropriée. </a:t>
            </a:r>
          </a:p>
          <a:p>
            <a:pPr algn="just">
              <a:lnSpc>
                <a:spcPct val="13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Il est crucial de faire davantage pour que plus de personnes aient accès aux cours d'éducation à la santé et puissent prendre soin de leur santé. L'éducation à la santé doit être accessible et abordable pour tous et de haute qualité.</a:t>
            </a:r>
          </a:p>
          <a:p>
            <a:pPr algn="just">
              <a:lnSpc>
                <a:spcPct val="130000"/>
              </a:lnSpc>
              <a:spcAft>
                <a:spcPts val="800"/>
              </a:spcAft>
            </a:pPr>
            <a:r>
              <a:rPr lang="en-US" sz="1500" dirty="0">
                <a:effectLst/>
                <a:latin typeface="Josefin Sans" pitchFamily="2" charset="0"/>
                <a:ea typeface="Calibri" panose="020F0502020204030204" pitchFamily="34" charset="0"/>
                <a:cs typeface="Times New Roman" panose="02020603050405020304" pitchFamily="18" charset="0"/>
              </a:rPr>
              <a:t>L'éducation des adultes doit être soutenue afin que davantage de personnes puissent y accéder, car il est prouvé que l'apprentissage crée un sentiment de bien-être et de bonheur personnel pour l'apprenant. C'est un excellent moyen de rester en bonne santé et heureux, mais aussi de combattre les maladies mentales de manière naturelle.</a:t>
            </a:r>
            <a:endParaRPr lang="en-US" sz="15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47987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A43D29-1FC5-4429-B858-96CA4FCD6A13}"/>
              </a:ext>
            </a:extLst>
          </p:cNvPr>
          <p:cNvSpPr>
            <a:spLocks noGrp="1"/>
          </p:cNvSpPr>
          <p:nvPr>
            <p:ph type="body" sz="quarter" idx="17"/>
          </p:nvPr>
        </p:nvSpPr>
        <p:spPr/>
        <p:txBody>
          <a:bodyPr/>
          <a:lstStyle/>
          <a:p>
            <a:r>
              <a:rPr lang="en-US" dirty="0"/>
              <a:t>Conclusions</a:t>
            </a:r>
          </a:p>
          <a:p>
            <a:endParaRPr lang="en-US" dirty="0"/>
          </a:p>
        </p:txBody>
      </p:sp>
      <p:sp>
        <p:nvSpPr>
          <p:cNvPr id="4" name="Text Placeholder 3">
            <a:extLst>
              <a:ext uri="{FF2B5EF4-FFF2-40B4-BE49-F238E27FC236}">
                <a16:creationId xmlns:a16="http://schemas.microsoft.com/office/drawing/2014/main" id="{EB856DE5-0FAB-4455-92DF-009AFA173998}"/>
              </a:ext>
            </a:extLst>
          </p:cNvPr>
          <p:cNvSpPr>
            <a:spLocks noGrp="1"/>
          </p:cNvSpPr>
          <p:nvPr>
            <p:ph type="body" sz="quarter" idx="16"/>
          </p:nvPr>
        </p:nvSpPr>
        <p:spPr>
          <a:xfrm>
            <a:off x="515681" y="1944000"/>
            <a:ext cx="5477539" cy="3351013"/>
          </a:xfrm>
        </p:spPr>
        <p:txBody>
          <a:bodyPr>
            <a:normAutofit/>
          </a:bodyPr>
          <a:lstStyle/>
          <a:p>
            <a:pPr lvl="0">
              <a:lnSpc>
                <a:spcPct val="107000"/>
              </a:lnSpc>
              <a:spcAft>
                <a:spcPts val="800"/>
              </a:spcAft>
            </a:pPr>
            <a:br>
              <a:rPr lang="en-US" sz="1800" dirty="0">
                <a:solidFill>
                  <a:srgbClr val="000000"/>
                </a:solidFill>
                <a:effectLst/>
                <a:latin typeface="Josefin Sans" pitchFamily="2" charset="0"/>
                <a:ea typeface="Calibri" panose="020F0502020204030204" pitchFamily="34" charset="0"/>
                <a:cs typeface="Calibri" panose="020F0502020204030204" pitchFamily="34" charset="0"/>
              </a:rPr>
            </a:br>
            <a:r>
              <a:rPr lang="en-US" sz="1800" dirty="0">
                <a:solidFill>
                  <a:srgbClr val="000000"/>
                </a:solidFill>
                <a:effectLst/>
                <a:latin typeface="Josefin Sans" pitchFamily="2" charset="0"/>
                <a:ea typeface="Calibri" panose="020F0502020204030204" pitchFamily="34" charset="0"/>
                <a:cs typeface="Calibri" panose="020F0502020204030204" pitchFamily="34" charset="0"/>
              </a:rPr>
              <a:t>  </a:t>
            </a:r>
            <a:endParaRPr lang="en-US" dirty="0"/>
          </a:p>
        </p:txBody>
      </p:sp>
      <p:sp>
        <p:nvSpPr>
          <p:cNvPr id="5" name="TextBox 4">
            <a:extLst>
              <a:ext uri="{FF2B5EF4-FFF2-40B4-BE49-F238E27FC236}">
                <a16:creationId xmlns:a16="http://schemas.microsoft.com/office/drawing/2014/main" id="{62144575-68C8-48C5-BA58-F64B7A9E9DFC}"/>
              </a:ext>
            </a:extLst>
          </p:cNvPr>
          <p:cNvSpPr txBox="1"/>
          <p:nvPr/>
        </p:nvSpPr>
        <p:spPr>
          <a:xfrm>
            <a:off x="6294474" y="1944000"/>
            <a:ext cx="5241852" cy="656590"/>
          </a:xfrm>
          <a:prstGeom prst="rect">
            <a:avLst/>
          </a:prstGeom>
          <a:noFill/>
        </p:spPr>
        <p:txBody>
          <a:bodyPr wrap="square" rtlCol="0">
            <a:spAutoFit/>
          </a:bodyPr>
          <a:lstStyle/>
          <a:p>
            <a:pPr lvl="0">
              <a:spcAft>
                <a:spcPts val="800"/>
              </a:spcAft>
            </a:pPr>
            <a:endParaRPr lang="en-US" sz="1500" dirty="0">
              <a:solidFill>
                <a:srgbClr val="000000"/>
              </a:solidFill>
              <a:latin typeface="Josefin Sans" pitchFamily="2" charset="0"/>
              <a:ea typeface="Calibri" panose="020F0502020204030204" pitchFamily="34" charset="0"/>
              <a:cs typeface="Calibri" panose="020F0502020204030204" pitchFamily="34" charset="0"/>
            </a:endParaRPr>
          </a:p>
          <a:p>
            <a:pPr lvl="0">
              <a:spcAft>
                <a:spcPts val="800"/>
              </a:spcAft>
            </a:pPr>
            <a:endParaRPr lang="en-US" sz="1500" dirty="0">
              <a:effectLst/>
              <a:latin typeface="Josefin Sans" pitchFamily="2"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400E3DF0-1E2A-E5A3-633B-395235747263}"/>
              </a:ext>
            </a:extLst>
          </p:cNvPr>
          <p:cNvSpPr txBox="1"/>
          <p:nvPr/>
        </p:nvSpPr>
        <p:spPr>
          <a:xfrm>
            <a:off x="655674" y="1425866"/>
            <a:ext cx="10880652" cy="5421997"/>
          </a:xfrm>
          <a:prstGeom prst="rect">
            <a:avLst/>
          </a:prstGeom>
          <a:noFill/>
        </p:spPr>
        <p:txBody>
          <a:bodyPr wrap="square">
            <a:spAutoFit/>
          </a:bodyPr>
          <a:lstStyle/>
          <a:p>
            <a:pPr>
              <a:lnSpc>
                <a:spcPct val="150000"/>
              </a:lnSpc>
              <a:spcAft>
                <a:spcPts val="800"/>
              </a:spcAft>
            </a:pPr>
            <a:r>
              <a:rPr lang="en-GB" sz="1400" dirty="0">
                <a:effectLst/>
                <a:latin typeface="Josefin Sans" pitchFamily="2" charset="0"/>
                <a:ea typeface="Calibri" panose="020F0502020204030204" pitchFamily="34" charset="0"/>
                <a:cs typeface="Times New Roman" panose="02020603050405020304" pitchFamily="18" charset="0"/>
              </a:rPr>
              <a:t>Les besoins de bien-être des communautés et des pays sont en constante évolution et la NÉCESSITÉ de l'apprentissage continu des adultes dans le cadre de la carrière d'un professionnel de la santé et des soins n'a jamais été aussi évidente qu'en 2022, à la suite de l'épidémie mondiale COVID 19. Les professionnels de la santé et des soins ont un rôle énorme à jouer dans le processus de rétablissement et le </a:t>
            </a:r>
            <a:r>
              <a:rPr lang="en-GB" sz="1400" dirty="0" err="1">
                <a:effectLst/>
                <a:latin typeface="Josefin Sans" pitchFamily="2" charset="0"/>
                <a:ea typeface="Calibri" panose="020F0502020204030204" pitchFamily="34" charset="0"/>
                <a:cs typeface="Times New Roman" panose="02020603050405020304" pitchFamily="18" charset="0"/>
              </a:rPr>
              <a:t>projet</a:t>
            </a:r>
            <a:r>
              <a:rPr lang="en-GB" sz="1400" dirty="0">
                <a:effectLst/>
                <a:latin typeface="Josefin Sans" pitchFamily="2" charset="0"/>
                <a:ea typeface="Calibri" panose="020F0502020204030204" pitchFamily="34" charset="0"/>
                <a:cs typeface="Times New Roman" panose="02020603050405020304" pitchFamily="18" charset="0"/>
              </a:rPr>
              <a:t> ACTIVATE est conçu pour garantir que les approches non médicales doivent faire partie de cette réponse.  Ce cours de formation pour les professionnels a, tout au long du thème 1, souligné les concepts clés derrière la prescription sociale en tant que modèle de soins alternatifs, tout en examinant l'application pratique de ces concepts. Dans le thème 2, l'accent a été mis sur la multifonctionnalité du rôle des professionnels de la santé et des soins, encourageant l'utilisation des concepts de l'éducation des adultes pour promouvoir et encourager l'adoption des prescriptions sociales parmi les populations </a:t>
            </a:r>
            <a:r>
              <a:rPr lang="en-GB" sz="1400" dirty="0" err="1">
                <a:effectLst/>
                <a:latin typeface="Josefin Sans" pitchFamily="2" charset="0"/>
                <a:ea typeface="Calibri" panose="020F0502020204030204" pitchFamily="34" charset="0"/>
                <a:cs typeface="Times New Roman" panose="02020603050405020304" pitchFamily="18" charset="0"/>
              </a:rPr>
              <a:t>vulnérables</a:t>
            </a:r>
            <a:r>
              <a:rPr lang="en-GB" sz="1400" dirty="0">
                <a:latin typeface="Josefin Sans" pitchFamily="2" charset="0"/>
                <a:ea typeface="Calibri" panose="020F0502020204030204" pitchFamily="34" charset="0"/>
                <a:cs typeface="Times New Roman" panose="02020603050405020304" pitchFamily="18" charset="0"/>
              </a:rPr>
              <a:t>.</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effectLst/>
                <a:latin typeface="Josefin Sans" pitchFamily="2" charset="0"/>
                <a:ea typeface="Calibri" panose="020F0502020204030204" pitchFamily="34" charset="0"/>
                <a:cs typeface="Times New Roman" panose="02020603050405020304" pitchFamily="18" charset="0"/>
              </a:rPr>
              <a:t>Le </a:t>
            </a:r>
            <a:r>
              <a:rPr lang="en-GB" sz="1400" dirty="0" err="1">
                <a:effectLst/>
                <a:latin typeface="Josefin Sans" pitchFamily="2" charset="0"/>
                <a:ea typeface="Calibri" panose="020F0502020204030204" pitchFamily="34" charset="0"/>
                <a:cs typeface="Times New Roman" panose="02020603050405020304" pitchFamily="18" charset="0"/>
              </a:rPr>
              <a:t>projet</a:t>
            </a:r>
            <a:r>
              <a:rPr lang="en-GB" sz="1400" dirty="0">
                <a:effectLst/>
                <a:latin typeface="Josefin Sans" pitchFamily="2" charset="0"/>
                <a:ea typeface="Calibri" panose="020F0502020204030204" pitchFamily="34" charset="0"/>
                <a:cs typeface="Times New Roman" panose="02020603050405020304" pitchFamily="18" charset="0"/>
              </a:rPr>
              <a:t> ACTIVATE comprend que cela demandera du temps et des efforts de la part des professionnels de la santé, mais espère que l'impact et le potentiel de la prescription sociale parmi les personnes souffrant de mauvaise santé mentale l'emporteront sur tout doute qu'ils pourraient avoir quant à l'utilité de ce temps et de ces efforts. Cette formation fournit des informations utiles, un accès à des ressources utiles et des opportunités d'apprentissage qui permettront non seulement d'améliorer les compétences des professionnels de la santé et des soins, mais aussi d'utiliser les concepts de l'éducation des adultes, ce qui améliorera les résultats en matière de santé, non seulement pour les personnes qui ont le plus besoin de connaissances en matière de santé, mais aussi pour la société dans son ensemble.</a:t>
            </a:r>
          </a:p>
          <a:p>
            <a:pPr algn="just">
              <a:lnSpc>
                <a:spcPct val="100000"/>
              </a:lnSpc>
              <a:spcAft>
                <a:spcPts val="800"/>
              </a:spcAft>
            </a:pPr>
            <a:endParaRPr lang="en-US" sz="1800" dirty="0">
              <a:effectLst/>
              <a:latin typeface="Josefin Sans"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300155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Placeholder 86">
            <a:extLst>
              <a:ext uri="{FF2B5EF4-FFF2-40B4-BE49-F238E27FC236}">
                <a16:creationId xmlns:a16="http://schemas.microsoft.com/office/drawing/2014/main" id="{E6DE0993-E0B5-3F4A-AE6F-4417B7D377A7}"/>
              </a:ext>
            </a:extLst>
          </p:cNvPr>
          <p:cNvSpPr>
            <a:spLocks noGrp="1"/>
          </p:cNvSpPr>
          <p:nvPr>
            <p:ph type="body" sz="quarter" idx="16"/>
          </p:nvPr>
        </p:nvSpPr>
        <p:spPr/>
        <p:txBody>
          <a:bodyPr>
            <a:normAutofit fontScale="92500"/>
          </a:bodyPr>
          <a:lstStyle/>
          <a:p>
            <a:r>
              <a:rPr lang="en-US" dirty="0"/>
              <a:t>Nous espérons que ce </a:t>
            </a:r>
            <a:r>
              <a:rPr lang="en-US" dirty="0" err="1"/>
              <a:t>cours</a:t>
            </a:r>
            <a:r>
              <a:rPr lang="en-US" dirty="0"/>
              <a:t> vous a </a:t>
            </a:r>
            <a:r>
              <a:rPr lang="en-US" dirty="0" err="1"/>
              <a:t>été</a:t>
            </a:r>
            <a:r>
              <a:rPr lang="en-US" dirty="0"/>
              <a:t> utile !</a:t>
            </a:r>
          </a:p>
        </p:txBody>
      </p:sp>
      <p:sp>
        <p:nvSpPr>
          <p:cNvPr id="88" name="Text Placeholder 87">
            <a:extLst>
              <a:ext uri="{FF2B5EF4-FFF2-40B4-BE49-F238E27FC236}">
                <a16:creationId xmlns:a16="http://schemas.microsoft.com/office/drawing/2014/main" id="{8D90A2CC-F560-074D-A915-F7AEB94663E5}"/>
              </a:ext>
            </a:extLst>
          </p:cNvPr>
          <p:cNvSpPr>
            <a:spLocks noGrp="1"/>
          </p:cNvSpPr>
          <p:nvPr>
            <p:ph type="body" sz="quarter" idx="17"/>
          </p:nvPr>
        </p:nvSpPr>
        <p:spPr/>
        <p:txBody>
          <a:bodyPr/>
          <a:lstStyle/>
          <a:p>
            <a:r>
              <a:rPr lang="en-US" dirty="0"/>
              <a:t>MERCI</a:t>
            </a:r>
          </a:p>
        </p:txBody>
      </p:sp>
      <p:sp>
        <p:nvSpPr>
          <p:cNvPr id="6" name="Rectangle 5">
            <a:extLst>
              <a:ext uri="{FF2B5EF4-FFF2-40B4-BE49-F238E27FC236}">
                <a16:creationId xmlns:a16="http://schemas.microsoft.com/office/drawing/2014/main" id="{646DC348-758F-04C1-1E47-547209486458}"/>
              </a:ext>
            </a:extLst>
          </p:cNvPr>
          <p:cNvSpPr/>
          <p:nvPr/>
        </p:nvSpPr>
        <p:spPr>
          <a:xfrm>
            <a:off x="9548037" y="5667153"/>
            <a:ext cx="2643963" cy="740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61379CA7-5680-AB19-1543-838893FA0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7499" y="5746115"/>
            <a:ext cx="4654501" cy="582221"/>
          </a:xfrm>
          <a:prstGeom prst="rect">
            <a:avLst/>
          </a:prstGeom>
        </p:spPr>
      </p:pic>
    </p:spTree>
    <p:extLst>
      <p:ext uri="{BB962C8B-B14F-4D97-AF65-F5344CB8AC3E}">
        <p14:creationId xmlns:p14="http://schemas.microsoft.com/office/powerpoint/2010/main" val="338368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2818931" cy="785651"/>
          </a:xfrm>
        </p:spPr>
        <p:txBody>
          <a:bodyPr>
            <a:normAutofit fontScale="92500" lnSpcReduction="10000"/>
          </a:bodyPr>
          <a:lstStyle/>
          <a:p>
            <a:pPr lvl="0" algn="ctr">
              <a:lnSpc>
                <a:spcPct val="150000"/>
              </a:lnSpc>
            </a:pPr>
            <a:r>
              <a:rPr lang="en-GB" sz="1800" b="1" dirty="0">
                <a:effectLst/>
                <a:latin typeface="Amatic SC" panose="00000500000000000000" pitchFamily="2" charset="-79"/>
                <a:ea typeface="Times New Roman" panose="02020603050405020304" pitchFamily="18" charset="0"/>
                <a:cs typeface="Amatic SC" panose="00000500000000000000" pitchFamily="2" charset="-79"/>
              </a:rPr>
              <a:t>Les éléments clés de la prescription sociale</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462719" y="2697936"/>
            <a:ext cx="2492067" cy="684000"/>
          </a:xfrm>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n-US" sz="2400" dirty="0">
                <a:solidFill>
                  <a:srgbClr val="FFC000"/>
                </a:solidFill>
              </a:rPr>
              <a:t>CLÉ </a:t>
            </a:r>
            <a:r>
              <a:rPr lang="en-US" sz="2400" dirty="0" err="1">
                <a:solidFill>
                  <a:srgbClr val="FFC000"/>
                </a:solidFill>
              </a:rPr>
              <a:t>d'apprentissage</a:t>
            </a:r>
            <a:r>
              <a:rPr lang="en-US" sz="2400" dirty="0">
                <a:solidFill>
                  <a:srgbClr val="FFC000"/>
                </a:solidFill>
              </a:rPr>
              <a:t>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9"/>
            <a:ext cx="2448367" cy="1106361"/>
          </a:xfrm>
        </p:spPr>
        <p:txBody>
          <a:bodyPr>
            <a:normAutofit fontScale="85000" lnSpcReduction="20000"/>
          </a:bodyPr>
          <a:lstStyle/>
          <a:p>
            <a:pPr algn="ctr">
              <a:lnSpc>
                <a:spcPct val="160000"/>
              </a:lnSpc>
            </a:pPr>
            <a:r>
              <a:rPr lang="en-GB" sz="1800" b="1" dirty="0">
                <a:effectLst/>
                <a:latin typeface="Amatic SC" panose="00000500000000000000" pitchFamily="2" charset="-79"/>
                <a:ea typeface="Calibri" panose="020F0502020204030204" pitchFamily="34" charset="0"/>
                <a:cs typeface="Amatic SC" panose="00000500000000000000" pitchFamily="2" charset="-79"/>
              </a:rPr>
              <a:t>Pourquoi la prescription sociale s'impose-t-elle dans la prestation de soins centrés sur la personne ? </a:t>
            </a:r>
            <a:endParaRPr lang="en-US" dirty="0">
              <a:latin typeface="Amatic SC" panose="00000500000000000000" pitchFamily="2" charset="-79"/>
              <a:cs typeface="Amatic SC" panose="00000500000000000000" pitchFamily="2" charset="-79"/>
            </a:endParaRP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1254383"/>
          </a:xfrm>
        </p:spPr>
        <p:txBody>
          <a:bodyPr>
            <a:normAutofit fontScale="70000" lnSpcReduction="20000"/>
          </a:bodyPr>
          <a:lstStyle/>
          <a:p>
            <a:pPr algn="ctr">
              <a:lnSpc>
                <a:spcPct val="160000"/>
              </a:lnSpc>
            </a:pPr>
            <a:r>
              <a:rPr lang="en-GB" sz="2200" b="1" dirty="0">
                <a:effectLst/>
                <a:latin typeface="Amatic SC" panose="00000500000000000000" pitchFamily="2" charset="-79"/>
                <a:ea typeface="Times New Roman" panose="02020603050405020304" pitchFamily="18" charset="0"/>
                <a:cs typeface="Amatic SC" panose="00000500000000000000" pitchFamily="2" charset="-79"/>
              </a:rPr>
              <a:t>Où cela se passe, à la fois près de chez vous et en accédant à des exemples dans toute l'Europe </a:t>
            </a:r>
            <a:endParaRPr lang="en-GB" sz="22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270310"/>
            <a:ext cx="2518175" cy="1016799"/>
          </a:xfrm>
        </p:spPr>
        <p:txBody>
          <a:bodyPr>
            <a:normAutofit/>
          </a:bodyPr>
          <a:lstStyle/>
          <a:p>
            <a:pPr algn="ctr">
              <a:lnSpc>
                <a:spcPct val="150000"/>
              </a:lnSpc>
            </a:pPr>
            <a:r>
              <a:rPr lang="en-GB" sz="1800" b="1" dirty="0">
                <a:effectLst/>
                <a:latin typeface="Amatic SC" panose="00000500000000000000" pitchFamily="2" charset="-79"/>
                <a:ea typeface="Calibri" panose="020F0502020204030204" pitchFamily="34" charset="0"/>
                <a:cs typeface="Amatic SC" panose="00000500000000000000" pitchFamily="2" charset="-79"/>
              </a:rPr>
              <a:t>Comment devenir un prescripteur social plus efficace ? </a:t>
            </a:r>
            <a:endParaRPr lang="en-US" dirty="0">
              <a:latin typeface="Amatic SC" panose="00000500000000000000" pitchFamily="2" charset="-79"/>
              <a:cs typeface="Amatic SC" panose="00000500000000000000" pitchFamily="2" charset="-79"/>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3323" y="5293008"/>
            <a:ext cx="2448367" cy="907251"/>
          </a:xfrm>
        </p:spPr>
        <p:txBody>
          <a:bodyPr>
            <a:normAutofit fontScale="77500" lnSpcReduction="20000"/>
          </a:bodyPr>
          <a:lstStyle/>
          <a:p>
            <a:pPr algn="ctr">
              <a:lnSpc>
                <a:spcPct val="160000"/>
              </a:lnSpc>
            </a:pP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Célébrons l'apprentissage en développant votre réseau personnel de soins. </a:t>
            </a:r>
            <a:endParaRPr lang="en-US" dirty="0">
              <a:latin typeface="Amatic SC" panose="00000500000000000000" pitchFamily="2" charset="-79"/>
              <a:cs typeface="Amatic SC" panose="00000500000000000000" pitchFamily="2" charset="-79"/>
            </a:endParaRPr>
          </a:p>
          <a:p>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p:txBody>
          <a:bodyPr/>
          <a:lstStyle/>
          <a:p>
            <a:pPr algn="ct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Plans pour </a:t>
            </a:r>
            <a:r>
              <a:rPr lang="en-GB" sz="1800" b="1" spc="25" dirty="0" err="1">
                <a:solidFill>
                  <a:srgbClr val="000000"/>
                </a:solidFill>
                <a:latin typeface="Amatic SC" panose="00000500000000000000" pitchFamily="2" charset="-79"/>
                <a:ea typeface="Calibri" panose="020F0502020204030204" pitchFamily="34" charset="0"/>
                <a:cs typeface="Amatic SC" panose="00000500000000000000" pitchFamily="2" charset="-79"/>
              </a:rPr>
              <a:t>L’avenir</a:t>
            </a:r>
            <a:endParaRPr lang="en-US" dirty="0"/>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rgbClr val="231F20"/>
            </a:solidFill>
            <a:prstDash val="solid"/>
            <a:round/>
            <a:headEnd/>
            <a:tailEnd/>
          </a:ln>
          <a:effectLst>
            <a:glow>
              <a:srgbClr val="FFC000"/>
            </a:glow>
          </a:effectLst>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39872950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241622" y="1317160"/>
            <a:ext cx="10917789" cy="5878123"/>
          </a:xfrm>
        </p:spPr>
        <p:txBody>
          <a:bodyPr numCol="2">
            <a:normAutofit fontScale="25000" lnSpcReduction="20000"/>
          </a:bodyPr>
          <a:lstStyle/>
          <a:p>
            <a:pPr eaLnBrk="1" fontAlgn="auto" hangingPunct="1">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400" b="1" dirty="0">
                <a:solidFill>
                  <a:srgbClr val="31303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Le modèle bio-psycho-social</a:t>
            </a: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effectLst/>
                <a:latin typeface="Josefin Sans" pitchFamily="2" charset="0"/>
                <a:ea typeface="Calibri" panose="020F0502020204030204" pitchFamily="34" charset="0"/>
                <a:cs typeface="Calibri" panose="020F0502020204030204" pitchFamily="34" charset="0"/>
              </a:rPr>
              <a:t>Le concept de santé bio-psycho-sociale permet aux praticiens d'aller au-delà de l'anatomie et de </a:t>
            </a:r>
          </a:p>
          <a:p>
            <a:pPr eaLnBrk="1" fontAlgn="auto" hangingPunct="1">
              <a:lnSpc>
                <a:spcPct val="170000"/>
              </a:lnSpc>
              <a:spcBef>
                <a:spcPts val="0"/>
              </a:spcBef>
              <a:spcAft>
                <a:spcPts val="0"/>
              </a:spcAft>
              <a:defRPr/>
            </a:pPr>
            <a:r>
              <a:rPr lang="en-GB" sz="6000" dirty="0" err="1">
                <a:effectLst/>
                <a:latin typeface="Josefin Sans" pitchFamily="2" charset="0"/>
                <a:ea typeface="Calibri" panose="020F0502020204030204" pitchFamily="34" charset="0"/>
                <a:cs typeface="Calibri" panose="020F0502020204030204" pitchFamily="34" charset="0"/>
              </a:rPr>
              <a:t>l'environnement</a:t>
            </a:r>
            <a:r>
              <a:rPr lang="en-GB" sz="6000" dirty="0">
                <a:latin typeface="Josefin Sans" pitchFamily="2" charset="0"/>
                <a:ea typeface="Calibri" panose="020F0502020204030204" pitchFamily="34" charset="0"/>
                <a:cs typeface="Calibri" panose="020F0502020204030204" pitchFamily="34" charset="0"/>
              </a:rPr>
              <a:t> et </a:t>
            </a:r>
            <a:r>
              <a:rPr lang="en-GB" sz="6000" dirty="0" err="1">
                <a:latin typeface="Josefin Sans" pitchFamily="2" charset="0"/>
                <a:ea typeface="Calibri" panose="020F0502020204030204" pitchFamily="34" charset="0"/>
                <a:cs typeface="Calibri" panose="020F0502020204030204" pitchFamily="34" charset="0"/>
              </a:rPr>
              <a:t>d’</a:t>
            </a:r>
            <a:r>
              <a:rPr lang="en-GB" sz="6000" dirty="0" err="1">
                <a:effectLst/>
                <a:latin typeface="Josefin Sans" pitchFamily="2" charset="0"/>
                <a:ea typeface="Calibri" panose="020F0502020204030204" pitchFamily="34" charset="0"/>
                <a:cs typeface="Calibri" panose="020F0502020204030204" pitchFamily="34" charset="0"/>
              </a:rPr>
              <a:t>examiner</a:t>
            </a:r>
            <a:r>
              <a:rPr lang="en-GB" sz="6000" dirty="0">
                <a:effectLst/>
                <a:latin typeface="Josefin Sans" pitchFamily="2" charset="0"/>
                <a:ea typeface="Calibri" panose="020F0502020204030204" pitchFamily="34" charset="0"/>
                <a:cs typeface="Calibri" panose="020F0502020204030204" pitchFamily="34" charset="0"/>
              </a:rPr>
              <a:t> comment l'interaction de l'esprit, du corps et des circonstances socio-économiques affecte la santé,</a:t>
            </a:r>
          </a:p>
          <a:p>
            <a:pPr eaLnBrk="1" fontAlgn="auto" hangingPunct="1">
              <a:lnSpc>
                <a:spcPct val="170000"/>
              </a:lnSpc>
              <a:spcBef>
                <a:spcPts val="0"/>
              </a:spcBef>
              <a:spcAft>
                <a:spcPts val="0"/>
              </a:spcAft>
              <a:defRPr/>
            </a:pPr>
            <a:r>
              <a:rPr lang="en-GB" sz="6000" dirty="0">
                <a:effectLst/>
                <a:latin typeface="Josefin Sans" pitchFamily="2" charset="0"/>
                <a:ea typeface="Calibri" panose="020F0502020204030204" pitchFamily="34" charset="0"/>
                <a:cs typeface="Calibri" panose="020F0502020204030204" pitchFamily="34" charset="0"/>
              </a:rPr>
              <a:t>le bien-être et la fin de la vie.</a:t>
            </a:r>
            <a:endParaRPr lang="en-GB" sz="60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Les initiatives psychologiques indiquent que l'engagement avec un travailleur assigné aide les gens à se sentir acceptés, à être écoutés et à ne pas être jugés. De plus, le fait d'être entouré de personnes qui ont peut-être vécu des expériences similaires aide à développer de nouveaux mécanismes d'adaptation et des comportements plus sains, ce qui favorise de meilleurs résultats mentaux et physiques.</a:t>
            </a:r>
            <a:endParaRPr lang="en-GB" sz="60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6000" dirty="0">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marL="92075"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L'approche médicale a beaucoup à offrir dans le </a:t>
            </a:r>
            <a:r>
              <a:rPr lang="en-GB" sz="6000" dirty="0" err="1">
                <a:latin typeface="Josefin Sans" pitchFamily="2" charset="0"/>
                <a:ea typeface="Calibri" panose="020F0502020204030204" pitchFamily="34" charset="0"/>
                <a:cs typeface="Calibri" panose="020F0502020204030204" pitchFamily="34" charset="0"/>
              </a:rPr>
              <a:t>traitement</a:t>
            </a:r>
            <a:r>
              <a:rPr lang="en-GB" sz="6000" dirty="0">
                <a:latin typeface="Josefin Sans" pitchFamily="2" charset="0"/>
                <a:ea typeface="Calibri" panose="020F0502020204030204" pitchFamily="34" charset="0"/>
                <a:cs typeface="Calibri" panose="020F0502020204030204" pitchFamily="34" charset="0"/>
              </a:rPr>
              <a:t> des aspects </a:t>
            </a:r>
            <a:r>
              <a:rPr lang="en-GB" sz="6000" dirty="0" err="1">
                <a:latin typeface="Josefin Sans" pitchFamily="2" charset="0"/>
                <a:ea typeface="Calibri" panose="020F0502020204030204" pitchFamily="34" charset="0"/>
                <a:cs typeface="Calibri" panose="020F0502020204030204" pitchFamily="34" charset="0"/>
              </a:rPr>
              <a:t>biologiques</a:t>
            </a:r>
            <a:r>
              <a:rPr lang="en-GB" sz="6000" dirty="0">
                <a:latin typeface="Josefin Sans" pitchFamily="2" charset="0"/>
                <a:ea typeface="Calibri" panose="020F0502020204030204" pitchFamily="34" charset="0"/>
                <a:cs typeface="Calibri" panose="020F0502020204030204" pitchFamily="34" charset="0"/>
              </a:rPr>
              <a:t> de la </a:t>
            </a:r>
            <a:r>
              <a:rPr lang="en-GB" sz="6000" dirty="0" err="1">
                <a:latin typeface="Josefin Sans" pitchFamily="2" charset="0"/>
                <a:ea typeface="Calibri" panose="020F0502020204030204" pitchFamily="34" charset="0"/>
                <a:cs typeface="Calibri" panose="020F0502020204030204" pitchFamily="34" charset="0"/>
              </a:rPr>
              <a:t>maladie</a:t>
            </a:r>
            <a:r>
              <a:rPr lang="en-GB" sz="6000" dirty="0">
                <a:latin typeface="Josefin Sans" pitchFamily="2" charset="0"/>
                <a:ea typeface="Calibri" panose="020F0502020204030204" pitchFamily="34" charset="0"/>
                <a:cs typeface="Calibri" panose="020F0502020204030204" pitchFamily="34" charset="0"/>
              </a:rPr>
              <a:t>.</a:t>
            </a:r>
          </a:p>
          <a:p>
            <a:pPr marL="92075" eaLnBrk="1" fontAlgn="auto" hangingPunct="1">
              <a:lnSpc>
                <a:spcPct val="170000"/>
              </a:lnSpc>
              <a:spcBef>
                <a:spcPts val="0"/>
              </a:spcBef>
              <a:spcAft>
                <a:spcPts val="0"/>
              </a:spcAft>
              <a:defRPr/>
            </a:pPr>
            <a:r>
              <a:rPr lang="en-GB" sz="6000" dirty="0">
                <a:effectLst/>
                <a:latin typeface="Josefin Sans" pitchFamily="2" charset="0"/>
                <a:ea typeface="Calibri" panose="020F0502020204030204" pitchFamily="34" charset="0"/>
                <a:cs typeface="Calibri" panose="020F0502020204030204" pitchFamily="34" charset="0"/>
              </a:rPr>
              <a:t>Toutefois, l'évolution récente montre que la priorité doit être accordée </a:t>
            </a:r>
            <a:r>
              <a:rPr lang="en-GB" sz="6000" dirty="0" err="1">
                <a:effectLst/>
                <a:latin typeface="Josefin Sans" pitchFamily="2" charset="0"/>
                <a:ea typeface="Calibri" panose="020F0502020204030204" pitchFamily="34" charset="0"/>
                <a:cs typeface="Calibri" panose="020F0502020204030204" pitchFamily="34" charset="0"/>
              </a:rPr>
              <a:t>à</a:t>
            </a:r>
            <a:r>
              <a:rPr lang="en-GB" sz="6000" dirty="0">
                <a:effectLst/>
                <a:latin typeface="Josefin Sans" pitchFamily="2" charset="0"/>
                <a:ea typeface="Calibri" panose="020F0502020204030204" pitchFamily="34" charset="0"/>
                <a:cs typeface="Calibri" panose="020F0502020204030204" pitchFamily="34" charset="0"/>
              </a:rPr>
              <a:t> </a:t>
            </a:r>
            <a:r>
              <a:rPr lang="en-GB" sz="6000" dirty="0" err="1">
                <a:effectLst/>
                <a:latin typeface="Josefin Sans" pitchFamily="2" charset="0"/>
                <a:ea typeface="Calibri" panose="020F0502020204030204" pitchFamily="34" charset="0"/>
                <a:cs typeface="Calibri" panose="020F0502020204030204" pitchFamily="34" charset="0"/>
              </a:rPr>
              <a:t>l’aspect</a:t>
            </a:r>
            <a:r>
              <a:rPr lang="en-GB" sz="6000" dirty="0">
                <a:effectLst/>
                <a:latin typeface="Josefin Sans" pitchFamily="2" charset="0"/>
                <a:ea typeface="Calibri" panose="020F0502020204030204" pitchFamily="34" charset="0"/>
                <a:cs typeface="Calibri" panose="020F0502020204030204" pitchFamily="34" charset="0"/>
              </a:rPr>
              <a:t> bio-psycho-sociale de la santé. </a:t>
            </a:r>
          </a:p>
          <a:p>
            <a:pPr marL="92075" eaLnBrk="1" fontAlgn="auto" hangingPunct="1">
              <a:lnSpc>
                <a:spcPct val="170000"/>
              </a:lnSpc>
              <a:spcBef>
                <a:spcPts val="0"/>
              </a:spcBef>
              <a:spcAft>
                <a:spcPts val="0"/>
              </a:spcAft>
              <a:defRPr/>
            </a:pPr>
            <a:endParaRPr lang="en-GB" sz="6000" dirty="0">
              <a:effectLst/>
              <a:latin typeface="Josefin Sans" pitchFamily="2" charset="0"/>
              <a:ea typeface="Calibri" panose="020F0502020204030204" pitchFamily="34" charset="0"/>
              <a:cs typeface="Calibri" panose="020F0502020204030204" pitchFamily="34" charset="0"/>
            </a:endParaRPr>
          </a:p>
          <a:p>
            <a:pPr marL="92075" eaLnBrk="1" fontAlgn="auto" hangingPunct="1">
              <a:lnSpc>
                <a:spcPct val="170000"/>
              </a:lnSpc>
              <a:spcBef>
                <a:spcPts val="0"/>
              </a:spcBef>
              <a:spcAft>
                <a:spcPts val="0"/>
              </a:spcAft>
              <a:defRPr/>
            </a:pPr>
            <a:r>
              <a:rPr lang="en-GB" sz="6000" dirty="0">
                <a:latin typeface="Josefin Sans" pitchFamily="2" charset="0"/>
                <a:ea typeface="Calibri" panose="020F0502020204030204" pitchFamily="34" charset="0"/>
                <a:cs typeface="Calibri" panose="020F0502020204030204" pitchFamily="34" charset="0"/>
              </a:rPr>
              <a:t>Cependant, jusqu'à présent, la capacité de s'attaquer aux problèmes sociaux qui précipitent et perpétuent la </a:t>
            </a:r>
            <a:r>
              <a:rPr lang="en-GB" sz="6000" dirty="0" err="1">
                <a:latin typeface="Josefin Sans" pitchFamily="2" charset="0"/>
                <a:ea typeface="Calibri" panose="020F0502020204030204" pitchFamily="34" charset="0"/>
                <a:cs typeface="Calibri" panose="020F0502020204030204" pitchFamily="34" charset="0"/>
              </a:rPr>
              <a:t>maladie</a:t>
            </a:r>
            <a:r>
              <a:rPr lang="en-GB" sz="6000" dirty="0">
                <a:latin typeface="Josefin Sans" pitchFamily="2" charset="0"/>
                <a:ea typeface="Calibri" panose="020F0502020204030204" pitchFamily="34" charset="0"/>
                <a:cs typeface="Calibri" panose="020F0502020204030204" pitchFamily="34" charset="0"/>
              </a:rPr>
              <a:t> a été limitée, bien que les professionnels de la santé se soient </a:t>
            </a:r>
            <a:r>
              <a:rPr lang="en-GB" sz="6000" dirty="0" err="1">
                <a:latin typeface="Josefin Sans" pitchFamily="2" charset="0"/>
                <a:ea typeface="Calibri" panose="020F0502020204030204" pitchFamily="34" charset="0"/>
                <a:cs typeface="Calibri" panose="020F0502020204030204" pitchFamily="34" charset="0"/>
              </a:rPr>
              <a:t>attaqués</a:t>
            </a:r>
            <a:r>
              <a:rPr lang="en-GB" sz="6000" dirty="0">
                <a:latin typeface="Josefin Sans" pitchFamily="2" charset="0"/>
                <a:ea typeface="Calibri" panose="020F0502020204030204" pitchFamily="34" charset="0"/>
                <a:cs typeface="Calibri" panose="020F0502020204030204" pitchFamily="34" charset="0"/>
              </a:rPr>
              <a:t> </a:t>
            </a:r>
            <a:r>
              <a:rPr lang="en-GB" sz="6000" dirty="0" err="1">
                <a:latin typeface="Josefin Sans" pitchFamily="2" charset="0"/>
                <a:ea typeface="Calibri" panose="020F0502020204030204" pitchFamily="34" charset="0"/>
                <a:cs typeface="Calibri" panose="020F0502020204030204" pitchFamily="34" charset="0"/>
              </a:rPr>
              <a:t>à</a:t>
            </a:r>
            <a:r>
              <a:rPr lang="en-GB" sz="6000" dirty="0">
                <a:latin typeface="Josefin Sans" pitchFamily="2" charset="0"/>
                <a:ea typeface="Calibri" panose="020F0502020204030204" pitchFamily="34" charset="0"/>
                <a:cs typeface="Calibri" panose="020F0502020204030204" pitchFamily="34" charset="0"/>
              </a:rPr>
              <a:t> </a:t>
            </a:r>
            <a:r>
              <a:rPr lang="en-GB" sz="6000" dirty="0" err="1">
                <a:latin typeface="Josefin Sans" pitchFamily="2" charset="0"/>
                <a:ea typeface="Calibri" panose="020F0502020204030204" pitchFamily="34" charset="0"/>
                <a:cs typeface="Calibri" panose="020F0502020204030204" pitchFamily="34" charset="0"/>
              </a:rPr>
              <a:t>ses</a:t>
            </a:r>
            <a:r>
              <a:rPr lang="en-GB" sz="6000" dirty="0">
                <a:latin typeface="Josefin Sans" pitchFamily="2" charset="0"/>
                <a:ea typeface="Calibri" panose="020F0502020204030204" pitchFamily="34" charset="0"/>
                <a:cs typeface="Calibri" panose="020F0502020204030204" pitchFamily="34" charset="0"/>
              </a:rPr>
              <a:t> causes non </a:t>
            </a:r>
            <a:r>
              <a:rPr lang="en-GB" sz="6000" dirty="0" err="1">
                <a:latin typeface="Josefin Sans" pitchFamily="2" charset="0"/>
                <a:ea typeface="Calibri" panose="020F0502020204030204" pitchFamily="34" charset="0"/>
                <a:cs typeface="Calibri" panose="020F0502020204030204" pitchFamily="34" charset="0"/>
              </a:rPr>
              <a:t>médicales</a:t>
            </a:r>
            <a:r>
              <a:rPr lang="en-GB" sz="6000" dirty="0">
                <a:latin typeface="Josefin Sans" pitchFamily="2" charset="0"/>
                <a:ea typeface="Calibri" panose="020F0502020204030204" pitchFamily="34" charset="0"/>
                <a:cs typeface="Calibri" panose="020F0502020204030204" pitchFamily="34" charset="0"/>
              </a:rPr>
              <a:t>, par des interventions non cliniques. </a:t>
            </a:r>
            <a:r>
              <a:rPr lang="en-GB" sz="6000" dirty="0" err="1">
                <a:latin typeface="Josefin Sans" pitchFamily="2" charset="0"/>
                <a:ea typeface="Calibri" panose="020F0502020204030204" pitchFamily="34" charset="0"/>
                <a:cs typeface="Calibri" panose="020F0502020204030204" pitchFamily="34" charset="0"/>
              </a:rPr>
              <a:t>Ainsi</a:t>
            </a:r>
            <a:r>
              <a:rPr lang="en-GB" sz="6000" dirty="0">
                <a:latin typeface="Josefin Sans" pitchFamily="2" charset="0"/>
                <a:ea typeface="Calibri" panose="020F0502020204030204" pitchFamily="34" charset="0"/>
                <a:cs typeface="Calibri" panose="020F0502020204030204" pitchFamily="34" charset="0"/>
              </a:rPr>
              <a:t>, les méthodes fondamentales de la prescription sociale sont utilisées depuis de nombreuses années, sans qu'on leur ait donné un véritable titre.</a:t>
            </a:r>
          </a:p>
          <a:p>
            <a:pPr eaLnBrk="1" fontAlgn="auto" hangingPunct="1">
              <a:lnSpc>
                <a:spcPct val="170000"/>
              </a:lnSpc>
              <a:spcBef>
                <a:spcPts val="0"/>
              </a:spcBef>
              <a:spcAft>
                <a:spcPts val="0"/>
              </a:spcAft>
              <a:defRPr/>
            </a:pPr>
            <a:r>
              <a:rPr lang="en-GB" sz="5600" dirty="0">
                <a:latin typeface="Josefin Sans" pitchFamily="2" charset="0"/>
                <a:ea typeface="Calibri" panose="020F0502020204030204" pitchFamily="34" charset="0"/>
                <a:cs typeface="Calibri" panose="020F0502020204030204" pitchFamily="34" charset="0"/>
              </a:rPr>
              <a:t> </a:t>
            </a:r>
            <a:r>
              <a:rPr lang="en-GB" sz="5600" dirty="0">
                <a:effectLst/>
                <a:latin typeface="Josefin Sans" pitchFamily="2" charset="0"/>
                <a:ea typeface="Calibri" panose="020F0502020204030204" pitchFamily="34" charset="0"/>
                <a:cs typeface="Calibri" panose="020F0502020204030204" pitchFamily="34" charset="0"/>
              </a:rPr>
              <a:t>                                                               </a:t>
            </a:r>
            <a:endParaRPr lang="en-GB" sz="52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30530"/>
            <a:ext cx="9523066" cy="729873"/>
          </a:xfrm>
        </p:spPr>
        <p:txBody>
          <a:bodyPr/>
          <a:lstStyle/>
          <a:p>
            <a:pPr algn="ctr"/>
            <a:r>
              <a:rPr lang="en-US" sz="4400" dirty="0">
                <a:effectLst>
                  <a:outerShdw blurRad="38100" dist="38100" dir="2700000" algn="tl">
                    <a:srgbClr val="000000">
                      <a:alpha val="43137"/>
                    </a:srgbClr>
                  </a:outerShdw>
                </a:effectLst>
              </a:rPr>
              <a:t>Quels sont les éléments clés de la prescription </a:t>
            </a:r>
            <a:r>
              <a:rPr lang="en-US" sz="4400" dirty="0" err="1">
                <a:effectLst>
                  <a:outerShdw blurRad="38100" dist="38100" dir="2700000" algn="tl">
                    <a:srgbClr val="000000">
                      <a:alpha val="43137"/>
                    </a:srgbClr>
                  </a:outerShdw>
                </a:effectLst>
              </a:rPr>
              <a:t>sociale</a:t>
            </a:r>
            <a:r>
              <a:rPr lang="en-US" sz="4400" dirty="0">
                <a:effectLst>
                  <a:outerShdw blurRad="38100" dist="38100" dir="2700000" algn="tl">
                    <a:srgbClr val="000000">
                      <a:alpha val="43137"/>
                    </a:srgbClr>
                  </a:outerShdw>
                </a:effectLst>
              </a:rPr>
              <a:t> ? </a:t>
            </a:r>
            <a:r>
              <a:rPr lang="en-US" sz="2400" dirty="0">
                <a:solidFill>
                  <a:srgbClr val="FFC000"/>
                </a:solidFill>
              </a:rPr>
              <a:t>[CA1]</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1527" y="3949652"/>
            <a:ext cx="2528644" cy="2908348"/>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246743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p:txBody>
          <a:bodyPr/>
          <a:lstStyle/>
          <a:p>
            <a:pPr algn="l"/>
            <a:endParaRPr lang="en-US" dirty="0"/>
          </a:p>
          <a:p>
            <a:pPr algn="l"/>
            <a:endParaRPr lang="en-US" dirty="0"/>
          </a:p>
        </p:txBody>
      </p:sp>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319489" y="1443210"/>
            <a:ext cx="8339602" cy="3734718"/>
          </a:xfrm>
        </p:spPr>
        <p:txBody>
          <a:bodyPr/>
          <a:lstStyle/>
          <a:p>
            <a:pPr>
              <a:lnSpc>
                <a:spcPct val="150000"/>
              </a:lnSpc>
              <a:spcAft>
                <a:spcPts val="800"/>
              </a:spcAft>
            </a:pPr>
            <a:r>
              <a:rPr lang="en-GB" sz="2000" b="0" u="sng" dirty="0">
                <a:solidFill>
                  <a:schemeClr val="bg1"/>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Introduction à la prescription sociale</a:t>
            </a:r>
          </a:p>
          <a:p>
            <a:pPr>
              <a:lnSpc>
                <a:spcPct val="150000"/>
              </a:lnSpc>
              <a:spcAft>
                <a:spcPts val="800"/>
              </a:spcAft>
            </a:pPr>
            <a:r>
              <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https://vimeopro.com/ehdm/social-prescribing/video/339575707</a:t>
            </a:r>
            <a:endParaRPr lang="en-GB" sz="2000" u="sng" dirty="0">
              <a:solidFill>
                <a:srgbClr val="F33B4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800"/>
              </a:spcAft>
            </a:pPr>
            <a:r>
              <a:rPr lang="en-GB" sz="2000" dirty="0">
                <a:solidFill>
                  <a:schemeClr val="bg1"/>
                </a:solidFill>
                <a:latin typeface="Josefin Sans" pitchFamily="2" charset="0"/>
                <a:ea typeface="Calibri" panose="020F0502020204030204" pitchFamily="34" charset="0"/>
                <a:cs typeface="Times New Roman" panose="02020603050405020304" pitchFamily="18" charset="0"/>
              </a:rPr>
              <a:t>Qu'est-ce que la prescription sociale ?</a:t>
            </a:r>
            <a:endParaRPr lang="en-GB" sz="2000" dirty="0">
              <a:solidFill>
                <a:schemeClr val="bg1"/>
              </a:solidFill>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20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https://www.youtube.com/watch?v=O9azfXNcqD8</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La Prescription sociale transormatrice de la santé à Londres</a:t>
            </a:r>
          </a:p>
          <a:p>
            <a:pPr>
              <a:lnSpc>
                <a:spcPct val="150000"/>
              </a:lnSpc>
              <a:spcAft>
                <a:spcPts val="800"/>
              </a:spcAft>
            </a:pPr>
            <a:r>
              <a:rPr lang="en-GB" sz="2000" u="sng" dirty="0">
                <a:solidFill>
                  <a:srgbClr val="F33B48"/>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https://www.youtube.com/watch?v=HA_yF9u0VsU </a:t>
            </a:r>
            <a:endParaRPr lang="en-GB" sz="2000"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4" name="Rectangle 13">
            <a:extLst>
              <a:ext uri="{FF2B5EF4-FFF2-40B4-BE49-F238E27FC236}">
                <a16:creationId xmlns:a16="http://schemas.microsoft.com/office/drawing/2014/main" id="{052BB538-463A-2224-489B-542242ECF947}"/>
              </a:ext>
            </a:extLst>
          </p:cNvPr>
          <p:cNvSpPr/>
          <p:nvPr/>
        </p:nvSpPr>
        <p:spPr>
          <a:xfrm>
            <a:off x="4955112" y="2967335"/>
            <a:ext cx="630440" cy="923330"/>
          </a:xfrm>
          <a:prstGeom prst="rect">
            <a:avLst/>
          </a:prstGeom>
          <a:noFill/>
        </p:spPr>
        <p:txBody>
          <a:bodyPr wrap="square" lIns="91440" tIns="45720" rIns="91440" bIns="45720">
            <a:spAutoFit/>
          </a:bodyPr>
          <a:lstStyle/>
          <a:p>
            <a:pPr algn="ct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6" name="TextBox 15">
            <a:extLst>
              <a:ext uri="{FF2B5EF4-FFF2-40B4-BE49-F238E27FC236}">
                <a16:creationId xmlns:a16="http://schemas.microsoft.com/office/drawing/2014/main" id="{89A52EDB-DBFC-C7C6-2DBB-6ED6D2189449}"/>
              </a:ext>
            </a:extLst>
          </p:cNvPr>
          <p:cNvSpPr txBox="1"/>
          <p:nvPr/>
        </p:nvSpPr>
        <p:spPr>
          <a:xfrm>
            <a:off x="7447402" y="3281799"/>
            <a:ext cx="5887324" cy="1015663"/>
          </a:xfrm>
          <a:prstGeom prst="rect">
            <a:avLst/>
          </a:prstGeom>
          <a:noFill/>
        </p:spPr>
        <p:txBody>
          <a:bodyPr wrap="square">
            <a:spAutoFit/>
          </a:bodyPr>
          <a:lstStyle/>
          <a:p>
            <a:pPr algn="ctr"/>
            <a:r>
              <a:rPr lang="en-US" sz="6000" b="0" cap="none" spc="0" dirty="0">
                <a:ln w="0"/>
                <a:solidFill>
                  <a:schemeClr val="tx1"/>
                </a:solidFill>
                <a:effectLst>
                  <a:outerShdw blurRad="38100" dist="19050" dir="2700000" algn="tl" rotWithShape="0">
                    <a:schemeClr val="dk1">
                      <a:alpha val="40000"/>
                    </a:schemeClr>
                  </a:outerShdw>
                </a:effectLst>
                <a:latin typeface="Amatic SC" panose="00000500000000000000" pitchFamily="2" charset="-79"/>
                <a:cs typeface="Amatic SC" panose="00000500000000000000" pitchFamily="2" charset="-79"/>
              </a:rPr>
              <a:t>VIDÉOS</a:t>
            </a:r>
          </a:p>
        </p:txBody>
      </p:sp>
    </p:spTree>
    <p:extLst>
      <p:ext uri="{BB962C8B-B14F-4D97-AF65-F5344CB8AC3E}">
        <p14:creationId xmlns:p14="http://schemas.microsoft.com/office/powerpoint/2010/main" val="1351202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 Placeholder 46">
            <a:extLst>
              <a:ext uri="{FF2B5EF4-FFF2-40B4-BE49-F238E27FC236}">
                <a16:creationId xmlns:a16="http://schemas.microsoft.com/office/drawing/2014/main" id="{A0A83365-512E-1B4E-95D2-B2DD9C1A5D56}"/>
              </a:ext>
            </a:extLst>
          </p:cNvPr>
          <p:cNvSpPr>
            <a:spLocks noGrp="1"/>
          </p:cNvSpPr>
          <p:nvPr>
            <p:ph type="body" sz="quarter" idx="17"/>
          </p:nvPr>
        </p:nvSpPr>
        <p:spPr>
          <a:xfrm>
            <a:off x="335672" y="524778"/>
            <a:ext cx="4071228" cy="1752381"/>
          </a:xfrm>
        </p:spPr>
        <p:txBody>
          <a:bodyPr/>
          <a:lstStyle/>
          <a:p>
            <a:r>
              <a:rPr lang="en-US" dirty="0">
                <a:effectLst>
                  <a:outerShdw blurRad="38100" dist="38100" dir="2700000" algn="tl">
                    <a:srgbClr val="000000">
                      <a:alpha val="43137"/>
                    </a:srgbClr>
                  </a:outerShdw>
                </a:effectLst>
              </a:rPr>
              <a:t>Principaux éléments de la prescription sociale</a:t>
            </a:r>
          </a:p>
        </p:txBody>
      </p:sp>
      <p:sp>
        <p:nvSpPr>
          <p:cNvPr id="48" name="Text Placeholder 47">
            <a:extLst>
              <a:ext uri="{FF2B5EF4-FFF2-40B4-BE49-F238E27FC236}">
                <a16:creationId xmlns:a16="http://schemas.microsoft.com/office/drawing/2014/main" id="{43CFE274-E7DC-ED49-AE0A-63C013D87284}"/>
              </a:ext>
            </a:extLst>
          </p:cNvPr>
          <p:cNvSpPr>
            <a:spLocks noGrp="1"/>
          </p:cNvSpPr>
          <p:nvPr>
            <p:ph type="body" sz="quarter" idx="20"/>
          </p:nvPr>
        </p:nvSpPr>
        <p:spPr>
          <a:xfrm>
            <a:off x="335672" y="3988594"/>
            <a:ext cx="2792979" cy="1481138"/>
          </a:xfrm>
        </p:spPr>
        <p:txBody>
          <a:bodyPr/>
          <a:lstStyle/>
          <a:p>
            <a:pPr algn="ctr">
              <a:lnSpc>
                <a:spcPct val="150000"/>
              </a:lnSpc>
            </a:pPr>
            <a:r>
              <a:rPr lang="en-GB" sz="1800" dirty="0">
                <a:latin typeface="Amatic SC" panose="00000500000000000000" pitchFamily="2" charset="-79"/>
                <a:ea typeface="Times New Roman" panose="02020603050405020304" pitchFamily="18" charset="0"/>
                <a:cs typeface="Amatic SC" panose="00000500000000000000" pitchFamily="2" charset="-79"/>
              </a:rPr>
              <a:t>Un  </a:t>
            </a:r>
            <a:r>
              <a:rPr lang="en-GB" sz="1800" dirty="0" err="1">
                <a:latin typeface="Amatic SC" panose="00000500000000000000" pitchFamily="2" charset="-79"/>
                <a:ea typeface="Times New Roman" panose="02020603050405020304" pitchFamily="18" charset="0"/>
                <a:cs typeface="Amatic SC" panose="00000500000000000000" pitchFamily="2" charset="-79"/>
              </a:rPr>
              <a:t>groupe</a:t>
            </a:r>
            <a:r>
              <a:rPr lang="en-GB" sz="1800" dirty="0">
                <a:latin typeface="Amatic SC" panose="00000500000000000000" pitchFamily="2" charset="-79"/>
                <a:ea typeface="Times New Roman" panose="02020603050405020304" pitchFamily="18" charset="0"/>
                <a:cs typeface="Amatic SC" panose="00000500000000000000" pitchFamily="2" charset="-79"/>
              </a:rPr>
              <a:t> de volontaires locaux, de communautés et d'entreprises sociales </a:t>
            </a:r>
            <a:r>
              <a:rPr lang="en-US" sz="1800" dirty="0"/>
              <a:t>pour fournir des services de soutien.</a:t>
            </a:r>
          </a:p>
        </p:txBody>
      </p:sp>
      <p:sp>
        <p:nvSpPr>
          <p:cNvPr id="49" name="Text Placeholder 48">
            <a:extLst>
              <a:ext uri="{FF2B5EF4-FFF2-40B4-BE49-F238E27FC236}">
                <a16:creationId xmlns:a16="http://schemas.microsoft.com/office/drawing/2014/main" id="{F2A7758E-1264-EB47-B260-EE03F90D2F42}"/>
              </a:ext>
            </a:extLst>
          </p:cNvPr>
          <p:cNvSpPr>
            <a:spLocks noGrp="1"/>
          </p:cNvSpPr>
          <p:nvPr>
            <p:ph type="body" sz="quarter" idx="21"/>
          </p:nvPr>
        </p:nvSpPr>
        <p:spPr>
          <a:xfrm>
            <a:off x="7423609" y="750668"/>
            <a:ext cx="2849105" cy="1752380"/>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lnSpc>
                <a:spcPct val="150000"/>
              </a:lnSpc>
            </a:pPr>
            <a:r>
              <a:rPr lang="en-GB" sz="1800" dirty="0">
                <a:solidFill>
                  <a:schemeClr val="tx1"/>
                </a:solidFill>
                <a:effectLst/>
                <a:latin typeface="Amatic SC" panose="00000500000000000000" pitchFamily="2" charset="-79"/>
                <a:ea typeface="Times New Roman" panose="02020603050405020304" pitchFamily="18" charset="0"/>
                <a:cs typeface="Amatic SC" panose="00000500000000000000" pitchFamily="2" charset="-79"/>
              </a:rPr>
              <a:t>Un professionnel des soins de santé ou un professionnel paramédical qui effectue un premier aiguillage </a:t>
            </a:r>
          </a:p>
          <a:p>
            <a:endParaRPr lang="en-GB" sz="18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0" name="Text Placeholder 49">
            <a:extLst>
              <a:ext uri="{FF2B5EF4-FFF2-40B4-BE49-F238E27FC236}">
                <a16:creationId xmlns:a16="http://schemas.microsoft.com/office/drawing/2014/main" id="{04B86E8E-CB44-804D-9827-0FC25881A350}"/>
              </a:ext>
            </a:extLst>
          </p:cNvPr>
          <p:cNvSpPr>
            <a:spLocks noGrp="1"/>
          </p:cNvSpPr>
          <p:nvPr>
            <p:ph type="body" sz="quarter" idx="22"/>
          </p:nvPr>
        </p:nvSpPr>
        <p:spPr>
          <a:xfrm>
            <a:off x="9220196" y="3006436"/>
            <a:ext cx="2494447" cy="3428654"/>
          </a:xfrm>
        </p:spPr>
        <p:txBody>
          <a:bodyPr/>
          <a:lstStyle/>
          <a:p>
            <a:endParaRPr lang="en-GB" sz="1800" dirty="0">
              <a:effectLst/>
              <a:latin typeface="Calibri" panose="020F0502020204030204" pitchFamily="34" charset="0"/>
              <a:ea typeface="Times New Roman" panose="02020603050405020304" pitchFamily="18" charset="0"/>
            </a:endParaRPr>
          </a:p>
          <a:p>
            <a:endParaRPr lang="en-GB" sz="1800" dirty="0">
              <a:latin typeface="Calibri" panose="020F0502020204030204" pitchFamily="34" charset="0"/>
              <a:ea typeface="Times New Roman" panose="02020603050405020304" pitchFamily="18" charset="0"/>
            </a:endParaRPr>
          </a:p>
          <a:p>
            <a:pPr algn="ctr">
              <a:lnSpc>
                <a:spcPct val="150000"/>
              </a:lnSpc>
            </a:pP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Un agent de liaison, qui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peut</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être</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appelé prescripteur social, navigateur social, connecteur communautaire ou tout autre nom désignant ce rôle spécifique de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travailleur</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en</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individuel</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avec la personne nécessitant un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soutien</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pour </a:t>
            </a:r>
            <a:r>
              <a:rPr lang="en-GB" sz="1800" dirty="0" err="1">
                <a:solidFill>
                  <a:schemeClr val="tx1"/>
                </a:solidFill>
                <a:latin typeface="Amatic SC" panose="00000500000000000000" pitchFamily="2" charset="-79"/>
                <a:ea typeface="Times New Roman" panose="02020603050405020304" pitchFamily="18" charset="0"/>
                <a:cs typeface="Amatic SC" panose="00000500000000000000" pitchFamily="2" charset="-79"/>
              </a:rPr>
              <a:t>l'aider</a:t>
            </a:r>
            <a:r>
              <a:rPr lang="en-GB" sz="18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 à trouver les systèmes de soutien appropriés</a:t>
            </a:r>
            <a:r>
              <a:rPr lang="en-GB" sz="2200" dirty="0">
                <a:solidFill>
                  <a:schemeClr val="tx1"/>
                </a:solidFill>
                <a:latin typeface="Amatic SC" panose="00000500000000000000" pitchFamily="2" charset="-79"/>
                <a:ea typeface="Times New Roman" panose="02020603050405020304" pitchFamily="18" charset="0"/>
                <a:cs typeface="Amatic SC" panose="00000500000000000000" pitchFamily="2" charset="-79"/>
              </a:rPr>
              <a:t>.</a:t>
            </a:r>
          </a:p>
          <a:p>
            <a:endParaRPr lang="en-US" dirty="0"/>
          </a:p>
        </p:txBody>
      </p:sp>
      <p:sp>
        <p:nvSpPr>
          <p:cNvPr id="51" name="Freeform 15">
            <a:extLst>
              <a:ext uri="{FF2B5EF4-FFF2-40B4-BE49-F238E27FC236}">
                <a16:creationId xmlns:a16="http://schemas.microsoft.com/office/drawing/2014/main" id="{3D98CC49-B54A-5444-A9F1-4F36A0275247}"/>
              </a:ext>
            </a:extLst>
          </p:cNvPr>
          <p:cNvSpPr>
            <a:spLocks noEditPoints="1"/>
          </p:cNvSpPr>
          <p:nvPr/>
        </p:nvSpPr>
        <p:spPr bwMode="auto">
          <a:xfrm>
            <a:off x="5704681" y="1172944"/>
            <a:ext cx="771525" cy="860425"/>
          </a:xfrm>
          <a:custGeom>
            <a:avLst/>
            <a:gdLst>
              <a:gd name="T0" fmla="*/ 68 w 203"/>
              <a:gd name="T1" fmla="*/ 175 h 226"/>
              <a:gd name="T2" fmla="*/ 52 w 203"/>
              <a:gd name="T3" fmla="*/ 135 h 226"/>
              <a:gd name="T4" fmla="*/ 44 w 203"/>
              <a:gd name="T5" fmla="*/ 102 h 226"/>
              <a:gd name="T6" fmla="*/ 103 w 203"/>
              <a:gd name="T7" fmla="*/ 38 h 226"/>
              <a:gd name="T8" fmla="*/ 162 w 203"/>
              <a:gd name="T9" fmla="*/ 102 h 226"/>
              <a:gd name="T10" fmla="*/ 155 w 203"/>
              <a:gd name="T11" fmla="*/ 135 h 226"/>
              <a:gd name="T12" fmla="*/ 140 w 203"/>
              <a:gd name="T13" fmla="*/ 168 h 226"/>
              <a:gd name="T14" fmla="*/ 123 w 203"/>
              <a:gd name="T15" fmla="*/ 180 h 226"/>
              <a:gd name="T16" fmla="*/ 98 w 203"/>
              <a:gd name="T17" fmla="*/ 185 h 226"/>
              <a:gd name="T18" fmla="*/ 75 w 203"/>
              <a:gd name="T19" fmla="*/ 194 h 226"/>
              <a:gd name="T20" fmla="*/ 71 w 203"/>
              <a:gd name="T21" fmla="*/ 200 h 226"/>
              <a:gd name="T22" fmla="*/ 73 w 203"/>
              <a:gd name="T23" fmla="*/ 206 h 226"/>
              <a:gd name="T24" fmla="*/ 79 w 203"/>
              <a:gd name="T25" fmla="*/ 207 h 226"/>
              <a:gd name="T26" fmla="*/ 126 w 203"/>
              <a:gd name="T27" fmla="*/ 196 h 226"/>
              <a:gd name="T28" fmla="*/ 132 w 203"/>
              <a:gd name="T29" fmla="*/ 198 h 226"/>
              <a:gd name="T30" fmla="*/ 134 w 203"/>
              <a:gd name="T31" fmla="*/ 205 h 226"/>
              <a:gd name="T32" fmla="*/ 129 w 203"/>
              <a:gd name="T33" fmla="*/ 211 h 226"/>
              <a:gd name="T34" fmla="*/ 111 w 203"/>
              <a:gd name="T35" fmla="*/ 219 h 226"/>
              <a:gd name="T36" fmla="*/ 89 w 203"/>
              <a:gd name="T37" fmla="*/ 226 h 226"/>
              <a:gd name="T38" fmla="*/ 88 w 203"/>
              <a:gd name="T39" fmla="*/ 100 h 226"/>
              <a:gd name="T40" fmla="*/ 101 w 203"/>
              <a:gd name="T41" fmla="*/ 115 h 226"/>
              <a:gd name="T42" fmla="*/ 117 w 203"/>
              <a:gd name="T43" fmla="*/ 86 h 226"/>
              <a:gd name="T44" fmla="*/ 23 w 203"/>
              <a:gd name="T45" fmla="*/ 103 h 226"/>
              <a:gd name="T46" fmla="*/ 0 w 203"/>
              <a:gd name="T47" fmla="*/ 99 h 226"/>
              <a:gd name="T48" fmla="*/ 33 w 203"/>
              <a:gd name="T49" fmla="*/ 59 h 226"/>
              <a:gd name="T50" fmla="*/ 14 w 203"/>
              <a:gd name="T51" fmla="*/ 51 h 226"/>
              <a:gd name="T52" fmla="*/ 62 w 203"/>
              <a:gd name="T53" fmla="*/ 31 h 226"/>
              <a:gd name="T54" fmla="*/ 52 w 203"/>
              <a:gd name="T55" fmla="*/ 16 h 226"/>
              <a:gd name="T56" fmla="*/ 103 w 203"/>
              <a:gd name="T57" fmla="*/ 22 h 226"/>
              <a:gd name="T58" fmla="*/ 102 w 203"/>
              <a:gd name="T59" fmla="*/ 0 h 226"/>
              <a:gd name="T60" fmla="*/ 151 w 203"/>
              <a:gd name="T61" fmla="*/ 16 h 226"/>
              <a:gd name="T62" fmla="*/ 144 w 203"/>
              <a:gd name="T63" fmla="*/ 32 h 226"/>
              <a:gd name="T64" fmla="*/ 189 w 203"/>
              <a:gd name="T65" fmla="*/ 53 h 226"/>
              <a:gd name="T66" fmla="*/ 175 w 203"/>
              <a:gd name="T67" fmla="*/ 59 h 226"/>
              <a:gd name="T68" fmla="*/ 172 w 203"/>
              <a:gd name="T69" fmla="*/ 61 h 226"/>
              <a:gd name="T70" fmla="*/ 203 w 203"/>
              <a:gd name="T71" fmla="*/ 103 h 226"/>
              <a:gd name="T72" fmla="*/ 182 w 203"/>
              <a:gd name="T73" fmla="*/ 103 h 226"/>
              <a:gd name="T74" fmla="*/ 102 w 203"/>
              <a:gd name="T75" fmla="*/ 61 h 226"/>
              <a:gd name="T76" fmla="*/ 65 w 203"/>
              <a:gd name="T77" fmla="*/ 96 h 226"/>
              <a:gd name="T78" fmla="*/ 102 w 203"/>
              <a:gd name="T79" fmla="*/ 132 h 226"/>
              <a:gd name="T80" fmla="*/ 139 w 203"/>
              <a:gd name="T81" fmla="*/ 96 h 226"/>
              <a:gd name="T82" fmla="*/ 102 w 203"/>
              <a:gd name="T83" fmla="*/ 6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3" h="226">
                <a:moveTo>
                  <a:pt x="68" y="175"/>
                </a:moveTo>
                <a:cubicBezTo>
                  <a:pt x="69" y="165"/>
                  <a:pt x="65" y="155"/>
                  <a:pt x="52" y="135"/>
                </a:cubicBezTo>
                <a:cubicBezTo>
                  <a:pt x="46" y="125"/>
                  <a:pt x="44" y="113"/>
                  <a:pt x="44" y="102"/>
                </a:cubicBezTo>
                <a:cubicBezTo>
                  <a:pt x="44" y="68"/>
                  <a:pt x="70" y="38"/>
                  <a:pt x="103" y="38"/>
                </a:cubicBezTo>
                <a:cubicBezTo>
                  <a:pt x="137" y="38"/>
                  <a:pt x="162" y="68"/>
                  <a:pt x="162" y="102"/>
                </a:cubicBezTo>
                <a:cubicBezTo>
                  <a:pt x="162" y="113"/>
                  <a:pt x="161" y="125"/>
                  <a:pt x="155" y="135"/>
                </a:cubicBezTo>
                <a:cubicBezTo>
                  <a:pt x="145" y="151"/>
                  <a:pt x="141" y="160"/>
                  <a:pt x="140" y="168"/>
                </a:cubicBezTo>
                <a:moveTo>
                  <a:pt x="123" y="180"/>
                </a:moveTo>
                <a:cubicBezTo>
                  <a:pt x="115" y="183"/>
                  <a:pt x="107" y="184"/>
                  <a:pt x="98" y="185"/>
                </a:cubicBezTo>
                <a:cubicBezTo>
                  <a:pt x="90" y="187"/>
                  <a:pt x="82" y="189"/>
                  <a:pt x="75" y="194"/>
                </a:cubicBezTo>
                <a:cubicBezTo>
                  <a:pt x="74" y="196"/>
                  <a:pt x="72" y="197"/>
                  <a:pt x="71" y="200"/>
                </a:cubicBezTo>
                <a:cubicBezTo>
                  <a:pt x="70" y="202"/>
                  <a:pt x="71" y="204"/>
                  <a:pt x="73" y="206"/>
                </a:cubicBezTo>
                <a:cubicBezTo>
                  <a:pt x="74" y="207"/>
                  <a:pt x="77" y="207"/>
                  <a:pt x="79" y="207"/>
                </a:cubicBezTo>
                <a:cubicBezTo>
                  <a:pt x="95" y="205"/>
                  <a:pt x="110" y="196"/>
                  <a:pt x="126" y="196"/>
                </a:cubicBezTo>
                <a:cubicBezTo>
                  <a:pt x="128" y="196"/>
                  <a:pt x="130" y="197"/>
                  <a:pt x="132" y="198"/>
                </a:cubicBezTo>
                <a:cubicBezTo>
                  <a:pt x="134" y="199"/>
                  <a:pt x="134" y="202"/>
                  <a:pt x="134" y="205"/>
                </a:cubicBezTo>
                <a:cubicBezTo>
                  <a:pt x="133" y="207"/>
                  <a:pt x="131" y="209"/>
                  <a:pt x="129" y="211"/>
                </a:cubicBezTo>
                <a:cubicBezTo>
                  <a:pt x="124" y="215"/>
                  <a:pt x="117" y="217"/>
                  <a:pt x="111" y="219"/>
                </a:cubicBezTo>
                <a:cubicBezTo>
                  <a:pt x="103" y="222"/>
                  <a:pt x="96" y="224"/>
                  <a:pt x="89" y="226"/>
                </a:cubicBezTo>
                <a:moveTo>
                  <a:pt x="88" y="100"/>
                </a:moveTo>
                <a:cubicBezTo>
                  <a:pt x="93" y="104"/>
                  <a:pt x="97" y="109"/>
                  <a:pt x="101" y="115"/>
                </a:cubicBezTo>
                <a:cubicBezTo>
                  <a:pt x="104" y="105"/>
                  <a:pt x="109" y="95"/>
                  <a:pt x="117" y="86"/>
                </a:cubicBezTo>
                <a:moveTo>
                  <a:pt x="23" y="103"/>
                </a:moveTo>
                <a:cubicBezTo>
                  <a:pt x="15" y="102"/>
                  <a:pt x="8" y="98"/>
                  <a:pt x="0" y="99"/>
                </a:cubicBezTo>
                <a:moveTo>
                  <a:pt x="33" y="59"/>
                </a:moveTo>
                <a:cubicBezTo>
                  <a:pt x="27" y="55"/>
                  <a:pt x="21" y="52"/>
                  <a:pt x="14" y="51"/>
                </a:cubicBezTo>
                <a:moveTo>
                  <a:pt x="62" y="31"/>
                </a:moveTo>
                <a:cubicBezTo>
                  <a:pt x="59" y="26"/>
                  <a:pt x="56" y="21"/>
                  <a:pt x="52" y="16"/>
                </a:cubicBezTo>
                <a:moveTo>
                  <a:pt x="103" y="22"/>
                </a:moveTo>
                <a:cubicBezTo>
                  <a:pt x="103" y="15"/>
                  <a:pt x="103" y="7"/>
                  <a:pt x="102" y="0"/>
                </a:cubicBezTo>
                <a:moveTo>
                  <a:pt x="151" y="16"/>
                </a:moveTo>
                <a:cubicBezTo>
                  <a:pt x="148" y="21"/>
                  <a:pt x="145" y="26"/>
                  <a:pt x="144" y="32"/>
                </a:cubicBezTo>
                <a:moveTo>
                  <a:pt x="189" y="53"/>
                </a:moveTo>
                <a:cubicBezTo>
                  <a:pt x="184" y="54"/>
                  <a:pt x="179" y="56"/>
                  <a:pt x="175" y="59"/>
                </a:cubicBezTo>
                <a:cubicBezTo>
                  <a:pt x="174" y="60"/>
                  <a:pt x="173" y="60"/>
                  <a:pt x="172" y="61"/>
                </a:cubicBezTo>
                <a:moveTo>
                  <a:pt x="203" y="103"/>
                </a:moveTo>
                <a:cubicBezTo>
                  <a:pt x="196" y="103"/>
                  <a:pt x="189" y="103"/>
                  <a:pt x="182" y="103"/>
                </a:cubicBezTo>
                <a:moveTo>
                  <a:pt x="102" y="61"/>
                </a:moveTo>
                <a:cubicBezTo>
                  <a:pt x="82" y="61"/>
                  <a:pt x="65" y="77"/>
                  <a:pt x="65" y="96"/>
                </a:cubicBezTo>
                <a:cubicBezTo>
                  <a:pt x="65" y="116"/>
                  <a:pt x="82" y="132"/>
                  <a:pt x="102" y="132"/>
                </a:cubicBezTo>
                <a:cubicBezTo>
                  <a:pt x="123" y="132"/>
                  <a:pt x="139" y="116"/>
                  <a:pt x="139" y="96"/>
                </a:cubicBezTo>
                <a:cubicBezTo>
                  <a:pt x="139" y="77"/>
                  <a:pt x="123" y="61"/>
                  <a:pt x="102" y="61"/>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16">
            <a:extLst>
              <a:ext uri="{FF2B5EF4-FFF2-40B4-BE49-F238E27FC236}">
                <a16:creationId xmlns:a16="http://schemas.microsoft.com/office/drawing/2014/main" id="{9B4E881E-0566-3F48-B92B-D2A9FAD328CD}"/>
              </a:ext>
            </a:extLst>
          </p:cNvPr>
          <p:cNvSpPr>
            <a:spLocks noEditPoints="1"/>
          </p:cNvSpPr>
          <p:nvPr/>
        </p:nvSpPr>
        <p:spPr bwMode="auto">
          <a:xfrm>
            <a:off x="3939381" y="4257456"/>
            <a:ext cx="801687" cy="658813"/>
          </a:xfrm>
          <a:custGeom>
            <a:avLst/>
            <a:gdLst>
              <a:gd name="T0" fmla="*/ 0 w 211"/>
              <a:gd name="T1" fmla="*/ 170 h 173"/>
              <a:gd name="T2" fmla="*/ 211 w 211"/>
              <a:gd name="T3" fmla="*/ 173 h 173"/>
              <a:gd name="T4" fmla="*/ 54 w 211"/>
              <a:gd name="T5" fmla="*/ 169 h 173"/>
              <a:gd name="T6" fmla="*/ 52 w 211"/>
              <a:gd name="T7" fmla="*/ 127 h 173"/>
              <a:gd name="T8" fmla="*/ 23 w 211"/>
              <a:gd name="T9" fmla="*/ 127 h 173"/>
              <a:gd name="T10" fmla="*/ 23 w 211"/>
              <a:gd name="T11" fmla="*/ 170 h 173"/>
              <a:gd name="T12" fmla="*/ 96 w 211"/>
              <a:gd name="T13" fmla="*/ 169 h 173"/>
              <a:gd name="T14" fmla="*/ 96 w 211"/>
              <a:gd name="T15" fmla="*/ 82 h 173"/>
              <a:gd name="T16" fmla="*/ 67 w 211"/>
              <a:gd name="T17" fmla="*/ 83 h 173"/>
              <a:gd name="T18" fmla="*/ 68 w 211"/>
              <a:gd name="T19" fmla="*/ 169 h 173"/>
              <a:gd name="T20" fmla="*/ 142 w 211"/>
              <a:gd name="T21" fmla="*/ 170 h 173"/>
              <a:gd name="T22" fmla="*/ 141 w 211"/>
              <a:gd name="T23" fmla="*/ 103 h 173"/>
              <a:gd name="T24" fmla="*/ 114 w 211"/>
              <a:gd name="T25" fmla="*/ 101 h 173"/>
              <a:gd name="T26" fmla="*/ 113 w 211"/>
              <a:gd name="T27" fmla="*/ 169 h 173"/>
              <a:gd name="T28" fmla="*/ 186 w 211"/>
              <a:gd name="T29" fmla="*/ 171 h 173"/>
              <a:gd name="T30" fmla="*/ 185 w 211"/>
              <a:gd name="T31" fmla="*/ 56 h 173"/>
              <a:gd name="T32" fmla="*/ 157 w 211"/>
              <a:gd name="T33" fmla="*/ 57 h 173"/>
              <a:gd name="T34" fmla="*/ 158 w 211"/>
              <a:gd name="T35" fmla="*/ 170 h 173"/>
              <a:gd name="T36" fmla="*/ 42 w 211"/>
              <a:gd name="T37" fmla="*/ 77 h 173"/>
              <a:gd name="T38" fmla="*/ 33 w 211"/>
              <a:gd name="T39" fmla="*/ 76 h 173"/>
              <a:gd name="T40" fmla="*/ 29 w 211"/>
              <a:gd name="T41" fmla="*/ 84 h 173"/>
              <a:gd name="T42" fmla="*/ 34 w 211"/>
              <a:gd name="T43" fmla="*/ 92 h 173"/>
              <a:gd name="T44" fmla="*/ 39 w 211"/>
              <a:gd name="T45" fmla="*/ 94 h 173"/>
              <a:gd name="T46" fmla="*/ 44 w 211"/>
              <a:gd name="T47" fmla="*/ 92 h 173"/>
              <a:gd name="T48" fmla="*/ 46 w 211"/>
              <a:gd name="T49" fmla="*/ 86 h 173"/>
              <a:gd name="T50" fmla="*/ 42 w 211"/>
              <a:gd name="T51" fmla="*/ 77 h 173"/>
              <a:gd name="T52" fmla="*/ 74 w 211"/>
              <a:gd name="T53" fmla="*/ 44 h 173"/>
              <a:gd name="T54" fmla="*/ 78 w 211"/>
              <a:gd name="T55" fmla="*/ 51 h 173"/>
              <a:gd name="T56" fmla="*/ 87 w 211"/>
              <a:gd name="T57" fmla="*/ 52 h 173"/>
              <a:gd name="T58" fmla="*/ 90 w 211"/>
              <a:gd name="T59" fmla="*/ 49 h 173"/>
              <a:gd name="T60" fmla="*/ 91 w 211"/>
              <a:gd name="T61" fmla="*/ 44 h 173"/>
              <a:gd name="T62" fmla="*/ 88 w 211"/>
              <a:gd name="T63" fmla="*/ 39 h 173"/>
              <a:gd name="T64" fmla="*/ 85 w 211"/>
              <a:gd name="T65" fmla="*/ 36 h 173"/>
              <a:gd name="T66" fmla="*/ 82 w 211"/>
              <a:gd name="T67" fmla="*/ 35 h 173"/>
              <a:gd name="T68" fmla="*/ 74 w 211"/>
              <a:gd name="T69" fmla="*/ 44 h 173"/>
              <a:gd name="T70" fmla="*/ 133 w 211"/>
              <a:gd name="T71" fmla="*/ 69 h 173"/>
              <a:gd name="T72" fmla="*/ 134 w 211"/>
              <a:gd name="T73" fmla="*/ 62 h 173"/>
              <a:gd name="T74" fmla="*/ 131 w 211"/>
              <a:gd name="T75" fmla="*/ 57 h 173"/>
              <a:gd name="T76" fmla="*/ 126 w 211"/>
              <a:gd name="T77" fmla="*/ 55 h 173"/>
              <a:gd name="T78" fmla="*/ 119 w 211"/>
              <a:gd name="T79" fmla="*/ 56 h 173"/>
              <a:gd name="T80" fmla="*/ 117 w 211"/>
              <a:gd name="T81" fmla="*/ 60 h 173"/>
              <a:gd name="T82" fmla="*/ 118 w 211"/>
              <a:gd name="T83" fmla="*/ 69 h 173"/>
              <a:gd name="T84" fmla="*/ 126 w 211"/>
              <a:gd name="T85" fmla="*/ 74 h 173"/>
              <a:gd name="T86" fmla="*/ 133 w 211"/>
              <a:gd name="T87" fmla="*/ 69 h 173"/>
              <a:gd name="T88" fmla="*/ 163 w 211"/>
              <a:gd name="T89" fmla="*/ 16 h 173"/>
              <a:gd name="T90" fmla="*/ 172 w 211"/>
              <a:gd name="T91" fmla="*/ 22 h 173"/>
              <a:gd name="T92" fmla="*/ 175 w 211"/>
              <a:gd name="T93" fmla="*/ 4 h 173"/>
              <a:gd name="T94" fmla="*/ 163 w 211"/>
              <a:gd name="T95" fmla="*/ 16 h 173"/>
              <a:gd name="T96" fmla="*/ 76 w 211"/>
              <a:gd name="T97" fmla="*/ 50 h 173"/>
              <a:gd name="T98" fmla="*/ 44 w 211"/>
              <a:gd name="T99" fmla="*/ 80 h 173"/>
              <a:gd name="T100" fmla="*/ 91 w 211"/>
              <a:gd name="T101" fmla="*/ 47 h 173"/>
              <a:gd name="T102" fmla="*/ 117 w 211"/>
              <a:gd name="T103" fmla="*/ 60 h 173"/>
              <a:gd name="T104" fmla="*/ 167 w 211"/>
              <a:gd name="T105" fmla="*/ 21 h 173"/>
              <a:gd name="T106" fmla="*/ 148 w 211"/>
              <a:gd name="T107" fmla="*/ 41 h 173"/>
              <a:gd name="T108" fmla="*/ 133 w 211"/>
              <a:gd name="T109" fmla="*/ 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1" h="173">
                <a:moveTo>
                  <a:pt x="0" y="170"/>
                </a:moveTo>
                <a:cubicBezTo>
                  <a:pt x="70" y="168"/>
                  <a:pt x="141" y="169"/>
                  <a:pt x="211" y="173"/>
                </a:cubicBezTo>
                <a:moveTo>
                  <a:pt x="54" y="169"/>
                </a:moveTo>
                <a:cubicBezTo>
                  <a:pt x="52" y="155"/>
                  <a:pt x="52" y="141"/>
                  <a:pt x="52" y="127"/>
                </a:cubicBezTo>
                <a:cubicBezTo>
                  <a:pt x="42" y="127"/>
                  <a:pt x="33" y="127"/>
                  <a:pt x="23" y="127"/>
                </a:cubicBezTo>
                <a:cubicBezTo>
                  <a:pt x="23" y="141"/>
                  <a:pt x="23" y="155"/>
                  <a:pt x="23" y="170"/>
                </a:cubicBezTo>
                <a:moveTo>
                  <a:pt x="96" y="169"/>
                </a:moveTo>
                <a:cubicBezTo>
                  <a:pt x="97" y="140"/>
                  <a:pt x="97" y="111"/>
                  <a:pt x="96" y="82"/>
                </a:cubicBezTo>
                <a:cubicBezTo>
                  <a:pt x="86" y="84"/>
                  <a:pt x="77" y="84"/>
                  <a:pt x="67" y="83"/>
                </a:cubicBezTo>
                <a:cubicBezTo>
                  <a:pt x="67" y="112"/>
                  <a:pt x="68" y="141"/>
                  <a:pt x="68" y="169"/>
                </a:cubicBezTo>
                <a:moveTo>
                  <a:pt x="142" y="170"/>
                </a:moveTo>
                <a:cubicBezTo>
                  <a:pt x="140" y="147"/>
                  <a:pt x="140" y="125"/>
                  <a:pt x="141" y="103"/>
                </a:cubicBezTo>
                <a:cubicBezTo>
                  <a:pt x="132" y="102"/>
                  <a:pt x="123" y="102"/>
                  <a:pt x="114" y="101"/>
                </a:cubicBezTo>
                <a:cubicBezTo>
                  <a:pt x="113" y="124"/>
                  <a:pt x="113" y="147"/>
                  <a:pt x="113" y="169"/>
                </a:cubicBezTo>
                <a:moveTo>
                  <a:pt x="186" y="171"/>
                </a:moveTo>
                <a:cubicBezTo>
                  <a:pt x="186" y="133"/>
                  <a:pt x="186" y="95"/>
                  <a:pt x="185" y="56"/>
                </a:cubicBezTo>
                <a:cubicBezTo>
                  <a:pt x="176" y="56"/>
                  <a:pt x="166" y="56"/>
                  <a:pt x="157" y="57"/>
                </a:cubicBezTo>
                <a:cubicBezTo>
                  <a:pt x="157" y="95"/>
                  <a:pt x="157" y="133"/>
                  <a:pt x="158" y="170"/>
                </a:cubicBezTo>
                <a:moveTo>
                  <a:pt x="42" y="77"/>
                </a:moveTo>
                <a:cubicBezTo>
                  <a:pt x="39" y="75"/>
                  <a:pt x="36" y="75"/>
                  <a:pt x="33" y="76"/>
                </a:cubicBezTo>
                <a:cubicBezTo>
                  <a:pt x="30" y="78"/>
                  <a:pt x="28" y="81"/>
                  <a:pt x="29" y="84"/>
                </a:cubicBezTo>
                <a:cubicBezTo>
                  <a:pt x="29" y="88"/>
                  <a:pt x="31" y="90"/>
                  <a:pt x="34" y="92"/>
                </a:cubicBezTo>
                <a:cubicBezTo>
                  <a:pt x="35" y="93"/>
                  <a:pt x="37" y="94"/>
                  <a:pt x="39" y="94"/>
                </a:cubicBezTo>
                <a:cubicBezTo>
                  <a:pt x="41" y="94"/>
                  <a:pt x="43" y="93"/>
                  <a:pt x="44" y="92"/>
                </a:cubicBezTo>
                <a:cubicBezTo>
                  <a:pt x="46" y="90"/>
                  <a:pt x="46" y="88"/>
                  <a:pt x="46" y="86"/>
                </a:cubicBezTo>
                <a:cubicBezTo>
                  <a:pt x="46" y="82"/>
                  <a:pt x="45" y="79"/>
                  <a:pt x="42" y="77"/>
                </a:cubicBezTo>
                <a:close/>
                <a:moveTo>
                  <a:pt x="74" y="44"/>
                </a:moveTo>
                <a:cubicBezTo>
                  <a:pt x="74" y="47"/>
                  <a:pt x="76" y="49"/>
                  <a:pt x="78" y="51"/>
                </a:cubicBezTo>
                <a:cubicBezTo>
                  <a:pt x="81" y="52"/>
                  <a:pt x="84" y="53"/>
                  <a:pt x="87" y="52"/>
                </a:cubicBezTo>
                <a:cubicBezTo>
                  <a:pt x="88" y="51"/>
                  <a:pt x="90" y="50"/>
                  <a:pt x="90" y="49"/>
                </a:cubicBezTo>
                <a:cubicBezTo>
                  <a:pt x="91" y="47"/>
                  <a:pt x="91" y="45"/>
                  <a:pt x="91" y="44"/>
                </a:cubicBezTo>
                <a:cubicBezTo>
                  <a:pt x="90" y="42"/>
                  <a:pt x="89" y="40"/>
                  <a:pt x="88" y="39"/>
                </a:cubicBezTo>
                <a:cubicBezTo>
                  <a:pt x="87" y="38"/>
                  <a:pt x="86" y="36"/>
                  <a:pt x="85" y="36"/>
                </a:cubicBezTo>
                <a:cubicBezTo>
                  <a:pt x="84" y="35"/>
                  <a:pt x="83" y="35"/>
                  <a:pt x="82" y="35"/>
                </a:cubicBezTo>
                <a:cubicBezTo>
                  <a:pt x="77" y="35"/>
                  <a:pt x="74" y="40"/>
                  <a:pt x="74" y="44"/>
                </a:cubicBezTo>
                <a:close/>
                <a:moveTo>
                  <a:pt x="133" y="69"/>
                </a:moveTo>
                <a:cubicBezTo>
                  <a:pt x="134" y="67"/>
                  <a:pt x="134" y="65"/>
                  <a:pt x="134" y="62"/>
                </a:cubicBezTo>
                <a:cubicBezTo>
                  <a:pt x="134" y="60"/>
                  <a:pt x="133" y="58"/>
                  <a:pt x="131" y="57"/>
                </a:cubicBezTo>
                <a:cubicBezTo>
                  <a:pt x="130" y="56"/>
                  <a:pt x="128" y="55"/>
                  <a:pt x="126" y="55"/>
                </a:cubicBezTo>
                <a:cubicBezTo>
                  <a:pt x="124" y="55"/>
                  <a:pt x="121" y="55"/>
                  <a:pt x="119" y="56"/>
                </a:cubicBezTo>
                <a:cubicBezTo>
                  <a:pt x="118" y="57"/>
                  <a:pt x="118" y="58"/>
                  <a:pt x="117" y="60"/>
                </a:cubicBezTo>
                <a:cubicBezTo>
                  <a:pt x="116" y="63"/>
                  <a:pt x="116" y="66"/>
                  <a:pt x="118" y="69"/>
                </a:cubicBezTo>
                <a:cubicBezTo>
                  <a:pt x="119" y="72"/>
                  <a:pt x="122" y="74"/>
                  <a:pt x="126" y="74"/>
                </a:cubicBezTo>
                <a:cubicBezTo>
                  <a:pt x="129" y="74"/>
                  <a:pt x="132" y="72"/>
                  <a:pt x="133" y="69"/>
                </a:cubicBezTo>
                <a:close/>
                <a:moveTo>
                  <a:pt x="163" y="16"/>
                </a:moveTo>
                <a:cubicBezTo>
                  <a:pt x="165" y="20"/>
                  <a:pt x="168" y="22"/>
                  <a:pt x="172" y="22"/>
                </a:cubicBezTo>
                <a:cubicBezTo>
                  <a:pt x="181" y="22"/>
                  <a:pt x="182" y="8"/>
                  <a:pt x="175" y="4"/>
                </a:cubicBezTo>
                <a:cubicBezTo>
                  <a:pt x="168" y="0"/>
                  <a:pt x="159" y="9"/>
                  <a:pt x="163" y="16"/>
                </a:cubicBezTo>
                <a:close/>
                <a:moveTo>
                  <a:pt x="76" y="50"/>
                </a:moveTo>
                <a:cubicBezTo>
                  <a:pt x="65" y="59"/>
                  <a:pt x="54" y="69"/>
                  <a:pt x="44" y="80"/>
                </a:cubicBezTo>
                <a:moveTo>
                  <a:pt x="91" y="47"/>
                </a:moveTo>
                <a:cubicBezTo>
                  <a:pt x="100" y="52"/>
                  <a:pt x="107" y="56"/>
                  <a:pt x="117" y="60"/>
                </a:cubicBezTo>
                <a:moveTo>
                  <a:pt x="167" y="21"/>
                </a:moveTo>
                <a:cubicBezTo>
                  <a:pt x="161" y="28"/>
                  <a:pt x="154" y="34"/>
                  <a:pt x="148" y="41"/>
                </a:cubicBezTo>
                <a:cubicBezTo>
                  <a:pt x="143" y="47"/>
                  <a:pt x="138" y="53"/>
                  <a:pt x="133" y="59"/>
                </a:cubicBezTo>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17">
            <a:extLst>
              <a:ext uri="{FF2B5EF4-FFF2-40B4-BE49-F238E27FC236}">
                <a16:creationId xmlns:a16="http://schemas.microsoft.com/office/drawing/2014/main" id="{4D9A59D5-F87D-0B46-B496-E04CECC8EB6E}"/>
              </a:ext>
            </a:extLst>
          </p:cNvPr>
          <p:cNvSpPr>
            <a:spLocks noEditPoints="1"/>
          </p:cNvSpPr>
          <p:nvPr/>
        </p:nvSpPr>
        <p:spPr bwMode="auto">
          <a:xfrm>
            <a:off x="7396956" y="4232056"/>
            <a:ext cx="871537" cy="714375"/>
          </a:xfrm>
          <a:custGeom>
            <a:avLst/>
            <a:gdLst>
              <a:gd name="T0" fmla="*/ 1 w 229"/>
              <a:gd name="T1" fmla="*/ 103 h 188"/>
              <a:gd name="T2" fmla="*/ 0 w 229"/>
              <a:gd name="T3" fmla="*/ 44 h 188"/>
              <a:gd name="T4" fmla="*/ 221 w 229"/>
              <a:gd name="T5" fmla="*/ 35 h 188"/>
              <a:gd name="T6" fmla="*/ 229 w 229"/>
              <a:gd name="T7" fmla="*/ 107 h 188"/>
              <a:gd name="T8" fmla="*/ 127 w 229"/>
              <a:gd name="T9" fmla="*/ 152 h 188"/>
              <a:gd name="T10" fmla="*/ 129 w 229"/>
              <a:gd name="T11" fmla="*/ 119 h 188"/>
              <a:gd name="T12" fmla="*/ 122 w 229"/>
              <a:gd name="T13" fmla="*/ 114 h 188"/>
              <a:gd name="T14" fmla="*/ 101 w 229"/>
              <a:gd name="T15" fmla="*/ 114 h 188"/>
              <a:gd name="T16" fmla="*/ 100 w 229"/>
              <a:gd name="T17" fmla="*/ 145 h 188"/>
              <a:gd name="T18" fmla="*/ 108 w 229"/>
              <a:gd name="T19" fmla="*/ 153 h 188"/>
              <a:gd name="T20" fmla="*/ 127 w 229"/>
              <a:gd name="T21" fmla="*/ 152 h 188"/>
              <a:gd name="T22" fmla="*/ 101 w 229"/>
              <a:gd name="T23" fmla="*/ 30 h 188"/>
              <a:gd name="T24" fmla="*/ 97 w 229"/>
              <a:gd name="T25" fmla="*/ 26 h 188"/>
              <a:gd name="T26" fmla="*/ 82 w 229"/>
              <a:gd name="T27" fmla="*/ 27 h 188"/>
              <a:gd name="T28" fmla="*/ 81 w 229"/>
              <a:gd name="T29" fmla="*/ 35 h 188"/>
              <a:gd name="T30" fmla="*/ 151 w 229"/>
              <a:gd name="T31" fmla="*/ 30 h 188"/>
              <a:gd name="T32" fmla="*/ 148 w 229"/>
              <a:gd name="T33" fmla="*/ 26 h 188"/>
              <a:gd name="T34" fmla="*/ 133 w 229"/>
              <a:gd name="T35" fmla="*/ 27 h 188"/>
              <a:gd name="T36" fmla="*/ 132 w 229"/>
              <a:gd name="T37" fmla="*/ 35 h 188"/>
              <a:gd name="T38" fmla="*/ 137 w 229"/>
              <a:gd name="T39" fmla="*/ 20 h 188"/>
              <a:gd name="T40" fmla="*/ 130 w 229"/>
              <a:gd name="T41" fmla="*/ 14 h 188"/>
              <a:gd name="T42" fmla="*/ 100 w 229"/>
              <a:gd name="T43" fmla="*/ 14 h 188"/>
              <a:gd name="T44" fmla="*/ 96 w 229"/>
              <a:gd name="T45" fmla="*/ 26 h 188"/>
              <a:gd name="T46" fmla="*/ 149 w 229"/>
              <a:gd name="T47" fmla="*/ 13 h 188"/>
              <a:gd name="T48" fmla="*/ 132 w 229"/>
              <a:gd name="T49" fmla="*/ 2 h 188"/>
              <a:gd name="T50" fmla="*/ 88 w 229"/>
              <a:gd name="T51" fmla="*/ 5 h 188"/>
              <a:gd name="T52" fmla="*/ 84 w 229"/>
              <a:gd name="T53" fmla="*/ 26 h 188"/>
              <a:gd name="T54" fmla="*/ 7 w 229"/>
              <a:gd name="T55" fmla="*/ 161 h 188"/>
              <a:gd name="T56" fmla="*/ 13 w 229"/>
              <a:gd name="T57" fmla="*/ 183 h 188"/>
              <a:gd name="T58" fmla="*/ 72 w 229"/>
              <a:gd name="T59" fmla="*/ 187 h 188"/>
              <a:gd name="T60" fmla="*/ 172 w 229"/>
              <a:gd name="T61" fmla="*/ 187 h 188"/>
              <a:gd name="T62" fmla="*/ 212 w 229"/>
              <a:gd name="T63" fmla="*/ 187 h 188"/>
              <a:gd name="T64" fmla="*/ 224 w 229"/>
              <a:gd name="T65" fmla="*/ 170 h 188"/>
              <a:gd name="T66" fmla="*/ 223 w 229"/>
              <a:gd name="T67" fmla="*/ 109 h 188"/>
              <a:gd name="T68" fmla="*/ 111 w 229"/>
              <a:gd name="T69" fmla="*/ 125 h 188"/>
              <a:gd name="T70" fmla="*/ 109 w 229"/>
              <a:gd name="T71" fmla="*/ 127 h 188"/>
              <a:gd name="T72" fmla="*/ 110 w 229"/>
              <a:gd name="T73" fmla="*/ 142 h 188"/>
              <a:gd name="T74" fmla="*/ 118 w 229"/>
              <a:gd name="T75" fmla="*/ 142 h 188"/>
              <a:gd name="T76" fmla="*/ 121 w 229"/>
              <a:gd name="T77" fmla="*/ 140 h 188"/>
              <a:gd name="T78" fmla="*/ 121 w 229"/>
              <a:gd name="T79"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9" h="188">
                <a:moveTo>
                  <a:pt x="100" y="131"/>
                </a:moveTo>
                <a:cubicBezTo>
                  <a:pt x="65" y="128"/>
                  <a:pt x="33" y="115"/>
                  <a:pt x="1" y="103"/>
                </a:cubicBezTo>
                <a:cubicBezTo>
                  <a:pt x="0" y="44"/>
                  <a:pt x="0" y="44"/>
                  <a:pt x="0" y="44"/>
                </a:cubicBezTo>
                <a:cubicBezTo>
                  <a:pt x="0" y="44"/>
                  <a:pt x="0" y="44"/>
                  <a:pt x="0" y="44"/>
                </a:cubicBezTo>
                <a:cubicBezTo>
                  <a:pt x="0" y="39"/>
                  <a:pt x="4" y="35"/>
                  <a:pt x="9" y="35"/>
                </a:cubicBezTo>
                <a:cubicBezTo>
                  <a:pt x="221" y="35"/>
                  <a:pt x="221" y="35"/>
                  <a:pt x="221" y="35"/>
                </a:cubicBezTo>
                <a:cubicBezTo>
                  <a:pt x="225" y="35"/>
                  <a:pt x="229" y="39"/>
                  <a:pt x="229" y="44"/>
                </a:cubicBezTo>
                <a:cubicBezTo>
                  <a:pt x="229" y="65"/>
                  <a:pt x="229" y="86"/>
                  <a:pt x="229" y="107"/>
                </a:cubicBezTo>
                <a:cubicBezTo>
                  <a:pt x="197" y="118"/>
                  <a:pt x="163" y="128"/>
                  <a:pt x="129" y="131"/>
                </a:cubicBezTo>
                <a:moveTo>
                  <a:pt x="127" y="152"/>
                </a:moveTo>
                <a:cubicBezTo>
                  <a:pt x="128" y="151"/>
                  <a:pt x="128" y="150"/>
                  <a:pt x="128" y="149"/>
                </a:cubicBezTo>
                <a:cubicBezTo>
                  <a:pt x="129" y="139"/>
                  <a:pt x="130" y="129"/>
                  <a:pt x="129" y="119"/>
                </a:cubicBezTo>
                <a:cubicBezTo>
                  <a:pt x="129" y="118"/>
                  <a:pt x="129" y="116"/>
                  <a:pt x="128" y="115"/>
                </a:cubicBezTo>
                <a:cubicBezTo>
                  <a:pt x="127" y="114"/>
                  <a:pt x="124" y="114"/>
                  <a:pt x="122" y="114"/>
                </a:cubicBezTo>
                <a:cubicBezTo>
                  <a:pt x="116" y="114"/>
                  <a:pt x="109" y="114"/>
                  <a:pt x="102" y="114"/>
                </a:cubicBezTo>
                <a:cubicBezTo>
                  <a:pt x="102" y="114"/>
                  <a:pt x="101" y="114"/>
                  <a:pt x="101" y="114"/>
                </a:cubicBezTo>
                <a:cubicBezTo>
                  <a:pt x="100" y="115"/>
                  <a:pt x="100" y="116"/>
                  <a:pt x="100" y="116"/>
                </a:cubicBezTo>
                <a:cubicBezTo>
                  <a:pt x="100" y="126"/>
                  <a:pt x="100" y="135"/>
                  <a:pt x="100" y="145"/>
                </a:cubicBezTo>
                <a:cubicBezTo>
                  <a:pt x="100" y="147"/>
                  <a:pt x="100" y="149"/>
                  <a:pt x="101" y="151"/>
                </a:cubicBezTo>
                <a:cubicBezTo>
                  <a:pt x="103" y="153"/>
                  <a:pt x="105" y="153"/>
                  <a:pt x="108" y="153"/>
                </a:cubicBezTo>
                <a:cubicBezTo>
                  <a:pt x="113" y="153"/>
                  <a:pt x="118" y="153"/>
                  <a:pt x="123" y="153"/>
                </a:cubicBezTo>
                <a:cubicBezTo>
                  <a:pt x="125" y="153"/>
                  <a:pt x="127" y="153"/>
                  <a:pt x="127" y="152"/>
                </a:cubicBezTo>
                <a:close/>
                <a:moveTo>
                  <a:pt x="101" y="35"/>
                </a:moveTo>
                <a:cubicBezTo>
                  <a:pt x="100" y="33"/>
                  <a:pt x="101" y="32"/>
                  <a:pt x="101" y="30"/>
                </a:cubicBezTo>
                <a:cubicBezTo>
                  <a:pt x="101" y="29"/>
                  <a:pt x="101" y="27"/>
                  <a:pt x="99" y="27"/>
                </a:cubicBezTo>
                <a:cubicBezTo>
                  <a:pt x="99" y="26"/>
                  <a:pt x="98" y="26"/>
                  <a:pt x="97" y="26"/>
                </a:cubicBezTo>
                <a:cubicBezTo>
                  <a:pt x="93" y="26"/>
                  <a:pt x="89" y="26"/>
                  <a:pt x="85" y="26"/>
                </a:cubicBezTo>
                <a:cubicBezTo>
                  <a:pt x="84" y="26"/>
                  <a:pt x="83" y="26"/>
                  <a:pt x="82" y="27"/>
                </a:cubicBezTo>
                <a:cubicBezTo>
                  <a:pt x="81" y="28"/>
                  <a:pt x="81" y="29"/>
                  <a:pt x="81" y="31"/>
                </a:cubicBezTo>
                <a:cubicBezTo>
                  <a:pt x="81" y="32"/>
                  <a:pt x="82" y="34"/>
                  <a:pt x="81" y="35"/>
                </a:cubicBezTo>
                <a:moveTo>
                  <a:pt x="152" y="35"/>
                </a:moveTo>
                <a:cubicBezTo>
                  <a:pt x="151" y="33"/>
                  <a:pt x="151" y="32"/>
                  <a:pt x="151" y="30"/>
                </a:cubicBezTo>
                <a:cubicBezTo>
                  <a:pt x="151" y="29"/>
                  <a:pt x="151" y="27"/>
                  <a:pt x="150" y="27"/>
                </a:cubicBezTo>
                <a:cubicBezTo>
                  <a:pt x="149" y="26"/>
                  <a:pt x="148" y="26"/>
                  <a:pt x="148" y="26"/>
                </a:cubicBezTo>
                <a:cubicBezTo>
                  <a:pt x="144" y="26"/>
                  <a:pt x="140" y="26"/>
                  <a:pt x="136" y="26"/>
                </a:cubicBezTo>
                <a:cubicBezTo>
                  <a:pt x="135" y="26"/>
                  <a:pt x="134" y="26"/>
                  <a:pt x="133" y="27"/>
                </a:cubicBezTo>
                <a:cubicBezTo>
                  <a:pt x="132" y="28"/>
                  <a:pt x="132" y="29"/>
                  <a:pt x="132" y="31"/>
                </a:cubicBezTo>
                <a:cubicBezTo>
                  <a:pt x="132" y="32"/>
                  <a:pt x="132" y="34"/>
                  <a:pt x="132" y="35"/>
                </a:cubicBezTo>
                <a:moveTo>
                  <a:pt x="137" y="25"/>
                </a:moveTo>
                <a:cubicBezTo>
                  <a:pt x="137" y="24"/>
                  <a:pt x="137" y="22"/>
                  <a:pt x="137" y="20"/>
                </a:cubicBezTo>
                <a:cubicBezTo>
                  <a:pt x="137" y="18"/>
                  <a:pt x="136" y="16"/>
                  <a:pt x="134" y="15"/>
                </a:cubicBezTo>
                <a:cubicBezTo>
                  <a:pt x="133" y="15"/>
                  <a:pt x="132" y="14"/>
                  <a:pt x="130" y="14"/>
                </a:cubicBezTo>
                <a:cubicBezTo>
                  <a:pt x="122" y="13"/>
                  <a:pt x="113" y="13"/>
                  <a:pt x="105" y="13"/>
                </a:cubicBezTo>
                <a:cubicBezTo>
                  <a:pt x="103" y="13"/>
                  <a:pt x="101" y="14"/>
                  <a:pt x="100" y="14"/>
                </a:cubicBezTo>
                <a:cubicBezTo>
                  <a:pt x="98" y="15"/>
                  <a:pt x="97" y="17"/>
                  <a:pt x="96" y="19"/>
                </a:cubicBezTo>
                <a:cubicBezTo>
                  <a:pt x="96" y="21"/>
                  <a:pt x="96" y="24"/>
                  <a:pt x="96" y="26"/>
                </a:cubicBezTo>
                <a:moveTo>
                  <a:pt x="149" y="25"/>
                </a:moveTo>
                <a:cubicBezTo>
                  <a:pt x="150" y="21"/>
                  <a:pt x="150" y="17"/>
                  <a:pt x="149" y="13"/>
                </a:cubicBezTo>
                <a:cubicBezTo>
                  <a:pt x="148" y="9"/>
                  <a:pt x="146" y="5"/>
                  <a:pt x="142" y="3"/>
                </a:cubicBezTo>
                <a:cubicBezTo>
                  <a:pt x="139" y="2"/>
                  <a:pt x="136" y="2"/>
                  <a:pt x="132" y="2"/>
                </a:cubicBezTo>
                <a:cubicBezTo>
                  <a:pt x="121" y="2"/>
                  <a:pt x="109" y="0"/>
                  <a:pt x="97" y="2"/>
                </a:cubicBezTo>
                <a:cubicBezTo>
                  <a:pt x="93" y="2"/>
                  <a:pt x="90" y="3"/>
                  <a:pt x="88" y="5"/>
                </a:cubicBezTo>
                <a:cubicBezTo>
                  <a:pt x="85" y="7"/>
                  <a:pt x="84" y="11"/>
                  <a:pt x="84" y="15"/>
                </a:cubicBezTo>
                <a:cubicBezTo>
                  <a:pt x="84" y="18"/>
                  <a:pt x="84" y="22"/>
                  <a:pt x="84" y="26"/>
                </a:cubicBezTo>
                <a:moveTo>
                  <a:pt x="8" y="106"/>
                </a:moveTo>
                <a:cubicBezTo>
                  <a:pt x="8" y="125"/>
                  <a:pt x="8" y="143"/>
                  <a:pt x="7" y="161"/>
                </a:cubicBezTo>
                <a:cubicBezTo>
                  <a:pt x="7" y="165"/>
                  <a:pt x="7" y="169"/>
                  <a:pt x="8" y="173"/>
                </a:cubicBezTo>
                <a:cubicBezTo>
                  <a:pt x="9" y="177"/>
                  <a:pt x="10" y="180"/>
                  <a:pt x="13" y="183"/>
                </a:cubicBezTo>
                <a:cubicBezTo>
                  <a:pt x="16" y="186"/>
                  <a:pt x="20" y="188"/>
                  <a:pt x="23" y="187"/>
                </a:cubicBezTo>
                <a:cubicBezTo>
                  <a:pt x="72" y="187"/>
                  <a:pt x="72" y="187"/>
                  <a:pt x="72" y="187"/>
                </a:cubicBezTo>
                <a:cubicBezTo>
                  <a:pt x="92" y="187"/>
                  <a:pt x="111" y="187"/>
                  <a:pt x="131" y="187"/>
                </a:cubicBezTo>
                <a:cubicBezTo>
                  <a:pt x="145" y="187"/>
                  <a:pt x="159" y="187"/>
                  <a:pt x="172" y="187"/>
                </a:cubicBezTo>
                <a:cubicBezTo>
                  <a:pt x="179" y="187"/>
                  <a:pt x="186" y="187"/>
                  <a:pt x="193" y="187"/>
                </a:cubicBezTo>
                <a:cubicBezTo>
                  <a:pt x="199" y="187"/>
                  <a:pt x="206" y="188"/>
                  <a:pt x="212" y="187"/>
                </a:cubicBezTo>
                <a:cubicBezTo>
                  <a:pt x="215" y="186"/>
                  <a:pt x="219" y="184"/>
                  <a:pt x="221" y="181"/>
                </a:cubicBezTo>
                <a:cubicBezTo>
                  <a:pt x="223" y="178"/>
                  <a:pt x="223" y="174"/>
                  <a:pt x="224" y="170"/>
                </a:cubicBezTo>
                <a:cubicBezTo>
                  <a:pt x="225" y="158"/>
                  <a:pt x="223" y="145"/>
                  <a:pt x="223" y="132"/>
                </a:cubicBezTo>
                <a:cubicBezTo>
                  <a:pt x="223" y="124"/>
                  <a:pt x="223" y="117"/>
                  <a:pt x="223" y="109"/>
                </a:cubicBezTo>
                <a:moveTo>
                  <a:pt x="119" y="125"/>
                </a:moveTo>
                <a:cubicBezTo>
                  <a:pt x="116" y="125"/>
                  <a:pt x="113" y="125"/>
                  <a:pt x="111" y="125"/>
                </a:cubicBezTo>
                <a:cubicBezTo>
                  <a:pt x="110" y="125"/>
                  <a:pt x="110" y="125"/>
                  <a:pt x="110" y="125"/>
                </a:cubicBezTo>
                <a:cubicBezTo>
                  <a:pt x="109" y="126"/>
                  <a:pt x="109" y="127"/>
                  <a:pt x="109" y="127"/>
                </a:cubicBezTo>
                <a:cubicBezTo>
                  <a:pt x="109" y="131"/>
                  <a:pt x="109" y="134"/>
                  <a:pt x="109" y="137"/>
                </a:cubicBezTo>
                <a:cubicBezTo>
                  <a:pt x="109" y="139"/>
                  <a:pt x="109" y="141"/>
                  <a:pt x="110" y="142"/>
                </a:cubicBezTo>
                <a:cubicBezTo>
                  <a:pt x="111" y="142"/>
                  <a:pt x="111" y="142"/>
                  <a:pt x="112" y="142"/>
                </a:cubicBezTo>
                <a:cubicBezTo>
                  <a:pt x="114" y="142"/>
                  <a:pt x="116" y="142"/>
                  <a:pt x="118" y="142"/>
                </a:cubicBezTo>
                <a:cubicBezTo>
                  <a:pt x="119" y="142"/>
                  <a:pt x="120" y="142"/>
                  <a:pt x="120" y="142"/>
                </a:cubicBezTo>
                <a:cubicBezTo>
                  <a:pt x="121" y="141"/>
                  <a:pt x="121" y="140"/>
                  <a:pt x="121" y="140"/>
                </a:cubicBezTo>
                <a:cubicBezTo>
                  <a:pt x="121" y="136"/>
                  <a:pt x="121" y="132"/>
                  <a:pt x="121" y="128"/>
                </a:cubicBezTo>
                <a:cubicBezTo>
                  <a:pt x="121" y="128"/>
                  <a:pt x="121" y="127"/>
                  <a:pt x="121" y="126"/>
                </a:cubicBezTo>
                <a:cubicBezTo>
                  <a:pt x="120" y="125"/>
                  <a:pt x="119" y="125"/>
                  <a:pt x="119" y="125"/>
                </a:cubicBezTo>
                <a:close/>
              </a:path>
            </a:pathLst>
          </a:custGeom>
          <a:no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 name="TextBox 1">
            <a:extLst>
              <a:ext uri="{FF2B5EF4-FFF2-40B4-BE49-F238E27FC236}">
                <a16:creationId xmlns:a16="http://schemas.microsoft.com/office/drawing/2014/main" id="{73E13151-9638-48F9-A93E-A67C4DE10508}"/>
              </a:ext>
            </a:extLst>
          </p:cNvPr>
          <p:cNvSpPr txBox="1"/>
          <p:nvPr/>
        </p:nvSpPr>
        <p:spPr>
          <a:xfrm>
            <a:off x="5264727" y="3006436"/>
            <a:ext cx="1745673" cy="1015663"/>
          </a:xfrm>
          <a:prstGeom prst="rect">
            <a:avLst/>
          </a:prstGeom>
          <a:noFill/>
        </p:spPr>
        <p:txBody>
          <a:bodyPr wrap="square" rtlCol="0">
            <a:spAutoFit/>
          </a:bodyPr>
          <a:lstStyle/>
          <a:p>
            <a:pPr algn="ctr"/>
            <a:r>
              <a:rPr lang="en-GB" sz="3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3 éléments liés entre eux</a:t>
            </a:r>
          </a:p>
        </p:txBody>
      </p:sp>
    </p:spTree>
    <p:extLst>
      <p:ext uri="{BB962C8B-B14F-4D97-AF65-F5344CB8AC3E}">
        <p14:creationId xmlns:p14="http://schemas.microsoft.com/office/powerpoint/2010/main" val="175124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500"/>
                                  </p:stCondLst>
                                  <p:childTnLst>
                                    <p:set>
                                      <p:cBhvr>
                                        <p:cTn id="11" dur="1" fill="hold">
                                          <p:stCondLst>
                                            <p:cond delay="0"/>
                                          </p:stCondLst>
                                        </p:cTn>
                                        <p:tgtEl>
                                          <p:spTgt spid="51"/>
                                        </p:tgtEl>
                                        <p:attrNameLst>
                                          <p:attrName>style.visibility</p:attrName>
                                        </p:attrNameLst>
                                      </p:cBhvr>
                                      <p:to>
                                        <p:strVal val="visible"/>
                                      </p:to>
                                    </p:set>
                                    <p:anim calcmode="lin" valueType="num">
                                      <p:cBhvr>
                                        <p:cTn id="12" dur="500" fill="hold"/>
                                        <p:tgtEl>
                                          <p:spTgt spid="51"/>
                                        </p:tgtEl>
                                        <p:attrNameLst>
                                          <p:attrName>ppt_w</p:attrName>
                                        </p:attrNameLst>
                                      </p:cBhvr>
                                      <p:tavLst>
                                        <p:tav tm="0">
                                          <p:val>
                                            <p:fltVal val="0"/>
                                          </p:val>
                                        </p:tav>
                                        <p:tav tm="100000">
                                          <p:val>
                                            <p:strVal val="#ppt_w"/>
                                          </p:val>
                                        </p:tav>
                                      </p:tavLst>
                                    </p:anim>
                                    <p:anim calcmode="lin" valueType="num">
                                      <p:cBhvr>
                                        <p:cTn id="13" dur="500" fill="hold"/>
                                        <p:tgtEl>
                                          <p:spTgt spid="51"/>
                                        </p:tgtEl>
                                        <p:attrNameLst>
                                          <p:attrName>ppt_h</p:attrName>
                                        </p:attrNameLst>
                                      </p:cBhvr>
                                      <p:tavLst>
                                        <p:tav tm="0">
                                          <p:val>
                                            <p:fltVal val="0"/>
                                          </p:val>
                                        </p:tav>
                                        <p:tav tm="100000">
                                          <p:val>
                                            <p:strVal val="#ppt_h"/>
                                          </p:val>
                                        </p:tav>
                                      </p:tavLst>
                                    </p:anim>
                                    <p:animEffect transition="in" filter="fade">
                                      <p:cBhvr>
                                        <p:cTn id="14" dur="500"/>
                                        <p:tgtEl>
                                          <p:spTgt spid="51"/>
                                        </p:tgtEl>
                                      </p:cBhvr>
                                    </p:animEffect>
                                  </p:childTnLst>
                                </p:cTn>
                              </p:par>
                              <p:par>
                                <p:cTn id="15" presetID="53" presetClass="entr" presetSubtype="16" fill="hold" nodeType="withEffect">
                                  <p:stCondLst>
                                    <p:cond delay="90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590270" y="3059155"/>
            <a:ext cx="2447834" cy="2123590"/>
          </a:xfrm>
        </p:spPr>
        <p:txBody>
          <a:bodyPr>
            <a:normAutofit fontScale="25000" lnSpcReduction="20000"/>
          </a:bodyPr>
          <a:lstStyle/>
          <a:p>
            <a:pPr lvl="0">
              <a:lnSpc>
                <a:spcPct val="150000"/>
              </a:lnSpc>
            </a:pPr>
            <a:r>
              <a:rPr lang="en-GB" sz="4800" dirty="0">
                <a:latin typeface="Josefin Sans" pitchFamily="2" charset="0"/>
                <a:ea typeface="Times New Roman" panose="02020603050405020304" pitchFamily="18" charset="0"/>
                <a:cs typeface="Amatic SC" panose="00000500000000000000" pitchFamily="2" charset="-79"/>
              </a:rPr>
              <a:t>Les </a:t>
            </a:r>
            <a:r>
              <a:rPr lang="en-GB" sz="4800" dirty="0" err="1">
                <a:latin typeface="Josefin Sans" pitchFamily="2" charset="0"/>
                <a:ea typeface="Times New Roman" panose="02020603050405020304" pitchFamily="18" charset="0"/>
                <a:cs typeface="Amatic SC" panose="00000500000000000000" pitchFamily="2" charset="-79"/>
              </a:rPr>
              <a:t>g</a:t>
            </a:r>
            <a:r>
              <a:rPr lang="en-GB" sz="4800" dirty="0" err="1">
                <a:effectLst/>
                <a:latin typeface="Josefin Sans" pitchFamily="2" charset="0"/>
                <a:ea typeface="Times New Roman" panose="02020603050405020304" pitchFamily="18" charset="0"/>
                <a:cs typeface="Amatic SC" panose="00000500000000000000" pitchFamily="2" charset="-79"/>
              </a:rPr>
              <a:t>roupes</a:t>
            </a:r>
            <a:r>
              <a:rPr lang="en-GB" sz="4800" dirty="0">
                <a:effectLst/>
                <a:latin typeface="Josefin Sans" pitchFamily="2" charset="0"/>
                <a:ea typeface="Times New Roman" panose="02020603050405020304" pitchFamily="18" charset="0"/>
                <a:cs typeface="Amatic SC" panose="00000500000000000000" pitchFamily="2" charset="-79"/>
              </a:rPr>
              <a:t> vers lesquels une personne peut être dirigée ; </a:t>
            </a: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Les personnes souffrant de problèmes de santé chroniques et complexes</a:t>
            </a:r>
            <a:r>
              <a:rPr lang="en-GB" sz="4800" dirty="0">
                <a:latin typeface="Josefin Sans" pitchFamily="2" charset="0"/>
                <a:ea typeface="Times New Roman" panose="02020603050405020304" pitchFamily="18" charset="0"/>
                <a:cs typeface="Amatic SC" panose="00000500000000000000" pitchFamily="2" charset="-79"/>
              </a:rPr>
              <a:t> ;</a:t>
            </a: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endParaRPr lang="en-GB" sz="3200" dirty="0">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n-GB" sz="4800" dirty="0">
                <a:latin typeface="Josefin Sans" pitchFamily="2" charset="0"/>
                <a:ea typeface="Times New Roman" panose="02020603050405020304" pitchFamily="18" charset="0"/>
                <a:cs typeface="Amatic SC" panose="00000500000000000000" pitchFamily="2" charset="-79"/>
              </a:rPr>
              <a:t>Les </a:t>
            </a:r>
            <a:r>
              <a:rPr lang="en-GB" sz="4800" dirty="0" err="1">
                <a:latin typeface="Josefin Sans" pitchFamily="2" charset="0"/>
                <a:ea typeface="Times New Roman" panose="02020603050405020304" pitchFamily="18" charset="0"/>
                <a:cs typeface="Amatic SC" panose="00000500000000000000" pitchFamily="2" charset="-79"/>
              </a:rPr>
              <a:t>p</a:t>
            </a:r>
            <a:r>
              <a:rPr lang="en-GB" sz="4800" dirty="0" err="1">
                <a:effectLst/>
                <a:latin typeface="Josefin Sans" pitchFamily="2" charset="0"/>
                <a:ea typeface="Times New Roman" panose="02020603050405020304" pitchFamily="18" charset="0"/>
                <a:cs typeface="Amatic SC" panose="00000500000000000000" pitchFamily="2" charset="-79"/>
              </a:rPr>
              <a:t>ersonnes</a:t>
            </a:r>
            <a:r>
              <a:rPr lang="en-GB" sz="4800" dirty="0">
                <a:effectLst/>
                <a:latin typeface="Josefin Sans" pitchFamily="2" charset="0"/>
                <a:ea typeface="Times New Roman" panose="02020603050405020304" pitchFamily="18" charset="0"/>
                <a:cs typeface="Amatic SC" panose="00000500000000000000" pitchFamily="2" charset="-79"/>
              </a:rPr>
              <a:t> </a:t>
            </a:r>
            <a:r>
              <a:rPr lang="en-GB" sz="4800" dirty="0" err="1">
                <a:effectLst/>
                <a:latin typeface="Josefin Sans" pitchFamily="2" charset="0"/>
                <a:ea typeface="Times New Roman" panose="02020603050405020304" pitchFamily="18" charset="0"/>
                <a:cs typeface="Amatic SC" panose="00000500000000000000" pitchFamily="2" charset="-79"/>
              </a:rPr>
              <a:t>susceptibles</a:t>
            </a:r>
            <a:r>
              <a:rPr lang="en-GB" sz="4800" dirty="0">
                <a:effectLst/>
                <a:latin typeface="Josefin Sans" pitchFamily="2" charset="0"/>
                <a:ea typeface="Times New Roman" panose="02020603050405020304" pitchFamily="18" charset="0"/>
                <a:cs typeface="Amatic SC" panose="00000500000000000000" pitchFamily="2" charset="-79"/>
              </a:rPr>
              <a:t> de développer un diabète de type 2</a:t>
            </a:r>
          </a:p>
          <a:p>
            <a:pPr lvl="0">
              <a:lnSpc>
                <a:spcPct val="150000"/>
              </a:lnSpc>
            </a:pPr>
            <a:endParaRPr lang="en-GB" dirty="0">
              <a:effectLst/>
              <a:latin typeface="Times New Roman" panose="02020603050405020304" pitchFamily="18" charset="0"/>
              <a:ea typeface="Times New Roman" panose="02020603050405020304" pitchFamily="18" charset="0"/>
            </a:endParaRPr>
          </a:p>
          <a:p>
            <a:endParaRPr lang="en-US" dirty="0"/>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GB" i="1"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Quelques questions que vous pourriez vous poser</a:t>
            </a:r>
            <a:endParaRPr lang="en-GB"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p:txBody>
      </p:sp>
      <p:sp>
        <p:nvSpPr>
          <p:cNvPr id="15" name="Text Placeholder 14">
            <a:extLst>
              <a:ext uri="{FF2B5EF4-FFF2-40B4-BE49-F238E27FC236}">
                <a16:creationId xmlns:a16="http://schemas.microsoft.com/office/drawing/2014/main" id="{A5F6810D-E922-BE41-B494-AA7B2E057936}"/>
              </a:ext>
            </a:extLst>
          </p:cNvPr>
          <p:cNvSpPr>
            <a:spLocks noGrp="1"/>
          </p:cNvSpPr>
          <p:nvPr>
            <p:ph type="body" sz="quarter" idx="18"/>
          </p:nvPr>
        </p:nvSpPr>
        <p:spPr>
          <a:xfrm>
            <a:off x="523528" y="2310256"/>
            <a:ext cx="2291978" cy="666794"/>
          </a:xfrm>
        </p:spPr>
        <p:txBody>
          <a:bodyPr/>
          <a:lstStyle/>
          <a:p>
            <a:r>
              <a:rPr lang="en-US" sz="2400" dirty="0">
                <a:effectLst>
                  <a:outerShdw blurRad="38100" dist="38100" dir="2700000" algn="tl">
                    <a:srgbClr val="000000">
                      <a:alpha val="43137"/>
                    </a:srgbClr>
                  </a:outerShdw>
                </a:effectLst>
              </a:rPr>
              <a:t>Qui bénéficie d'une prescription sociale</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611096" y="2310256"/>
            <a:ext cx="2108184" cy="2790383"/>
          </a:xfrm>
        </p:spPr>
        <p:txBody>
          <a:bodyPr>
            <a:normAutofit fontScale="25000" lnSpcReduction="20000"/>
          </a:bodyPr>
          <a:lstStyle/>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Ceux qui consultent fréquemment des prestataires de </a:t>
            </a:r>
            <a:r>
              <a:rPr lang="en-GB" sz="4800" dirty="0" err="1">
                <a:effectLst/>
                <a:latin typeface="Josefin Sans" pitchFamily="2" charset="0"/>
                <a:ea typeface="Times New Roman" panose="02020603050405020304" pitchFamily="18" charset="0"/>
                <a:cs typeface="Amatic SC" panose="00000500000000000000" pitchFamily="2" charset="-79"/>
              </a:rPr>
              <a:t>soins</a:t>
            </a:r>
            <a:r>
              <a:rPr lang="en-GB" sz="4800" dirty="0">
                <a:effectLst/>
                <a:latin typeface="Josefin Sans" pitchFamily="2" charset="0"/>
                <a:ea typeface="Times New Roman" panose="02020603050405020304" pitchFamily="18" charset="0"/>
                <a:cs typeface="Amatic SC" panose="00000500000000000000" pitchFamily="2" charset="-79"/>
              </a:rPr>
              <a:t> </a:t>
            </a:r>
            <a:r>
              <a:rPr lang="en-GB" sz="4800" dirty="0" err="1">
                <a:effectLst/>
                <a:latin typeface="Josefin Sans" pitchFamily="2" charset="0"/>
                <a:ea typeface="Times New Roman" panose="02020603050405020304" pitchFamily="18" charset="0"/>
                <a:cs typeface="Amatic SC" panose="00000500000000000000" pitchFamily="2" charset="-79"/>
              </a:rPr>
              <a:t>primaires</a:t>
            </a:r>
            <a:r>
              <a:rPr lang="en-GB" sz="4800" dirty="0">
                <a:effectLst/>
                <a:latin typeface="Josefin Sans" pitchFamily="2" charset="0"/>
                <a:ea typeface="Times New Roman" panose="02020603050405020304" pitchFamily="18" charset="0"/>
                <a:cs typeface="Amatic SC" panose="00000500000000000000" pitchFamily="2" charset="-79"/>
              </a:rPr>
              <a:t> ;</a:t>
            </a:r>
          </a:p>
          <a:p>
            <a:pPr lvl="0">
              <a:lnSpc>
                <a:spcPct val="150000"/>
              </a:lnSpc>
            </a:pP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effectLst/>
                <a:latin typeface="Josefin Sans" pitchFamily="2" charset="0"/>
                <a:ea typeface="Times New Roman" panose="02020603050405020304" pitchFamily="18" charset="0"/>
                <a:cs typeface="Amatic SC" panose="00000500000000000000" pitchFamily="2" charset="-79"/>
              </a:rPr>
              <a:t>Les personnes vulnérables, seules, isolées, </a:t>
            </a:r>
            <a:r>
              <a:rPr lang="en-GB" sz="4800" dirty="0" err="1">
                <a:effectLst/>
                <a:latin typeface="Josefin Sans" pitchFamily="2" charset="0"/>
                <a:ea typeface="Times New Roman" panose="02020603050405020304" pitchFamily="18" charset="0"/>
                <a:cs typeface="Amatic SC" panose="00000500000000000000" pitchFamily="2" charset="-79"/>
              </a:rPr>
              <a:t>socialement</a:t>
            </a:r>
            <a:r>
              <a:rPr lang="en-GB" sz="4800" dirty="0">
                <a:effectLst/>
                <a:latin typeface="Josefin Sans" pitchFamily="2" charset="0"/>
                <a:ea typeface="Times New Roman" panose="02020603050405020304" pitchFamily="18" charset="0"/>
                <a:cs typeface="Amatic SC" panose="00000500000000000000" pitchFamily="2" charset="-79"/>
              </a:rPr>
              <a:t> </a:t>
            </a:r>
            <a:r>
              <a:rPr lang="en-GB" sz="4800" dirty="0" err="1">
                <a:effectLst/>
                <a:latin typeface="Josefin Sans" pitchFamily="2" charset="0"/>
                <a:ea typeface="Times New Roman" panose="02020603050405020304" pitchFamily="18" charset="0"/>
                <a:cs typeface="Amatic SC" panose="00000500000000000000" pitchFamily="2" charset="-79"/>
              </a:rPr>
              <a:t>défavorisées</a:t>
            </a:r>
            <a:r>
              <a:rPr lang="en-GB" sz="4800" dirty="0">
                <a:latin typeface="Josefin Sans" pitchFamily="2" charset="0"/>
                <a:ea typeface="Times New Roman" panose="02020603050405020304" pitchFamily="18" charset="0"/>
                <a:cs typeface="Amatic SC" panose="00000500000000000000" pitchFamily="2" charset="-79"/>
              </a:rPr>
              <a:t> ;</a:t>
            </a:r>
            <a:endParaRPr lang="en-GB" sz="4800" dirty="0">
              <a:effectLst/>
              <a:latin typeface="Josefin Sans" pitchFamily="2" charset="0"/>
              <a:ea typeface="Times New Roman" panose="02020603050405020304" pitchFamily="18" charset="0"/>
              <a:cs typeface="Amatic SC" panose="00000500000000000000" pitchFamily="2" charset="-79"/>
            </a:endParaRPr>
          </a:p>
          <a:p>
            <a:pPr lvl="0">
              <a:lnSpc>
                <a:spcPct val="150000"/>
              </a:lnSpc>
            </a:pPr>
            <a:endParaRPr lang="en-GB" sz="4800" dirty="0">
              <a:latin typeface="Josefin Sans" pitchFamily="2" charset="0"/>
              <a:ea typeface="Times New Roman" panose="02020603050405020304" pitchFamily="18" charset="0"/>
              <a:cs typeface="Amatic SC" panose="00000500000000000000" pitchFamily="2" charset="-79"/>
            </a:endParaRPr>
          </a:p>
          <a:p>
            <a:pPr lvl="0">
              <a:lnSpc>
                <a:spcPct val="150000"/>
              </a:lnSpc>
            </a:pPr>
            <a:r>
              <a:rPr lang="en-GB" sz="4800" dirty="0">
                <a:latin typeface="Josefin Sans" pitchFamily="2" charset="0"/>
                <a:ea typeface="Times New Roman" panose="02020603050405020304" pitchFamily="18" charset="0"/>
                <a:cs typeface="Amatic SC" panose="00000500000000000000" pitchFamily="2" charset="-79"/>
              </a:rPr>
              <a:t>Les personnes présentant un </a:t>
            </a:r>
            <a:r>
              <a:rPr lang="en-GB" sz="4800" dirty="0">
                <a:effectLst/>
                <a:latin typeface="Josefin Sans" pitchFamily="2" charset="0"/>
                <a:ea typeface="Times New Roman" panose="02020603050405020304" pitchFamily="18" charset="0"/>
                <a:cs typeface="Amatic SC" panose="00000500000000000000" pitchFamily="2" charset="-79"/>
              </a:rPr>
              <a:t>risque élevé de crise de santé mentale.</a:t>
            </a:r>
          </a:p>
          <a:p>
            <a:pPr lvl="0">
              <a:lnSpc>
                <a:spcPct val="150000"/>
              </a:lnSpc>
            </a:pPr>
            <a:endParaRPr lang="en-GB" sz="4400" dirty="0">
              <a:effectLst/>
              <a:latin typeface="Josefin Sans" pitchFamily="2" charset="0"/>
              <a:ea typeface="Times New Roman" panose="02020603050405020304" pitchFamily="18" charset="0"/>
              <a:cs typeface="Amatic SC" panose="00000500000000000000" pitchFamily="2" charset="-79"/>
            </a:endParaRPr>
          </a:p>
          <a:p>
            <a:pPr lvl="0" fontAlgn="base">
              <a:lnSpc>
                <a:spcPct val="150000"/>
              </a:lnSpc>
            </a:pPr>
            <a:r>
              <a:rPr lang="en-GB" sz="4400" dirty="0">
                <a:solidFill>
                  <a:srgbClr val="000000"/>
                </a:solidFill>
                <a:effectLst/>
                <a:latin typeface="Josefin Sans" pitchFamily="2" charset="0"/>
                <a:ea typeface="Times New Roman" panose="02020603050405020304" pitchFamily="18" charset="0"/>
                <a:cs typeface="Amatic SC" panose="00000500000000000000" pitchFamily="2" charset="-79"/>
              </a:rPr>
              <a:t>.</a:t>
            </a:r>
            <a:endParaRPr lang="en-GB" sz="4400" dirty="0">
              <a:effectLst/>
              <a:latin typeface="Josefin Sans" pitchFamily="2" charset="0"/>
              <a:ea typeface="Times New Roman" panose="02020603050405020304" pitchFamily="18" charset="0"/>
              <a:cs typeface="Amatic SC" panose="00000500000000000000" pitchFamily="2" charset="-79"/>
            </a:endParaRPr>
          </a:p>
          <a:p>
            <a:endParaRPr lang="en-US" dirty="0"/>
          </a:p>
        </p:txBody>
      </p:sp>
      <p:sp>
        <p:nvSpPr>
          <p:cNvPr id="18" name="Text Placeholder 17">
            <a:extLst>
              <a:ext uri="{FF2B5EF4-FFF2-40B4-BE49-F238E27FC236}">
                <a16:creationId xmlns:a16="http://schemas.microsoft.com/office/drawing/2014/main" id="{1DFF92EA-73DF-D842-9E99-2D45EBB9B333}"/>
              </a:ext>
            </a:extLst>
          </p:cNvPr>
          <p:cNvSpPr>
            <a:spLocks noGrp="1"/>
          </p:cNvSpPr>
          <p:nvPr>
            <p:ph type="body" sz="quarter" idx="21"/>
          </p:nvPr>
        </p:nvSpPr>
        <p:spPr>
          <a:xfrm>
            <a:off x="5984429" y="2344827"/>
            <a:ext cx="2583050" cy="831004"/>
          </a:xfrm>
        </p:spPr>
        <p:txBody>
          <a:bodyPr/>
          <a:lstStyle/>
          <a:p>
            <a:r>
              <a:rPr lang="en-US" sz="2400" dirty="0">
                <a:effectLst>
                  <a:outerShdw blurRad="38100" dist="38100" dir="2700000" algn="tl">
                    <a:srgbClr val="000000">
                      <a:alpha val="43137"/>
                    </a:srgbClr>
                  </a:outerShdw>
                </a:effectLst>
              </a:rPr>
              <a:t>Conditions nécessaires à l'aiguillage</a:t>
            </a: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472722" y="3141261"/>
            <a:ext cx="2072747" cy="1959379"/>
          </a:xfrm>
        </p:spPr>
        <p:txBody>
          <a:bodyPr>
            <a:normAutofit fontScale="25000" lnSpcReduction="20000"/>
          </a:bodyPr>
          <a:lstStyle/>
          <a:p>
            <a:r>
              <a:rPr lang="en-US" sz="4800" dirty="0">
                <a:latin typeface="Josefin Sans" pitchFamily="2" charset="0"/>
                <a:cs typeface="Amatic SC" panose="00000500000000000000" pitchFamily="2" charset="-79"/>
              </a:rPr>
              <a:t>Le </a:t>
            </a:r>
            <a:r>
              <a:rPr lang="en-US" sz="4800" dirty="0" err="1">
                <a:latin typeface="Josefin Sans" pitchFamily="2" charset="0"/>
                <a:cs typeface="Amatic SC" panose="00000500000000000000" pitchFamily="2" charset="-79"/>
              </a:rPr>
              <a:t>consentement</a:t>
            </a:r>
            <a:r>
              <a:rPr lang="en-US" sz="4800" dirty="0">
                <a:latin typeface="Josefin Sans" pitchFamily="2" charset="0"/>
                <a:cs typeface="Amatic SC" panose="00000500000000000000" pitchFamily="2" charset="-79"/>
              </a:rPr>
              <a:t> </a:t>
            </a:r>
            <a:r>
              <a:rPr lang="en-US" sz="4800" dirty="0" err="1">
                <a:latin typeface="Josefin Sans" pitchFamily="2" charset="0"/>
                <a:cs typeface="Amatic SC" panose="00000500000000000000" pitchFamily="2" charset="-79"/>
              </a:rPr>
              <a:t>éclairé</a:t>
            </a:r>
            <a:r>
              <a:rPr lang="en-US" sz="4800" dirty="0">
                <a:latin typeface="Josefin Sans" pitchFamily="2" charset="0"/>
                <a:cs typeface="Amatic SC" panose="00000500000000000000" pitchFamily="2" charset="-79"/>
              </a:rPr>
              <a:t> ;</a:t>
            </a:r>
          </a:p>
          <a:p>
            <a:endParaRPr lang="en-US" sz="4800" dirty="0">
              <a:latin typeface="Josefin Sans" pitchFamily="2" charset="0"/>
              <a:cs typeface="Amatic SC" panose="00000500000000000000" pitchFamily="2" charset="-79"/>
            </a:endParaRPr>
          </a:p>
          <a:p>
            <a:r>
              <a:rPr lang="en-US" sz="4800" dirty="0">
                <a:latin typeface="Josefin Sans" pitchFamily="2" charset="0"/>
                <a:cs typeface="Amatic SC" panose="00000500000000000000" pitchFamily="2" charset="-79"/>
              </a:rPr>
              <a:t>La </a:t>
            </a:r>
            <a:r>
              <a:rPr lang="en-US" sz="4800" dirty="0" err="1">
                <a:latin typeface="Josefin Sans" pitchFamily="2" charset="0"/>
                <a:cs typeface="Amatic SC" panose="00000500000000000000" pitchFamily="2" charset="-79"/>
              </a:rPr>
              <a:t>compréhension</a:t>
            </a:r>
            <a:r>
              <a:rPr lang="en-US" sz="4800" dirty="0">
                <a:latin typeface="Josefin Sans" pitchFamily="2" charset="0"/>
                <a:cs typeface="Amatic SC" panose="00000500000000000000" pitchFamily="2" charset="-79"/>
              </a:rPr>
              <a:t> partagée du programme</a:t>
            </a:r>
          </a:p>
          <a:p>
            <a:endParaRPr lang="en-US" sz="4800" dirty="0">
              <a:latin typeface="Josefin Sans" pitchFamily="2" charset="0"/>
              <a:cs typeface="Amatic SC" panose="00000500000000000000" pitchFamily="2" charset="-79"/>
            </a:endParaRPr>
          </a:p>
          <a:p>
            <a:r>
              <a:rPr lang="en-US" sz="4800" dirty="0">
                <a:latin typeface="Josefin Sans" pitchFamily="2" charset="0"/>
                <a:cs typeface="Amatic SC" panose="00000500000000000000" pitchFamily="2" charset="-79"/>
              </a:rPr>
              <a:t>Placer </a:t>
            </a:r>
            <a:r>
              <a:rPr lang="en-US" sz="4800" dirty="0" err="1">
                <a:latin typeface="Josefin Sans" pitchFamily="2" charset="0"/>
                <a:cs typeface="Amatic SC" panose="00000500000000000000" pitchFamily="2" charset="-79"/>
              </a:rPr>
              <a:t>l’utilisateur</a:t>
            </a:r>
            <a:r>
              <a:rPr lang="en-US" sz="4800" dirty="0">
                <a:latin typeface="Josefin Sans" pitchFamily="2" charset="0"/>
                <a:cs typeface="Amatic SC" panose="00000500000000000000" pitchFamily="2" charset="-79"/>
              </a:rPr>
              <a:t> au centre de la planification</a:t>
            </a:r>
          </a:p>
          <a:p>
            <a:endParaRPr lang="en-US" dirty="0"/>
          </a:p>
        </p:txBody>
      </p:sp>
      <p:sp>
        <p:nvSpPr>
          <p:cNvPr id="20" name="Text Placeholder 19">
            <a:extLst>
              <a:ext uri="{FF2B5EF4-FFF2-40B4-BE49-F238E27FC236}">
                <a16:creationId xmlns:a16="http://schemas.microsoft.com/office/drawing/2014/main" id="{9178FE90-1FEB-8548-9A09-7D3C6561525B}"/>
              </a:ext>
            </a:extLst>
          </p:cNvPr>
          <p:cNvSpPr>
            <a:spLocks noGrp="1"/>
          </p:cNvSpPr>
          <p:nvPr>
            <p:ph type="body" sz="quarter" idx="23"/>
          </p:nvPr>
        </p:nvSpPr>
        <p:spPr>
          <a:xfrm>
            <a:off x="9140471" y="2310256"/>
            <a:ext cx="2108184" cy="1291926"/>
          </a:xfrm>
        </p:spPr>
        <p:txBody>
          <a:bodyPr/>
          <a:lstStyle/>
          <a:p>
            <a:endParaRPr lang="en-US" sz="2400" dirty="0"/>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298911" y="2344827"/>
            <a:ext cx="2262852" cy="2790384"/>
          </a:xfrm>
        </p:spPr>
        <p:txBody>
          <a:bodyPr>
            <a:noAutofit/>
          </a:bodyPr>
          <a:lstStyle/>
          <a:p>
            <a:r>
              <a:rPr lang="en-US" sz="1300" dirty="0">
                <a:latin typeface="Josefin Sans" pitchFamily="2" charset="0"/>
                <a:cs typeface="Amatic SC" panose="00000500000000000000" pitchFamily="2" charset="-79"/>
              </a:rPr>
              <a:t>La </a:t>
            </a:r>
            <a:r>
              <a:rPr lang="en-US" sz="1300" dirty="0" err="1">
                <a:latin typeface="Josefin Sans" pitchFamily="2" charset="0"/>
                <a:cs typeface="Amatic SC" panose="00000500000000000000" pitchFamily="2" charset="-79"/>
              </a:rPr>
              <a:t>prise</a:t>
            </a:r>
            <a:r>
              <a:rPr lang="en-US" sz="1300" dirty="0">
                <a:latin typeface="Josefin Sans" pitchFamily="2" charset="0"/>
                <a:cs typeface="Amatic SC" panose="00000500000000000000" pitchFamily="2" charset="-79"/>
              </a:rPr>
              <a:t> </a:t>
            </a:r>
            <a:r>
              <a:rPr lang="en-US" sz="1300" dirty="0" err="1">
                <a:latin typeface="Josefin Sans" pitchFamily="2" charset="0"/>
                <a:cs typeface="Amatic SC" panose="00000500000000000000" pitchFamily="2" charset="-79"/>
              </a:rPr>
              <a:t>en</a:t>
            </a:r>
            <a:r>
              <a:rPr lang="en-US" sz="1300" dirty="0">
                <a:latin typeface="Josefin Sans" pitchFamily="2" charset="0"/>
                <a:cs typeface="Amatic SC" panose="00000500000000000000" pitchFamily="2" charset="-79"/>
              </a:rPr>
              <a:t> </a:t>
            </a:r>
            <a:r>
              <a:rPr lang="en-US" sz="1300" dirty="0" err="1">
                <a:latin typeface="Josefin Sans" pitchFamily="2" charset="0"/>
                <a:cs typeface="Amatic SC" panose="00000500000000000000" pitchFamily="2" charset="-79"/>
              </a:rPr>
              <a:t>compte</a:t>
            </a:r>
            <a:r>
              <a:rPr lang="en-US" sz="1300" dirty="0">
                <a:latin typeface="Josefin Sans" pitchFamily="2" charset="0"/>
                <a:cs typeface="Amatic SC" panose="00000500000000000000" pitchFamily="2" charset="-79"/>
              </a:rPr>
              <a:t> des </a:t>
            </a:r>
            <a:r>
              <a:rPr lang="en-US" sz="1300" dirty="0" err="1">
                <a:latin typeface="Josefin Sans" pitchFamily="2" charset="0"/>
                <a:cs typeface="Amatic SC" panose="00000500000000000000" pitchFamily="2" charset="-79"/>
              </a:rPr>
              <a:t>besoins</a:t>
            </a:r>
            <a:r>
              <a:rPr lang="en-US" sz="1300" dirty="0">
                <a:latin typeface="Josefin Sans" pitchFamily="2" charset="0"/>
                <a:cs typeface="Amatic SC" panose="00000500000000000000" pitchFamily="2" charset="-79"/>
              </a:rPr>
              <a:t> </a:t>
            </a:r>
            <a:r>
              <a:rPr lang="en-US" sz="1300" dirty="0" err="1">
                <a:latin typeface="Josefin Sans" pitchFamily="2" charset="0"/>
                <a:cs typeface="Amatic SC" panose="00000500000000000000" pitchFamily="2" charset="-79"/>
              </a:rPr>
              <a:t>en</a:t>
            </a:r>
            <a:r>
              <a:rPr lang="en-US" sz="1300" dirty="0">
                <a:latin typeface="Josefin Sans" pitchFamily="2" charset="0"/>
                <a:cs typeface="Amatic SC" panose="00000500000000000000" pitchFamily="2" charset="-79"/>
              </a:rPr>
              <a:t> matière de communication </a:t>
            </a:r>
            <a:r>
              <a:rPr lang="en-US" sz="1300" dirty="0" err="1">
                <a:latin typeface="Josefin Sans" pitchFamily="2" charset="0"/>
                <a:cs typeface="Amatic SC" panose="00000500000000000000" pitchFamily="2" charset="-79"/>
              </a:rPr>
              <a:t>ou</a:t>
            </a:r>
            <a:r>
              <a:rPr lang="en-US" sz="1300" dirty="0">
                <a:latin typeface="Josefin Sans" pitchFamily="2" charset="0"/>
                <a:cs typeface="Amatic SC" panose="00000500000000000000" pitchFamily="2" charset="-79"/>
              </a:rPr>
              <a:t> </a:t>
            </a:r>
            <a:r>
              <a:rPr lang="en-US" sz="1300" dirty="0" err="1">
                <a:latin typeface="Josefin Sans" pitchFamily="2" charset="0"/>
                <a:cs typeface="Amatic SC" panose="00000500000000000000" pitchFamily="2" charset="-79"/>
              </a:rPr>
              <a:t>d’accès</a:t>
            </a:r>
            <a:endParaRPr lang="en-US" sz="1300" dirty="0">
              <a:latin typeface="Josefin Sans" pitchFamily="2" charset="0"/>
              <a:cs typeface="Amatic SC" panose="00000500000000000000" pitchFamily="2" charset="-79"/>
            </a:endParaRP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La </a:t>
            </a:r>
            <a:r>
              <a:rPr lang="en-US" sz="1300" dirty="0" err="1">
                <a:latin typeface="Josefin Sans" pitchFamily="2" charset="0"/>
                <a:cs typeface="Amatic SC" panose="00000500000000000000" pitchFamily="2" charset="-79"/>
              </a:rPr>
              <a:t>clarté</a:t>
            </a:r>
            <a:r>
              <a:rPr lang="en-US" sz="1300" dirty="0">
                <a:latin typeface="Josefin Sans" pitchFamily="2" charset="0"/>
                <a:cs typeface="Amatic SC" panose="00000500000000000000" pitchFamily="2" charset="-79"/>
              </a:rPr>
              <a:t> du calendrier du programme</a:t>
            </a:r>
          </a:p>
          <a:p>
            <a:endParaRPr lang="en-US" sz="1300" dirty="0">
              <a:latin typeface="Josefin Sans" pitchFamily="2" charset="0"/>
              <a:cs typeface="Amatic SC" panose="00000500000000000000" pitchFamily="2" charset="-79"/>
            </a:endParaRPr>
          </a:p>
          <a:p>
            <a:r>
              <a:rPr lang="en-US" sz="1300" dirty="0">
                <a:latin typeface="Josefin Sans" pitchFamily="2" charset="0"/>
                <a:cs typeface="Amatic SC" panose="00000500000000000000" pitchFamily="2" charset="-79"/>
              </a:rPr>
              <a:t>Des protocoles clairs de partage d'informations</a:t>
            </a:r>
          </a:p>
        </p:txBody>
      </p:sp>
    </p:spTree>
    <p:extLst>
      <p:ext uri="{BB962C8B-B14F-4D97-AF65-F5344CB8AC3E}">
        <p14:creationId xmlns:p14="http://schemas.microsoft.com/office/powerpoint/2010/main" val="209806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705079" y="1111144"/>
            <a:ext cx="8821058" cy="5746856"/>
          </a:xfrm>
        </p:spPr>
        <p:txBody>
          <a:bodyPr>
            <a:normAutofit/>
          </a:bodyPr>
          <a:lstStyle/>
          <a:p>
            <a:pPr eaLnBrk="1" fontAlgn="auto" hangingPunct="1">
              <a:lnSpc>
                <a:spcPct val="150000"/>
              </a:lnSpc>
              <a:spcBef>
                <a:spcPts val="0"/>
              </a:spcBef>
              <a:spcAft>
                <a:spcPts val="0"/>
              </a:spcAft>
              <a:defRPr/>
            </a:pPr>
            <a:r>
              <a:rPr lang="en-GB" sz="1300" dirty="0">
                <a:effectLst/>
                <a:latin typeface="Josefin Sans" pitchFamily="2" charset="0"/>
                <a:ea typeface="Calibri" panose="020F0502020204030204" pitchFamily="34" charset="0"/>
                <a:cs typeface="Calibri" panose="020F0502020204030204" pitchFamily="34" charset="0"/>
              </a:rPr>
              <a:t>Si le terme "prescription sociale" a pris de l'importance ces dernières années, le concept réel a été activement mis en œuvre pour aider les personnes "difficiles à atteindre ou rarement entendues" qui, pour de nombreuses raisons : peur, pauvreté, stigmatisation ou simplement manque de connaissances, n'ont pas eu accès aux soins de santé. </a:t>
            </a:r>
          </a:p>
          <a:p>
            <a:pPr algn="ctr" eaLnBrk="1" fontAlgn="auto" hangingPunct="1">
              <a:lnSpc>
                <a:spcPct val="150000"/>
              </a:lnSpc>
              <a:spcBef>
                <a:spcPts val="0"/>
              </a:spcBef>
              <a:spcAft>
                <a:spcPts val="0"/>
              </a:spcAft>
              <a:defRPr/>
            </a:pPr>
            <a:r>
              <a:rPr lang="en-GB" sz="1300" dirty="0">
                <a:effectLst/>
                <a:latin typeface="Josefin Sans" pitchFamily="2" charset="0"/>
                <a:ea typeface="Calibri" panose="020F0502020204030204" pitchFamily="34" charset="0"/>
                <a:cs typeface="Calibri" panose="020F0502020204030204" pitchFamily="34" charset="0"/>
              </a:rPr>
              <a:t>Le modèle ci-dessous rassemble des éléments clés interdépendants </a:t>
            </a:r>
            <a:r>
              <a:rPr lang="en-GB" sz="1300" dirty="0">
                <a:latin typeface="Josefin Sans" pitchFamily="2" charset="0"/>
                <a:ea typeface="Calibri" panose="020F0502020204030204" pitchFamily="34" charset="0"/>
                <a:cs typeface="Calibri" panose="020F0502020204030204" pitchFamily="34" charset="0"/>
              </a:rPr>
              <a:t>et </a:t>
            </a:r>
            <a:r>
              <a:rPr lang="en-GB" sz="1300" dirty="0">
                <a:effectLst/>
                <a:latin typeface="Josefin Sans" pitchFamily="2" charset="0"/>
                <a:ea typeface="Calibri" panose="020F0502020204030204" pitchFamily="34" charset="0"/>
                <a:cs typeface="Calibri" panose="020F0502020204030204" pitchFamily="34" charset="0"/>
              </a:rPr>
              <a:t>illustre le raisonnement qui sous-tend la prescription sociale :</a:t>
            </a:r>
          </a:p>
          <a:p>
            <a:pPr algn="ct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3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74134"/>
            <a:ext cx="9523066" cy="541866"/>
          </a:xfrm>
        </p:spPr>
        <p:txBody>
          <a:bodyPr/>
          <a:lstStyle/>
          <a:p>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OÙ EN EST LA PRESCRIPTION SOCIALE ?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[CA2]</a:t>
            </a:r>
            <a:endParaRPr lang="en-US" sz="2400" dirty="0">
              <a:latin typeface="Amatic SC" panose="00000500000000000000" pitchFamily="2" charset="-79"/>
              <a:cs typeface="Amatic SC" panose="00000500000000000000" pitchFamily="2" charset="-79"/>
            </a:endParaRPr>
          </a:p>
        </p:txBody>
      </p:sp>
      <p:sp>
        <p:nvSpPr>
          <p:cNvPr id="6" name="ZoneTexte 5">
            <a:extLst>
              <a:ext uri="{FF2B5EF4-FFF2-40B4-BE49-F238E27FC236}">
                <a16:creationId xmlns:a16="http://schemas.microsoft.com/office/drawing/2014/main" id="{7054CBC0-F14C-59D2-62CF-0026B1CB6946}"/>
              </a:ext>
            </a:extLst>
          </p:cNvPr>
          <p:cNvSpPr txBox="1"/>
          <p:nvPr/>
        </p:nvSpPr>
        <p:spPr>
          <a:xfrm>
            <a:off x="502266" y="2824682"/>
            <a:ext cx="3799042" cy="1384995"/>
          </a:xfrm>
          <a:prstGeom prst="rect">
            <a:avLst/>
          </a:prstGeom>
          <a:noFill/>
        </p:spPr>
        <p:txBody>
          <a:bodyPr wrap="square" rtlCol="0">
            <a:spAutoFit/>
          </a:bodyPr>
          <a:lstStyle/>
          <a:p>
            <a:r>
              <a:rPr lang="fr-FR" sz="1400" dirty="0">
                <a:solidFill>
                  <a:schemeClr val="accent4">
                    <a:lumMod val="50000"/>
                  </a:schemeClr>
                </a:solidFill>
              </a:rPr>
              <a:t>Santé et bien être physique et mental</a:t>
            </a:r>
          </a:p>
          <a:p>
            <a:r>
              <a:rPr lang="fr-FR" sz="1400" dirty="0">
                <a:solidFill>
                  <a:schemeClr val="accent4">
                    <a:lumMod val="50000"/>
                  </a:schemeClr>
                </a:solidFill>
              </a:rPr>
              <a:t>Améliore la résilience, la confiance en soi et l'estime de soi</a:t>
            </a:r>
          </a:p>
          <a:p>
            <a:r>
              <a:rPr lang="fr-FR" sz="1400" dirty="0">
                <a:solidFill>
                  <a:schemeClr val="accent4">
                    <a:lumMod val="50000"/>
                  </a:schemeClr>
                </a:solidFill>
              </a:rPr>
              <a:t>Améliore les modes de vie qui peuvent l'être</a:t>
            </a:r>
          </a:p>
          <a:p>
            <a:r>
              <a:rPr lang="fr-FR" sz="1400" dirty="0">
                <a:solidFill>
                  <a:schemeClr val="accent4">
                    <a:lumMod val="50000"/>
                  </a:schemeClr>
                </a:solidFill>
              </a:rPr>
              <a:t>Améliore la santé mentale</a:t>
            </a:r>
          </a:p>
          <a:p>
            <a:r>
              <a:rPr lang="fr-FR" sz="1400" dirty="0">
                <a:solidFill>
                  <a:schemeClr val="accent4">
                    <a:lumMod val="50000"/>
                  </a:schemeClr>
                </a:solidFill>
              </a:rPr>
              <a:t>Améliore la qualité de vie</a:t>
            </a:r>
          </a:p>
        </p:txBody>
      </p:sp>
      <p:sp>
        <p:nvSpPr>
          <p:cNvPr id="7" name="ZoneTexte 6">
            <a:extLst>
              <a:ext uri="{FF2B5EF4-FFF2-40B4-BE49-F238E27FC236}">
                <a16:creationId xmlns:a16="http://schemas.microsoft.com/office/drawing/2014/main" id="{08C83B66-6448-836C-1DF8-12C8DB19B588}"/>
              </a:ext>
            </a:extLst>
          </p:cNvPr>
          <p:cNvSpPr txBox="1"/>
          <p:nvPr/>
        </p:nvSpPr>
        <p:spPr>
          <a:xfrm>
            <a:off x="4250912" y="2790227"/>
            <a:ext cx="3799042" cy="1384995"/>
          </a:xfrm>
          <a:prstGeom prst="rect">
            <a:avLst/>
          </a:prstGeom>
          <a:noFill/>
        </p:spPr>
        <p:txBody>
          <a:bodyPr wrap="square" rtlCol="0">
            <a:spAutoFit/>
          </a:bodyPr>
          <a:lstStyle/>
          <a:p>
            <a:r>
              <a:rPr lang="fr-FR" sz="1400" dirty="0">
                <a:solidFill>
                  <a:srgbClr val="00B050"/>
                </a:solidFill>
              </a:rPr>
              <a:t>Rapport coût-efficacité et durabilité</a:t>
            </a:r>
          </a:p>
          <a:p>
            <a:r>
              <a:rPr lang="fr-FR" sz="1400" dirty="0">
                <a:solidFill>
                  <a:srgbClr val="00B050"/>
                </a:solidFill>
              </a:rPr>
              <a:t>Prévention</a:t>
            </a:r>
          </a:p>
          <a:p>
            <a:r>
              <a:rPr lang="fr-FR" sz="1400" dirty="0">
                <a:solidFill>
                  <a:srgbClr val="00B050"/>
                </a:solidFill>
              </a:rPr>
              <a:t>Réduction du recours fréquent aux soins primaires</a:t>
            </a:r>
          </a:p>
          <a:p>
            <a:r>
              <a:rPr lang="fr-FR" sz="1400" dirty="0">
                <a:solidFill>
                  <a:srgbClr val="00B050"/>
                </a:solidFill>
              </a:rPr>
              <a:t>Economie au long du parcours de soins</a:t>
            </a:r>
          </a:p>
          <a:p>
            <a:r>
              <a:rPr lang="fr-FR" sz="1400" dirty="0">
                <a:solidFill>
                  <a:srgbClr val="00B050"/>
                </a:solidFill>
              </a:rPr>
              <a:t>Réduction des prescriptions médicamenteuses</a:t>
            </a:r>
          </a:p>
        </p:txBody>
      </p:sp>
      <p:sp>
        <p:nvSpPr>
          <p:cNvPr id="8" name="ZoneTexte 7">
            <a:extLst>
              <a:ext uri="{FF2B5EF4-FFF2-40B4-BE49-F238E27FC236}">
                <a16:creationId xmlns:a16="http://schemas.microsoft.com/office/drawing/2014/main" id="{57BE177C-58D4-F0DF-0FE4-515FA3AA33E0}"/>
              </a:ext>
            </a:extLst>
          </p:cNvPr>
          <p:cNvSpPr txBox="1"/>
          <p:nvPr/>
        </p:nvSpPr>
        <p:spPr>
          <a:xfrm>
            <a:off x="7959434" y="2695100"/>
            <a:ext cx="3799042" cy="1384995"/>
          </a:xfrm>
          <a:prstGeom prst="rect">
            <a:avLst/>
          </a:prstGeom>
          <a:noFill/>
        </p:spPr>
        <p:txBody>
          <a:bodyPr wrap="square" rtlCol="0">
            <a:spAutoFit/>
          </a:bodyPr>
          <a:lstStyle/>
          <a:p>
            <a:r>
              <a:rPr lang="fr-FR" sz="1400" dirty="0">
                <a:solidFill>
                  <a:srgbClr val="7030A0"/>
                </a:solidFill>
              </a:rPr>
              <a:t>Développer la communauté locale</a:t>
            </a:r>
          </a:p>
          <a:p>
            <a:r>
              <a:rPr lang="fr-FR" sz="1400" dirty="0">
                <a:solidFill>
                  <a:srgbClr val="7030A0"/>
                </a:solidFill>
              </a:rPr>
              <a:t>Améliore l'information sur l'existant</a:t>
            </a:r>
          </a:p>
          <a:p>
            <a:r>
              <a:rPr lang="fr-FR" sz="1400" dirty="0">
                <a:solidFill>
                  <a:srgbClr val="7030A0"/>
                </a:solidFill>
              </a:rPr>
              <a:t>Renforce les liens entre les professionnels de santé et les acteurs communautaires</a:t>
            </a:r>
          </a:p>
          <a:p>
            <a:r>
              <a:rPr lang="fr-FR" sz="1400" dirty="0">
                <a:solidFill>
                  <a:srgbClr val="7030A0"/>
                </a:solidFill>
              </a:rPr>
              <a:t>Résilience de la communauté</a:t>
            </a:r>
          </a:p>
          <a:p>
            <a:r>
              <a:rPr lang="fr-FR" sz="1400" dirty="0">
                <a:solidFill>
                  <a:srgbClr val="7030A0"/>
                </a:solidFill>
              </a:rPr>
              <a:t>Valorise les atouts de la communauté</a:t>
            </a:r>
          </a:p>
        </p:txBody>
      </p:sp>
      <p:sp>
        <p:nvSpPr>
          <p:cNvPr id="9" name="ZoneTexte 8">
            <a:extLst>
              <a:ext uri="{FF2B5EF4-FFF2-40B4-BE49-F238E27FC236}">
                <a16:creationId xmlns:a16="http://schemas.microsoft.com/office/drawing/2014/main" id="{5A7ABADB-31A2-B179-5D8D-63AEF8B52FF1}"/>
              </a:ext>
            </a:extLst>
          </p:cNvPr>
          <p:cNvSpPr txBox="1"/>
          <p:nvPr/>
        </p:nvSpPr>
        <p:spPr>
          <a:xfrm>
            <a:off x="502266" y="4626098"/>
            <a:ext cx="4327194" cy="1815882"/>
          </a:xfrm>
          <a:prstGeom prst="rect">
            <a:avLst/>
          </a:prstGeom>
          <a:noFill/>
        </p:spPr>
        <p:txBody>
          <a:bodyPr wrap="square" rtlCol="0">
            <a:spAutoFit/>
          </a:bodyPr>
          <a:lstStyle/>
          <a:p>
            <a:r>
              <a:rPr lang="fr-FR" sz="1400" dirty="0">
                <a:solidFill>
                  <a:srgbClr val="FF0000"/>
                </a:solidFill>
              </a:rPr>
              <a:t>Changement de comportement</a:t>
            </a:r>
          </a:p>
          <a:p>
            <a:r>
              <a:rPr lang="fr-FR" sz="1400" dirty="0">
                <a:solidFill>
                  <a:srgbClr val="FF0000"/>
                </a:solidFill>
              </a:rPr>
              <a:t>Mode de vie</a:t>
            </a:r>
          </a:p>
          <a:p>
            <a:r>
              <a:rPr lang="fr-FR" sz="1400" dirty="0">
                <a:solidFill>
                  <a:srgbClr val="FF0000"/>
                </a:solidFill>
              </a:rPr>
              <a:t>Changement durable</a:t>
            </a:r>
          </a:p>
          <a:p>
            <a:r>
              <a:rPr lang="fr-FR" sz="1400" dirty="0">
                <a:solidFill>
                  <a:srgbClr val="FF0000"/>
                </a:solidFill>
              </a:rPr>
              <a:t>Capacité à prendre soin de soi</a:t>
            </a:r>
          </a:p>
          <a:p>
            <a:r>
              <a:rPr lang="fr-FR" sz="1400" dirty="0">
                <a:solidFill>
                  <a:srgbClr val="FF0000"/>
                </a:solidFill>
              </a:rPr>
              <a:t>Autonomie</a:t>
            </a:r>
          </a:p>
          <a:p>
            <a:r>
              <a:rPr lang="fr-FR" sz="1400" dirty="0">
                <a:solidFill>
                  <a:srgbClr val="FF0000"/>
                </a:solidFill>
              </a:rPr>
              <a:t>Mise en marche</a:t>
            </a:r>
          </a:p>
          <a:p>
            <a:r>
              <a:rPr lang="fr-FR" sz="1400" dirty="0">
                <a:solidFill>
                  <a:srgbClr val="FF0000"/>
                </a:solidFill>
              </a:rPr>
              <a:t>Motivation</a:t>
            </a:r>
          </a:p>
          <a:p>
            <a:r>
              <a:rPr lang="fr-FR" sz="1400" dirty="0">
                <a:solidFill>
                  <a:srgbClr val="FF0000"/>
                </a:solidFill>
              </a:rPr>
              <a:t>Apprentissage de nouvelles compétences</a:t>
            </a:r>
          </a:p>
        </p:txBody>
      </p:sp>
      <p:sp>
        <p:nvSpPr>
          <p:cNvPr id="10" name="ZoneTexte 9">
            <a:extLst>
              <a:ext uri="{FF2B5EF4-FFF2-40B4-BE49-F238E27FC236}">
                <a16:creationId xmlns:a16="http://schemas.microsoft.com/office/drawing/2014/main" id="{49AE57FD-2CC9-947D-EF38-39AD4AFF410E}"/>
              </a:ext>
            </a:extLst>
          </p:cNvPr>
          <p:cNvSpPr txBox="1"/>
          <p:nvPr/>
        </p:nvSpPr>
        <p:spPr>
          <a:xfrm>
            <a:off x="4142343" y="4591643"/>
            <a:ext cx="4327194" cy="1384995"/>
          </a:xfrm>
          <a:prstGeom prst="rect">
            <a:avLst/>
          </a:prstGeom>
          <a:noFill/>
        </p:spPr>
        <p:txBody>
          <a:bodyPr wrap="square" rtlCol="0">
            <a:spAutoFit/>
          </a:bodyPr>
          <a:lstStyle/>
          <a:p>
            <a:r>
              <a:rPr lang="fr-FR" sz="1400" dirty="0">
                <a:solidFill>
                  <a:schemeClr val="accent3">
                    <a:lumMod val="60000"/>
                    <a:lumOff val="40000"/>
                  </a:schemeClr>
                </a:solidFill>
              </a:rPr>
              <a:t>Capacité à développer les acteurs communautaires</a:t>
            </a:r>
          </a:p>
          <a:p>
            <a:r>
              <a:rPr lang="fr-FR" sz="1400" dirty="0">
                <a:solidFill>
                  <a:schemeClr val="accent3">
                    <a:lumMod val="60000"/>
                    <a:lumOff val="40000"/>
                  </a:schemeClr>
                </a:solidFill>
              </a:rPr>
              <a:t>Meilleure employabilité</a:t>
            </a:r>
          </a:p>
          <a:p>
            <a:r>
              <a:rPr lang="fr-FR" sz="1400" dirty="0">
                <a:solidFill>
                  <a:schemeClr val="accent3">
                    <a:lumMod val="60000"/>
                    <a:lumOff val="40000"/>
                  </a:schemeClr>
                </a:solidFill>
              </a:rPr>
              <a:t>Réduction de l'isolement</a:t>
            </a:r>
          </a:p>
          <a:p>
            <a:r>
              <a:rPr lang="fr-FR" sz="1400" dirty="0">
                <a:solidFill>
                  <a:schemeClr val="accent3">
                    <a:lumMod val="60000"/>
                    <a:lumOff val="40000"/>
                  </a:schemeClr>
                </a:solidFill>
              </a:rPr>
              <a:t>Conseil en droit de la protection sociale</a:t>
            </a:r>
          </a:p>
          <a:p>
            <a:r>
              <a:rPr lang="fr-FR" sz="1400" dirty="0">
                <a:solidFill>
                  <a:schemeClr val="accent3">
                    <a:lumMod val="60000"/>
                    <a:lumOff val="40000"/>
                  </a:schemeClr>
                </a:solidFill>
              </a:rPr>
              <a:t>Touche des groupes marginalisés</a:t>
            </a:r>
          </a:p>
          <a:p>
            <a:r>
              <a:rPr lang="fr-FR" sz="1400" dirty="0">
                <a:solidFill>
                  <a:schemeClr val="accent3">
                    <a:lumMod val="60000"/>
                    <a:lumOff val="40000"/>
                  </a:schemeClr>
                </a:solidFill>
              </a:rPr>
              <a:t>Amélioration des compétences</a:t>
            </a:r>
          </a:p>
        </p:txBody>
      </p:sp>
      <p:sp>
        <p:nvSpPr>
          <p:cNvPr id="11" name="ZoneTexte 10">
            <a:extLst>
              <a:ext uri="{FF2B5EF4-FFF2-40B4-BE49-F238E27FC236}">
                <a16:creationId xmlns:a16="http://schemas.microsoft.com/office/drawing/2014/main" id="{A5BCA692-0F54-A57C-8C02-B97BBC5BC320}"/>
              </a:ext>
            </a:extLst>
          </p:cNvPr>
          <p:cNvSpPr txBox="1"/>
          <p:nvPr/>
        </p:nvSpPr>
        <p:spPr>
          <a:xfrm>
            <a:off x="8049954" y="4591242"/>
            <a:ext cx="4327194" cy="1384995"/>
          </a:xfrm>
          <a:prstGeom prst="rect">
            <a:avLst/>
          </a:prstGeom>
          <a:noFill/>
        </p:spPr>
        <p:txBody>
          <a:bodyPr wrap="square" rtlCol="0">
            <a:spAutoFit/>
          </a:bodyPr>
          <a:lstStyle/>
          <a:p>
            <a:r>
              <a:rPr lang="fr-FR" sz="1400" dirty="0">
                <a:solidFill>
                  <a:srgbClr val="FFC000"/>
                </a:solidFill>
              </a:rPr>
              <a:t>Dissuasion sociale de la malveillance</a:t>
            </a:r>
          </a:p>
          <a:p>
            <a:r>
              <a:rPr lang="fr-FR" sz="1400" dirty="0">
                <a:solidFill>
                  <a:srgbClr val="FFC000"/>
                </a:solidFill>
              </a:rPr>
              <a:t>Une meilleure employabilité</a:t>
            </a:r>
          </a:p>
          <a:p>
            <a:r>
              <a:rPr lang="fr-FR" sz="1400" dirty="0">
                <a:solidFill>
                  <a:srgbClr val="FFC000"/>
                </a:solidFill>
              </a:rPr>
              <a:t>Réduire l’isolation</a:t>
            </a:r>
          </a:p>
          <a:p>
            <a:r>
              <a:rPr lang="fr-FR" sz="1400" dirty="0">
                <a:solidFill>
                  <a:srgbClr val="FFC000"/>
                </a:solidFill>
              </a:rPr>
              <a:t>Conseil en droit de l'aide sociale</a:t>
            </a:r>
          </a:p>
          <a:p>
            <a:r>
              <a:rPr lang="fr-FR" sz="1400" dirty="0">
                <a:solidFill>
                  <a:srgbClr val="FFC000"/>
                </a:solidFill>
              </a:rPr>
              <a:t>Atteindre des groupes marginalisés</a:t>
            </a:r>
          </a:p>
          <a:p>
            <a:r>
              <a:rPr lang="fr-FR" sz="1400" dirty="0">
                <a:solidFill>
                  <a:srgbClr val="FFC000"/>
                </a:solidFill>
              </a:rPr>
              <a:t>Augmenter les compétences</a:t>
            </a:r>
          </a:p>
        </p:txBody>
      </p:sp>
      <p:pic>
        <p:nvPicPr>
          <p:cNvPr id="2" name="Picture 18" descr="Icon&#10;&#10;Description automatically generated with low confidence">
            <a:extLst>
              <a:ext uri="{FF2B5EF4-FFF2-40B4-BE49-F238E27FC236}">
                <a16:creationId xmlns:a16="http://schemas.microsoft.com/office/drawing/2014/main" id="{EB5A1FE9-24EF-C8C9-269C-A8908A3E9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7985" y="-390602"/>
            <a:ext cx="2528644" cy="2908348"/>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48531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667BCB-9A25-3E4E-8394-B59238F9717C}"/>
              </a:ext>
            </a:extLst>
          </p:cNvPr>
          <p:cNvSpPr>
            <a:spLocks noGrp="1"/>
          </p:cNvSpPr>
          <p:nvPr>
            <p:ph type="body" sz="quarter" idx="17"/>
          </p:nvPr>
        </p:nvSpPr>
        <p:spPr>
          <a:xfrm>
            <a:off x="-13494" y="132648"/>
            <a:ext cx="12218988" cy="1238831"/>
          </a:xfrm>
        </p:spPr>
        <p:txBody>
          <a:bodyPr/>
          <a:lstStyle/>
          <a:p>
            <a:r>
              <a:rPr lang="en-US" dirty="0">
                <a:effectLst>
                  <a:outerShdw blurRad="38100" dist="38100" dir="2700000" algn="tl">
                    <a:srgbClr val="000000">
                      <a:alpha val="43137"/>
                    </a:srgbClr>
                  </a:outerShdw>
                </a:effectLst>
              </a:rPr>
              <a:t>formation pour les professionnels de la santé et des soins</a:t>
            </a:r>
          </a:p>
          <a:p>
            <a:r>
              <a:rPr lang="en-US" dirty="0">
                <a:effectLst>
                  <a:outerShdw blurRad="38100" dist="38100" dir="2700000" algn="tl">
                    <a:srgbClr val="000000">
                      <a:alpha val="43137"/>
                    </a:srgbClr>
                  </a:outerShdw>
                </a:effectLst>
              </a:rPr>
              <a:t>Aperçu du cours</a:t>
            </a:r>
          </a:p>
        </p:txBody>
      </p:sp>
      <p:sp>
        <p:nvSpPr>
          <p:cNvPr id="4" name="Text Placeholder 3">
            <a:extLst>
              <a:ext uri="{FF2B5EF4-FFF2-40B4-BE49-F238E27FC236}">
                <a16:creationId xmlns:a16="http://schemas.microsoft.com/office/drawing/2014/main" id="{096916DA-E8F4-BB4C-84BF-8C1F0DB67F87}"/>
              </a:ext>
            </a:extLst>
          </p:cNvPr>
          <p:cNvSpPr>
            <a:spLocks noGrp="1"/>
          </p:cNvSpPr>
          <p:nvPr>
            <p:ph type="body" sz="quarter" idx="41"/>
          </p:nvPr>
        </p:nvSpPr>
        <p:spPr>
          <a:xfrm>
            <a:off x="371860" y="1371479"/>
            <a:ext cx="2046668" cy="753156"/>
          </a:xfrm>
        </p:spPr>
        <p:txBody>
          <a:bodyPr/>
          <a:lstStyle/>
          <a:p>
            <a:r>
              <a:rPr lang="en-US" dirty="0">
                <a:effectLst>
                  <a:outerShdw blurRad="38100" dist="38100" dir="2700000" algn="tl">
                    <a:srgbClr val="000000">
                      <a:alpha val="43137"/>
                    </a:srgbClr>
                  </a:outerShdw>
                </a:effectLst>
              </a:rPr>
              <a:t>Sujet 1</a:t>
            </a:r>
          </a:p>
        </p:txBody>
      </p:sp>
      <p:sp>
        <p:nvSpPr>
          <p:cNvPr id="5" name="Text Placeholder 4">
            <a:extLst>
              <a:ext uri="{FF2B5EF4-FFF2-40B4-BE49-F238E27FC236}">
                <a16:creationId xmlns:a16="http://schemas.microsoft.com/office/drawing/2014/main" id="{283BAE8B-9F81-B34A-89FA-A6461DD4A08D}"/>
              </a:ext>
            </a:extLst>
          </p:cNvPr>
          <p:cNvSpPr>
            <a:spLocks noGrp="1"/>
          </p:cNvSpPr>
          <p:nvPr>
            <p:ph type="body" sz="quarter" idx="42"/>
          </p:nvPr>
        </p:nvSpPr>
        <p:spPr>
          <a:xfrm>
            <a:off x="371860" y="2124635"/>
            <a:ext cx="2046668" cy="793981"/>
          </a:xfrm>
        </p:spPr>
        <p:txBody>
          <a:bodyPr>
            <a:normAutofit fontScale="77500" lnSpcReduction="20000"/>
          </a:bodyPr>
          <a:lstStyle/>
          <a:p>
            <a:pPr>
              <a:lnSpc>
                <a:spcPct val="160000"/>
              </a:lnSpc>
            </a:pPr>
            <a:r>
              <a:rPr lang="en-US" dirty="0"/>
              <a:t>Introduction à la prescription sociale</a:t>
            </a:r>
          </a:p>
        </p:txBody>
      </p:sp>
      <p:sp>
        <p:nvSpPr>
          <p:cNvPr id="47" name="Text Placeholder 46">
            <a:extLst>
              <a:ext uri="{FF2B5EF4-FFF2-40B4-BE49-F238E27FC236}">
                <a16:creationId xmlns:a16="http://schemas.microsoft.com/office/drawing/2014/main" id="{D3EE1DC8-0DAA-6045-877A-987B9AE4107C}"/>
              </a:ext>
            </a:extLst>
          </p:cNvPr>
          <p:cNvSpPr>
            <a:spLocks noGrp="1"/>
          </p:cNvSpPr>
          <p:nvPr>
            <p:ph type="body" sz="quarter" idx="44"/>
          </p:nvPr>
        </p:nvSpPr>
        <p:spPr>
          <a:xfrm>
            <a:off x="2429274" y="1438407"/>
            <a:ext cx="2903060" cy="2340216"/>
          </a:xfrm>
        </p:spPr>
        <p:txBody>
          <a:bodyPr>
            <a:normAutofit fontScale="25000" lnSpcReduction="20000"/>
          </a:bodyPr>
          <a:lstStyle/>
          <a:p>
            <a:pPr marL="457200" indent="-457200" algn="l">
              <a:lnSpc>
                <a:spcPct val="170000"/>
              </a:lnSpc>
              <a:buFont typeface="+mj-lt"/>
              <a:buAutoNum type="arabicPeriod"/>
            </a:pPr>
            <a:r>
              <a:rPr lang="en-US" sz="4800" dirty="0"/>
              <a:t>Prescription </a:t>
            </a:r>
            <a:r>
              <a:rPr lang="en-US" sz="4800" dirty="0" err="1"/>
              <a:t>sociale</a:t>
            </a:r>
            <a:r>
              <a:rPr lang="en-US" sz="4800" dirty="0"/>
              <a:t> :  Quoi, Pourquoi, Où et Comment</a:t>
            </a:r>
          </a:p>
          <a:p>
            <a:pPr marL="457200" indent="-457200" algn="l">
              <a:lnSpc>
                <a:spcPct val="170000"/>
              </a:lnSpc>
              <a:buFont typeface="+mj-lt"/>
              <a:buAutoNum type="arabicPeriod"/>
            </a:pPr>
            <a:r>
              <a:rPr lang="en-US" sz="4800" dirty="0"/>
              <a:t>Rôle du professionnel de la santé et des soins</a:t>
            </a:r>
          </a:p>
          <a:p>
            <a:pPr marL="457200" indent="-457200" algn="l">
              <a:lnSpc>
                <a:spcPct val="170000"/>
              </a:lnSpc>
              <a:buFont typeface="+mj-lt"/>
              <a:buAutoNum type="arabicPeriod"/>
            </a:pPr>
            <a:r>
              <a:rPr lang="en-US" sz="4800" dirty="0"/>
              <a:t>La prescription sociale en action</a:t>
            </a:r>
          </a:p>
          <a:p>
            <a:pPr marL="457200" indent="-457200" algn="l">
              <a:lnSpc>
                <a:spcPct val="170000"/>
              </a:lnSpc>
              <a:buFont typeface="+mj-lt"/>
              <a:buAutoNum type="arabicPeriod"/>
            </a:pPr>
            <a:r>
              <a:rPr lang="en-US" sz="4800" dirty="0"/>
              <a:t>Tendre la main et collaborer pour le succès de la PS</a:t>
            </a:r>
          </a:p>
          <a:p>
            <a:endParaRPr lang="en-US" dirty="0"/>
          </a:p>
        </p:txBody>
      </p:sp>
      <p:sp>
        <p:nvSpPr>
          <p:cNvPr id="48" name="Text Placeholder 47">
            <a:extLst>
              <a:ext uri="{FF2B5EF4-FFF2-40B4-BE49-F238E27FC236}">
                <a16:creationId xmlns:a16="http://schemas.microsoft.com/office/drawing/2014/main" id="{F12D74C0-E1E3-024D-903C-D5A0E900DE78}"/>
              </a:ext>
            </a:extLst>
          </p:cNvPr>
          <p:cNvSpPr>
            <a:spLocks noGrp="1"/>
          </p:cNvSpPr>
          <p:nvPr>
            <p:ph type="body" sz="quarter" idx="45"/>
          </p:nvPr>
        </p:nvSpPr>
        <p:spPr>
          <a:xfrm>
            <a:off x="382606" y="3519454"/>
            <a:ext cx="2046668" cy="793981"/>
          </a:xfrm>
        </p:spPr>
        <p:txBody>
          <a:bodyPr/>
          <a:lstStyle/>
          <a:p>
            <a:r>
              <a:rPr lang="en-US" dirty="0">
                <a:effectLst>
                  <a:outerShdw blurRad="38100" dist="38100" dir="2700000" algn="tl">
                    <a:srgbClr val="000000">
                      <a:alpha val="43137"/>
                    </a:srgbClr>
                  </a:outerShdw>
                </a:effectLst>
              </a:rPr>
              <a:t>Sujet 2</a:t>
            </a:r>
          </a:p>
        </p:txBody>
      </p:sp>
      <p:sp>
        <p:nvSpPr>
          <p:cNvPr id="50" name="Text Placeholder 49">
            <a:extLst>
              <a:ext uri="{FF2B5EF4-FFF2-40B4-BE49-F238E27FC236}">
                <a16:creationId xmlns:a16="http://schemas.microsoft.com/office/drawing/2014/main" id="{4822C39B-D471-394C-8D4E-31F9D2A51E59}"/>
              </a:ext>
            </a:extLst>
          </p:cNvPr>
          <p:cNvSpPr>
            <a:spLocks noGrp="1"/>
          </p:cNvSpPr>
          <p:nvPr>
            <p:ph type="body" sz="quarter" idx="46"/>
          </p:nvPr>
        </p:nvSpPr>
        <p:spPr>
          <a:xfrm>
            <a:off x="382606" y="4272610"/>
            <a:ext cx="2046668" cy="1980272"/>
          </a:xfrm>
        </p:spPr>
        <p:txBody>
          <a:bodyPr>
            <a:normAutofit fontScale="25000" lnSpcReduction="20000"/>
          </a:bodyPr>
          <a:lstStyle/>
          <a:p>
            <a:pPr>
              <a:lnSpc>
                <a:spcPct val="170000"/>
              </a:lnSpc>
            </a:pPr>
            <a:r>
              <a:rPr lang="en-US" sz="5600" dirty="0"/>
              <a:t>Rôle du </a:t>
            </a:r>
            <a:r>
              <a:rPr lang="en-US" sz="5600" dirty="0" err="1"/>
              <a:t>professionnel</a:t>
            </a:r>
            <a:r>
              <a:rPr lang="en-US" sz="5600" dirty="0"/>
              <a:t> de santé et des soins dans l'apprentissage des </a:t>
            </a:r>
            <a:r>
              <a:rPr lang="en-US" sz="5600" dirty="0" err="1"/>
              <a:t>adultes</a:t>
            </a:r>
            <a:r>
              <a:rPr lang="en-US" sz="5600" dirty="0"/>
              <a:t> </a:t>
            </a:r>
            <a:r>
              <a:rPr lang="en-US" sz="5600" dirty="0" err="1"/>
              <a:t>en</a:t>
            </a:r>
            <a:r>
              <a:rPr lang="en-US" sz="5600" dirty="0"/>
              <a:t> </a:t>
            </a:r>
            <a:r>
              <a:rPr lang="en-US" sz="5600" dirty="0" err="1"/>
              <a:t>communauté</a:t>
            </a:r>
            <a:endParaRPr lang="en-US" sz="5600" dirty="0"/>
          </a:p>
          <a:p>
            <a:endParaRPr lang="en-US" dirty="0"/>
          </a:p>
        </p:txBody>
      </p:sp>
      <p:sp>
        <p:nvSpPr>
          <p:cNvPr id="53" name="Text Placeholder 52">
            <a:extLst>
              <a:ext uri="{FF2B5EF4-FFF2-40B4-BE49-F238E27FC236}">
                <a16:creationId xmlns:a16="http://schemas.microsoft.com/office/drawing/2014/main" id="{6525CEE2-BAC8-3F47-AF9C-5EFE85C217FA}"/>
              </a:ext>
            </a:extLst>
          </p:cNvPr>
          <p:cNvSpPr>
            <a:spLocks noGrp="1"/>
          </p:cNvSpPr>
          <p:nvPr>
            <p:ph type="body" sz="quarter" idx="48"/>
          </p:nvPr>
        </p:nvSpPr>
        <p:spPr>
          <a:xfrm>
            <a:off x="2792013" y="4029838"/>
            <a:ext cx="2046668" cy="1236576"/>
          </a:xfrm>
        </p:spPr>
        <p:txBody>
          <a:bodyPr/>
          <a:lstStyle/>
          <a:p>
            <a:endParaRPr lang="en-US" dirty="0"/>
          </a:p>
          <a:p>
            <a:endParaRPr lang="en-US" dirty="0"/>
          </a:p>
        </p:txBody>
      </p:sp>
      <p:sp>
        <p:nvSpPr>
          <p:cNvPr id="67" name="Text Placeholder 66">
            <a:extLst>
              <a:ext uri="{FF2B5EF4-FFF2-40B4-BE49-F238E27FC236}">
                <a16:creationId xmlns:a16="http://schemas.microsoft.com/office/drawing/2014/main" id="{4104EF0C-1968-5641-9E9D-42665FBD0285}"/>
              </a:ext>
            </a:extLst>
          </p:cNvPr>
          <p:cNvSpPr>
            <a:spLocks noGrp="1"/>
          </p:cNvSpPr>
          <p:nvPr>
            <p:ph type="body" sz="quarter" idx="49"/>
          </p:nvPr>
        </p:nvSpPr>
        <p:spPr>
          <a:xfrm>
            <a:off x="6271514" y="4877589"/>
            <a:ext cx="1208278" cy="823964"/>
          </a:xfrm>
        </p:spPr>
        <p:txBody>
          <a:bodyPr/>
          <a:lstStyle/>
          <a:p>
            <a:r>
              <a:rPr lang="en-US" sz="2000" dirty="0">
                <a:effectLst>
                  <a:outerShdw blurRad="38100" dist="38100" dir="2700000" algn="tl">
                    <a:srgbClr val="000000">
                      <a:alpha val="43137"/>
                    </a:srgbClr>
                  </a:outerShdw>
                </a:effectLst>
              </a:rPr>
              <a:t>15 heures de formation CPD</a:t>
            </a:r>
          </a:p>
        </p:txBody>
      </p:sp>
      <p:sp>
        <p:nvSpPr>
          <p:cNvPr id="68" name="Text Placeholder 67">
            <a:extLst>
              <a:ext uri="{FF2B5EF4-FFF2-40B4-BE49-F238E27FC236}">
                <a16:creationId xmlns:a16="http://schemas.microsoft.com/office/drawing/2014/main" id="{76555C1A-FF01-D34E-89FF-DFA6F6949A5E}"/>
              </a:ext>
            </a:extLst>
          </p:cNvPr>
          <p:cNvSpPr>
            <a:spLocks noGrp="1"/>
          </p:cNvSpPr>
          <p:nvPr>
            <p:ph type="body" sz="quarter" idx="50"/>
          </p:nvPr>
        </p:nvSpPr>
        <p:spPr>
          <a:xfrm>
            <a:off x="8569371" y="3208893"/>
            <a:ext cx="961326" cy="721909"/>
          </a:xfrm>
        </p:spPr>
        <p:txBody>
          <a:bodyPr/>
          <a:lstStyle/>
          <a:p>
            <a:r>
              <a:rPr lang="en-US" sz="1400" dirty="0">
                <a:effectLst>
                  <a:outerShdw blurRad="38100" dist="38100" dir="2700000" algn="tl">
                    <a:srgbClr val="000000">
                      <a:alpha val="43137"/>
                    </a:srgbClr>
                  </a:outerShdw>
                </a:effectLst>
              </a:rPr>
              <a:t>Plus de 28 ressources de lecture et liens</a:t>
            </a:r>
          </a:p>
        </p:txBody>
      </p:sp>
      <p:sp>
        <p:nvSpPr>
          <p:cNvPr id="69" name="Text Placeholder 68">
            <a:extLst>
              <a:ext uri="{FF2B5EF4-FFF2-40B4-BE49-F238E27FC236}">
                <a16:creationId xmlns:a16="http://schemas.microsoft.com/office/drawing/2014/main" id="{213EE7EA-892D-264F-915D-702F27C6F94D}"/>
              </a:ext>
            </a:extLst>
          </p:cNvPr>
          <p:cNvSpPr>
            <a:spLocks noGrp="1"/>
          </p:cNvSpPr>
          <p:nvPr>
            <p:ph type="body" sz="quarter" idx="51"/>
          </p:nvPr>
        </p:nvSpPr>
        <p:spPr>
          <a:xfrm>
            <a:off x="6096000" y="2124635"/>
            <a:ext cx="779653" cy="1084258"/>
          </a:xfrm>
        </p:spPr>
        <p:txBody>
          <a:bodyPr/>
          <a:lstStyle/>
          <a:p>
            <a:r>
              <a:rPr lang="en-US" sz="1400" dirty="0"/>
              <a:t>1 </a:t>
            </a:r>
            <a:r>
              <a:rPr lang="en-US" sz="1400" dirty="0">
                <a:effectLst>
                  <a:outerShdw blurRad="38100" dist="38100" dir="2700000" algn="tl">
                    <a:srgbClr val="000000">
                      <a:alpha val="43137"/>
                    </a:srgbClr>
                  </a:outerShdw>
                </a:effectLst>
              </a:rPr>
              <a:t>heure </a:t>
            </a:r>
            <a:r>
              <a:rPr lang="en-US" sz="1400" dirty="0"/>
              <a:t>de vidéos utiles</a:t>
            </a:r>
          </a:p>
          <a:p>
            <a:endParaRPr lang="en-US" sz="1200" dirty="0"/>
          </a:p>
        </p:txBody>
      </p:sp>
      <p:sp>
        <p:nvSpPr>
          <p:cNvPr id="70" name="Text Placeholder 69">
            <a:extLst>
              <a:ext uri="{FF2B5EF4-FFF2-40B4-BE49-F238E27FC236}">
                <a16:creationId xmlns:a16="http://schemas.microsoft.com/office/drawing/2014/main" id="{A8AD99C3-8C6E-0044-BD9A-2067527C1070}"/>
              </a:ext>
            </a:extLst>
          </p:cNvPr>
          <p:cNvSpPr>
            <a:spLocks noGrp="1"/>
          </p:cNvSpPr>
          <p:nvPr>
            <p:ph type="body" sz="quarter" idx="52"/>
          </p:nvPr>
        </p:nvSpPr>
        <p:spPr>
          <a:xfrm>
            <a:off x="9836112" y="1495039"/>
            <a:ext cx="942929" cy="1259191"/>
          </a:xfrm>
        </p:spPr>
        <p:txBody>
          <a:bodyPr/>
          <a:lstStyle/>
          <a:p>
            <a:r>
              <a:rPr lang="en-US" sz="1400" dirty="0">
                <a:effectLst>
                  <a:outerShdw blurRad="38100" dist="38100" dir="2700000" algn="tl">
                    <a:srgbClr val="000000">
                      <a:alpha val="43137"/>
                    </a:srgbClr>
                  </a:outerShdw>
                </a:effectLst>
              </a:rPr>
              <a:t>2 </a:t>
            </a:r>
            <a:r>
              <a:rPr lang="en-US" sz="1050" dirty="0">
                <a:effectLst>
                  <a:outerShdw blurRad="38100" dist="38100" dir="2700000" algn="tl">
                    <a:srgbClr val="000000">
                      <a:alpha val="43137"/>
                    </a:srgbClr>
                  </a:outerShdw>
                </a:effectLst>
              </a:rPr>
              <a:t>exercises interactifs</a:t>
            </a:r>
          </a:p>
        </p:txBody>
      </p:sp>
      <p:sp>
        <p:nvSpPr>
          <p:cNvPr id="9" name="TextBox 8">
            <a:extLst>
              <a:ext uri="{FF2B5EF4-FFF2-40B4-BE49-F238E27FC236}">
                <a16:creationId xmlns:a16="http://schemas.microsoft.com/office/drawing/2014/main" id="{AFA5FF8C-EB14-6833-EA32-084AFDC07C7D}"/>
              </a:ext>
            </a:extLst>
          </p:cNvPr>
          <p:cNvSpPr txBox="1"/>
          <p:nvPr/>
        </p:nvSpPr>
        <p:spPr>
          <a:xfrm>
            <a:off x="2515080" y="3814959"/>
            <a:ext cx="2694054" cy="2285241"/>
          </a:xfrm>
          <a:prstGeom prst="rect">
            <a:avLst/>
          </a:prstGeom>
          <a:noFill/>
        </p:spPr>
        <p:txBody>
          <a:bodyPr wrap="square" rtlCol="0">
            <a:spAutoFit/>
          </a:bodyPr>
          <a:lstStyle/>
          <a:p>
            <a:pPr marL="342900" indent="-342900">
              <a:lnSpc>
                <a:spcPct val="150000"/>
              </a:lnSpc>
              <a:buFont typeface="+mj-lt"/>
              <a:buAutoNum type="arabicPeriod"/>
            </a:pPr>
            <a:r>
              <a:rPr lang="en-GB" sz="1200" dirty="0">
                <a:latin typeface="Josefin Sans" pitchFamily="2" charset="0"/>
              </a:rPr>
              <a:t>Comprendre les concepts de l'éducation des adultes</a:t>
            </a:r>
          </a:p>
          <a:p>
            <a:pPr marL="342900" indent="-342900">
              <a:lnSpc>
                <a:spcPct val="150000"/>
              </a:lnSpc>
              <a:buFont typeface="+mj-lt"/>
              <a:buAutoNum type="arabicPeriod"/>
            </a:pPr>
            <a:r>
              <a:rPr lang="en-GB" sz="1200" dirty="0">
                <a:latin typeface="Josefin Sans" pitchFamily="2" charset="0"/>
              </a:rPr>
              <a:t>7 compétences des éducateurs d'adultes</a:t>
            </a:r>
          </a:p>
          <a:p>
            <a:pPr marL="342900" indent="-342900">
              <a:lnSpc>
                <a:spcPct val="150000"/>
              </a:lnSpc>
              <a:buFont typeface="+mj-lt"/>
              <a:buAutoNum type="arabicPeriod"/>
            </a:pPr>
            <a:r>
              <a:rPr lang="en-GB" sz="1200" dirty="0">
                <a:latin typeface="Josefin Sans" pitchFamily="2" charset="0"/>
              </a:rPr>
              <a:t>Compétences avancées en matière de communication</a:t>
            </a:r>
          </a:p>
          <a:p>
            <a:pPr marL="342900" indent="-342900">
              <a:lnSpc>
                <a:spcPct val="150000"/>
              </a:lnSpc>
              <a:buFont typeface="+mj-lt"/>
              <a:buAutoNum type="arabicPeriod"/>
            </a:pPr>
            <a:r>
              <a:rPr lang="en-GB" sz="1200" dirty="0">
                <a:latin typeface="Josefin Sans" pitchFamily="2" charset="0"/>
              </a:rPr>
              <a:t>Littératie en matière de </a:t>
            </a:r>
            <a:r>
              <a:rPr lang="en-GB" sz="1200" dirty="0" err="1">
                <a:latin typeface="Josefin Sans" pitchFamily="2" charset="0"/>
              </a:rPr>
              <a:t>santé</a:t>
            </a:r>
            <a:r>
              <a:rPr lang="en-GB" sz="1200" dirty="0">
                <a:latin typeface="Josefin Sans" pitchFamily="2" charset="0"/>
              </a:rPr>
              <a:t> et de bien-être</a:t>
            </a:r>
            <a:r>
              <a:rPr lang="en-GB" sz="1100" dirty="0">
                <a:latin typeface="Josefin Sans" pitchFamily="2" charset="0"/>
              </a:rPr>
              <a:t>.</a:t>
            </a:r>
          </a:p>
        </p:txBody>
      </p:sp>
    </p:spTree>
    <p:extLst>
      <p:ext uri="{BB962C8B-B14F-4D97-AF65-F5344CB8AC3E}">
        <p14:creationId xmlns:p14="http://schemas.microsoft.com/office/powerpoint/2010/main" val="93454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152252" y="441961"/>
            <a:ext cx="6218031" cy="868680"/>
          </a:xfrm>
        </p:spPr>
        <p:txBody>
          <a:bodyPr/>
          <a:lstStyle/>
          <a:p>
            <a:pPr algn="l"/>
            <a:r>
              <a:rPr lang="en-US" dirty="0"/>
              <a:t>Ressources utiles</a:t>
            </a: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latin typeface="Amatic SC" panose="00000500000000000000" pitchFamily="2" charset="-79"/>
              <a:ea typeface="Calibri" panose="020F0502020204030204" pitchFamily="34" charset="0"/>
              <a:cs typeface="Amatic SC" panose="00000500000000000000" pitchFamily="2" charset="-79"/>
            </a:endParaRPr>
          </a:p>
          <a:p>
            <a:endParaRPr lang="en-GB" sz="2400" dirty="0">
              <a:solidFill>
                <a:schemeClr val="tx1"/>
              </a:solidFill>
              <a:effectLst/>
              <a:latin typeface="Amatic SC" panose="00000500000000000000" pitchFamily="2" charset="-79"/>
              <a:ea typeface="Calibri" panose="020F0502020204030204" pitchFamily="34" charset="0"/>
              <a:cs typeface="Amatic SC" panose="00000500000000000000" pitchFamily="2" charset="-79"/>
            </a:endParaRPr>
          </a:p>
          <a:p>
            <a:pPr algn="l"/>
            <a:endParaRPr lang="en-US" dirty="0"/>
          </a:p>
        </p:txBody>
      </p:sp>
      <p:sp>
        <p:nvSpPr>
          <p:cNvPr id="11" name="TextBox 10">
            <a:extLst>
              <a:ext uri="{FF2B5EF4-FFF2-40B4-BE49-F238E27FC236}">
                <a16:creationId xmlns:a16="http://schemas.microsoft.com/office/drawing/2014/main" id="{A101709A-B327-4E49-812B-7B0FC6790892}"/>
              </a:ext>
            </a:extLst>
          </p:cNvPr>
          <p:cNvSpPr txBox="1"/>
          <p:nvPr/>
        </p:nvSpPr>
        <p:spPr>
          <a:xfrm>
            <a:off x="1152252" y="1000860"/>
            <a:ext cx="7686947" cy="6037487"/>
          </a:xfrm>
          <a:prstGeom prst="rect">
            <a:avLst/>
          </a:prstGeom>
          <a:noFill/>
        </p:spPr>
        <p:txBody>
          <a:bodyPr wrap="square">
            <a:spAutoFit/>
          </a:bodyPr>
          <a:lstStyle/>
          <a:p>
            <a:pPr>
              <a:spcAft>
                <a:spcPts val="800"/>
              </a:spcAft>
            </a:pPr>
            <a:r>
              <a:rPr lang="en-GB" sz="2800" dirty="0">
                <a:effectLst/>
                <a:latin typeface="Amatic SC" panose="00000500000000000000" pitchFamily="2" charset="-79"/>
                <a:ea typeface="Calibri" panose="020F0502020204030204" pitchFamily="34" charset="0"/>
                <a:cs typeface="Amatic SC" panose="00000500000000000000" pitchFamily="2" charset="-79"/>
              </a:rPr>
              <a:t>Le réseau de prescription sociale</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hlinkClick r:id="rId2"/>
              </a:rPr>
              <a:t>https://www.socialprescribingnetwork.com/resources/useful-websites </a:t>
            </a:r>
          </a:p>
          <a:p>
            <a:pPr>
              <a:spcAft>
                <a:spcPts val="800"/>
              </a:spcAft>
            </a:pPr>
            <a:endParaRPr lang="en-GB" sz="2400" dirty="0">
              <a:latin typeface="Amatic SC" panose="00000500000000000000" pitchFamily="2" charset="-79"/>
              <a:cs typeface="Amatic SC" panose="00000500000000000000" pitchFamily="2" charset="-79"/>
            </a:endParaRPr>
          </a:p>
          <a:p>
            <a:pPr>
              <a:spcAft>
                <a:spcPts val="800"/>
              </a:spcAft>
            </a:pPr>
            <a:r>
              <a:rPr lang="en-GB" sz="2400" dirty="0">
                <a:latin typeface="Amatic SC" panose="00000500000000000000" pitchFamily="2" charset="-79"/>
                <a:cs typeface="Amatic SC" panose="00000500000000000000" pitchFamily="2" charset="-79"/>
              </a:rPr>
              <a:t>Quelles sont les preuves du rôle des arts dans l'amélioration de la santé et du bien-être dans </a:t>
            </a:r>
            <a:r>
              <a:rPr lang="en-GB" sz="2400" dirty="0" err="1">
                <a:latin typeface="Amatic SC" panose="00000500000000000000" pitchFamily="2" charset="-79"/>
                <a:cs typeface="Amatic SC" panose="00000500000000000000" pitchFamily="2" charset="-79"/>
              </a:rPr>
              <a:t>l'OMS</a:t>
            </a:r>
            <a:r>
              <a:rPr lang="en-GB" sz="2400" dirty="0">
                <a:latin typeface="Amatic SC" panose="00000500000000000000" pitchFamily="2" charset="-79"/>
                <a:cs typeface="Amatic SC" panose="00000500000000000000" pitchFamily="2" charset="-79"/>
              </a:rPr>
              <a:t> </a:t>
            </a:r>
            <a:r>
              <a:rPr lang="en-GB" sz="2400" dirty="0" err="1">
                <a:latin typeface="Amatic SC" panose="00000500000000000000" pitchFamily="2" charset="-79"/>
                <a:cs typeface="Amatic SC" panose="00000500000000000000" pitchFamily="2" charset="-79"/>
              </a:rPr>
              <a:t>en</a:t>
            </a:r>
            <a:r>
              <a:rPr lang="en-GB" sz="2400" dirty="0">
                <a:latin typeface="Amatic SC" panose="00000500000000000000" pitchFamily="2" charset="-79"/>
                <a:cs typeface="Amatic SC" panose="00000500000000000000" pitchFamily="2" charset="-79"/>
              </a:rPr>
              <a:t> Europe ?</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hlinkClick r:id="rId3"/>
              </a:rPr>
              <a:t>https://gallery.mailchimp.com/a694bc0ff11d9dd94b05ccd0d/files/900a6411-424d-4617-8d31-9a6aadcf2b03/WHO_2pp_Arts_Factsheet_v6a.pdf </a:t>
            </a:r>
          </a:p>
          <a:p>
            <a:pPr>
              <a:spcAft>
                <a:spcPts val="800"/>
              </a:spcAft>
            </a:pPr>
            <a:endParaRPr lang="en-GB" sz="8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rPr>
              <a:t>Debs Taylor, Creative Minds :</a:t>
            </a:r>
          </a:p>
          <a:p>
            <a:pPr>
              <a:spcAft>
                <a:spcPts val="800"/>
              </a:spcAft>
            </a:pPr>
            <a:r>
              <a:rPr lang="en-GB" sz="2400" dirty="0">
                <a:effectLst/>
                <a:latin typeface="Amatic SC" panose="00000500000000000000" pitchFamily="2" charset="-79"/>
                <a:ea typeface="Calibri" panose="020F0502020204030204" pitchFamily="34" charset="0"/>
                <a:cs typeface="Amatic SC" panose="00000500000000000000" pitchFamily="2" charset="-79"/>
              </a:rPr>
              <a:t>"L'impact de la prescription sociale sur les personnes et les communautés".</a:t>
            </a:r>
          </a:p>
          <a:p>
            <a:pPr>
              <a:lnSpc>
                <a:spcPct val="150000"/>
              </a:lnSpc>
              <a:spcAft>
                <a:spcPts val="800"/>
              </a:spcAft>
            </a:pPr>
            <a:r>
              <a:rPr lang="en-GB" sz="24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4"/>
              </a:rPr>
              <a:t>https://www.youtube.com/watch?v=GT35aDMbTAI</a:t>
            </a: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endParaRPr lang="en-GB" sz="2400" dirty="0">
              <a:effectLst/>
              <a:latin typeface="Amatic SC" panose="00000500000000000000" pitchFamily="2" charset="-79"/>
              <a:ea typeface="Calibri" panose="020F0502020204030204" pitchFamily="34" charset="0"/>
              <a:cs typeface="Amatic SC" panose="00000500000000000000" pitchFamily="2" charset="-79"/>
            </a:endParaRPr>
          </a:p>
        </p:txBody>
      </p:sp>
      <p:sp>
        <p:nvSpPr>
          <p:cNvPr id="5" name="TextBox 4">
            <a:extLst>
              <a:ext uri="{FF2B5EF4-FFF2-40B4-BE49-F238E27FC236}">
                <a16:creationId xmlns:a16="http://schemas.microsoft.com/office/drawing/2014/main" id="{7B100FEF-68C5-4DB6-A447-0A38F860E566}"/>
              </a:ext>
            </a:extLst>
          </p:cNvPr>
          <p:cNvSpPr txBox="1"/>
          <p:nvPr/>
        </p:nvSpPr>
        <p:spPr>
          <a:xfrm>
            <a:off x="9402447" y="2943667"/>
            <a:ext cx="1902579" cy="1200329"/>
          </a:xfrm>
          <a:prstGeom prst="rect">
            <a:avLst/>
          </a:prstGeom>
          <a:noFill/>
        </p:spPr>
        <p:txBody>
          <a:bodyPr wrap="square" rtlCol="0">
            <a:spAutoFit/>
          </a:bodyPr>
          <a:lstStyle/>
          <a:p>
            <a:pPr algn="ctr"/>
            <a:r>
              <a:rPr lang="en-GB" sz="3600" dirty="0">
                <a:latin typeface="Amatic SC" panose="00000500000000000000" pitchFamily="2" charset="-79"/>
                <a:cs typeface="Amatic SC" panose="00000500000000000000" pitchFamily="2" charset="-79"/>
              </a:rPr>
              <a:t>Vidéos </a:t>
            </a:r>
          </a:p>
          <a:p>
            <a:pPr algn="ctr"/>
            <a:r>
              <a:rPr lang="en-GB" sz="3600" dirty="0">
                <a:latin typeface="Amatic SC" panose="00000500000000000000" pitchFamily="2" charset="-79"/>
                <a:cs typeface="Amatic SC" panose="00000500000000000000" pitchFamily="2" charset="-79"/>
              </a:rPr>
              <a:t>&amp; sites web</a:t>
            </a:r>
          </a:p>
        </p:txBody>
      </p:sp>
    </p:spTree>
    <p:extLst>
      <p:ext uri="{BB962C8B-B14F-4D97-AF65-F5344CB8AC3E}">
        <p14:creationId xmlns:p14="http://schemas.microsoft.com/office/powerpoint/2010/main" val="119454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1369791" y="1844040"/>
            <a:ext cx="9155140" cy="4655912"/>
          </a:xfrm>
        </p:spPr>
        <p:txBody>
          <a:bodyPr numCol="2">
            <a:normAutofit fontScale="92500" lnSpcReduction="20000"/>
          </a:bodyPr>
          <a:lstStyle/>
          <a:p>
            <a:pPr eaLnBrk="1" fontAlgn="auto" hangingPunct="1">
              <a:lnSpc>
                <a:spcPct val="150000"/>
              </a:lnSpc>
              <a:spcBef>
                <a:spcPts val="0"/>
              </a:spcBef>
              <a:spcAft>
                <a:spcPts val="0"/>
              </a:spcAft>
              <a:defRPr/>
            </a:pPr>
            <a:r>
              <a:rPr lang="en-GB" sz="1700" b="1" dirty="0">
                <a:effectLst/>
                <a:latin typeface="Josefin Sans" pitchFamily="2" charset="0"/>
                <a:ea typeface="Calibri" panose="020F0502020204030204" pitchFamily="34" charset="0"/>
                <a:cs typeface="Calibri" panose="020F0502020204030204" pitchFamily="34" charset="0"/>
              </a:rPr>
              <a:t>Exemples de soutien</a:t>
            </a:r>
          </a:p>
          <a:p>
            <a:pPr eaLnBrk="1" fontAlgn="auto" hangingPunct="1">
              <a:lnSpc>
                <a:spcPct val="150000"/>
              </a:lnSpc>
              <a:spcBef>
                <a:spcPts val="0"/>
              </a:spcBef>
              <a:spcAft>
                <a:spcPts val="0"/>
              </a:spcAft>
              <a:defRPr/>
            </a:pPr>
            <a:endParaRPr lang="en-GB" sz="14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Le soutien est aussi varié que le </a:t>
            </a:r>
            <a:r>
              <a:rPr lang="en-GB" sz="1500" dirty="0" err="1">
                <a:effectLst/>
                <a:latin typeface="Josefin Sans" pitchFamily="2" charset="0"/>
                <a:ea typeface="Calibri" panose="020F0502020204030204" pitchFamily="34" charset="0"/>
                <a:cs typeface="Calibri" panose="020F0502020204030204" pitchFamily="34" charset="0"/>
              </a:rPr>
              <a:t>sont</a:t>
            </a:r>
            <a:r>
              <a:rPr lang="en-GB" sz="1500" dirty="0">
                <a:effectLst/>
                <a:latin typeface="Josefin Sans" pitchFamily="2" charset="0"/>
                <a:ea typeface="Calibri" panose="020F0502020204030204" pitchFamily="34" charset="0"/>
                <a:cs typeface="Calibri" panose="020F0502020204030204" pitchFamily="34" charset="0"/>
              </a:rPr>
              <a:t> les personnes qui </a:t>
            </a:r>
          </a:p>
          <a:p>
            <a:pPr eaLnBrk="1" fontAlgn="auto" hangingPunct="1">
              <a:lnSpc>
                <a:spcPct val="150000"/>
              </a:lnSpc>
              <a:spcBef>
                <a:spcPts val="0"/>
              </a:spcBef>
              <a:spcAft>
                <a:spcPts val="0"/>
              </a:spcAft>
              <a:defRPr/>
            </a:pPr>
            <a:r>
              <a:rPr lang="en-GB" sz="1500" dirty="0" err="1">
                <a:effectLst/>
                <a:latin typeface="Josefin Sans" pitchFamily="2" charset="0"/>
                <a:ea typeface="Calibri" panose="020F0502020204030204" pitchFamily="34" charset="0"/>
                <a:cs typeface="Calibri" panose="020F0502020204030204" pitchFamily="34" charset="0"/>
              </a:rPr>
              <a:t>en</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bénéficient</a:t>
            </a:r>
            <a:r>
              <a:rPr lang="en-GB" sz="1500" dirty="0">
                <a:effectLst/>
                <a:latin typeface="Josefin Sans" pitchFamily="2" charset="0"/>
                <a:ea typeface="Calibri" panose="020F0502020204030204" pitchFamily="34" charset="0"/>
                <a:cs typeface="Calibri" panose="020F0502020204030204" pitchFamily="34" charset="0"/>
              </a:rPr>
              <a:t>. Il peut s'agir de groupes d'amis qui se réunissent pour discuter, de groupes de soutien par les pairs, de communautés en ligne, de clubs et de </a:t>
            </a: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des groupes de loisirs ou d'activités, des organisations sportives, artistiques et culturelles, ainsi que des services plus </a:t>
            </a:r>
            <a:r>
              <a:rPr lang="en-GB" sz="1500" dirty="0" err="1">
                <a:effectLst/>
                <a:latin typeface="Josefin Sans" pitchFamily="2" charset="0"/>
                <a:ea typeface="Calibri" panose="020F0502020204030204" pitchFamily="34" charset="0"/>
                <a:cs typeface="Calibri" panose="020F0502020204030204" pitchFamily="34" charset="0"/>
              </a:rPr>
              <a:t>sociaux</a:t>
            </a:r>
            <a:r>
              <a:rPr lang="en-GB" sz="1500" dirty="0">
                <a:effectLst/>
                <a:latin typeface="Josefin Sans" pitchFamily="2" charset="0"/>
                <a:ea typeface="Calibri" panose="020F0502020204030204" pitchFamily="34" charset="0"/>
                <a:cs typeface="Calibri" panose="020F0502020204030204" pitchFamily="34" charset="0"/>
              </a:rPr>
              <a:t> tels que l'information, le conseil et la défense des intérêts. </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Il s'agit par exemple de visites à domicile, de </a:t>
            </a:r>
            <a:r>
              <a:rPr lang="en-GB" sz="1500" dirty="0" err="1">
                <a:effectLst/>
                <a:latin typeface="Josefin Sans" pitchFamily="2" charset="0"/>
                <a:ea typeface="Calibri" panose="020F0502020204030204" pitchFamily="34" charset="0"/>
                <a:cs typeface="Calibri" panose="020F0502020204030204" pitchFamily="34" charset="0"/>
              </a:rPr>
              <a:t>tenir</a:t>
            </a:r>
            <a:r>
              <a:rPr lang="en-GB" sz="1500" dirty="0">
                <a:effectLst/>
                <a:latin typeface="Josefin Sans" pitchFamily="2" charset="0"/>
                <a:ea typeface="Calibri" panose="020F0502020204030204" pitchFamily="34" charset="0"/>
                <a:cs typeface="Calibri" panose="020F0502020204030204" pitchFamily="34" charset="0"/>
              </a:rPr>
              <a:t> compagnie, </a:t>
            </a:r>
            <a:r>
              <a:rPr lang="en-GB" sz="1500" dirty="0" err="1">
                <a:effectLst/>
                <a:latin typeface="Josefin Sans" pitchFamily="2" charset="0"/>
                <a:ea typeface="Calibri" panose="020F0502020204030204" pitchFamily="34" charset="0"/>
                <a:cs typeface="Calibri" panose="020F0502020204030204" pitchFamily="34" charset="0"/>
              </a:rPr>
              <a:t>d'accompagner</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à</a:t>
            </a:r>
            <a:r>
              <a:rPr lang="en-GB" sz="1500" dirty="0">
                <a:effectLst/>
                <a:latin typeface="Josefin Sans" pitchFamily="2" charset="0"/>
                <a:ea typeface="Calibri" panose="020F0502020204030204" pitchFamily="34" charset="0"/>
                <a:cs typeface="Calibri" panose="020F0502020204030204" pitchFamily="34" charset="0"/>
              </a:rPr>
              <a:t> des rendez-vous et </a:t>
            </a:r>
            <a:r>
              <a:rPr lang="en-GB" sz="1500" dirty="0" err="1">
                <a:effectLst/>
                <a:latin typeface="Josefin Sans" pitchFamily="2" charset="0"/>
                <a:ea typeface="Calibri" panose="020F0502020204030204" pitchFamily="34" charset="0"/>
                <a:cs typeface="Calibri" panose="020F0502020204030204" pitchFamily="34" charset="0"/>
              </a:rPr>
              <a:t>d'encourager</a:t>
            </a:r>
            <a:r>
              <a:rPr lang="en-GB" sz="1500" dirty="0">
                <a:effectLst/>
                <a:latin typeface="Josefin Sans" pitchFamily="2" charset="0"/>
                <a:ea typeface="Calibri" panose="020F0502020204030204" pitchFamily="34" charset="0"/>
                <a:cs typeface="Calibri" panose="020F0502020204030204" pitchFamily="34" charset="0"/>
              </a:rPr>
              <a:t> de </a:t>
            </a:r>
            <a:r>
              <a:rPr lang="en-GB" sz="1500" dirty="0" err="1">
                <a:effectLst/>
                <a:latin typeface="Josefin Sans" pitchFamily="2" charset="0"/>
                <a:ea typeface="Calibri" panose="020F0502020204030204" pitchFamily="34" charset="0"/>
                <a:cs typeface="Calibri" panose="020F0502020204030204" pitchFamily="34" charset="0"/>
              </a:rPr>
              <a:t>nouvelles</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découvertes</a:t>
            </a:r>
            <a:r>
              <a:rPr lang="en-GB" sz="1500" dirty="0">
                <a:effectLst/>
                <a:latin typeface="Josefin Sans" pitchFamily="2" charset="0"/>
                <a:ea typeface="Calibri" panose="020F0502020204030204" pitchFamily="34" charset="0"/>
                <a:cs typeface="Calibri" panose="020F0502020204030204" pitchFamily="34" charset="0"/>
              </a:rPr>
              <a:t> et </a:t>
            </a:r>
            <a:r>
              <a:rPr lang="en-GB" sz="1500" dirty="0" err="1">
                <a:effectLst/>
                <a:latin typeface="Josefin Sans" pitchFamily="2" charset="0"/>
                <a:ea typeface="Calibri" panose="020F0502020204030204" pitchFamily="34" charset="0"/>
                <a:cs typeface="Calibri" panose="020F0502020204030204" pitchFamily="34" charset="0"/>
              </a:rPr>
              <a:t>activités</a:t>
            </a:r>
            <a:r>
              <a:rPr lang="en-GB" sz="1500" dirty="0">
                <a:effectLst/>
                <a:latin typeface="Josefin Sans" pitchFamily="2" charset="0"/>
                <a:ea typeface="Calibri" panose="020F0502020204030204" pitchFamily="34" charset="0"/>
                <a:cs typeface="Calibri" panose="020F0502020204030204" pitchFamily="34" charset="0"/>
              </a:rPr>
              <a:t>.</a:t>
            </a:r>
          </a:p>
          <a:p>
            <a:pPr eaLnBrk="1" fontAlgn="auto" hangingPunct="1">
              <a:lnSpc>
                <a:spcPct val="150000"/>
              </a:lnSpc>
              <a:spcBef>
                <a:spcPts val="0"/>
              </a:spcBef>
              <a:spcAft>
                <a:spcPts val="0"/>
              </a:spcAft>
              <a:defRPr/>
            </a:pPr>
            <a:endParaRPr lang="en-GB" sz="15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marL="314325" eaLnBrk="1" fontAlgn="auto" hangingPunct="1">
              <a:lnSpc>
                <a:spcPct val="150000"/>
              </a:lnSpc>
              <a:spcBef>
                <a:spcPts val="0"/>
              </a:spcBef>
              <a:spcAft>
                <a:spcPts val="0"/>
              </a:spcAft>
              <a:defRPr/>
            </a:pPr>
            <a:r>
              <a:rPr lang="en-GB" sz="1500" dirty="0" err="1">
                <a:effectLst/>
                <a:latin typeface="Josefin Sans" pitchFamily="2" charset="0"/>
                <a:ea typeface="Calibri" panose="020F0502020204030204" pitchFamily="34" charset="0"/>
                <a:cs typeface="Calibri" panose="020F0502020204030204" pitchFamily="34" charset="0"/>
              </a:rPr>
              <a:t>Ces</a:t>
            </a:r>
            <a:r>
              <a:rPr lang="en-GB" sz="1500" dirty="0">
                <a:effectLst/>
                <a:latin typeface="Josefin Sans" pitchFamily="2" charset="0"/>
                <a:ea typeface="Calibri" panose="020F0502020204030204" pitchFamily="34" charset="0"/>
                <a:cs typeface="Calibri" panose="020F0502020204030204" pitchFamily="34" charset="0"/>
              </a:rPr>
              <a:t> activités comprennent les arts, l'artisanat, l'alimentation saine, l'exercice, la danse, la pâtisserie, les projets créatifs, le jardinage, les clubs de lecture et les cours d'informatique. </a:t>
            </a:r>
            <a:r>
              <a:rPr lang="en-GB" sz="1500" dirty="0" err="1">
                <a:effectLst/>
                <a:latin typeface="Josefin Sans" pitchFamily="2" charset="0"/>
                <a:ea typeface="Calibri" panose="020F0502020204030204" pitchFamily="34" charset="0"/>
                <a:cs typeface="Calibri" panose="020F0502020204030204" pitchFamily="34" charset="0"/>
              </a:rPr>
              <a:t>Cela</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inclut</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également</a:t>
            </a:r>
            <a:r>
              <a:rPr lang="en-GB" sz="1500" dirty="0">
                <a:effectLst/>
                <a:latin typeface="Josefin Sans" pitchFamily="2" charset="0"/>
                <a:ea typeface="Calibri" panose="020F0502020204030204" pitchFamily="34" charset="0"/>
                <a:cs typeface="Calibri" panose="020F0502020204030204" pitchFamily="34" charset="0"/>
              </a:rPr>
              <a:t> le </a:t>
            </a:r>
            <a:r>
              <a:rPr lang="en-GB" sz="1500" dirty="0" err="1">
                <a:effectLst/>
                <a:latin typeface="Josefin Sans" pitchFamily="2" charset="0"/>
                <a:ea typeface="Calibri" panose="020F0502020204030204" pitchFamily="34" charset="0"/>
                <a:cs typeface="Calibri" panose="020F0502020204030204" pitchFamily="34" charset="0"/>
              </a:rPr>
              <a:t>soutien</a:t>
            </a:r>
            <a:r>
              <a:rPr lang="en-GB" sz="1500" dirty="0">
                <a:effectLst/>
                <a:latin typeface="Josefin Sans" pitchFamily="2" charset="0"/>
                <a:ea typeface="Calibri" panose="020F0502020204030204" pitchFamily="34" charset="0"/>
                <a:cs typeface="Calibri" panose="020F0502020204030204" pitchFamily="34" charset="0"/>
              </a:rPr>
              <a:t> pour les tâches de la vie quotidienne telles que les courses, le logement, le transport, l'accès à une aide pour les questions </a:t>
            </a:r>
            <a:r>
              <a:rPr lang="en-GB" sz="1500" dirty="0" err="1">
                <a:effectLst/>
                <a:latin typeface="Josefin Sans" pitchFamily="2" charset="0"/>
                <a:ea typeface="Calibri" panose="020F0502020204030204" pitchFamily="34" charset="0"/>
                <a:cs typeface="Calibri" panose="020F0502020204030204" pitchFamily="34" charset="0"/>
              </a:rPr>
              <a:t>financières</a:t>
            </a:r>
            <a:r>
              <a:rPr lang="en-GB" sz="1500" dirty="0">
                <a:latin typeface="Josefin Sans" pitchFamily="2" charset="0"/>
                <a:ea typeface="Calibri" panose="020F0502020204030204" pitchFamily="34" charset="0"/>
                <a:cs typeface="Calibri" panose="020F0502020204030204" pitchFamily="34" charset="0"/>
              </a:rPr>
              <a:t> </a:t>
            </a:r>
            <a:r>
              <a:rPr lang="en-GB" sz="1500" dirty="0" err="1">
                <a:latin typeface="Josefin Sans" pitchFamily="2" charset="0"/>
                <a:ea typeface="Calibri" panose="020F0502020204030204" pitchFamily="34" charset="0"/>
                <a:cs typeface="Calibri" panose="020F0502020204030204" pitchFamily="34" charset="0"/>
              </a:rPr>
              <a:t>ou</a:t>
            </a:r>
            <a:r>
              <a:rPr lang="en-GB" sz="1500" dirty="0">
                <a:latin typeface="Josefin Sans" pitchFamily="2" charset="0"/>
                <a:ea typeface="Calibri" panose="020F0502020204030204" pitchFamily="34" charset="0"/>
                <a:cs typeface="Calibri" panose="020F0502020204030204" pitchFamily="34" charset="0"/>
              </a:rPr>
              <a:t> </a:t>
            </a:r>
            <a:r>
              <a:rPr lang="en-GB" sz="1500" dirty="0">
                <a:effectLst/>
                <a:latin typeface="Josefin Sans" pitchFamily="2" charset="0"/>
                <a:ea typeface="Calibri" panose="020F0502020204030204" pitchFamily="34" charset="0"/>
                <a:cs typeface="Calibri" panose="020F0502020204030204" pitchFamily="34" charset="0"/>
              </a:rPr>
              <a:t>les démarches </a:t>
            </a:r>
            <a:r>
              <a:rPr lang="en-GB" sz="1500" dirty="0" err="1">
                <a:effectLst/>
                <a:latin typeface="Josefin Sans" pitchFamily="2" charset="0"/>
                <a:ea typeface="Calibri" panose="020F0502020204030204" pitchFamily="34" charset="0"/>
                <a:cs typeface="Calibri" panose="020F0502020204030204" pitchFamily="34" charset="0"/>
              </a:rPr>
              <a:t>administrtives</a:t>
            </a:r>
            <a:r>
              <a:rPr lang="en-GB" sz="1500" dirty="0">
                <a:effectLst/>
                <a:latin typeface="Josefin Sans" pitchFamily="2" charset="0"/>
                <a:ea typeface="Calibri" panose="020F0502020204030204" pitchFamily="34" charset="0"/>
                <a:cs typeface="Calibri" panose="020F0502020204030204" pitchFamily="34" charset="0"/>
              </a:rPr>
              <a:t>.</a:t>
            </a:r>
          </a:p>
          <a:p>
            <a:pPr marL="314325" eaLnBrk="1" fontAlgn="auto" hangingPunct="1">
              <a:lnSpc>
                <a:spcPct val="150000"/>
              </a:lnSpc>
              <a:spcBef>
                <a:spcPts val="0"/>
              </a:spcBef>
              <a:spcAft>
                <a:spcPts val="0"/>
              </a:spcAft>
              <a:defRPr/>
            </a:pPr>
            <a:endParaRPr lang="en-GB" sz="1500" dirty="0">
              <a:effectLst/>
              <a:latin typeface="Josefin Sans" pitchFamily="2" charset="0"/>
              <a:ea typeface="Calibri" panose="020F0502020204030204" pitchFamily="34" charset="0"/>
              <a:cs typeface="Calibri" panose="020F0502020204030204" pitchFamily="34" charset="0"/>
            </a:endParaRPr>
          </a:p>
          <a:p>
            <a:pPr marL="314325" eaLnBrk="1" fontAlgn="auto" hangingPunct="1">
              <a:lnSpc>
                <a:spcPct val="150000"/>
              </a:lnSpc>
              <a:spcBef>
                <a:spcPts val="0"/>
              </a:spcBef>
              <a:spcAft>
                <a:spcPts val="0"/>
              </a:spcAft>
              <a:defRPr/>
            </a:pPr>
            <a:r>
              <a:rPr lang="en-GB" sz="1500" dirty="0">
                <a:effectLst/>
                <a:latin typeface="Josefin Sans" pitchFamily="2" charset="0"/>
                <a:ea typeface="Calibri" panose="020F0502020204030204" pitchFamily="34" charset="0"/>
                <a:cs typeface="Calibri" panose="020F0502020204030204" pitchFamily="34" charset="0"/>
              </a:rPr>
              <a:t>L'orientation vers d'autres sources de soutien telles que le logement, les services de lutte contre la toxicomanie et les </a:t>
            </a:r>
            <a:r>
              <a:rPr lang="en-GB" sz="1500" dirty="0">
                <a:latin typeface="Josefin Sans" pitchFamily="2" charset="0"/>
                <a:ea typeface="Calibri" panose="020F0502020204030204" pitchFamily="34" charset="0"/>
                <a:cs typeface="Calibri" panose="020F0502020204030204" pitchFamily="34" charset="0"/>
              </a:rPr>
              <a:t>ressources en matière de </a:t>
            </a:r>
            <a:r>
              <a:rPr lang="en-GB" sz="1500" dirty="0" err="1">
                <a:effectLst/>
                <a:latin typeface="Josefin Sans" pitchFamily="2" charset="0"/>
                <a:ea typeface="Calibri" panose="020F0502020204030204" pitchFamily="34" charset="0"/>
                <a:cs typeface="Calibri" panose="020F0502020204030204" pitchFamily="34" charset="0"/>
              </a:rPr>
              <a:t>santé</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mentale</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favorise</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l'engagement</a:t>
            </a:r>
            <a:r>
              <a:rPr lang="en-GB" sz="1500" dirty="0">
                <a:effectLst/>
                <a:latin typeface="Josefin Sans" pitchFamily="2" charset="0"/>
                <a:ea typeface="Calibri" panose="020F0502020204030204" pitchFamily="34" charset="0"/>
                <a:cs typeface="Calibri" panose="020F0502020204030204" pitchFamily="34" charset="0"/>
              </a:rPr>
              <a:t> communautaire et </a:t>
            </a:r>
            <a:r>
              <a:rPr lang="en-GB" sz="1500" dirty="0" err="1">
                <a:effectLst/>
                <a:latin typeface="Josefin Sans" pitchFamily="2" charset="0"/>
                <a:ea typeface="Calibri" panose="020F0502020204030204" pitchFamily="34" charset="0"/>
                <a:cs typeface="Calibri" panose="020F0502020204030204" pitchFamily="34" charset="0"/>
              </a:rPr>
              <a:t>réduit</a:t>
            </a:r>
            <a:r>
              <a:rPr lang="en-GB" sz="1500" dirty="0">
                <a:effectLst/>
                <a:latin typeface="Josefin Sans" pitchFamily="2" charset="0"/>
                <a:ea typeface="Calibri" panose="020F0502020204030204" pitchFamily="34" charset="0"/>
                <a:cs typeface="Calibri" panose="020F0502020204030204" pitchFamily="34" charset="0"/>
              </a:rPr>
              <a:t> l'isolement et </a:t>
            </a:r>
            <a:r>
              <a:rPr lang="en-GB" sz="1500" dirty="0" err="1">
                <a:effectLst/>
                <a:latin typeface="Josefin Sans" pitchFamily="2" charset="0"/>
                <a:ea typeface="Calibri" panose="020F0502020204030204" pitchFamily="34" charset="0"/>
                <a:cs typeface="Calibri" panose="020F0502020204030204" pitchFamily="34" charset="0"/>
              </a:rPr>
              <a:t>l'anxiété</a:t>
            </a:r>
            <a:r>
              <a:rPr lang="en-GB" sz="1500" dirty="0">
                <a:latin typeface="Josefin Sans" pitchFamily="2" charset="0"/>
                <a:ea typeface="Calibri" panose="020F0502020204030204" pitchFamily="34" charset="0"/>
                <a:cs typeface="Calibri" panose="020F0502020204030204" pitchFamily="34" charset="0"/>
              </a:rPr>
              <a:t>, </a:t>
            </a:r>
            <a:r>
              <a:rPr lang="en-GB" sz="1500" dirty="0" err="1">
                <a:latin typeface="Josefin Sans" pitchFamily="2" charset="0"/>
                <a:ea typeface="Calibri" panose="020F0502020204030204" pitchFamily="34" charset="0"/>
                <a:cs typeface="Calibri" panose="020F0502020204030204" pitchFamily="34" charset="0"/>
              </a:rPr>
              <a:t>permettant</a:t>
            </a:r>
            <a:r>
              <a:rPr lang="en-GB" sz="1500" dirty="0">
                <a:latin typeface="Josefin Sans" pitchFamily="2" charset="0"/>
                <a:ea typeface="Calibri" panose="020F0502020204030204" pitchFamily="34" charset="0"/>
                <a:cs typeface="Calibri" panose="020F0502020204030204" pitchFamily="34" charset="0"/>
              </a:rPr>
              <a:t> </a:t>
            </a:r>
            <a:r>
              <a:rPr lang="en-GB" sz="1500" dirty="0" err="1">
                <a:latin typeface="Josefin Sans" pitchFamily="2" charset="0"/>
                <a:ea typeface="Calibri" panose="020F0502020204030204" pitchFamily="34" charset="0"/>
                <a:cs typeface="Calibri" panose="020F0502020204030204" pitchFamily="34" charset="0"/>
              </a:rPr>
              <a:t>d’</a:t>
            </a:r>
            <a:r>
              <a:rPr lang="en-GB" sz="1500" dirty="0" err="1">
                <a:effectLst/>
                <a:latin typeface="Josefin Sans" pitchFamily="2" charset="0"/>
                <a:ea typeface="Calibri" panose="020F0502020204030204" pitchFamily="34" charset="0"/>
                <a:cs typeface="Calibri" panose="020F0502020204030204" pitchFamily="34" charset="0"/>
              </a:rPr>
              <a:t>obtenir</a:t>
            </a:r>
            <a:r>
              <a:rPr lang="en-GB" sz="1500" dirty="0">
                <a:effectLst/>
                <a:latin typeface="Josefin Sans" pitchFamily="2" charset="0"/>
                <a:ea typeface="Calibri" panose="020F0502020204030204" pitchFamily="34" charset="0"/>
                <a:cs typeface="Calibri" panose="020F0502020204030204" pitchFamily="34" charset="0"/>
              </a:rPr>
              <a:t> de meilleurs résultats en matière de santé.  </a:t>
            </a:r>
            <a:endParaRPr lang="en-GB" sz="15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08764" y="419009"/>
            <a:ext cx="11683236" cy="1074511"/>
          </a:xfrm>
        </p:spPr>
        <p:txBody>
          <a:bodyPr/>
          <a:lstStyle/>
          <a:p>
            <a:pPr algn="ctr"/>
            <a:r>
              <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POURQUOI </a:t>
            </a:r>
            <a:r>
              <a:rPr lang="en-GB" sz="3600" dirty="0">
                <a:solidFill>
                  <a:srgbClr val="FFD243"/>
                </a:solidFill>
                <a:latin typeface="Amatic SC" panose="00000500000000000000" pitchFamily="2" charset="-79"/>
                <a:ea typeface="Times New Roman" panose="02020603050405020304" pitchFamily="18" charset="0"/>
                <a:cs typeface="Amatic SC" panose="00000500000000000000" pitchFamily="2" charset="-79"/>
              </a:rPr>
              <a:t>LA</a:t>
            </a:r>
            <a:r>
              <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 PRESCRIPTION SOCIALE EST EN TRAIN DE DEVENIR </a:t>
            </a:r>
          </a:p>
          <a:p>
            <a:pPr algn="ctr"/>
            <a:r>
              <a:rPr lang="en-GB" sz="36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L'AVANT-GARDE DES SOINS CENTRÉS SUR LA PERSONNE ? </a:t>
            </a:r>
            <a:r>
              <a:rPr lang="en-GB" sz="3200" b="1" dirty="0">
                <a:solidFill>
                  <a:srgbClr val="FFD243"/>
                </a:solidFill>
                <a:effectLst/>
                <a:latin typeface="Amatic SC" panose="00000500000000000000" pitchFamily="2" charset="-79"/>
                <a:ea typeface="Times New Roman" panose="02020603050405020304" pitchFamily="18" charset="0"/>
                <a:cs typeface="Amatic SC" panose="00000500000000000000" pitchFamily="2" charset="-79"/>
              </a:rPr>
              <a:t>[CA3]</a:t>
            </a:r>
            <a:endParaRPr lang="en-GB" sz="3200" dirty="0">
              <a:effectLst/>
              <a:latin typeface="Amatic SC" panose="00000500000000000000" pitchFamily="2" charset="-79"/>
              <a:ea typeface="Times New Roman" panose="02020603050405020304" pitchFamily="18" charset="0"/>
              <a:cs typeface="Amatic SC" panose="00000500000000000000" pitchFamily="2" charset="-79"/>
            </a:endParaRPr>
          </a:p>
        </p:txBody>
      </p:sp>
      <p:pic>
        <p:nvPicPr>
          <p:cNvPr id="6" name="Picture 5" descr="Icon&#10;&#10;Description automatically generated">
            <a:extLst>
              <a:ext uri="{FF2B5EF4-FFF2-40B4-BE49-F238E27FC236}">
                <a16:creationId xmlns:a16="http://schemas.microsoft.com/office/drawing/2014/main" id="{946E90E5-5C56-C754-A348-FDE9E8B7E0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1279" y="3529330"/>
            <a:ext cx="1950721" cy="3624549"/>
          </a:xfrm>
          <a:prstGeom prst="rect">
            <a:avLst/>
          </a:prstGeom>
        </p:spPr>
      </p:pic>
    </p:spTree>
    <p:extLst>
      <p:ext uri="{BB962C8B-B14F-4D97-AF65-F5344CB8AC3E}">
        <p14:creationId xmlns:p14="http://schemas.microsoft.com/office/powerpoint/2010/main" val="833891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97162" y="1463042"/>
            <a:ext cx="8754139" cy="5013957"/>
          </a:xfrm>
        </p:spPr>
        <p:txBody>
          <a:bodyPr>
            <a:normAutofit fontScale="25000" lnSpcReduction="20000"/>
          </a:bodyPr>
          <a:lstStyle/>
          <a:p>
            <a:pPr algn="just">
              <a:lnSpc>
                <a:spcPct val="170000"/>
              </a:lnSpc>
              <a:spcAft>
                <a:spcPts val="800"/>
              </a:spcAft>
            </a:pPr>
            <a:r>
              <a:rPr lang="en-GB" sz="5600" dirty="0">
                <a:latin typeface="Josefin Sans" pitchFamily="2" charset="0"/>
                <a:ea typeface="Calibri" panose="020F0502020204030204" pitchFamily="34" charset="0"/>
                <a:cs typeface="Calibri" panose="020F0502020204030204" pitchFamily="34" charset="0"/>
              </a:rPr>
              <a:t>Le Compendium </a:t>
            </a:r>
            <a:r>
              <a:rPr lang="en-GB" sz="5600" dirty="0">
                <a:effectLst/>
                <a:latin typeface="Josefin Sans" pitchFamily="2" charset="0"/>
                <a:ea typeface="Calibri" panose="020F0502020204030204" pitchFamily="34" charset="0"/>
                <a:cs typeface="Calibri" panose="020F0502020204030204" pitchFamily="34" charset="0"/>
              </a:rPr>
              <a:t>détaille 35 exemples de projets de prescription sociale en action à travers l'Europe - vous pouvez accéder à ce document ici [insérer le lien] et </a:t>
            </a:r>
            <a:r>
              <a:rPr lang="en-GB" sz="5600" dirty="0" err="1">
                <a:effectLst/>
                <a:latin typeface="Josefin Sans" pitchFamily="2" charset="0"/>
                <a:ea typeface="Calibri" panose="020F0502020204030204" pitchFamily="34" charset="0"/>
                <a:cs typeface="Calibri" panose="020F0502020204030204" pitchFamily="34" charset="0"/>
              </a:rPr>
              <a:t>constater</a:t>
            </a:r>
            <a:r>
              <a:rPr lang="en-GB" sz="5600" dirty="0">
                <a:effectLst/>
                <a:latin typeface="Josefin Sans" pitchFamily="2" charset="0"/>
                <a:ea typeface="Calibri" panose="020F0502020204030204" pitchFamily="34" charset="0"/>
                <a:cs typeface="Calibri" panose="020F0502020204030204" pitchFamily="34" charset="0"/>
              </a:rPr>
              <a:t> la </a:t>
            </a:r>
            <a:r>
              <a:rPr lang="en-GB" sz="5600" dirty="0" err="1">
                <a:effectLst/>
                <a:latin typeface="Josefin Sans" pitchFamily="2" charset="0"/>
                <a:ea typeface="Calibri" panose="020F0502020204030204" pitchFamily="34" charset="0"/>
                <a:cs typeface="Calibri" panose="020F0502020204030204" pitchFamily="34" charset="0"/>
              </a:rPr>
              <a:t>diversité</a:t>
            </a:r>
            <a:r>
              <a:rPr lang="en-GB" sz="5600" dirty="0">
                <a:effectLst/>
                <a:latin typeface="Josefin Sans" pitchFamily="2" charset="0"/>
                <a:ea typeface="Calibri" panose="020F0502020204030204" pitchFamily="34" charset="0"/>
                <a:cs typeface="Calibri" panose="020F0502020204030204" pitchFamily="34" charset="0"/>
              </a:rPr>
              <a:t> de </a:t>
            </a:r>
            <a:r>
              <a:rPr lang="en-GB" sz="5600" dirty="0" err="1">
                <a:effectLst/>
                <a:latin typeface="Josefin Sans" pitchFamily="2" charset="0"/>
                <a:ea typeface="Calibri" panose="020F0502020204030204" pitchFamily="34" charset="0"/>
                <a:cs typeface="Calibri" panose="020F0502020204030204" pitchFamily="34" charset="0"/>
              </a:rPr>
              <a:t>l’offer</a:t>
            </a:r>
            <a:r>
              <a:rPr lang="en-GB" sz="5600" dirty="0">
                <a:effectLst/>
                <a:latin typeface="Josefin Sans" pitchFamily="2" charset="0"/>
                <a:ea typeface="Calibri" panose="020F0502020204030204" pitchFamily="34" charset="0"/>
                <a:cs typeface="Calibri" panose="020F0502020204030204" pitchFamily="34" charset="0"/>
              </a:rPr>
              <a:t> disponible. Il présente des études de cas européennes de projets communautaires qui :</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1) ont un potentiel énorme dans la sphère de la prescription </a:t>
            </a:r>
            <a:r>
              <a:rPr lang="en-GB" sz="5600" dirty="0" err="1">
                <a:effectLst/>
                <a:latin typeface="Josefin Sans" pitchFamily="2" charset="0"/>
                <a:ea typeface="Calibri" panose="020F0502020204030204" pitchFamily="34" charset="0"/>
                <a:cs typeface="Calibri" panose="020F0502020204030204" pitchFamily="34" charset="0"/>
              </a:rPr>
              <a:t>sociale</a:t>
            </a:r>
            <a:r>
              <a:rPr lang="en-GB" sz="5600" dirty="0">
                <a:effectLst/>
                <a:latin typeface="Josefin Sans" pitchFamily="2" charset="0"/>
                <a:ea typeface="Calibri" panose="020F0502020204030204" pitchFamily="34" charset="0"/>
                <a:cs typeface="Calibri" panose="020F0502020204030204" pitchFamily="34" charset="0"/>
              </a:rPr>
              <a:t>, et/ou</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2) ont déjà un impact sur la santé et le bien-être des personnes qui y participent.</a:t>
            </a:r>
            <a:endParaRPr lang="en-GB" sz="5600" dirty="0">
              <a:effectLst/>
              <a:latin typeface="Josefin Sans" pitchFamily="2" charset="0"/>
              <a:ea typeface="Calibri" panose="020F0502020204030204" pitchFamily="34" charset="0"/>
              <a:cs typeface="Times New Roman" panose="02020603050405020304" pitchFamily="18" charset="0"/>
            </a:endParaRPr>
          </a:p>
          <a:p>
            <a:pPr algn="just">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En explorant le compendium, il est clair que si les exemples de prescription sociale sont nombreux et positifs, il ne s'agit pas d'une solution universelle. Il existe des exemples où des personnes auparavant déprimées ont rapporté une atténuation de leurs symptômes parce qu'elles sont devenues socialement connectées grâce à un projet ou une activité. Tout le monde ne vivra pas la même expérience, et la prescription sociale ne doit pas se substituer à un avis médical. </a:t>
            </a:r>
            <a:r>
              <a:rPr lang="en-GB" sz="5600" dirty="0">
                <a:latin typeface="Josefin Sans" pitchFamily="2" charset="0"/>
                <a:ea typeface="Calibri" panose="020F0502020204030204" pitchFamily="34" charset="0"/>
                <a:cs typeface="Calibri" panose="020F0502020204030204" pitchFamily="34" charset="0"/>
              </a:rPr>
              <a:t>Les </a:t>
            </a:r>
            <a:r>
              <a:rPr lang="en-GB" sz="5600" dirty="0">
                <a:effectLst/>
                <a:latin typeface="Josefin Sans" pitchFamily="2" charset="0"/>
                <a:ea typeface="Calibri" panose="020F0502020204030204" pitchFamily="34" charset="0"/>
                <a:cs typeface="Calibri" panose="020F0502020204030204" pitchFamily="34" charset="0"/>
              </a:rPr>
              <a:t>types de groupes et d'activités varient énormément, et les prescriptions </a:t>
            </a:r>
            <a:r>
              <a:rPr lang="en-GB" sz="5600" dirty="0" err="1">
                <a:effectLst/>
                <a:latin typeface="Josefin Sans" pitchFamily="2" charset="0"/>
                <a:ea typeface="Calibri" panose="020F0502020204030204" pitchFamily="34" charset="0"/>
                <a:cs typeface="Calibri" panose="020F0502020204030204" pitchFamily="34" charset="0"/>
              </a:rPr>
              <a:t>sociales</a:t>
            </a:r>
            <a:r>
              <a:rPr lang="en-GB" sz="5600" dirty="0">
                <a:effectLst/>
                <a:latin typeface="Josefin Sans" pitchFamily="2" charset="0"/>
                <a:ea typeface="Calibri" panose="020F0502020204030204" pitchFamily="34" charset="0"/>
                <a:cs typeface="Calibri" panose="020F0502020204030204" pitchFamily="34" charset="0"/>
              </a:rPr>
              <a:t> </a:t>
            </a:r>
            <a:r>
              <a:rPr lang="en-GB" sz="5600" dirty="0" err="1">
                <a:effectLst/>
                <a:latin typeface="Josefin Sans" pitchFamily="2" charset="0"/>
                <a:ea typeface="Calibri" panose="020F0502020204030204" pitchFamily="34" charset="0"/>
                <a:cs typeface="Calibri" panose="020F0502020204030204" pitchFamily="34" charset="0"/>
              </a:rPr>
              <a:t>peuvent</a:t>
            </a:r>
            <a:r>
              <a:rPr lang="en-GB" sz="5600" dirty="0">
                <a:effectLst/>
                <a:latin typeface="Josefin Sans" pitchFamily="2" charset="0"/>
                <a:ea typeface="Calibri" panose="020F0502020204030204" pitchFamily="34" charset="0"/>
                <a:cs typeface="Calibri" panose="020F0502020204030204" pitchFamily="34" charset="0"/>
              </a:rPr>
              <a:t> </a:t>
            </a:r>
            <a:r>
              <a:rPr lang="en-GB" sz="5600" dirty="0" err="1">
                <a:effectLst/>
                <a:latin typeface="Josefin Sans" pitchFamily="2" charset="0"/>
                <a:ea typeface="Calibri" panose="020F0502020204030204" pitchFamily="34" charset="0"/>
                <a:cs typeface="Calibri" panose="020F0502020204030204" pitchFamily="34" charset="0"/>
              </a:rPr>
              <a:t>aller</a:t>
            </a:r>
            <a:r>
              <a:rPr lang="en-GB" sz="5600" dirty="0">
                <a:effectLst/>
                <a:latin typeface="Josefin Sans" pitchFamily="2" charset="0"/>
                <a:ea typeface="Calibri" panose="020F0502020204030204" pitchFamily="34" charset="0"/>
                <a:cs typeface="Calibri" panose="020F0502020204030204" pitchFamily="34" charset="0"/>
              </a:rPr>
              <a:t> de </a:t>
            </a:r>
            <a:r>
              <a:rPr lang="en-GB" sz="5600" dirty="0" err="1">
                <a:effectLst/>
                <a:latin typeface="Josefin Sans" pitchFamily="2" charset="0"/>
                <a:ea typeface="Calibri" panose="020F0502020204030204" pitchFamily="34" charset="0"/>
                <a:cs typeface="Calibri" panose="020F0502020204030204" pitchFamily="34" charset="0"/>
              </a:rPr>
              <a:t>l’organisation</a:t>
            </a:r>
            <a:r>
              <a:rPr lang="en-GB" sz="5600" dirty="0">
                <a:effectLst/>
                <a:latin typeface="Josefin Sans" pitchFamily="2" charset="0"/>
                <a:ea typeface="Calibri" panose="020F0502020204030204" pitchFamily="34" charset="0"/>
                <a:cs typeface="Calibri" panose="020F0502020204030204" pitchFamily="34" charset="0"/>
              </a:rPr>
              <a:t> non </a:t>
            </a:r>
            <a:r>
              <a:rPr lang="en-GB" sz="5600" dirty="0" err="1">
                <a:effectLst/>
                <a:latin typeface="Josefin Sans" pitchFamily="2" charset="0"/>
                <a:ea typeface="Calibri" panose="020F0502020204030204" pitchFamily="34" charset="0"/>
                <a:cs typeface="Calibri" panose="020F0502020204030204" pitchFamily="34" charset="0"/>
              </a:rPr>
              <a:t>gouvernementale</a:t>
            </a:r>
            <a:r>
              <a:rPr lang="en-GB" sz="5600" dirty="0">
                <a:effectLst/>
                <a:latin typeface="Josefin Sans" pitchFamily="2" charset="0"/>
                <a:ea typeface="Calibri" panose="020F0502020204030204" pitchFamily="34" charset="0"/>
                <a:cs typeface="Calibri" panose="020F0502020204030204" pitchFamily="34" charset="0"/>
              </a:rPr>
              <a:t> (ONG</a:t>
            </a:r>
            <a:r>
              <a:rPr lang="en-GB" sz="5600" dirty="0">
                <a:latin typeface="Josefin Sans" pitchFamily="2" charset="0"/>
                <a:ea typeface="Calibri" panose="020F0502020204030204" pitchFamily="34" charset="0"/>
                <a:cs typeface="Calibri" panose="020F0502020204030204" pitchFamily="34" charset="0"/>
              </a:rPr>
              <a:t>) </a:t>
            </a:r>
            <a:r>
              <a:rPr lang="en-GB" sz="5600" dirty="0">
                <a:effectLst/>
                <a:latin typeface="Josefin Sans" pitchFamily="2" charset="0"/>
                <a:ea typeface="Calibri" panose="020F0502020204030204" pitchFamily="34" charset="0"/>
                <a:cs typeface="Calibri" panose="020F0502020204030204" pitchFamily="34" charset="0"/>
              </a:rPr>
              <a:t>comme celles de la Grèce et de l'Espagne, au </a:t>
            </a:r>
            <a:r>
              <a:rPr lang="en-GB" sz="5600" dirty="0" err="1">
                <a:effectLst/>
                <a:latin typeface="Josefin Sans" pitchFamily="2" charset="0"/>
                <a:ea typeface="Calibri" panose="020F0502020204030204" pitchFamily="34" charset="0"/>
                <a:cs typeface="Calibri" panose="020F0502020204030204" pitchFamily="34" charset="0"/>
              </a:rPr>
              <a:t>groupe</a:t>
            </a:r>
            <a:r>
              <a:rPr lang="en-GB" sz="5600" dirty="0">
                <a:effectLst/>
                <a:latin typeface="Josefin Sans" pitchFamily="2" charset="0"/>
                <a:ea typeface="Calibri" panose="020F0502020204030204" pitchFamily="34" charset="0"/>
                <a:cs typeface="Calibri" panose="020F0502020204030204" pitchFamily="34" charset="0"/>
              </a:rPr>
              <a:t> local et bénévole comme ceux de l'Irlande et du Royaume-Uni, en passant par les arts et la culture et les projets créatifs qui prévalent en France et au Danemark.</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59082"/>
            <a:ext cx="9523066" cy="1203960"/>
          </a:xfrm>
        </p:spPr>
        <p:txBody>
          <a:bodyPr/>
          <a:lstStyle/>
          <a:p>
            <a:pPr algn="ctr"/>
            <a:r>
              <a:rPr lang="en-GB"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Le compendium ACTIVATE </a:t>
            </a:r>
            <a:r>
              <a:rPr lang="en-GB" sz="3600" dirty="0" err="1">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autour</a:t>
            </a:r>
            <a:r>
              <a:rPr lang="en-GB" sz="360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des projets de soins communautaires de prescription sociale</a:t>
            </a:r>
            <a:endParaRPr lang="en-GB" sz="3600" dirty="0">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endParaRPr>
          </a:p>
        </p:txBody>
      </p:sp>
      <p:pic>
        <p:nvPicPr>
          <p:cNvPr id="5" name="Picture 4" descr="A picture containing text&#10;&#10;Description automatically generated">
            <a:extLst>
              <a:ext uri="{FF2B5EF4-FFF2-40B4-BE49-F238E27FC236}">
                <a16:creationId xmlns:a16="http://schemas.microsoft.com/office/drawing/2014/main" id="{FD7477F2-A2BE-44AE-A4E8-9855D817DC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2545080"/>
            <a:ext cx="2423159" cy="3413760"/>
          </a:xfrm>
          <a:prstGeom prst="rect">
            <a:avLst/>
          </a:prstGeom>
        </p:spPr>
      </p:pic>
    </p:spTree>
    <p:extLst>
      <p:ext uri="{BB962C8B-B14F-4D97-AF65-F5344CB8AC3E}">
        <p14:creationId xmlns:p14="http://schemas.microsoft.com/office/powerpoint/2010/main" val="677956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922929" y="518161"/>
            <a:ext cx="7636706" cy="880333"/>
          </a:xfrm>
        </p:spPr>
        <p:txBody>
          <a:bodyPr/>
          <a:lstStyle/>
          <a:p>
            <a:pPr algn="ctr">
              <a:lnSpc>
                <a:spcPct val="150000"/>
              </a:lnSpc>
              <a:spcAft>
                <a:spcPts val="800"/>
              </a:spcAft>
            </a:pPr>
            <a:r>
              <a:rPr lang="en-GB" b="1" dirty="0">
                <a:latin typeface="Amatic SC" panose="00000500000000000000" pitchFamily="2" charset="-79"/>
                <a:ea typeface="Calibri" panose="020F0502020204030204" pitchFamily="34" charset="0"/>
                <a:cs typeface="Amatic SC" panose="00000500000000000000" pitchFamily="2" charset="-79"/>
              </a:rPr>
              <a:t>Jennifer Neff : Ted Talk "Social Prescribing and the power of change" (prescription sociale et pouvoir du changement) </a:t>
            </a:r>
            <a:endParaRPr lang="en-GB" sz="2400" b="1"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endParaRP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2"/>
              </a:rPr>
              <a:t>https://www.youtube.com/watch?v=0lVnN_eZk8k</a:t>
            </a:r>
            <a:endPar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Pocket Medic "</a:t>
            </a:r>
            <a:r>
              <a:rPr lang="en-GB" b="1" dirty="0">
                <a:effectLst/>
                <a:latin typeface="Amatic SC" panose="00000500000000000000" pitchFamily="2" charset="-79"/>
                <a:ea typeface="Calibri" panose="020F0502020204030204" pitchFamily="34" charset="0"/>
                <a:cs typeface="Amatic SC" panose="00000500000000000000" pitchFamily="2" charset="-79"/>
              </a:rPr>
              <a:t>Le meilleur médicament".</a:t>
            </a: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3"/>
              </a:rPr>
              <a:t>https://vimeopro.com/ehdm/social-prescribing/video/299877615</a:t>
            </a:r>
            <a:endPar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b="1" dirty="0">
                <a:solidFill>
                  <a:schemeClr val="tx1"/>
                </a:solidFill>
                <a:effectLst/>
                <a:latin typeface="Amatic SC" panose="00000500000000000000" pitchFamily="2" charset="-79"/>
                <a:ea typeface="Calibri" panose="020F0502020204030204" pitchFamily="34" charset="0"/>
                <a:cs typeface="Amatic SC" panose="00000500000000000000" pitchFamily="2" charset="-79"/>
              </a:rPr>
              <a:t>Université de Bath "Social Prescribing Feasibility Report" (Rapport de faisabilité sur la prescription sociale)</a:t>
            </a:r>
          </a:p>
          <a:p>
            <a:pPr>
              <a:lnSpc>
                <a:spcPct val="150000"/>
              </a:lnSpc>
              <a:spcAft>
                <a:spcPts val="800"/>
              </a:spcAft>
            </a:pPr>
            <a:r>
              <a:rPr lang="en-GB" sz="2000" u="sng" dirty="0">
                <a:solidFill>
                  <a:srgbClr val="0000FF"/>
                </a:solidFill>
                <a:effectLst/>
                <a:latin typeface="Amatic SC" panose="00000500000000000000" pitchFamily="2" charset="-79"/>
                <a:ea typeface="Calibri" panose="020F0502020204030204" pitchFamily="34" charset="0"/>
                <a:cs typeface="Amatic SC" panose="00000500000000000000" pitchFamily="2" charset="-79"/>
                <a:hlinkClick r:id="rId4"/>
              </a:rPr>
              <a:t>https://purehost.bath.ac.uk/ws/portalfiles/portal/426828/Brandling_SocialPrescribingFeasabilityReport.</a:t>
            </a:r>
            <a:endParaRPr lang="en-US" dirty="0"/>
          </a:p>
          <a:p>
            <a:pPr algn="l"/>
            <a:endParaRPr lang="en-US" dirty="0"/>
          </a:p>
        </p:txBody>
      </p:sp>
      <p:sp>
        <p:nvSpPr>
          <p:cNvPr id="3" name="TextBox 2">
            <a:extLst>
              <a:ext uri="{FF2B5EF4-FFF2-40B4-BE49-F238E27FC236}">
                <a16:creationId xmlns:a16="http://schemas.microsoft.com/office/drawing/2014/main" id="{353073AD-53D8-4F5C-81B0-9D434C049CCC}"/>
              </a:ext>
            </a:extLst>
          </p:cNvPr>
          <p:cNvSpPr txBox="1"/>
          <p:nvPr/>
        </p:nvSpPr>
        <p:spPr>
          <a:xfrm>
            <a:off x="9394098" y="2915288"/>
            <a:ext cx="1717964" cy="1200329"/>
          </a:xfrm>
          <a:prstGeom prst="rect">
            <a:avLst/>
          </a:prstGeom>
          <a:noFill/>
        </p:spPr>
        <p:txBody>
          <a:bodyPr wrap="square" rtlCol="0">
            <a:spAutoFit/>
          </a:bodyPr>
          <a:lstStyle/>
          <a:p>
            <a:pPr algn="ctr"/>
            <a:r>
              <a:rPr lang="en-GB" sz="3600" dirty="0">
                <a:latin typeface="Amatic SC" panose="00000500000000000000" pitchFamily="2" charset="-79"/>
                <a:cs typeface="Amatic SC" panose="00000500000000000000" pitchFamily="2" charset="-79"/>
              </a:rPr>
              <a:t>Vidéos et ressources</a:t>
            </a:r>
          </a:p>
        </p:txBody>
      </p:sp>
    </p:spTree>
    <p:extLst>
      <p:ext uri="{BB962C8B-B14F-4D97-AF65-F5344CB8AC3E}">
        <p14:creationId xmlns:p14="http://schemas.microsoft.com/office/powerpoint/2010/main" val="4170002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581138" y="1261177"/>
            <a:ext cx="6575715" cy="4673444"/>
          </a:xfrm>
        </p:spPr>
        <p:txBody>
          <a:bodyPr>
            <a:normAutofit fontScale="25000" lnSpcReduction="20000"/>
          </a:bodyPr>
          <a:lstStyle/>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Des critères d'orientation clairs et une communication entre les agences et les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secteurs</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Une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Évaluation</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conjointe des besoins stratégiques et travail en partenariat</a:t>
            </a: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Un Plan personnalisé coproduit, adapté aux besoins individuels, à un rythme adapté à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chaque</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personne</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Des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Stratégies</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de collaboration en matière de santé et de bien-</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être</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Des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Stratégies</a:t>
            </a:r>
            <a:r>
              <a:rPr lang="en-GB" sz="8000" b="1" dirty="0">
                <a:effectLst/>
                <a:latin typeface="Amatic SC" panose="00000500000000000000" pitchFamily="2" charset="-79"/>
                <a:ea typeface="Times New Roman" panose="02020603050405020304" pitchFamily="18" charset="0"/>
                <a:cs typeface="Amatic SC" panose="00000500000000000000" pitchFamily="2" charset="-79"/>
              </a:rPr>
              <a:t> de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prévention</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La Planification de la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durabilité</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r>
              <a:rPr lang="en-GB" sz="8000" b="1" dirty="0">
                <a:effectLst/>
                <a:latin typeface="Amatic SC" panose="00000500000000000000" pitchFamily="2" charset="-79"/>
                <a:ea typeface="Times New Roman" panose="02020603050405020304" pitchFamily="18" charset="0"/>
                <a:cs typeface="Amatic SC" panose="00000500000000000000" pitchFamily="2" charset="-79"/>
              </a:rPr>
              <a:t>La recherche a indiqué que le travailleur de liaison est le rôle le plus important dans la prescription </a:t>
            </a:r>
            <a:r>
              <a:rPr lang="en-GB" sz="8000" b="1" dirty="0" err="1">
                <a:effectLst/>
                <a:latin typeface="Amatic SC" panose="00000500000000000000" pitchFamily="2" charset="-79"/>
                <a:ea typeface="Times New Roman" panose="02020603050405020304" pitchFamily="18" charset="0"/>
                <a:cs typeface="Amatic SC" panose="00000500000000000000" pitchFamily="2" charset="-79"/>
              </a:rPr>
              <a:t>sociale</a:t>
            </a:r>
            <a:endParaRPr lang="en-GB" sz="8000" b="1" dirty="0">
              <a:effectLst/>
              <a:latin typeface="Amatic SC" panose="00000500000000000000" pitchFamily="2" charset="-79"/>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n-GB" sz="5500" b="1" dirty="0">
              <a:latin typeface="Amatic SC" panose="00000500000000000000" pitchFamily="2" charset="-79"/>
              <a:ea typeface="Times New Roman" panose="02020603050405020304" pitchFamily="18" charset="0"/>
              <a:cs typeface="Amatic SC" panose="00000500000000000000" pitchFamily="2" charset="-79"/>
            </a:endParaRPr>
          </a:p>
          <a:p>
            <a:pPr algn="ctr" eaLnBrk="1" fontAlgn="auto" hangingPunct="1">
              <a:spcBef>
                <a:spcPts val="0"/>
              </a:spcBef>
              <a:spcAft>
                <a:spcPts val="0"/>
              </a:spcAft>
              <a:defRPr/>
            </a:pPr>
            <a:r>
              <a:rPr lang="en-IE" sz="12000" dirty="0"/>
              <a:t>"TOUT EST VRAIE"</a:t>
            </a:r>
          </a:p>
          <a:p>
            <a:pPr marL="342900" lvl="0" indent="-342900">
              <a:lnSpc>
                <a:spcPct val="150000"/>
              </a:lnSpc>
              <a:buFont typeface="Symbol" panose="05050102010706020507" pitchFamily="18" charset="2"/>
              <a:buChar char=""/>
            </a:pPr>
            <a:endParaRPr lang="en-GB" sz="5500" b="1" dirty="0">
              <a:effectLst/>
              <a:latin typeface="Amatic SC" panose="00000500000000000000" pitchFamily="2" charset="-79"/>
              <a:ea typeface="Times New Roman" panose="02020603050405020304" pitchFamily="18" charset="0"/>
              <a:cs typeface="Amatic SC" panose="00000500000000000000" pitchFamily="2" charset="-79"/>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66531" y="261641"/>
            <a:ext cx="10936690" cy="924891"/>
          </a:xfrm>
        </p:spPr>
        <p:txBody>
          <a:bodyPr/>
          <a:lstStyle/>
          <a:p>
            <a:pPr algn="ctr"/>
            <a:r>
              <a:rPr lang="en-GB" sz="3200"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Pouvez-vous identifier les éléments clés d'un programme de prescription sociale ? </a:t>
            </a:r>
          </a:p>
          <a:p>
            <a:pPr algn="ctr"/>
            <a:r>
              <a:rPr lang="en-GB" sz="2400" dirty="0">
                <a:solidFill>
                  <a:srgbClr val="FFC000"/>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quiz vrai/faux</a:t>
            </a:r>
          </a:p>
          <a:p>
            <a:r>
              <a:rPr lang="en-US" dirty="0"/>
              <a:t> </a:t>
            </a:r>
          </a:p>
        </p:txBody>
      </p:sp>
      <p:pic>
        <p:nvPicPr>
          <p:cNvPr id="2050" name="Picture 2">
            <a:extLst>
              <a:ext uri="{FF2B5EF4-FFF2-40B4-BE49-F238E27FC236}">
                <a16:creationId xmlns:a16="http://schemas.microsoft.com/office/drawing/2014/main" id="{C56B1D7C-0A89-E672-19B7-ABFB0FFC9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9191" y="2340021"/>
            <a:ext cx="2857500" cy="2900719"/>
          </a:xfrm>
          <a:prstGeom prst="rect">
            <a:avLst/>
          </a:prstGeom>
          <a:noFill/>
          <a:scene3d>
            <a:camera prst="orthographicFront"/>
            <a:lightRig rig="threePt" dir="t"/>
          </a:scene3d>
          <a:sp3d>
            <a:bevelT w="38100" h="1016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132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606410"/>
            <a:ext cx="7500303" cy="4576771"/>
          </a:xfrm>
        </p:spPr>
        <p:txBody>
          <a:bodyPr>
            <a:normAutofit fontScale="92500"/>
          </a:bodyPr>
          <a:lstStyle/>
          <a:p>
            <a:pPr algn="ctr">
              <a:lnSpc>
                <a:spcPct val="150000"/>
              </a:lnSpc>
              <a:spcAft>
                <a:spcPts val="800"/>
              </a:spcAft>
            </a:pPr>
            <a:r>
              <a:rPr lang="en-GB" dirty="0">
                <a:effectLst/>
                <a:latin typeface="Josefin Sans" pitchFamily="2" charset="0"/>
                <a:ea typeface="Calibri" panose="020F0502020204030204" pitchFamily="34" charset="0"/>
                <a:cs typeface="Calibri" panose="020F0502020204030204" pitchFamily="34" charset="0"/>
              </a:rPr>
              <a:t>Les articles suivants </a:t>
            </a:r>
            <a:r>
              <a:rPr lang="en-GB" dirty="0">
                <a:latin typeface="Josefin Sans" pitchFamily="2" charset="0"/>
                <a:ea typeface="Calibri" panose="020F0502020204030204" pitchFamily="34" charset="0"/>
                <a:cs typeface="Calibri" panose="020F0502020204030204" pitchFamily="34" charset="0"/>
              </a:rPr>
              <a:t>illustrent</a:t>
            </a:r>
            <a:endParaRPr lang="en-GB" dirty="0">
              <a:effectLst/>
              <a:latin typeface="Josefin Sans" pitchFamily="2" charset="0"/>
              <a:ea typeface="Calibri" panose="020F0502020204030204" pitchFamily="34" charset="0"/>
              <a:cs typeface="Calibri" panose="020F0502020204030204" pitchFamily="34" charset="0"/>
            </a:endParaRPr>
          </a:p>
          <a:p>
            <a:pPr algn="ctr">
              <a:lnSpc>
                <a:spcPct val="150000"/>
              </a:lnSpc>
              <a:spcAft>
                <a:spcPts val="800"/>
              </a:spcAft>
            </a:pPr>
            <a:r>
              <a:rPr lang="en-GB" dirty="0">
                <a:effectLst/>
                <a:latin typeface="Josefin Sans" pitchFamily="2" charset="0"/>
                <a:ea typeface="Calibri" panose="020F0502020204030204" pitchFamily="34" charset="0"/>
                <a:cs typeface="Calibri" panose="020F0502020204030204" pitchFamily="34" charset="0"/>
              </a:rPr>
              <a:t>"</a:t>
            </a:r>
            <a:r>
              <a:rPr lang="en-GB" i="1" dirty="0">
                <a:effectLst/>
                <a:latin typeface="Josefin Sans" pitchFamily="2" charset="0"/>
                <a:ea typeface="Calibri" panose="020F0502020204030204" pitchFamily="34" charset="0"/>
                <a:cs typeface="Calibri" panose="020F0502020204030204" pitchFamily="34" charset="0"/>
              </a:rPr>
              <a:t>Une journée typique dans la vie d'un prescripteur social</a:t>
            </a:r>
            <a:r>
              <a:rPr lang="en-GB" dirty="0">
                <a:effectLst/>
                <a:latin typeface="Josefin Sans" pitchFamily="2" charset="0"/>
                <a:ea typeface="Calibri" panose="020F0502020204030204" pitchFamily="34" charset="0"/>
                <a:cs typeface="Calibri" panose="020F0502020204030204" pitchFamily="34" charset="0"/>
              </a:rPr>
              <a:t>"</a:t>
            </a:r>
          </a:p>
          <a:p>
            <a:pPr algn="ct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1900" u="sng" dirty="0">
                <a:solidFill>
                  <a:srgbClr val="0000FF"/>
                </a:solidFill>
                <a:effectLst/>
                <a:latin typeface="Josefin Sans" pitchFamily="2" charset="0"/>
                <a:ea typeface="Calibri" panose="020F0502020204030204" pitchFamily="34" charset="0"/>
                <a:cs typeface="Calibri" panose="020F0502020204030204" pitchFamily="34" charset="0"/>
                <a:hlinkClick r:id="rId2"/>
              </a:rPr>
              <a:t>https://www.healthysurrey.org.uk/community-health/social-prescribing/a-day-in-the-life-of-a-social-prescriber  </a:t>
            </a:r>
          </a:p>
          <a:p>
            <a:pPr algn="ctr">
              <a:lnSpc>
                <a:spcPct val="150000"/>
              </a:lnSpc>
              <a:spcAft>
                <a:spcPts val="800"/>
              </a:spcAft>
            </a:pPr>
            <a:endParaRPr lang="en-GB" sz="1900" dirty="0">
              <a:effectLst/>
              <a:latin typeface="Josefin Sans"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GB" sz="1900" dirty="0">
                <a:solidFill>
                  <a:srgbClr val="0000FF"/>
                </a:solidFill>
                <a:effectLst/>
                <a:latin typeface="Josefin Sans" pitchFamily="2" charset="0"/>
                <a:ea typeface="Calibri" panose="020F0502020204030204" pitchFamily="34" charset="0"/>
                <a:cs typeface="Calibri" panose="020F0502020204030204" pitchFamily="34" charset="0"/>
                <a:hlinkClick r:id="rId3"/>
              </a:rPr>
              <a:t>https://suffolkfamilycarers.org/a-day-in-the-life-of-a-social-prescriber/  </a:t>
            </a:r>
            <a:endParaRPr lang="en-GB" sz="1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924891"/>
          </a:xfrm>
        </p:spPr>
        <p:txBody>
          <a:bodyPr/>
          <a:lstStyle/>
          <a:p>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Articles susceptibles de vous intéresser..</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sp>
        <p:nvSpPr>
          <p:cNvPr id="5" name="Rectangle: Rounded Corners 4">
            <a:extLst>
              <a:ext uri="{FF2B5EF4-FFF2-40B4-BE49-F238E27FC236}">
                <a16:creationId xmlns:a16="http://schemas.microsoft.com/office/drawing/2014/main" id="{BAEB1F1D-2C6C-A486-3ECF-9C548710B2FB}"/>
              </a:ext>
            </a:extLst>
          </p:cNvPr>
          <p:cNvSpPr/>
          <p:nvPr/>
        </p:nvSpPr>
        <p:spPr>
          <a:xfrm>
            <a:off x="7910945" y="4184752"/>
            <a:ext cx="3460003" cy="1418203"/>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no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Rounded Corners 5">
            <a:extLst>
              <a:ext uri="{FF2B5EF4-FFF2-40B4-BE49-F238E27FC236}">
                <a16:creationId xmlns:a16="http://schemas.microsoft.com/office/drawing/2014/main" id="{7729C78D-02B8-6580-B977-ED9D61499ECC}"/>
              </a:ext>
            </a:extLst>
          </p:cNvPr>
          <p:cNvSpPr/>
          <p:nvPr/>
        </p:nvSpPr>
        <p:spPr>
          <a:xfrm>
            <a:off x="7755467" y="1502489"/>
            <a:ext cx="3488795" cy="1418205"/>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w="22225" cap="flat" cmpd="sng" algn="ctr">
            <a:noFill/>
            <a:prstDash val="sysDash"/>
            <a:miter lim="800000"/>
          </a:ln>
          <a:effectLst>
            <a:glow rad="127000">
              <a:srgbClr val="FFC000"/>
            </a:glow>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Rectangle: Rounded Corners 6">
            <a:extLst>
              <a:ext uri="{FF2B5EF4-FFF2-40B4-BE49-F238E27FC236}">
                <a16:creationId xmlns:a16="http://schemas.microsoft.com/office/drawing/2014/main" id="{92EB8C00-876A-1059-F92D-A3D127C59AE3}"/>
              </a:ext>
            </a:extLst>
          </p:cNvPr>
          <p:cNvSpPr/>
          <p:nvPr/>
        </p:nvSpPr>
        <p:spPr>
          <a:xfrm>
            <a:off x="8580958" y="2920694"/>
            <a:ext cx="3200400" cy="1264058"/>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w="22225" cap="flat" cmpd="sng" algn="ctr">
            <a:solidFill>
              <a:srgbClr val="FFC000"/>
            </a:solidFill>
            <a:prstDash val="sysDash"/>
            <a:miter lim="800000"/>
          </a:ln>
          <a:effectLst>
            <a:outerShdw blurRad="50800" dist="50800" dir="5400000" algn="ctr" rotWithShape="0">
              <a:srgbClr val="FFC000"/>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93602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7500303" cy="4771789"/>
          </a:xfrm>
        </p:spPr>
        <p:txBody>
          <a:bodyPr>
            <a:normAutofit/>
          </a:bodyPr>
          <a:lstStyle/>
          <a:p>
            <a:pPr>
              <a:lnSpc>
                <a:spcPct val="150000"/>
              </a:lnSpc>
              <a:spcAft>
                <a:spcPts val="800"/>
              </a:spcAft>
            </a:pPr>
            <a:endParaRPr lang="en-GB" sz="24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827792"/>
          </a:xfrm>
        </p:spPr>
        <p:txBody>
          <a:bodyPr/>
          <a:lstStyle/>
          <a:p>
            <a:r>
              <a:rPr lang="en-GB" sz="3600" b="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Que fait un travailleur social de liaison pour </a:t>
            </a:r>
            <a:r>
              <a:rPr lang="en-GB" sz="3600" b="1" dirty="0" err="1">
                <a:solidFill>
                  <a:srgbClr val="FFC652"/>
                </a:solidFill>
                <a:effectLst/>
                <a:latin typeface="Amatic SC" panose="00000500000000000000" pitchFamily="2" charset="-79"/>
                <a:ea typeface="Calibri" panose="020F0502020204030204" pitchFamily="34" charset="0"/>
                <a:cs typeface="Amatic SC" panose="00000500000000000000" pitchFamily="2" charset="-79"/>
              </a:rPr>
              <a:t>l’usager</a:t>
            </a:r>
            <a:r>
              <a:rPr lang="en-GB" sz="3600" b="1" dirty="0">
                <a:solidFill>
                  <a:srgbClr val="FFC652"/>
                </a:solidFill>
                <a:effectLst/>
                <a:latin typeface="Amatic SC" panose="00000500000000000000" pitchFamily="2" charset="-79"/>
                <a:ea typeface="Calibri" panose="020F0502020204030204" pitchFamily="34" charset="0"/>
                <a:cs typeface="Amatic SC" panose="00000500000000000000" pitchFamily="2" charset="-79"/>
              </a:rPr>
              <a:t> du service ?            </a:t>
            </a:r>
            <a:endParaRPr lang="en-US" sz="3600" dirty="0">
              <a:solidFill>
                <a:srgbClr val="FFC652"/>
              </a:solidFill>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0302" y="1179829"/>
            <a:ext cx="4281056" cy="4498342"/>
          </a:xfrm>
          <a:prstGeom prst="rect">
            <a:avLst/>
          </a:prstGeom>
        </p:spPr>
      </p:pic>
      <p:graphicFrame>
        <p:nvGraphicFramePr>
          <p:cNvPr id="2" name="Diagram 1">
            <a:extLst>
              <a:ext uri="{FF2B5EF4-FFF2-40B4-BE49-F238E27FC236}">
                <a16:creationId xmlns:a16="http://schemas.microsoft.com/office/drawing/2014/main" id="{5B67D34A-C2B6-49AA-8854-F56EA761D4AE}"/>
              </a:ext>
            </a:extLst>
          </p:cNvPr>
          <p:cNvGraphicFramePr/>
          <p:nvPr>
            <p:extLst>
              <p:ext uri="{D42A27DB-BD31-4B8C-83A1-F6EECF244321}">
                <p14:modId xmlns:p14="http://schemas.microsoft.com/office/powerpoint/2010/main" val="2535926556"/>
              </p:ext>
            </p:extLst>
          </p:nvPr>
        </p:nvGraphicFramePr>
        <p:xfrm>
          <a:off x="96793" y="1411393"/>
          <a:ext cx="8217474" cy="5074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241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9466" y="1300743"/>
            <a:ext cx="10891243" cy="5819141"/>
          </a:xfrm>
        </p:spPr>
        <p:txBody>
          <a:bodyPr numCol="2">
            <a:normAutofit/>
          </a:bodyPr>
          <a:lstStyle/>
          <a:p>
            <a:pPr eaLnBrk="1" fontAlgn="auto" hangingPunct="1">
              <a:lnSpc>
                <a:spcPct val="150000"/>
              </a:lnSpc>
              <a:spcBef>
                <a:spcPts val="0"/>
              </a:spcBef>
              <a:spcAft>
                <a:spcPts val="0"/>
              </a:spcAft>
              <a:defRPr/>
            </a:pPr>
            <a:r>
              <a:rPr lang="en-GB" sz="1700" b="1" dirty="0">
                <a:latin typeface="Josefin Sans" pitchFamily="2" charset="0"/>
                <a:ea typeface="Calibri" panose="020F0502020204030204" pitchFamily="34" charset="0"/>
                <a:cs typeface="Calibri" panose="020F0502020204030204" pitchFamily="34" charset="0"/>
              </a:rPr>
              <a:t>Services disponibles</a:t>
            </a:r>
          </a:p>
          <a:p>
            <a:pPr eaLnBrk="1" fontAlgn="auto" hangingPunct="1">
              <a:lnSpc>
                <a:spcPct val="150000"/>
              </a:lnSpc>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En tant que professionnel de la santé et des soins, vous connaissez très bien les services disponibles dans votre propre </a:t>
            </a:r>
            <a:r>
              <a:rPr lang="en-GB" sz="1600" dirty="0" err="1">
                <a:latin typeface="Josefin Sans" pitchFamily="2" charset="0"/>
                <a:ea typeface="Calibri" panose="020F0502020204030204" pitchFamily="34" charset="0"/>
                <a:cs typeface="Calibri" panose="020F0502020204030204" pitchFamily="34" charset="0"/>
              </a:rPr>
              <a:t>environnement</a:t>
            </a:r>
            <a:r>
              <a:rPr lang="en-GB" sz="1600" dirty="0">
                <a:latin typeface="Josefin Sans" pitchFamily="2" charset="0"/>
                <a:ea typeface="Calibri" panose="020F0502020204030204" pitchFamily="34" charset="0"/>
                <a:cs typeface="Calibri" panose="020F0502020204030204" pitchFamily="34" charset="0"/>
              </a:rPr>
              <a:t>. Les modèles de prescription sociale vous demandent de sortir de votre rôle et d'examiner les autres possibilités qui existent dans votre localité. Il existe des organisations non gouvernementales (ONG), des services et des annuaires communautaires et bénévoles. Tous proposent des menus </a:t>
            </a:r>
            <a:r>
              <a:rPr lang="en-GB" sz="1600" dirty="0" err="1">
                <a:latin typeface="Josefin Sans" pitchFamily="2" charset="0"/>
                <a:ea typeface="Calibri" panose="020F0502020204030204" pitchFamily="34" charset="0"/>
                <a:cs typeface="Calibri" panose="020F0502020204030204" pitchFamily="34" charset="0"/>
              </a:rPr>
              <a:t>déroulants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listant</a:t>
            </a:r>
            <a:r>
              <a:rPr lang="en-GB" sz="1600" dirty="0">
                <a:latin typeface="Josefin Sans" pitchFamily="2" charset="0"/>
                <a:ea typeface="Calibri" panose="020F0502020204030204" pitchFamily="34" charset="0"/>
                <a:cs typeface="Calibri" panose="020F0502020204030204" pitchFamily="34" charset="0"/>
              </a:rPr>
              <a:t> des activités physiques, des programmes nutritionnels, des conseils en matière de soins personnels, dont beaucoup seront utiles à </a:t>
            </a:r>
            <a:r>
              <a:rPr lang="en-GB" sz="1600" dirty="0" err="1">
                <a:latin typeface="Josefin Sans" pitchFamily="2" charset="0"/>
                <a:ea typeface="Calibri" panose="020F0502020204030204" pitchFamily="34" charset="0"/>
                <a:cs typeface="Calibri" panose="020F0502020204030204" pitchFamily="34" charset="0"/>
              </a:rPr>
              <a:t>vos</a:t>
            </a:r>
            <a:r>
              <a:rPr lang="en-GB" sz="1600" dirty="0">
                <a:latin typeface="Josefin Sans" pitchFamily="2" charset="0"/>
                <a:ea typeface="Calibri" panose="020F0502020204030204" pitchFamily="34" charset="0"/>
                <a:cs typeface="Calibri" panose="020F0502020204030204" pitchFamily="34" charset="0"/>
              </a:rPr>
              <a:t> patients et </a:t>
            </a:r>
            <a:r>
              <a:rPr lang="en-GB" sz="1600" dirty="0" err="1">
                <a:latin typeface="Josefin Sans" pitchFamily="2" charset="0"/>
                <a:ea typeface="Calibri" panose="020F0502020204030204" pitchFamily="34" charset="0"/>
                <a:cs typeface="Calibri" panose="020F0502020204030204" pitchFamily="34" charset="0"/>
              </a:rPr>
              <a:t>utilisateurs</a:t>
            </a:r>
            <a:r>
              <a:rPr lang="en-GB" sz="1600" dirty="0">
                <a:latin typeface="Josefin Sans" pitchFamily="2" charset="0"/>
                <a:ea typeface="Calibri" panose="020F0502020204030204" pitchFamily="34" charset="0"/>
                <a:cs typeface="Calibri" panose="020F0502020204030204" pitchFamily="34" charset="0"/>
              </a:rPr>
              <a:t> de services.</a:t>
            </a: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                                      </a:t>
            </a:r>
          </a:p>
          <a:p>
            <a:pPr marL="138113"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Pour vous lancer dans cette aventure, vous pouvez consulter les sites web suivants pour plus d'informations : </a:t>
            </a:r>
          </a:p>
          <a:p>
            <a:pPr marL="138113" eaLnBrk="1" fontAlgn="auto" hangingPunct="1">
              <a:lnSpc>
                <a:spcPct val="150000"/>
              </a:lnSpc>
              <a:spcBef>
                <a:spcPts val="0"/>
              </a:spcBef>
              <a:spcAft>
                <a:spcPts val="0"/>
              </a:spcAft>
              <a:defRPr/>
            </a:pPr>
            <a:endParaRPr lang="en-GB" sz="1600" dirty="0">
              <a:latin typeface="Josefin Sans" pitchFamily="2" charset="0"/>
              <a:ea typeface="Calibri" panose="020F0502020204030204" pitchFamily="34" charset="0"/>
              <a:cs typeface="Calibri" panose="020F0502020204030204" pitchFamily="34" charset="0"/>
            </a:endParaRPr>
          </a:p>
          <a:p>
            <a:pPr marL="138113" eaLnBrk="1" fontAlgn="auto" hangingPunct="1">
              <a:lnSpc>
                <a:spcPct val="15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 Collaboration pour soutenir la prescription sociale dans le monde </a:t>
            </a:r>
            <a:r>
              <a:rPr lang="en-GB" sz="1600" dirty="0" err="1">
                <a:latin typeface="Josefin Sans" pitchFamily="2" charset="0"/>
                <a:ea typeface="Calibri" panose="020F0502020204030204" pitchFamily="34" charset="0"/>
                <a:cs typeface="Calibri" panose="020F0502020204030204" pitchFamily="34" charset="0"/>
              </a:rPr>
              <a:t>entier</a:t>
            </a:r>
            <a:r>
              <a:rPr lang="en-GB" sz="1600" dirty="0">
                <a:latin typeface="Josefin Sans" pitchFamily="2" charset="0"/>
                <a:ea typeface="Calibri" panose="020F0502020204030204" pitchFamily="34" charset="0"/>
                <a:cs typeface="Calibri" panose="020F0502020204030204" pitchFamily="34" charset="0"/>
              </a:rPr>
              <a:t> :</a:t>
            </a:r>
            <a:endParaRPr lang="en-GB" sz="1600" u="sng" dirty="0">
              <a:solidFill>
                <a:srgbClr val="FF0000"/>
              </a:solidFill>
              <a:latin typeface="Josefin Sans" pitchFamily="2" charset="0"/>
              <a:ea typeface="Calibri" panose="020F0502020204030204" pitchFamily="34" charset="0"/>
              <a:cs typeface="Calibri" panose="020F0502020204030204" pitchFamily="34" charset="0"/>
            </a:endParaRPr>
          </a:p>
          <a:p>
            <a:pPr marL="138113" eaLnBrk="1" fontAlgn="auto" hangingPunct="1">
              <a:lnSpc>
                <a:spcPct val="150000"/>
              </a:lnSpc>
              <a:spcBef>
                <a:spcPts val="0"/>
              </a:spcBef>
              <a:spcAft>
                <a:spcPts val="0"/>
              </a:spcAft>
              <a:defRPr/>
            </a:pPr>
            <a:r>
              <a:rPr lang="en-GB" sz="1600" u="sng" dirty="0">
                <a:solidFill>
                  <a:srgbClr val="FF0000"/>
                </a:solidFill>
                <a:latin typeface="Josefin Sans" pitchFamily="2" charset="0"/>
                <a:ea typeface="Calibri" panose="020F0502020204030204" pitchFamily="34" charset="0"/>
                <a:cs typeface="Calibri" panose="020F0502020204030204" pitchFamily="34" charset="0"/>
              </a:rPr>
              <a:t>https://www.socialprescribingnetwork.com</a:t>
            </a:r>
          </a:p>
          <a:p>
            <a:pPr marL="138113" eaLnBrk="1" fontAlgn="auto" hangingPunct="1">
              <a:lnSpc>
                <a:spcPct val="150000"/>
              </a:lnSpc>
              <a:spcBef>
                <a:spcPts val="0"/>
              </a:spcBef>
              <a:spcAft>
                <a:spcPts val="0"/>
              </a:spcAft>
              <a:defRPr/>
            </a:pPr>
            <a:endParaRPr lang="en-GB" sz="1600" dirty="0">
              <a:solidFill>
                <a:schemeClr val="tx1"/>
              </a:solidFill>
              <a:latin typeface="Josefin Sans" pitchFamily="2" charset="0"/>
              <a:ea typeface="Calibri" panose="020F0502020204030204" pitchFamily="34" charset="0"/>
              <a:cs typeface="Calibri" panose="020F0502020204030204" pitchFamily="34" charset="0"/>
            </a:endParaRPr>
          </a:p>
          <a:p>
            <a:pPr marL="138113" eaLnBrk="1" fontAlgn="auto" hangingPunct="1">
              <a:lnSpc>
                <a:spcPct val="110000"/>
              </a:lnSpc>
              <a:spcBef>
                <a:spcPts val="0"/>
              </a:spcBef>
              <a:spcAft>
                <a:spcPts val="0"/>
              </a:spcAft>
              <a:defRPr/>
            </a:pPr>
            <a:r>
              <a:rPr lang="en-GB" sz="1600" dirty="0">
                <a:latin typeface="Josefin Sans" pitchFamily="2" charset="0"/>
                <a:ea typeface="Calibri" panose="020F0502020204030204" pitchFamily="34" charset="0"/>
                <a:cs typeface="Calibri" panose="020F0502020204030204" pitchFamily="34" charset="0"/>
              </a:rPr>
              <a:t>- Alliance des centres de vie saine :</a:t>
            </a:r>
            <a:endParaRPr lang="en-GB" sz="1600" dirty="0">
              <a:solidFill>
                <a:schemeClr val="tx1"/>
              </a:solidFill>
              <a:latin typeface="Josefin Sans" pitchFamily="2" charset="0"/>
              <a:ea typeface="Calibri" panose="020F0502020204030204" pitchFamily="34" charset="0"/>
              <a:cs typeface="Times New Roman" panose="02020603050405020304" pitchFamily="18" charset="0"/>
            </a:endParaRPr>
          </a:p>
          <a:p>
            <a:pPr marL="138113" eaLnBrk="1" fontAlgn="auto" hangingPunct="1">
              <a:lnSpc>
                <a:spcPct val="110000"/>
              </a:lnSpc>
              <a:spcBef>
                <a:spcPts val="0"/>
              </a:spcBef>
              <a:spcAft>
                <a:spcPts val="0"/>
              </a:spcAft>
              <a:defRPr/>
            </a:pPr>
            <a:r>
              <a:rPr lang="en-GB" sz="1600" u="sng" dirty="0">
                <a:solidFill>
                  <a:srgbClr val="0000FF"/>
                </a:solidFill>
                <a:latin typeface="Josefin Sans" pitchFamily="2" charset="0"/>
                <a:ea typeface="Calibri" panose="020F0502020204030204" pitchFamily="34" charset="0"/>
                <a:cs typeface="Calibri" panose="020F0502020204030204" pitchFamily="34" charset="0"/>
                <a:hlinkClick r:id="rId2"/>
              </a:rPr>
              <a:t>www.hlcalliance.org</a:t>
            </a:r>
            <a:endParaRPr lang="en-GB" sz="16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endParaRPr lang="en-GB" sz="1600" dirty="0">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946193" y="157239"/>
            <a:ext cx="9447260" cy="87376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Comment devenir un prescripteur social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efficace</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(CA4].</a:t>
            </a:r>
            <a:endParaRPr lang="en-US" sz="2400" dirty="0">
              <a:latin typeface="Amatic SC" panose="00000500000000000000" pitchFamily="2" charset="-79"/>
              <a:cs typeface="Amatic SC" panose="00000500000000000000" pitchFamily="2" charset="-79"/>
            </a:endParaRPr>
          </a:p>
        </p:txBody>
      </p:sp>
      <p:pic>
        <p:nvPicPr>
          <p:cNvPr id="5" name="Picture 4" descr="Text, logo&#10;&#10;Description automatically generated">
            <a:extLst>
              <a:ext uri="{FF2B5EF4-FFF2-40B4-BE49-F238E27FC236}">
                <a16:creationId xmlns:a16="http://schemas.microsoft.com/office/drawing/2014/main" id="{AFD79F1A-2279-0659-2F75-0F402F02F2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6636" y="4618883"/>
            <a:ext cx="2796074" cy="1885979"/>
          </a:xfrm>
          <a:prstGeom prst="rect">
            <a:avLst/>
          </a:prstGeom>
        </p:spPr>
      </p:pic>
    </p:spTree>
    <p:extLst>
      <p:ext uri="{BB962C8B-B14F-4D97-AF65-F5344CB8AC3E}">
        <p14:creationId xmlns:p14="http://schemas.microsoft.com/office/powerpoint/2010/main" val="3623536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01312" y="629246"/>
            <a:ext cx="8614826" cy="5710104"/>
          </a:xfrm>
        </p:spPr>
        <p:txBody>
          <a:bodyPr>
            <a:normAutofit fontScale="25000" lnSpcReduction="20000"/>
          </a:bodyPr>
          <a:lstStyle/>
          <a:p>
            <a:pPr eaLnBrk="1" fontAlgn="auto" hangingPunct="1">
              <a:lnSpc>
                <a:spcPct val="160000"/>
              </a:lnSpc>
              <a:spcBef>
                <a:spcPts val="0"/>
              </a:spcBef>
              <a:spcAft>
                <a:spcPts val="0"/>
              </a:spcAft>
              <a:defRPr/>
            </a:pPr>
            <a:r>
              <a:rPr lang="en-GB" sz="6000" b="1" dirty="0">
                <a:latin typeface="Josefin Sans" pitchFamily="2" charset="0"/>
                <a:ea typeface="Calibri" panose="020F0502020204030204" pitchFamily="34" charset="0"/>
                <a:cs typeface="Calibri" panose="020F0502020204030204" pitchFamily="34" charset="0"/>
              </a:rPr>
              <a:t>Une nouvelle </a:t>
            </a:r>
            <a:r>
              <a:rPr lang="en-GB" sz="6000" b="1" dirty="0" err="1">
                <a:latin typeface="Josefin Sans" pitchFamily="2" charset="0"/>
                <a:ea typeface="Calibri" panose="020F0502020204030204" pitchFamily="34" charset="0"/>
                <a:cs typeface="Calibri" panose="020F0502020204030204" pitchFamily="34" charset="0"/>
              </a:rPr>
              <a:t>ligne</a:t>
            </a:r>
            <a:r>
              <a:rPr lang="en-GB" sz="6000" b="1" dirty="0">
                <a:latin typeface="Josefin Sans" pitchFamily="2" charset="0"/>
                <a:ea typeface="Calibri" panose="020F0502020204030204" pitchFamily="34" charset="0"/>
                <a:cs typeface="Calibri" panose="020F0502020204030204" pitchFamily="34" charset="0"/>
              </a:rPr>
              <a:t> </a:t>
            </a:r>
            <a:r>
              <a:rPr lang="en-GB" sz="6000" b="1" dirty="0">
                <a:effectLst/>
                <a:latin typeface="Josefin Sans" pitchFamily="2" charset="0"/>
                <a:ea typeface="Calibri" panose="020F0502020204030204" pitchFamily="34" charset="0"/>
                <a:cs typeface="Calibri" panose="020F0502020204030204" pitchFamily="34" charset="0"/>
              </a:rPr>
              <a:t>de </a:t>
            </a:r>
            <a:r>
              <a:rPr lang="en-GB" sz="6000" b="1" dirty="0" err="1">
                <a:effectLst/>
                <a:latin typeface="Josefin Sans" pitchFamily="2" charset="0"/>
                <a:ea typeface="Calibri" panose="020F0502020204030204" pitchFamily="34" charset="0"/>
                <a:cs typeface="Calibri" panose="020F0502020204030204" pitchFamily="34" charset="0"/>
              </a:rPr>
              <a:t>conduite</a:t>
            </a:r>
            <a:endParaRPr lang="en-GB" sz="6000" b="1"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endParaRPr lang="en-GB" sz="56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60000"/>
              </a:lnSpc>
              <a:spcBef>
                <a:spcPts val="0"/>
              </a:spcBef>
              <a:spcAft>
                <a:spcPts val="0"/>
              </a:spcAft>
              <a:defRPr/>
            </a:pPr>
            <a:r>
              <a:rPr lang="en-GB" sz="5600" dirty="0">
                <a:effectLst/>
                <a:latin typeface="Josefin Sans" pitchFamily="2" charset="0"/>
                <a:ea typeface="Calibri" panose="020F0502020204030204" pitchFamily="34" charset="0"/>
                <a:cs typeface="Calibri" panose="020F0502020204030204" pitchFamily="34" charset="0"/>
              </a:rPr>
              <a:t>Il s'agit d'une nouvelle initiative psychologique </a:t>
            </a:r>
            <a:r>
              <a:rPr lang="en-GB" sz="5600" dirty="0" err="1">
                <a:effectLst/>
                <a:latin typeface="Josefin Sans" pitchFamily="2" charset="0"/>
                <a:ea typeface="Calibri" panose="020F0502020204030204" pitchFamily="34" charset="0"/>
                <a:cs typeface="Calibri" panose="020F0502020204030204" pitchFamily="34" charset="0"/>
              </a:rPr>
              <a:t>appelée</a:t>
            </a:r>
            <a:r>
              <a:rPr lang="en-GB" sz="5600" dirty="0">
                <a:effectLst/>
                <a:latin typeface="Josefin Sans" pitchFamily="2" charset="0"/>
                <a:ea typeface="Calibri" panose="020F0502020204030204" pitchFamily="34" charset="0"/>
                <a:cs typeface="Calibri" panose="020F0502020204030204" pitchFamily="34" charset="0"/>
              </a:rPr>
              <a:t> DARN, qui </a:t>
            </a:r>
            <a:r>
              <a:rPr lang="en-GB" sz="5600" dirty="0" err="1">
                <a:effectLst/>
                <a:latin typeface="Josefin Sans" pitchFamily="2" charset="0"/>
                <a:ea typeface="Calibri" panose="020F0502020204030204" pitchFamily="34" charset="0"/>
                <a:cs typeface="Calibri" panose="020F0502020204030204" pitchFamily="34" charset="0"/>
              </a:rPr>
              <a:t>décrit</a:t>
            </a:r>
            <a:r>
              <a:rPr lang="en-GB" sz="5600" dirty="0">
                <a:effectLst/>
                <a:latin typeface="Josefin Sans" pitchFamily="2" charset="0"/>
                <a:ea typeface="Calibri" panose="020F0502020204030204" pitchFamily="34" charset="0"/>
                <a:cs typeface="Calibri" panose="020F0502020204030204" pitchFamily="34" charset="0"/>
              </a:rPr>
              <a:t> </a:t>
            </a:r>
            <a:r>
              <a:rPr lang="en-GB" sz="5600" dirty="0" err="1">
                <a:effectLst/>
                <a:latin typeface="Josefin Sans" pitchFamily="2" charset="0"/>
                <a:ea typeface="Calibri" panose="020F0502020204030204" pitchFamily="34" charset="0"/>
                <a:cs typeface="Calibri" panose="020F0502020204030204" pitchFamily="34" charset="0"/>
              </a:rPr>
              <a:t>une</a:t>
            </a:r>
            <a:r>
              <a:rPr lang="en-GB" sz="5600" dirty="0">
                <a:effectLst/>
                <a:latin typeface="Josefin Sans" pitchFamily="2" charset="0"/>
                <a:ea typeface="Calibri" panose="020F0502020204030204" pitchFamily="34" charset="0"/>
                <a:cs typeface="Calibri" panose="020F0502020204030204" pitchFamily="34" charset="0"/>
              </a:rPr>
              <a:t> nouvelle </a:t>
            </a:r>
            <a:r>
              <a:rPr lang="en-GB" sz="5600" dirty="0" err="1">
                <a:effectLst/>
                <a:latin typeface="Josefin Sans" pitchFamily="2" charset="0"/>
                <a:ea typeface="Calibri" panose="020F0502020204030204" pitchFamily="34" charset="0"/>
                <a:cs typeface="Calibri" panose="020F0502020204030204" pitchFamily="34" charset="0"/>
              </a:rPr>
              <a:t>ligne</a:t>
            </a:r>
            <a:r>
              <a:rPr lang="en-GB" sz="5600" dirty="0">
                <a:effectLst/>
                <a:latin typeface="Josefin Sans" pitchFamily="2" charset="0"/>
                <a:ea typeface="Calibri" panose="020F0502020204030204" pitchFamily="34" charset="0"/>
                <a:cs typeface="Calibri" panose="020F0502020204030204" pitchFamily="34" charset="0"/>
              </a:rPr>
              <a:t> de conduit </a:t>
            </a:r>
            <a:r>
              <a:rPr lang="en-GB" sz="5600" kern="1200" dirty="0" err="1">
                <a:effectLst/>
                <a:latin typeface="Josefin Sans" pitchFamily="2" charset="0"/>
                <a:ea typeface="Times New Roman" panose="02020603050405020304" pitchFamily="18" charset="0"/>
                <a:cs typeface="Calibri" panose="020F0502020204030204" pitchFamily="34" charset="0"/>
              </a:rPr>
              <a:t>visant</a:t>
            </a:r>
            <a:r>
              <a:rPr lang="en-GB" sz="5600" kern="1200" dirty="0">
                <a:effectLst/>
                <a:latin typeface="Josefin Sans" pitchFamily="2" charset="0"/>
                <a:ea typeface="Times New Roman" panose="02020603050405020304" pitchFamily="18" charset="0"/>
                <a:cs typeface="Calibri" panose="020F0502020204030204" pitchFamily="34" charset="0"/>
              </a:rPr>
              <a:t> à développer des mécanismes d'adaptation et à changer les mentalités pour adopter un "discours de changement". </a:t>
            </a:r>
            <a:r>
              <a:rPr lang="en-GB" sz="5600" dirty="0">
                <a:effectLst/>
                <a:latin typeface="Josefin Sans" pitchFamily="2" charset="0"/>
                <a:ea typeface="Calibri" panose="020F0502020204030204" pitchFamily="34" charset="0"/>
                <a:cs typeface="Calibri" panose="020F0502020204030204" pitchFamily="34" charset="0"/>
              </a:rPr>
              <a:t>DARN </a:t>
            </a:r>
            <a:r>
              <a:rPr lang="en-GB" sz="5600" dirty="0" err="1">
                <a:effectLst/>
                <a:latin typeface="Josefin Sans" pitchFamily="2" charset="0"/>
                <a:ea typeface="Calibri" panose="020F0502020204030204" pitchFamily="34" charset="0"/>
                <a:cs typeface="Calibri" panose="020F0502020204030204" pitchFamily="34" charset="0"/>
              </a:rPr>
              <a:t>signifie</a:t>
            </a:r>
            <a:r>
              <a:rPr lang="en-GB" sz="5600" dirty="0">
                <a:effectLst/>
                <a:latin typeface="Josefin Sans" pitchFamily="2" charset="0"/>
                <a:ea typeface="Calibri" panose="020F0502020204030204" pitchFamily="34" charset="0"/>
                <a:cs typeface="Calibri" panose="020F0502020204030204" pitchFamily="34" charset="0"/>
              </a:rPr>
              <a:t> </a:t>
            </a:r>
            <a:r>
              <a:rPr lang="en-GB" sz="5600" kern="1200" dirty="0">
                <a:effectLst/>
                <a:latin typeface="Josefin Sans" pitchFamily="2" charset="0"/>
                <a:ea typeface="Times New Roman" panose="02020603050405020304" pitchFamily="18" charset="0"/>
                <a:cs typeface="Calibri" panose="020F0502020204030204" pitchFamily="34" charset="0"/>
              </a:rPr>
              <a:t>Desire, Ability, Reason and Need for change (</a:t>
            </a:r>
            <a:r>
              <a:rPr lang="en-GB" sz="5600" kern="1200" dirty="0" err="1">
                <a:effectLst/>
                <a:latin typeface="Josefin Sans" pitchFamily="2" charset="0"/>
                <a:ea typeface="Times New Roman" panose="02020603050405020304" pitchFamily="18" charset="0"/>
                <a:cs typeface="Calibri" panose="020F0502020204030204" pitchFamily="34" charset="0"/>
              </a:rPr>
              <a:t>Désir</a:t>
            </a:r>
            <a:r>
              <a:rPr lang="en-GB" sz="5600" kern="1200" dirty="0">
                <a:effectLst/>
                <a:latin typeface="Josefin Sans" pitchFamily="2" charset="0"/>
                <a:ea typeface="Times New Roman" panose="02020603050405020304" pitchFamily="18" charset="0"/>
                <a:cs typeface="Calibri" panose="020F0502020204030204" pitchFamily="34" charset="0"/>
              </a:rPr>
              <a:t>, </a:t>
            </a:r>
            <a:r>
              <a:rPr lang="en-GB" sz="5600" kern="1200" dirty="0" err="1">
                <a:effectLst/>
                <a:latin typeface="Josefin Sans" pitchFamily="2" charset="0"/>
                <a:ea typeface="Times New Roman" panose="02020603050405020304" pitchFamily="18" charset="0"/>
                <a:cs typeface="Calibri" panose="020F0502020204030204" pitchFamily="34" charset="0"/>
              </a:rPr>
              <a:t>capacité</a:t>
            </a:r>
            <a:r>
              <a:rPr lang="en-GB" sz="5600" kern="1200" dirty="0">
                <a:effectLst/>
                <a:latin typeface="Josefin Sans" pitchFamily="2" charset="0"/>
                <a:ea typeface="Times New Roman" panose="02020603050405020304" pitchFamily="18" charset="0"/>
                <a:cs typeface="Calibri" panose="020F0502020204030204" pitchFamily="34" charset="0"/>
              </a:rPr>
              <a:t>, raison et besoin de </a:t>
            </a:r>
            <a:r>
              <a:rPr lang="en-GB" sz="5600" kern="1200" dirty="0" err="1">
                <a:effectLst/>
                <a:latin typeface="Josefin Sans" pitchFamily="2" charset="0"/>
                <a:ea typeface="Times New Roman" panose="02020603050405020304" pitchFamily="18" charset="0"/>
                <a:cs typeface="Calibri" panose="020F0502020204030204" pitchFamily="34" charset="0"/>
              </a:rPr>
              <a:t>changement</a:t>
            </a:r>
            <a:r>
              <a:rPr lang="en-GB" sz="5600" dirty="0">
                <a:latin typeface="Josefin Sans" pitchFamily="2" charset="0"/>
                <a:ea typeface="Times New Roman" panose="02020603050405020304" pitchFamily="18" charset="0"/>
                <a:cs typeface="Calibri" panose="020F0502020204030204" pitchFamily="34" charset="0"/>
              </a:rPr>
              <a:t>).</a:t>
            </a:r>
            <a:r>
              <a:rPr lang="en-GB" sz="5600" dirty="0">
                <a:effectLst/>
                <a:latin typeface="Josefin Sans" pitchFamily="2" charset="0"/>
                <a:ea typeface="Calibri" panose="020F0502020204030204" pitchFamily="34" charset="0"/>
                <a:cs typeface="Calibri" panose="020F0502020204030204" pitchFamily="34" charset="0"/>
              </a:rPr>
              <a:t> Ces mesures et d'autres mesures psychologiques sont actuellement utilisées dans le service par l'intermédiaire du travailleur de liaison. Jusqu'à présent, ces initiatives ont donné des résultats positifs et entraîné des changements encourageants pour les utilisateurs du service. </a:t>
            </a:r>
          </a:p>
          <a:p>
            <a:pPr eaLnBrk="1" fontAlgn="auto" hangingPunct="1">
              <a:lnSpc>
                <a:spcPct val="160000"/>
              </a:lnSpc>
              <a:spcBef>
                <a:spcPts val="0"/>
              </a:spcBef>
              <a:spcAft>
                <a:spcPts val="0"/>
              </a:spcAft>
              <a:defRPr/>
            </a:pPr>
            <a:endParaRPr lang="en-GB" sz="5600" dirty="0">
              <a:latin typeface="Josefin Sans" pitchFamily="2" charset="0"/>
              <a:ea typeface="Calibri" panose="020F0502020204030204" pitchFamily="34" charset="0"/>
            </a:endParaRPr>
          </a:p>
          <a:p>
            <a:pPr eaLnBrk="1" fontAlgn="auto" hangingPunct="1">
              <a:lnSpc>
                <a:spcPct val="160000"/>
              </a:lnSpc>
              <a:spcBef>
                <a:spcPts val="0"/>
              </a:spcBef>
              <a:spcAft>
                <a:spcPts val="0"/>
              </a:spcAft>
              <a:defRPr/>
            </a:pPr>
            <a:r>
              <a:rPr lang="en-GB" sz="5600" b="1" dirty="0">
                <a:latin typeface="Josefin Sans" pitchFamily="2" charset="0"/>
                <a:ea typeface="Calibri" panose="020F0502020204030204" pitchFamily="34" charset="0"/>
              </a:rPr>
              <a:t>Compétences et éthique des travailleurs de liaison</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Un travailleur de liaison doit être sensible, ne pas porter de jugement et faire preuve d'intégrité, de flexibilité et de cohérence.</a:t>
            </a:r>
          </a:p>
          <a:p>
            <a:pPr marL="342900" lvl="0" indent="-342900">
              <a:lnSpc>
                <a:spcPct val="160000"/>
              </a:lnSpc>
              <a:spcBef>
                <a:spcPts val="0"/>
              </a:spcBef>
              <a:buFont typeface="Symbol" panose="05050102010706020507" pitchFamily="18" charset="2"/>
              <a:buChar char=""/>
            </a:pPr>
            <a:r>
              <a:rPr lang="en-GB" sz="5600" dirty="0">
                <a:latin typeface="Josefin Sans" pitchFamily="2" charset="0"/>
                <a:ea typeface="Times New Roman" panose="02020603050405020304" pitchFamily="18" charset="0"/>
              </a:rPr>
              <a:t>De </a:t>
            </a:r>
            <a:r>
              <a:rPr lang="en-GB" sz="5600" dirty="0" err="1">
                <a:latin typeface="Josefin Sans" pitchFamily="2" charset="0"/>
                <a:ea typeface="Times New Roman" panose="02020603050405020304" pitchFamily="18" charset="0"/>
              </a:rPr>
              <a:t>b</a:t>
            </a:r>
            <a:r>
              <a:rPr lang="en-GB" sz="5600" dirty="0" err="1">
                <a:effectLst/>
                <a:latin typeface="Josefin Sans" pitchFamily="2" charset="0"/>
                <a:ea typeface="Times New Roman" panose="02020603050405020304" pitchFamily="18" charset="0"/>
              </a:rPr>
              <a:t>onnes</a:t>
            </a:r>
            <a:r>
              <a:rPr lang="en-GB" sz="5600" dirty="0">
                <a:effectLst/>
                <a:latin typeface="Josefin Sans" pitchFamily="2" charset="0"/>
                <a:ea typeface="Times New Roman" panose="02020603050405020304" pitchFamily="18" charset="0"/>
              </a:rPr>
              <a:t> compétences interpersonnelles et </a:t>
            </a:r>
            <a:r>
              <a:rPr lang="en-GB" sz="5600" dirty="0" err="1">
                <a:effectLst/>
                <a:latin typeface="Josefin Sans" pitchFamily="2" charset="0"/>
                <a:ea typeface="Times New Roman" panose="02020603050405020304" pitchFamily="18" charset="0"/>
              </a:rPr>
              <a:t>confidentialité</a:t>
            </a:r>
            <a:endParaRPr lang="en-GB" sz="5600" dirty="0">
              <a:effectLst/>
              <a:latin typeface="Josefin Sans" pitchFamily="2" charset="0"/>
              <a:ea typeface="Times New Roman" panose="02020603050405020304" pitchFamily="18" charset="0"/>
            </a:endParaRP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Un travail en équipe et de manière autonome</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Une </a:t>
            </a:r>
            <a:r>
              <a:rPr lang="en-GB" sz="5600" dirty="0" err="1">
                <a:effectLst/>
                <a:latin typeface="Josefin Sans" pitchFamily="2" charset="0"/>
                <a:ea typeface="Times New Roman" panose="02020603050405020304" pitchFamily="18" charset="0"/>
              </a:rPr>
              <a:t>éthique</a:t>
            </a:r>
            <a:r>
              <a:rPr lang="en-GB" sz="5600" dirty="0">
                <a:effectLst/>
                <a:latin typeface="Josefin Sans" pitchFamily="2" charset="0"/>
                <a:ea typeface="Times New Roman" panose="02020603050405020304" pitchFamily="18" charset="0"/>
              </a:rPr>
              <a:t> </a:t>
            </a:r>
            <a:r>
              <a:rPr lang="en-GB" sz="5600" dirty="0" err="1">
                <a:effectLst/>
                <a:latin typeface="Josefin Sans" pitchFamily="2" charset="0"/>
                <a:ea typeface="Times New Roman" panose="02020603050405020304" pitchFamily="18" charset="0"/>
              </a:rPr>
              <a:t>centrée</a:t>
            </a:r>
            <a:r>
              <a:rPr lang="en-GB" sz="5600" dirty="0">
                <a:effectLst/>
                <a:latin typeface="Josefin Sans" pitchFamily="2" charset="0"/>
                <a:ea typeface="Times New Roman" panose="02020603050405020304" pitchFamily="18" charset="0"/>
              </a:rPr>
              <a:t> sur la personne</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Une communication ouverte entre les agences et les </a:t>
            </a:r>
            <a:r>
              <a:rPr lang="en-GB" sz="5600" dirty="0" err="1">
                <a:effectLst/>
                <a:latin typeface="Josefin Sans" pitchFamily="2" charset="0"/>
                <a:ea typeface="Times New Roman" panose="02020603050405020304" pitchFamily="18" charset="0"/>
              </a:rPr>
              <a:t>secteurs</a:t>
            </a:r>
            <a:r>
              <a:rPr lang="en-GB" sz="5600" dirty="0">
                <a:effectLst/>
                <a:latin typeface="Josefin Sans" pitchFamily="2" charset="0"/>
                <a:ea typeface="Times New Roman" panose="02020603050405020304" pitchFamily="18" charset="0"/>
              </a:rPr>
              <a:t>,</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Entretenir des relations avec les professionnels référents</a:t>
            </a: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Tenir des </a:t>
            </a:r>
            <a:r>
              <a:rPr lang="en-GB" sz="5600" dirty="0" err="1">
                <a:effectLst/>
                <a:latin typeface="Josefin Sans" pitchFamily="2" charset="0"/>
                <a:ea typeface="Times New Roman" panose="02020603050405020304" pitchFamily="18" charset="0"/>
              </a:rPr>
              <a:t>registres</a:t>
            </a:r>
            <a:r>
              <a:rPr lang="en-GB" sz="5600" dirty="0">
                <a:effectLst/>
                <a:latin typeface="Josefin Sans" pitchFamily="2" charset="0"/>
                <a:ea typeface="Times New Roman" panose="02020603050405020304" pitchFamily="18" charset="0"/>
              </a:rPr>
              <a:t> précis, </a:t>
            </a:r>
            <a:r>
              <a:rPr lang="en-GB" sz="5600" dirty="0" err="1">
                <a:effectLst/>
                <a:latin typeface="Josefin Sans" pitchFamily="2" charset="0"/>
                <a:ea typeface="Times New Roman" panose="02020603050405020304" pitchFamily="18" charset="0"/>
              </a:rPr>
              <a:t>avoir</a:t>
            </a:r>
            <a:r>
              <a:rPr lang="en-GB" sz="5600" dirty="0">
                <a:effectLst/>
                <a:latin typeface="Josefin Sans" pitchFamily="2" charset="0"/>
                <a:ea typeface="Times New Roman" panose="02020603050405020304" pitchFamily="18" charset="0"/>
              </a:rPr>
              <a:t> des </a:t>
            </a:r>
            <a:r>
              <a:rPr lang="en-GB" sz="5600" dirty="0" err="1">
                <a:effectLst/>
                <a:latin typeface="Josefin Sans" pitchFamily="2" charset="0"/>
                <a:ea typeface="Times New Roman" panose="02020603050405020304" pitchFamily="18" charset="0"/>
              </a:rPr>
              <a:t>compétences</a:t>
            </a:r>
            <a:r>
              <a:rPr lang="en-GB" sz="5600" dirty="0">
                <a:effectLst/>
                <a:latin typeface="Josefin Sans" pitchFamily="2" charset="0"/>
                <a:ea typeface="Times New Roman" panose="02020603050405020304" pitchFamily="18" charset="0"/>
              </a:rPr>
              <a:t> </a:t>
            </a:r>
            <a:r>
              <a:rPr lang="en-GB" sz="5600" dirty="0" err="1">
                <a:effectLst/>
                <a:latin typeface="Josefin Sans" pitchFamily="2" charset="0"/>
                <a:ea typeface="Times New Roman" panose="02020603050405020304" pitchFamily="18" charset="0"/>
              </a:rPr>
              <a:t>informatiques</a:t>
            </a:r>
            <a:r>
              <a:rPr lang="en-GB" sz="5600" dirty="0">
                <a:effectLst/>
                <a:latin typeface="Josefin Sans" pitchFamily="2" charset="0"/>
                <a:ea typeface="Times New Roman" panose="02020603050405020304" pitchFamily="18" charset="0"/>
              </a:rPr>
              <a:t> et savoir </a:t>
            </a:r>
            <a:r>
              <a:rPr lang="en-GB" sz="5600" dirty="0" err="1">
                <a:effectLst/>
                <a:latin typeface="Josefin Sans" pitchFamily="2" charset="0"/>
                <a:ea typeface="Times New Roman" panose="02020603050405020304" pitchFamily="18" charset="0"/>
              </a:rPr>
              <a:t>référencer</a:t>
            </a:r>
            <a:endParaRPr lang="en-GB" sz="5600" dirty="0">
              <a:effectLst/>
              <a:latin typeface="Josefin Sans" pitchFamily="2" charset="0"/>
              <a:ea typeface="Times New Roman" panose="02020603050405020304" pitchFamily="18" charset="0"/>
            </a:endParaRPr>
          </a:p>
          <a:p>
            <a:pPr marL="342900" lvl="0" indent="-342900">
              <a:lnSpc>
                <a:spcPct val="160000"/>
              </a:lnSpc>
              <a:spcBef>
                <a:spcPts val="0"/>
              </a:spcBef>
              <a:buFont typeface="Symbol" panose="05050102010706020507" pitchFamily="18" charset="2"/>
              <a:buChar char=""/>
            </a:pPr>
            <a:r>
              <a:rPr lang="en-GB" sz="5600" dirty="0" err="1">
                <a:effectLst/>
                <a:latin typeface="Josefin Sans" pitchFamily="2" charset="0"/>
                <a:ea typeface="Times New Roman" panose="02020603050405020304" pitchFamily="18" charset="0"/>
              </a:rPr>
              <a:t>Protéger</a:t>
            </a:r>
            <a:r>
              <a:rPr lang="en-GB" sz="5600" dirty="0">
                <a:effectLst/>
                <a:latin typeface="Josefin Sans" pitchFamily="2" charset="0"/>
                <a:ea typeface="Times New Roman" panose="02020603050405020304" pitchFamily="18" charset="0"/>
              </a:rPr>
              <a:t> les </a:t>
            </a:r>
            <a:r>
              <a:rPr lang="en-GB" sz="5600" dirty="0" err="1">
                <a:effectLst/>
                <a:latin typeface="Josefin Sans" pitchFamily="2" charset="0"/>
                <a:ea typeface="Times New Roman" panose="02020603050405020304" pitchFamily="18" charset="0"/>
              </a:rPr>
              <a:t>donénes</a:t>
            </a:r>
            <a:endParaRPr lang="en-GB" sz="5600" dirty="0">
              <a:effectLst/>
              <a:latin typeface="Josefin Sans" pitchFamily="2" charset="0"/>
              <a:ea typeface="Times New Roman" panose="02020603050405020304" pitchFamily="18" charset="0"/>
            </a:endParaRPr>
          </a:p>
          <a:p>
            <a:pPr marL="342900" lvl="0" indent="-342900">
              <a:lnSpc>
                <a:spcPct val="160000"/>
              </a:lnSpc>
              <a:spcBef>
                <a:spcPts val="0"/>
              </a:spcBef>
              <a:buFont typeface="Symbol" panose="05050102010706020507" pitchFamily="18" charset="2"/>
              <a:buChar char=""/>
            </a:pPr>
            <a:r>
              <a:rPr lang="en-GB" sz="5600" dirty="0">
                <a:effectLst/>
                <a:latin typeface="Josefin Sans" pitchFamily="2" charset="0"/>
                <a:ea typeface="Times New Roman" panose="02020603050405020304" pitchFamily="18" charset="0"/>
              </a:rPr>
              <a:t>Identifier et utiliser les ressources/compétences/expériences de la communauté.</a:t>
            </a:r>
          </a:p>
          <a:p>
            <a:pPr eaLnBrk="1" fontAlgn="auto" hangingPunct="1">
              <a:spcBef>
                <a:spcPts val="0"/>
              </a:spcBef>
              <a:spcAft>
                <a:spcPts val="0"/>
              </a:spcAft>
              <a:defRPr/>
            </a:pPr>
            <a:endParaRPr lang="en-GB" sz="18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150306" y="148300"/>
            <a:ext cx="9523066" cy="74070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Une étude de cas - DARN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[CA4]</a:t>
            </a:r>
            <a:endParaRPr lang="en-US" sz="2400" dirty="0">
              <a:latin typeface="Amatic SC" panose="00000500000000000000" pitchFamily="2" charset="-79"/>
              <a:cs typeface="Amatic SC" panose="00000500000000000000" pitchFamily="2" charset="-79"/>
            </a:endParaRPr>
          </a:p>
        </p:txBody>
      </p:sp>
      <p:pic>
        <p:nvPicPr>
          <p:cNvPr id="5" name="Picture 4" descr="What does a Support Worker do? - Precious Homes">
            <a:extLst>
              <a:ext uri="{FF2B5EF4-FFF2-40B4-BE49-F238E27FC236}">
                <a16:creationId xmlns:a16="http://schemas.microsoft.com/office/drawing/2014/main" id="{39478963-7201-4443-68BC-FF054D86B0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00" y="1453860"/>
            <a:ext cx="2485390" cy="1975140"/>
          </a:xfrm>
          <a:prstGeom prst="rect">
            <a:avLst/>
          </a:prstGeom>
          <a:noFill/>
          <a:ln>
            <a:noFill/>
          </a:ln>
          <a:effectLst>
            <a:outerShdw blurRad="50800" dist="50800" dir="5400000" algn="ctr" rotWithShape="0">
              <a:srgbClr val="FFC000"/>
            </a:outerShdw>
            <a:softEdge rad="127000"/>
          </a:effectLst>
        </p:spPr>
      </p:pic>
      <p:sp>
        <p:nvSpPr>
          <p:cNvPr id="6" name="Rectangle: Rounded Corners 5">
            <a:extLst>
              <a:ext uri="{FF2B5EF4-FFF2-40B4-BE49-F238E27FC236}">
                <a16:creationId xmlns:a16="http://schemas.microsoft.com/office/drawing/2014/main" id="{73662CF2-EBEF-059A-2AD9-DD8FD6C33673}"/>
              </a:ext>
            </a:extLst>
          </p:cNvPr>
          <p:cNvSpPr/>
          <p:nvPr/>
        </p:nvSpPr>
        <p:spPr>
          <a:xfrm>
            <a:off x="8890000" y="4203699"/>
            <a:ext cx="2485390" cy="1642005"/>
          </a:xfrm>
          <a:prstGeom prst="roundRect">
            <a:avLst/>
          </a:prstGeom>
          <a:blipFill dpi="0" rotWithShape="1">
            <a:blip r:embed="rId3" cstate="print">
              <a:extLst>
                <a:ext uri="{28A0092B-C50C-407E-A947-70E740481C1C}">
                  <a14:useLocalDpi xmlns:a14="http://schemas.microsoft.com/office/drawing/2010/main" val="0"/>
                </a:ext>
              </a:extLst>
            </a:blip>
            <a:srcRect/>
            <a:stretch>
              <a:fillRect/>
            </a:stretch>
          </a:blipFill>
          <a:ln w="22225">
            <a:solidFill>
              <a:schemeClr val="tx1"/>
            </a:solidFill>
            <a:prstDash val="sysDash"/>
          </a:ln>
          <a:effectLst>
            <a:outerShdw blurRad="50800" dist="50800" dir="5400000" algn="ctr" rotWithShape="0">
              <a:srgbClr val="FFC000"/>
            </a:out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417160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904976" y="244628"/>
            <a:ext cx="10382048" cy="1123809"/>
          </a:xfrm>
        </p:spPr>
        <p:txBody>
          <a:bodyPr/>
          <a:lstStyle/>
          <a:p>
            <a:pPr algn="ctr"/>
            <a:r>
              <a:rPr lang="en-GB" sz="3600"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Autres noms utilisés pour décrire un travailleur de liaison dans la prescription sociale </a:t>
            </a:r>
            <a:r>
              <a:rPr lang="en-GB" sz="3600" dirty="0" err="1">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Modèles</a:t>
            </a:r>
            <a:r>
              <a:rPr lang="en-GB" sz="3600"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[CA4]</a:t>
            </a:r>
            <a:endParaRPr lang="en-US" sz="24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6364" y="1593710"/>
            <a:ext cx="4525100" cy="3295790"/>
          </a:xfrm>
          <a:prstGeom prst="rect">
            <a:avLst/>
          </a:prstGeom>
          <a:effectLst>
            <a:outerShdw blurRad="50800" dist="50800" dir="5400000" algn="ctr" rotWithShape="0">
              <a:srgbClr val="FFC000"/>
            </a:outerShdw>
          </a:effectLst>
        </p:spPr>
      </p:pic>
      <p:pic>
        <p:nvPicPr>
          <p:cNvPr id="6" name="Image 5">
            <a:extLst>
              <a:ext uri="{FF2B5EF4-FFF2-40B4-BE49-F238E27FC236}">
                <a16:creationId xmlns:a16="http://schemas.microsoft.com/office/drawing/2014/main" id="{0D29FC1B-D597-DAA5-243F-E940409A7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52" y="1509428"/>
            <a:ext cx="8584999" cy="4632293"/>
          </a:xfrm>
          <a:prstGeom prst="rect">
            <a:avLst/>
          </a:prstGeom>
        </p:spPr>
      </p:pic>
    </p:spTree>
    <p:extLst>
      <p:ext uri="{BB962C8B-B14F-4D97-AF65-F5344CB8AC3E}">
        <p14:creationId xmlns:p14="http://schemas.microsoft.com/office/powerpoint/2010/main" val="1705386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237130"/>
            <a:ext cx="7718578" cy="3402106"/>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08" y="925733"/>
            <a:ext cx="6205671" cy="7427006"/>
          </a:xfrm>
          <a:prstGeom prst="rect">
            <a:avLst/>
          </a:prstGeom>
        </p:spPr>
      </p:pic>
      <p:sp>
        <p:nvSpPr>
          <p:cNvPr id="6" name="TextBox 5">
            <a:extLst>
              <a:ext uri="{FF2B5EF4-FFF2-40B4-BE49-F238E27FC236}">
                <a16:creationId xmlns:a16="http://schemas.microsoft.com/office/drawing/2014/main" id="{26CF3619-F854-E7A2-A5C2-2B9C883C0F67}"/>
              </a:ext>
            </a:extLst>
          </p:cNvPr>
          <p:cNvSpPr txBox="1"/>
          <p:nvPr/>
        </p:nvSpPr>
        <p:spPr>
          <a:xfrm>
            <a:off x="230467" y="1296091"/>
            <a:ext cx="9681882" cy="2550698"/>
          </a:xfrm>
          <a:prstGeom prst="rect">
            <a:avLst/>
          </a:prstGeom>
          <a:noFill/>
        </p:spPr>
        <p:txBody>
          <a:bodyPr wrap="square">
            <a:spAutoFit/>
          </a:bodyPr>
          <a:lstStyle/>
          <a:p>
            <a:pPr>
              <a:lnSpc>
                <a:spcPct val="150000"/>
              </a:lnSpc>
            </a:pPr>
            <a:r>
              <a:rPr lang="en-GB" b="0" i="0" dirty="0">
                <a:solidFill>
                  <a:srgbClr val="B2B2B2"/>
                </a:solidFill>
                <a:effectLst>
                  <a:outerShdw blurRad="38100" dist="38100" dir="2700000" algn="tl">
                    <a:srgbClr val="000000">
                      <a:alpha val="43137"/>
                    </a:srgbClr>
                  </a:outerShdw>
                </a:effectLst>
                <a:latin typeface="Josefin Sans" pitchFamily="2" charset="0"/>
              </a:rPr>
              <a:t>Ce </a:t>
            </a:r>
            <a:r>
              <a:rPr lang="en-GB" b="0" i="0" dirty="0" err="1">
                <a:solidFill>
                  <a:srgbClr val="B2B2B2"/>
                </a:solidFill>
                <a:effectLst>
                  <a:outerShdw blurRad="38100" dist="38100" dir="2700000" algn="tl">
                    <a:srgbClr val="000000">
                      <a:alpha val="43137"/>
                    </a:srgbClr>
                  </a:outerShdw>
                </a:effectLst>
                <a:latin typeface="Josefin Sans" pitchFamily="2" charset="0"/>
              </a:rPr>
              <a:t>projet</a:t>
            </a:r>
            <a:r>
              <a:rPr lang="en-GB" b="0" i="0" dirty="0">
                <a:solidFill>
                  <a:srgbClr val="B2B2B2"/>
                </a:solidFill>
                <a:effectLst>
                  <a:outerShdw blurRad="38100" dist="38100" dir="2700000" algn="tl">
                    <a:srgbClr val="000000">
                      <a:alpha val="43137"/>
                    </a:srgbClr>
                  </a:outerShdw>
                </a:effectLst>
                <a:latin typeface="Josefin Sans" pitchFamily="2" charset="0"/>
              </a:rPr>
              <a:t> a </a:t>
            </a:r>
            <a:r>
              <a:rPr lang="en-GB" b="0" i="0" dirty="0" err="1">
                <a:solidFill>
                  <a:srgbClr val="B2B2B2"/>
                </a:solidFill>
                <a:effectLst>
                  <a:outerShdw blurRad="38100" dist="38100" dir="2700000" algn="tl">
                    <a:srgbClr val="000000">
                      <a:alpha val="43137"/>
                    </a:srgbClr>
                  </a:outerShdw>
                </a:effectLst>
                <a:latin typeface="Josefin Sans" pitchFamily="2" charset="0"/>
              </a:rPr>
              <a:t>été</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financé</a:t>
            </a:r>
            <a:r>
              <a:rPr lang="en-GB" b="0" i="0" dirty="0">
                <a:solidFill>
                  <a:srgbClr val="B2B2B2"/>
                </a:solidFill>
                <a:effectLst>
                  <a:outerShdw blurRad="38100" dist="38100" dir="2700000" algn="tl">
                    <a:srgbClr val="000000">
                      <a:alpha val="43137"/>
                    </a:srgbClr>
                  </a:outerShdw>
                </a:effectLst>
                <a:latin typeface="Josefin Sans" pitchFamily="2" charset="0"/>
              </a:rPr>
              <a:t> avec le </a:t>
            </a:r>
            <a:r>
              <a:rPr lang="en-GB" b="0" i="0" dirty="0" err="1">
                <a:solidFill>
                  <a:srgbClr val="B2B2B2"/>
                </a:solidFill>
                <a:effectLst>
                  <a:outerShdw blurRad="38100" dist="38100" dir="2700000" algn="tl">
                    <a:srgbClr val="000000">
                      <a:alpha val="43137"/>
                    </a:srgbClr>
                  </a:outerShdw>
                </a:effectLst>
                <a:latin typeface="Josefin Sans" pitchFamily="2" charset="0"/>
              </a:rPr>
              <a:t>soutien</a:t>
            </a:r>
            <a:r>
              <a:rPr lang="en-GB" b="0" i="0" dirty="0">
                <a:solidFill>
                  <a:srgbClr val="B2B2B2"/>
                </a:solidFill>
                <a:effectLst>
                  <a:outerShdw blurRad="38100" dist="38100" dir="2700000" algn="tl">
                    <a:srgbClr val="000000">
                      <a:alpha val="43137"/>
                    </a:srgbClr>
                  </a:outerShdw>
                </a:effectLst>
                <a:latin typeface="Josefin Sans" pitchFamily="2" charset="0"/>
              </a:rPr>
              <a:t> de la Commission </a:t>
            </a:r>
            <a:r>
              <a:rPr lang="en-GB" b="0" i="0" dirty="0" err="1">
                <a:solidFill>
                  <a:srgbClr val="B2B2B2"/>
                </a:solidFill>
                <a:effectLst>
                  <a:outerShdw blurRad="38100" dist="38100" dir="2700000" algn="tl">
                    <a:srgbClr val="000000">
                      <a:alpha val="43137"/>
                    </a:srgbClr>
                  </a:outerShdw>
                </a:effectLst>
                <a:latin typeface="Josefin Sans" pitchFamily="2" charset="0"/>
              </a:rPr>
              <a:t>européenne</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L'auteur</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est</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seul</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responsable</a:t>
            </a:r>
            <a:r>
              <a:rPr lang="en-GB" b="0" i="0" dirty="0">
                <a:solidFill>
                  <a:srgbClr val="B2B2B2"/>
                </a:solidFill>
                <a:effectLst>
                  <a:outerShdw blurRad="38100" dist="38100" dir="2700000" algn="tl">
                    <a:srgbClr val="000000">
                      <a:alpha val="43137"/>
                    </a:srgbClr>
                  </a:outerShdw>
                </a:effectLst>
                <a:latin typeface="Josefin Sans" pitchFamily="2" charset="0"/>
              </a:rPr>
              <a:t> de </a:t>
            </a:r>
            <a:r>
              <a:rPr lang="en-GB" b="0" i="0" dirty="0" err="1">
                <a:solidFill>
                  <a:srgbClr val="B2B2B2"/>
                </a:solidFill>
                <a:effectLst>
                  <a:outerShdw blurRad="38100" dist="38100" dir="2700000" algn="tl">
                    <a:srgbClr val="000000">
                      <a:alpha val="43137"/>
                    </a:srgbClr>
                  </a:outerShdw>
                </a:effectLst>
                <a:latin typeface="Josefin Sans" pitchFamily="2" charset="0"/>
              </a:rPr>
              <a:t>cette</a:t>
            </a:r>
            <a:r>
              <a:rPr lang="en-GB" b="0" i="0" dirty="0">
                <a:solidFill>
                  <a:srgbClr val="B2B2B2"/>
                </a:solidFill>
                <a:effectLst>
                  <a:outerShdw blurRad="38100" dist="38100" dir="2700000" algn="tl">
                    <a:srgbClr val="000000">
                      <a:alpha val="43137"/>
                    </a:srgbClr>
                  </a:outerShdw>
                </a:effectLst>
                <a:latin typeface="Josefin Sans" pitchFamily="2" charset="0"/>
              </a:rPr>
              <a:t> publication (communication) et la Commission </a:t>
            </a:r>
            <a:r>
              <a:rPr lang="en-GB" b="0" i="0" dirty="0" err="1">
                <a:solidFill>
                  <a:srgbClr val="B2B2B2"/>
                </a:solidFill>
                <a:effectLst>
                  <a:outerShdw blurRad="38100" dist="38100" dir="2700000" algn="tl">
                    <a:srgbClr val="000000">
                      <a:alpha val="43137"/>
                    </a:srgbClr>
                  </a:outerShdw>
                </a:effectLst>
                <a:latin typeface="Josefin Sans" pitchFamily="2" charset="0"/>
              </a:rPr>
              <a:t>n'accepte</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aucune</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responsabilité</a:t>
            </a:r>
            <a:r>
              <a:rPr lang="en-GB" b="0" i="0" dirty="0">
                <a:solidFill>
                  <a:srgbClr val="B2B2B2"/>
                </a:solidFill>
                <a:effectLst>
                  <a:outerShdw blurRad="38100" dist="38100" dir="2700000" algn="tl">
                    <a:srgbClr val="000000">
                      <a:alpha val="43137"/>
                    </a:srgbClr>
                  </a:outerShdw>
                </a:effectLst>
                <a:latin typeface="Josefin Sans" pitchFamily="2" charset="0"/>
              </a:rPr>
              <a:t> quant </a:t>
            </a:r>
            <a:r>
              <a:rPr lang="en-GB" b="0" i="0" dirty="0" err="1">
                <a:solidFill>
                  <a:srgbClr val="B2B2B2"/>
                </a:solidFill>
                <a:effectLst>
                  <a:outerShdw blurRad="38100" dist="38100" dir="2700000" algn="tl">
                    <a:srgbClr val="000000">
                      <a:alpha val="43137"/>
                    </a:srgbClr>
                  </a:outerShdw>
                </a:effectLst>
                <a:latin typeface="Josefin Sans" pitchFamily="2" charset="0"/>
              </a:rPr>
              <a:t>à</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l'utilisation</a:t>
            </a:r>
            <a:r>
              <a:rPr lang="en-GB" b="0" i="0" dirty="0">
                <a:solidFill>
                  <a:srgbClr val="B2B2B2"/>
                </a:solidFill>
                <a:effectLst>
                  <a:outerShdw blurRad="38100" dist="38100" dir="2700000" algn="tl">
                    <a:srgbClr val="000000">
                      <a:alpha val="43137"/>
                    </a:srgbClr>
                  </a:outerShdw>
                </a:effectLst>
                <a:latin typeface="Josefin Sans" pitchFamily="2" charset="0"/>
              </a:rPr>
              <a:t> qui </a:t>
            </a:r>
            <a:r>
              <a:rPr lang="en-GB" b="0" i="0" dirty="0" err="1">
                <a:solidFill>
                  <a:srgbClr val="B2B2B2"/>
                </a:solidFill>
                <a:effectLst>
                  <a:outerShdw blurRad="38100" dist="38100" dir="2700000" algn="tl">
                    <a:srgbClr val="000000">
                      <a:alpha val="43137"/>
                    </a:srgbClr>
                  </a:outerShdw>
                </a:effectLst>
                <a:latin typeface="Josefin Sans" pitchFamily="2" charset="0"/>
              </a:rPr>
              <a:t>pourrait</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être</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faite</a:t>
            </a:r>
            <a:r>
              <a:rPr lang="en-GB" b="0" i="0" dirty="0">
                <a:solidFill>
                  <a:srgbClr val="B2B2B2"/>
                </a:solidFill>
                <a:effectLst>
                  <a:outerShdw blurRad="38100" dist="38100" dir="2700000" algn="tl">
                    <a:srgbClr val="000000">
                      <a:alpha val="43137"/>
                    </a:srgbClr>
                  </a:outerShdw>
                </a:effectLst>
                <a:latin typeface="Josefin Sans" pitchFamily="2" charset="0"/>
              </a:rPr>
              <a:t> des </a:t>
            </a:r>
            <a:r>
              <a:rPr lang="en-GB" b="0" i="0" dirty="0" err="1">
                <a:solidFill>
                  <a:srgbClr val="B2B2B2"/>
                </a:solidFill>
                <a:effectLst>
                  <a:outerShdw blurRad="38100" dist="38100" dir="2700000" algn="tl">
                    <a:srgbClr val="000000">
                      <a:alpha val="43137"/>
                    </a:srgbClr>
                  </a:outerShdw>
                </a:effectLst>
                <a:latin typeface="Josefin Sans" pitchFamily="2" charset="0"/>
              </a:rPr>
              <a:t>informations</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contenues</a:t>
            </a:r>
            <a:r>
              <a:rPr lang="en-GB" b="0" i="0" dirty="0">
                <a:solidFill>
                  <a:srgbClr val="B2B2B2"/>
                </a:solidFill>
                <a:effectLst>
                  <a:outerShdw blurRad="38100" dist="38100" dir="2700000" algn="tl">
                    <a:srgbClr val="000000">
                      <a:alpha val="43137"/>
                    </a:srgbClr>
                  </a:outerShdw>
                </a:effectLst>
                <a:latin typeface="Josefin Sans" pitchFamily="2" charset="0"/>
              </a:rPr>
              <a:t> dans </a:t>
            </a:r>
            <a:r>
              <a:rPr lang="en-GB" b="0" i="0" dirty="0" err="1">
                <a:solidFill>
                  <a:srgbClr val="B2B2B2"/>
                </a:solidFill>
                <a:effectLst>
                  <a:outerShdw blurRad="38100" dist="38100" dir="2700000" algn="tl">
                    <a:srgbClr val="000000">
                      <a:alpha val="43137"/>
                    </a:srgbClr>
                  </a:outerShdw>
                </a:effectLst>
                <a:latin typeface="Josefin Sans" pitchFamily="2" charset="0"/>
              </a:rPr>
              <a:t>ce</a:t>
            </a:r>
            <a:r>
              <a:rPr lang="en-GB" b="0" i="0" dirty="0">
                <a:solidFill>
                  <a:srgbClr val="B2B2B2"/>
                </a:solidFill>
                <a:effectLst>
                  <a:outerShdw blurRad="38100" dist="38100" dir="2700000" algn="tl">
                    <a:srgbClr val="000000">
                      <a:alpha val="43137"/>
                    </a:srgbClr>
                  </a:outerShdw>
                </a:effectLst>
                <a:latin typeface="Josefin Sans" pitchFamily="2" charset="0"/>
              </a:rPr>
              <a:t> document. </a:t>
            </a:r>
            <a:r>
              <a:rPr lang="en-GB" b="0" i="0" dirty="0" err="1">
                <a:solidFill>
                  <a:srgbClr val="B2B2B2"/>
                </a:solidFill>
                <a:effectLst>
                  <a:outerShdw blurRad="38100" dist="38100" dir="2700000" algn="tl">
                    <a:srgbClr val="000000">
                      <a:alpha val="43137"/>
                    </a:srgbClr>
                  </a:outerShdw>
                </a:effectLst>
                <a:latin typeface="Josefin Sans" pitchFamily="2" charset="0"/>
              </a:rPr>
              <a:t>Conformément</a:t>
            </a:r>
            <a:r>
              <a:rPr lang="en-GB" b="0" i="0" dirty="0">
                <a:solidFill>
                  <a:srgbClr val="B2B2B2"/>
                </a:solidFill>
                <a:effectLst>
                  <a:outerShdw blurRad="38100" dist="38100" dir="2700000" algn="tl">
                    <a:srgbClr val="000000">
                      <a:alpha val="43137"/>
                    </a:srgbClr>
                  </a:outerShdw>
                </a:effectLst>
                <a:latin typeface="Josefin Sans" pitchFamily="2" charset="0"/>
              </a:rPr>
              <a:t> au nouveau cadre du GDPR, </a:t>
            </a:r>
            <a:r>
              <a:rPr lang="en-GB" b="0" i="0" dirty="0" err="1">
                <a:solidFill>
                  <a:srgbClr val="B2B2B2"/>
                </a:solidFill>
                <a:effectLst>
                  <a:outerShdw blurRad="38100" dist="38100" dir="2700000" algn="tl">
                    <a:srgbClr val="000000">
                      <a:alpha val="43137"/>
                    </a:srgbClr>
                  </a:outerShdw>
                </a:effectLst>
                <a:latin typeface="Josefin Sans" pitchFamily="2" charset="0"/>
              </a:rPr>
              <a:t>veuillez</a:t>
            </a:r>
            <a:r>
              <a:rPr lang="en-GB" b="0" i="0" dirty="0">
                <a:solidFill>
                  <a:srgbClr val="B2B2B2"/>
                </a:solidFill>
                <a:effectLst>
                  <a:outerShdw blurRad="38100" dist="38100" dir="2700000" algn="tl">
                    <a:srgbClr val="000000">
                      <a:alpha val="43137"/>
                    </a:srgbClr>
                  </a:outerShdw>
                </a:effectLst>
                <a:latin typeface="Josefin Sans" pitchFamily="2" charset="0"/>
              </a:rPr>
              <a:t> noter que le </a:t>
            </a:r>
            <a:r>
              <a:rPr lang="en-GB" b="0" i="0" dirty="0" err="1">
                <a:solidFill>
                  <a:srgbClr val="B2B2B2"/>
                </a:solidFill>
                <a:effectLst>
                  <a:outerShdw blurRad="38100" dist="38100" dir="2700000" algn="tl">
                    <a:srgbClr val="000000">
                      <a:alpha val="43137"/>
                    </a:srgbClr>
                  </a:outerShdw>
                </a:effectLst>
                <a:latin typeface="Josefin Sans" pitchFamily="2" charset="0"/>
              </a:rPr>
              <a:t>Partenariat</a:t>
            </a:r>
            <a:r>
              <a:rPr lang="en-GB" b="0" i="0" dirty="0">
                <a:solidFill>
                  <a:srgbClr val="B2B2B2"/>
                </a:solidFill>
                <a:effectLst>
                  <a:outerShdw blurRad="38100" dist="38100" dir="2700000" algn="tl">
                    <a:srgbClr val="000000">
                      <a:alpha val="43137"/>
                    </a:srgbClr>
                  </a:outerShdw>
                </a:effectLst>
                <a:latin typeface="Josefin Sans" pitchFamily="2" charset="0"/>
              </a:rPr>
              <a:t> ne </a:t>
            </a:r>
            <a:r>
              <a:rPr lang="en-GB" b="0" i="0" dirty="0" err="1">
                <a:solidFill>
                  <a:srgbClr val="B2B2B2"/>
                </a:solidFill>
                <a:effectLst>
                  <a:outerShdw blurRad="38100" dist="38100" dir="2700000" algn="tl">
                    <a:srgbClr val="000000">
                      <a:alpha val="43137"/>
                    </a:srgbClr>
                  </a:outerShdw>
                </a:effectLst>
                <a:latin typeface="Josefin Sans" pitchFamily="2" charset="0"/>
              </a:rPr>
              <a:t>traitera</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vos</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données</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personnelles</a:t>
            </a:r>
            <a:r>
              <a:rPr lang="en-GB" b="0" i="0" dirty="0">
                <a:solidFill>
                  <a:srgbClr val="B2B2B2"/>
                </a:solidFill>
                <a:effectLst>
                  <a:outerShdw blurRad="38100" dist="38100" dir="2700000" algn="tl">
                    <a:srgbClr val="000000">
                      <a:alpha val="43137"/>
                    </a:srgbClr>
                  </a:outerShdw>
                </a:effectLst>
                <a:latin typeface="Josefin Sans" pitchFamily="2" charset="0"/>
              </a:rPr>
              <a:t> que dans le </a:t>
            </a:r>
            <a:r>
              <a:rPr lang="en-GB" b="0" i="0" dirty="0" err="1">
                <a:solidFill>
                  <a:srgbClr val="B2B2B2"/>
                </a:solidFill>
                <a:effectLst>
                  <a:outerShdw blurRad="38100" dist="38100" dir="2700000" algn="tl">
                    <a:srgbClr val="000000">
                      <a:alpha val="43137"/>
                    </a:srgbClr>
                  </a:outerShdw>
                </a:effectLst>
                <a:latin typeface="Josefin Sans" pitchFamily="2" charset="0"/>
              </a:rPr>
              <a:t>seul</a:t>
            </a:r>
            <a:r>
              <a:rPr lang="en-GB" b="0" i="0" dirty="0">
                <a:solidFill>
                  <a:srgbClr val="B2B2B2"/>
                </a:solidFill>
                <a:effectLst>
                  <a:outerShdw blurRad="38100" dist="38100" dir="2700000" algn="tl">
                    <a:srgbClr val="000000">
                      <a:alpha val="43137"/>
                    </a:srgbClr>
                  </a:outerShdw>
                </a:effectLst>
                <a:latin typeface="Josefin Sans" pitchFamily="2" charset="0"/>
              </a:rPr>
              <a:t> </a:t>
            </a:r>
            <a:r>
              <a:rPr lang="en-GB" b="0" i="0" dirty="0" err="1">
                <a:solidFill>
                  <a:srgbClr val="B2B2B2"/>
                </a:solidFill>
                <a:effectLst>
                  <a:outerShdw blurRad="38100" dist="38100" dir="2700000" algn="tl">
                    <a:srgbClr val="000000">
                      <a:alpha val="43137"/>
                    </a:srgbClr>
                  </a:outerShdw>
                </a:effectLst>
                <a:latin typeface="Josefin Sans" pitchFamily="2" charset="0"/>
              </a:rPr>
              <a:t>intérêt</a:t>
            </a:r>
            <a:r>
              <a:rPr lang="en-GB" b="0" i="0" dirty="0">
                <a:solidFill>
                  <a:srgbClr val="B2B2B2"/>
                </a:solidFill>
                <a:effectLst>
                  <a:outerShdw blurRad="38100" dist="38100" dir="2700000" algn="tl">
                    <a:srgbClr val="000000">
                      <a:alpha val="43137"/>
                    </a:srgbClr>
                  </a:outerShdw>
                </a:effectLst>
                <a:latin typeface="Josefin Sans" pitchFamily="2" charset="0"/>
              </a:rPr>
              <a:t> et aux </a:t>
            </a:r>
            <a:r>
              <a:rPr lang="en-GB" b="0" i="0" dirty="0" err="1">
                <a:solidFill>
                  <a:srgbClr val="B2B2B2"/>
                </a:solidFill>
                <a:effectLst>
                  <a:outerShdw blurRad="38100" dist="38100" dir="2700000" algn="tl">
                    <a:srgbClr val="000000">
                      <a:alpha val="43137"/>
                    </a:srgbClr>
                  </a:outerShdw>
                </a:effectLst>
                <a:latin typeface="Josefin Sans" pitchFamily="2" charset="0"/>
              </a:rPr>
              <a:t>seules</a:t>
            </a:r>
            <a:r>
              <a:rPr lang="en-GB" b="0" i="0" dirty="0">
                <a:solidFill>
                  <a:srgbClr val="B2B2B2"/>
                </a:solidFill>
                <a:effectLst>
                  <a:outerShdw blurRad="38100" dist="38100" dir="2700000" algn="tl">
                    <a:srgbClr val="000000">
                      <a:alpha val="43137"/>
                    </a:srgbClr>
                  </a:outerShdw>
                </a:effectLst>
                <a:latin typeface="Josefin Sans" pitchFamily="2" charset="0"/>
              </a:rPr>
              <a:t> fins du </a:t>
            </a:r>
            <a:r>
              <a:rPr lang="en-GB" b="0" i="0" dirty="0" err="1">
                <a:solidFill>
                  <a:srgbClr val="B2B2B2"/>
                </a:solidFill>
                <a:effectLst>
                  <a:outerShdw blurRad="38100" dist="38100" dir="2700000" algn="tl">
                    <a:srgbClr val="000000">
                      <a:alpha val="43137"/>
                    </a:srgbClr>
                  </a:outerShdw>
                </a:effectLst>
                <a:latin typeface="Josefin Sans" pitchFamily="2" charset="0"/>
              </a:rPr>
              <a:t>projet</a:t>
            </a:r>
            <a:r>
              <a:rPr lang="en-GB" b="0" i="0" dirty="0">
                <a:solidFill>
                  <a:srgbClr val="B2B2B2"/>
                </a:solidFill>
                <a:effectLst>
                  <a:outerShdw blurRad="38100" dist="38100" dir="2700000" algn="tl">
                    <a:srgbClr val="000000">
                      <a:alpha val="43137"/>
                    </a:srgbClr>
                  </a:outerShdw>
                </a:effectLst>
                <a:latin typeface="Josefin Sans" pitchFamily="2" charset="0"/>
              </a:rPr>
              <a:t> et sans </a:t>
            </a:r>
            <a:r>
              <a:rPr lang="en-GB" b="0" i="0" dirty="0" err="1">
                <a:solidFill>
                  <a:srgbClr val="B2B2B2"/>
                </a:solidFill>
                <a:effectLst>
                  <a:outerShdw blurRad="38100" dist="38100" dir="2700000" algn="tl">
                    <a:srgbClr val="000000">
                      <a:alpha val="43137"/>
                    </a:srgbClr>
                  </a:outerShdw>
                </a:effectLst>
                <a:latin typeface="Josefin Sans" pitchFamily="2" charset="0"/>
              </a:rPr>
              <a:t>préjudice</a:t>
            </a:r>
            <a:r>
              <a:rPr lang="en-GB" b="0" i="0" dirty="0">
                <a:solidFill>
                  <a:srgbClr val="B2B2B2"/>
                </a:solidFill>
                <a:effectLst>
                  <a:outerShdw blurRad="38100" dist="38100" dir="2700000" algn="tl">
                    <a:srgbClr val="000000">
                      <a:alpha val="43137"/>
                    </a:srgbClr>
                  </a:outerShdw>
                </a:effectLst>
                <a:latin typeface="Josefin Sans" pitchFamily="2" charset="0"/>
              </a:rPr>
              <a:t> de </a:t>
            </a:r>
            <a:r>
              <a:rPr lang="en-GB" b="0" i="0" dirty="0" err="1">
                <a:solidFill>
                  <a:srgbClr val="B2B2B2"/>
                </a:solidFill>
                <a:effectLst>
                  <a:outerShdw blurRad="38100" dist="38100" dir="2700000" algn="tl">
                    <a:srgbClr val="000000">
                      <a:alpha val="43137"/>
                    </a:srgbClr>
                  </a:outerShdw>
                </a:effectLst>
                <a:latin typeface="Josefin Sans" pitchFamily="2" charset="0"/>
              </a:rPr>
              <a:t>vos</a:t>
            </a:r>
            <a:r>
              <a:rPr lang="en-GB" b="0" i="0" dirty="0">
                <a:solidFill>
                  <a:srgbClr val="B2B2B2"/>
                </a:solidFill>
                <a:effectLst>
                  <a:outerShdw blurRad="38100" dist="38100" dir="2700000" algn="tl">
                    <a:srgbClr val="000000">
                      <a:alpha val="43137"/>
                    </a:srgbClr>
                  </a:outerShdw>
                </a:effectLst>
                <a:latin typeface="Josefin Sans" pitchFamily="2" charset="0"/>
              </a:rPr>
              <a:t> droits.</a:t>
            </a:r>
          </a:p>
        </p:txBody>
      </p:sp>
      <p:pic>
        <p:nvPicPr>
          <p:cNvPr id="3" name="Image 2" descr="Une image contenant texte&#10;&#10;Description générée automatiquement">
            <a:extLst>
              <a:ext uri="{FF2B5EF4-FFF2-40B4-BE49-F238E27FC236}">
                <a16:creationId xmlns:a16="http://schemas.microsoft.com/office/drawing/2014/main" id="{D359A9DC-3914-BB67-BCC4-A59B37AC4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256" y="305977"/>
            <a:ext cx="7772400" cy="990114"/>
          </a:xfrm>
          <a:prstGeom prst="rect">
            <a:avLst/>
          </a:prstGeom>
        </p:spPr>
      </p:pic>
    </p:spTree>
    <p:extLst>
      <p:ext uri="{BB962C8B-B14F-4D97-AF65-F5344CB8AC3E}">
        <p14:creationId xmlns:p14="http://schemas.microsoft.com/office/powerpoint/2010/main" val="4152067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226982" y="458133"/>
            <a:ext cx="11738036" cy="6262369"/>
          </a:xfrm>
        </p:spPr>
        <p:txBody>
          <a:bodyPr numCol="2">
            <a:noAutofit/>
          </a:bodyPr>
          <a:lstStyle/>
          <a:p>
            <a:pPr>
              <a:lnSpc>
                <a:spcPct val="170000"/>
              </a:lnSpc>
              <a:spcAft>
                <a:spcPts val="800"/>
              </a:spcAft>
            </a:pPr>
            <a:r>
              <a:rPr lang="en-GB" sz="1600" b="1" dirty="0">
                <a:solidFill>
                  <a:srgbClr val="FFC000"/>
                </a:solidFill>
                <a:effectLst/>
                <a:latin typeface="Josefin Sans" pitchFamily="2" charset="0"/>
                <a:ea typeface="Calibri" panose="020F0502020204030204" pitchFamily="34" charset="0"/>
                <a:cs typeface="Calibri" panose="020F0502020204030204" pitchFamily="34" charset="0"/>
              </a:rPr>
              <a:t> Question 1</a:t>
            </a:r>
          </a:p>
          <a:p>
            <a:pPr>
              <a:lnSpc>
                <a:spcPct val="170000"/>
              </a:lnSpc>
              <a:spcAft>
                <a:spcPts val="800"/>
              </a:spcAft>
            </a:pPr>
            <a:r>
              <a:rPr lang="en-GB" sz="1500" b="1" dirty="0">
                <a:latin typeface="Josefin Sans" pitchFamily="2" charset="0"/>
                <a:ea typeface="Calibri" panose="020F0502020204030204" pitchFamily="34" charset="0"/>
              </a:rPr>
              <a:t>Les programmes de prescription sociale fonctionnent-ils vraiment ?</a:t>
            </a:r>
          </a:p>
          <a:p>
            <a:pPr>
              <a:lnSpc>
                <a:spcPct val="170000"/>
              </a:lnSpc>
              <a:spcAft>
                <a:spcPts val="800"/>
              </a:spcAft>
            </a:pPr>
            <a:r>
              <a:rPr lang="en-GB" sz="1500" dirty="0">
                <a:latin typeface="Josefin Sans" pitchFamily="2" charset="0"/>
                <a:ea typeface="Calibri" panose="020F0502020204030204" pitchFamily="34" charset="0"/>
              </a:rPr>
              <a:t>Il peut être difficile de mesurer les économies financières réalisées par les services de santé, mais de plus en plus d'éléments confirment que cette initiative permet de réduire les coûts. </a:t>
            </a:r>
          </a:p>
          <a:p>
            <a:pPr>
              <a:lnSpc>
                <a:spcPct val="170000"/>
              </a:lnSpc>
              <a:spcAft>
                <a:spcPts val="800"/>
              </a:spcAft>
            </a:pPr>
            <a:r>
              <a:rPr lang="en-GB" sz="1500" dirty="0">
                <a:latin typeface="Josefin Sans" pitchFamily="2" charset="0"/>
                <a:ea typeface="Calibri" panose="020F0502020204030204" pitchFamily="34" charset="0"/>
              </a:rPr>
              <a:t>Le NHS (service de </a:t>
            </a:r>
            <a:r>
              <a:rPr lang="en-GB" sz="1500" dirty="0" err="1">
                <a:latin typeface="Josefin Sans" pitchFamily="2" charset="0"/>
                <a:ea typeface="Calibri" panose="020F0502020204030204" pitchFamily="34" charset="0"/>
              </a:rPr>
              <a:t>santé</a:t>
            </a:r>
            <a:r>
              <a:rPr lang="en-GB" sz="1500" dirty="0">
                <a:latin typeface="Josefin Sans" pitchFamily="2" charset="0"/>
                <a:ea typeface="Calibri" panose="020F0502020204030204" pitchFamily="34" charset="0"/>
              </a:rPr>
              <a:t> </a:t>
            </a:r>
            <a:r>
              <a:rPr lang="en-GB" sz="1500" dirty="0" err="1">
                <a:latin typeface="Josefin Sans" pitchFamily="2" charset="0"/>
                <a:ea typeface="Calibri" panose="020F0502020204030204" pitchFamily="34" charset="0"/>
              </a:rPr>
              <a:t>publique</a:t>
            </a:r>
            <a:r>
              <a:rPr lang="en-GB" sz="1500" dirty="0">
                <a:latin typeface="Josefin Sans" pitchFamily="2" charset="0"/>
                <a:ea typeface="Calibri" panose="020F0502020204030204" pitchFamily="34" charset="0"/>
              </a:rPr>
              <a:t> du </a:t>
            </a:r>
            <a:r>
              <a:rPr lang="en-GB" sz="1500" dirty="0" err="1">
                <a:latin typeface="Josefin Sans" pitchFamily="2" charset="0"/>
                <a:ea typeface="Calibri" panose="020F0502020204030204" pitchFamily="34" charset="0"/>
              </a:rPr>
              <a:t>Royaume</a:t>
            </a:r>
            <a:r>
              <a:rPr lang="en-GB" sz="1500" dirty="0">
                <a:latin typeface="Josefin Sans" pitchFamily="2" charset="0"/>
                <a:ea typeface="Calibri" panose="020F0502020204030204" pitchFamily="34" charset="0"/>
              </a:rPr>
              <a:t>-Uni) a indiqué qu'il subissait une pression moindre, avec moins de visites chez le généraliste et aux urgences, des séjours hospitaliers plus courts, moins de plaintes et moins de demandes de médicaments à long terme.</a:t>
            </a: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algn="ctr">
              <a:lnSpc>
                <a:spcPct val="170000"/>
              </a:lnSpc>
            </a:pPr>
            <a:endParaRPr lang="en-GB" sz="1500" b="1" dirty="0">
              <a:latin typeface="Josefin Sans" pitchFamily="2" charset="0"/>
              <a:ea typeface="Calibri" panose="020F0502020204030204" pitchFamily="34" charset="0"/>
              <a:cs typeface="Calibri" panose="020F0502020204030204" pitchFamily="34" charset="0"/>
            </a:endParaRPr>
          </a:p>
          <a:p>
            <a:pPr marL="138113">
              <a:lnSpc>
                <a:spcPct val="170000"/>
              </a:lnSpc>
            </a:pPr>
            <a:r>
              <a:rPr lang="en-GB" sz="1600" b="1" dirty="0">
                <a:solidFill>
                  <a:srgbClr val="FFC000"/>
                </a:solidFill>
                <a:latin typeface="Josefin Sans" pitchFamily="2" charset="0"/>
                <a:ea typeface="Calibri" panose="020F0502020204030204" pitchFamily="34" charset="0"/>
                <a:cs typeface="Calibri" panose="020F0502020204030204" pitchFamily="34" charset="0"/>
              </a:rPr>
              <a:t>Question 2 </a:t>
            </a:r>
          </a:p>
          <a:p>
            <a:pPr marL="222250">
              <a:lnSpc>
                <a:spcPct val="170000"/>
              </a:lnSpc>
            </a:pPr>
            <a:r>
              <a:rPr lang="en-GB" sz="1500" b="1" dirty="0">
                <a:latin typeface="Josefin Sans" pitchFamily="2" charset="0"/>
                <a:ea typeface="Calibri" panose="020F0502020204030204" pitchFamily="34" charset="0"/>
                <a:cs typeface="Calibri" panose="020F0502020204030204" pitchFamily="34" charset="0"/>
              </a:rPr>
              <a:t>Et s'il n'y a pas de groupes pertinents dans la région ?</a:t>
            </a:r>
          </a:p>
          <a:p>
            <a:pPr marL="222250">
              <a:lnSpc>
                <a:spcPct val="170000"/>
              </a:lnSpc>
            </a:pPr>
            <a:r>
              <a:rPr lang="en-GB" sz="1500" dirty="0">
                <a:effectLst/>
                <a:latin typeface="Josefin Sans" pitchFamily="2" charset="0"/>
                <a:ea typeface="Calibri" panose="020F0502020204030204" pitchFamily="34" charset="0"/>
                <a:cs typeface="Calibri" panose="020F0502020204030204" pitchFamily="34" charset="0"/>
              </a:rPr>
              <a:t>Un travailleur de liaison constatera directement les lacunes de l'offre communautaire et jouera un rôle créatif dans la mise en place de groupes d'activités adaptés aux besoins de la personne. Le travailleur de liaison se connectera aux différents hubs qui hébergent des organisations membres pouvant fournir les prescriptions sociales. </a:t>
            </a:r>
            <a:r>
              <a:rPr lang="en-GB" sz="1500" dirty="0" err="1">
                <a:effectLst/>
                <a:latin typeface="Josefin Sans" pitchFamily="2" charset="0"/>
                <a:ea typeface="Calibri" panose="020F0502020204030204" pitchFamily="34" charset="0"/>
                <a:cs typeface="Calibri" panose="020F0502020204030204" pitchFamily="34" charset="0"/>
              </a:rPr>
              <a:t>Ces</a:t>
            </a:r>
            <a:r>
              <a:rPr lang="en-GB" sz="1500" dirty="0">
                <a:effectLst/>
                <a:latin typeface="Josefin Sans" pitchFamily="2" charset="0"/>
                <a:ea typeface="Calibri" panose="020F0502020204030204" pitchFamily="34" charset="0"/>
                <a:cs typeface="Calibri" panose="020F0502020204030204" pitchFamily="34" charset="0"/>
              </a:rPr>
              <a:t> organisations </a:t>
            </a:r>
            <a:r>
              <a:rPr lang="en-GB" sz="1500" dirty="0" err="1">
                <a:effectLst/>
                <a:latin typeface="Josefin Sans" pitchFamily="2" charset="0"/>
                <a:ea typeface="Calibri" panose="020F0502020204030204" pitchFamily="34" charset="0"/>
                <a:cs typeface="Calibri" panose="020F0502020204030204" pitchFamily="34" charset="0"/>
              </a:rPr>
              <a:t>membres</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proviendront</a:t>
            </a:r>
            <a:r>
              <a:rPr lang="en-GB" sz="1500" dirty="0">
                <a:effectLst/>
                <a:latin typeface="Josefin Sans" pitchFamily="2" charset="0"/>
                <a:ea typeface="Calibri" panose="020F0502020204030204" pitchFamily="34" charset="0"/>
                <a:cs typeface="Calibri" panose="020F0502020204030204" pitchFamily="34" charset="0"/>
              </a:rPr>
              <a:t> du secteur des entreprises communautaires, volontaires et sociales ainsi que des ONG. Comme indiqué précédemment, le Compendium des </a:t>
            </a:r>
            <a:r>
              <a:rPr lang="en-GB" sz="1500" dirty="0" err="1">
                <a:effectLst/>
                <a:latin typeface="Josefin Sans" pitchFamily="2" charset="0"/>
                <a:ea typeface="Calibri" panose="020F0502020204030204" pitchFamily="34" charset="0"/>
                <a:cs typeface="Calibri" panose="020F0502020204030204" pitchFamily="34" charset="0"/>
              </a:rPr>
              <a:t>projets</a:t>
            </a:r>
            <a:r>
              <a:rPr lang="en-GB" sz="1500" dirty="0">
                <a:effectLst/>
                <a:latin typeface="Josefin Sans" pitchFamily="2" charset="0"/>
                <a:ea typeface="Calibri" panose="020F0502020204030204" pitchFamily="34" charset="0"/>
                <a:cs typeface="Calibri" panose="020F0502020204030204" pitchFamily="34" charset="0"/>
              </a:rPr>
              <a:t> de </a:t>
            </a:r>
            <a:r>
              <a:rPr lang="en-GB" sz="1500" dirty="0" err="1">
                <a:effectLst/>
                <a:latin typeface="Josefin Sans" pitchFamily="2" charset="0"/>
                <a:ea typeface="Calibri" panose="020F0502020204030204" pitchFamily="34" charset="0"/>
                <a:cs typeface="Calibri" panose="020F0502020204030204" pitchFamily="34" charset="0"/>
              </a:rPr>
              <a:t>soins</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communautaires</a:t>
            </a:r>
            <a:r>
              <a:rPr lang="en-GB" sz="1500" dirty="0">
                <a:effectLst/>
                <a:latin typeface="Josefin Sans" pitchFamily="2" charset="0"/>
                <a:ea typeface="Calibri" panose="020F0502020204030204" pitchFamily="34" charset="0"/>
                <a:cs typeface="Calibri" panose="020F0502020204030204" pitchFamily="34" charset="0"/>
              </a:rPr>
              <a:t> de prescriptions </a:t>
            </a:r>
            <a:r>
              <a:rPr lang="en-GB" sz="1500" dirty="0" err="1">
                <a:effectLst/>
                <a:latin typeface="Josefin Sans" pitchFamily="2" charset="0"/>
                <a:ea typeface="Calibri" panose="020F0502020204030204" pitchFamily="34" charset="0"/>
                <a:cs typeface="Calibri" panose="020F0502020204030204" pitchFamily="34" charset="0"/>
              </a:rPr>
              <a:t>sociales</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présente</a:t>
            </a:r>
            <a:r>
              <a:rPr lang="en-GB" sz="1500" dirty="0">
                <a:effectLst/>
                <a:latin typeface="Josefin Sans" pitchFamily="2" charset="0"/>
                <a:ea typeface="Calibri" panose="020F0502020204030204" pitchFamily="34" charset="0"/>
                <a:cs typeface="Calibri" panose="020F0502020204030204" pitchFamily="34" charset="0"/>
              </a:rPr>
              <a:t> 35 études de </a:t>
            </a:r>
            <a:r>
              <a:rPr lang="en-GB" sz="1500" dirty="0" err="1">
                <a:effectLst/>
                <a:latin typeface="Josefin Sans" pitchFamily="2" charset="0"/>
                <a:ea typeface="Calibri" panose="020F0502020204030204" pitchFamily="34" charset="0"/>
                <a:cs typeface="Calibri" panose="020F0502020204030204" pitchFamily="34" charset="0"/>
              </a:rPr>
              <a:t>cas</a:t>
            </a:r>
            <a:r>
              <a:rPr lang="en-GB" sz="1500" dirty="0">
                <a:latin typeface="Josefin Sans" pitchFamily="2" charset="0"/>
                <a:ea typeface="Calibri" panose="020F0502020204030204" pitchFamily="34" charset="0"/>
                <a:cs typeface="Calibri" panose="020F0502020204030204" pitchFamily="34" charset="0"/>
              </a:rPr>
              <a:t>. </a:t>
            </a:r>
            <a:r>
              <a:rPr lang="en-GB" sz="1500" dirty="0">
                <a:effectLst/>
                <a:latin typeface="Josefin Sans" pitchFamily="2" charset="0"/>
                <a:ea typeface="Calibri" panose="020F0502020204030204" pitchFamily="34" charset="0"/>
                <a:cs typeface="Calibri" panose="020F0502020204030204" pitchFamily="34" charset="0"/>
              </a:rPr>
              <a:t>La </a:t>
            </a:r>
            <a:r>
              <a:rPr lang="en-GB" sz="1500" dirty="0" err="1">
                <a:effectLst/>
                <a:latin typeface="Josefin Sans" pitchFamily="2" charset="0"/>
                <a:ea typeface="Calibri" panose="020F0502020204030204" pitchFamily="34" charset="0"/>
                <a:cs typeface="Calibri" panose="020F0502020204030204" pitchFamily="34" charset="0"/>
              </a:rPr>
              <a:t>majorité</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d’entre</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elles</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contient</a:t>
            </a:r>
            <a:r>
              <a:rPr lang="en-GB" sz="1500" dirty="0">
                <a:effectLst/>
                <a:latin typeface="Josefin Sans" pitchFamily="2" charset="0"/>
                <a:ea typeface="Calibri" panose="020F0502020204030204" pitchFamily="34" charset="0"/>
                <a:cs typeface="Calibri" panose="020F0502020204030204" pitchFamily="34" charset="0"/>
              </a:rPr>
              <a:t> </a:t>
            </a:r>
            <a:r>
              <a:rPr lang="en-GB" sz="1500" dirty="0" err="1">
                <a:effectLst/>
                <a:latin typeface="Josefin Sans" pitchFamily="2" charset="0"/>
                <a:ea typeface="Calibri" panose="020F0502020204030204" pitchFamily="34" charset="0"/>
                <a:cs typeface="Calibri" panose="020F0502020204030204" pitchFamily="34" charset="0"/>
              </a:rPr>
              <a:t>également</a:t>
            </a:r>
            <a:r>
              <a:rPr lang="en-GB" sz="1500" dirty="0">
                <a:effectLst/>
                <a:latin typeface="Josefin Sans" pitchFamily="2" charset="0"/>
                <a:ea typeface="Calibri" panose="020F0502020204030204" pitchFamily="34" charset="0"/>
                <a:cs typeface="Calibri" panose="020F0502020204030204" pitchFamily="34" charset="0"/>
              </a:rPr>
              <a:t> des suggestions pour </a:t>
            </a:r>
            <a:r>
              <a:rPr lang="en-GB" sz="1500" dirty="0" err="1">
                <a:effectLst/>
                <a:latin typeface="Josefin Sans" pitchFamily="2" charset="0"/>
                <a:ea typeface="Calibri" panose="020F0502020204030204" pitchFamily="34" charset="0"/>
                <a:cs typeface="Calibri" panose="020F0502020204030204" pitchFamily="34" charset="0"/>
              </a:rPr>
              <a:t>leur</a:t>
            </a:r>
            <a:r>
              <a:rPr lang="en-GB" sz="1500" dirty="0">
                <a:effectLst/>
                <a:latin typeface="Josefin Sans" pitchFamily="2" charset="0"/>
                <a:ea typeface="Calibri" panose="020F0502020204030204" pitchFamily="34" charset="0"/>
                <a:cs typeface="Calibri" panose="020F0502020204030204" pitchFamily="34" charset="0"/>
              </a:rPr>
              <a:t> reconduction.</a:t>
            </a:r>
          </a:p>
          <a:p>
            <a:pPr>
              <a:lnSpc>
                <a:spcPct val="170000"/>
              </a:lnSpc>
              <a:spcAft>
                <a:spcPts val="800"/>
              </a:spcAft>
            </a:pPr>
            <a:endParaRPr lang="en-GB" sz="1400" b="1" dirty="0">
              <a:effectLst/>
              <a:latin typeface="Josefin Sans" pitchFamily="2" charset="0"/>
              <a:ea typeface="Calibri" panose="020F0502020204030204" pitchFamily="34" charset="0"/>
              <a:cs typeface="Calibri" panose="020F0502020204030204" pitchFamily="34" charset="0"/>
            </a:endParaRPr>
          </a:p>
          <a:p>
            <a:pPr>
              <a:lnSpc>
                <a:spcPct val="170000"/>
              </a:lnSpc>
            </a:pPr>
            <a:endParaRPr lang="en-GB" sz="1400" b="1" dirty="0">
              <a:latin typeface="Josefin Sans" pitchFamily="2" charset="0"/>
              <a:ea typeface="Calibri" panose="020F0502020204030204" pitchFamily="34" charset="0"/>
            </a:endParaRPr>
          </a:p>
          <a:p>
            <a:pPr>
              <a:lnSpc>
                <a:spcPct val="170000"/>
              </a:lnSpc>
            </a:pPr>
            <a:r>
              <a:rPr lang="en-GB" sz="1400" dirty="0">
                <a:latin typeface="Josefin Sans" pitchFamily="2" charset="0"/>
                <a:ea typeface="Calibri" panose="020F0502020204030204" pitchFamily="34" charset="0"/>
              </a:rPr>
              <a:t>. </a:t>
            </a:r>
            <a:endParaRPr lang="en-GB" sz="1400" dirty="0">
              <a:effectLst/>
              <a:latin typeface="Josefin Sans" pitchFamily="2" charset="0"/>
              <a:ea typeface="Calibri" panose="020F0502020204030204" pitchFamily="34"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21094" y="39927"/>
            <a:ext cx="10036439" cy="774700"/>
          </a:xfrm>
        </p:spPr>
        <p:txBody>
          <a:bodyPr/>
          <a:lstStyle/>
          <a:p>
            <a:pPr algn="ctr"/>
            <a:r>
              <a:rPr lang="en-GB" sz="28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CA4]    </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Quelques questions que vous pourriez vous poser</a:t>
            </a:r>
            <a:endParaRPr lang="en-US" sz="2400" dirty="0">
              <a:latin typeface="Amatic SC" panose="00000500000000000000" pitchFamily="2" charset="-79"/>
              <a:cs typeface="Amatic SC" panose="00000500000000000000" pitchFamily="2" charset="-79"/>
            </a:endParaRPr>
          </a:p>
        </p:txBody>
      </p:sp>
      <p:pic>
        <p:nvPicPr>
          <p:cNvPr id="6" name="Picture 5" descr="A picture containing text, vector graphics&#10;&#10;Description automatically generated">
            <a:extLst>
              <a:ext uri="{FF2B5EF4-FFF2-40B4-BE49-F238E27FC236}">
                <a16:creationId xmlns:a16="http://schemas.microsoft.com/office/drawing/2014/main" id="{D1CEF9B7-5C47-4C15-0EB0-F34D4DEBD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9627" y="4900127"/>
            <a:ext cx="2817219" cy="2286492"/>
          </a:xfrm>
          <a:prstGeom prst="rect">
            <a:avLst/>
          </a:prstGeom>
          <a:effectLst>
            <a:outerShdw blurRad="50800" dist="50800" dir="5400000" algn="ctr" rotWithShape="0">
              <a:srgbClr val="FFC000"/>
            </a:outerShdw>
          </a:effectLst>
        </p:spPr>
      </p:pic>
    </p:spTree>
    <p:extLst>
      <p:ext uri="{BB962C8B-B14F-4D97-AF65-F5344CB8AC3E}">
        <p14:creationId xmlns:p14="http://schemas.microsoft.com/office/powerpoint/2010/main" val="186927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47965" y="776230"/>
            <a:ext cx="10739958" cy="5586470"/>
          </a:xfrm>
        </p:spPr>
        <p:txBody>
          <a:bodyPr numCol="2">
            <a:noAutofit/>
          </a:bodyPr>
          <a:lstStyle/>
          <a:p>
            <a:pPr>
              <a:lnSpc>
                <a:spcPct val="150000"/>
              </a:lnSpc>
              <a:spcAft>
                <a:spcPts val="800"/>
              </a:spcAft>
            </a:pPr>
            <a:r>
              <a:rPr lang="en-GB" sz="1400" b="1" dirty="0">
                <a:effectLst/>
                <a:latin typeface="Josefin Sans" pitchFamily="2" charset="0"/>
                <a:ea typeface="Calibri" panose="020F0502020204030204" pitchFamily="34" charset="0"/>
                <a:cs typeface="Calibri" panose="020F0502020204030204" pitchFamily="34" charset="0"/>
              </a:rPr>
              <a:t>Quel est l'avenir des programmes de prescription sociale ?</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400" dirty="0">
                <a:effectLst/>
                <a:latin typeface="Josefin Sans" pitchFamily="2" charset="0"/>
                <a:ea typeface="Calibri" panose="020F0502020204030204" pitchFamily="34" charset="0"/>
                <a:cs typeface="Calibri" panose="020F0502020204030204" pitchFamily="34" charset="0"/>
              </a:rPr>
              <a:t>Au fur et à mesure que le programme de prescription sociale se développe, il sera plus facile d'identifier les lacunes dans les services et les ressources. Les activités suivantes permettront de poursuivre le développement du programme et d'intégrer les modèles de travail des meilleures pratiques :</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effectLst/>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1400" dirty="0">
              <a:latin typeface="Josefin Sans" pitchFamily="2" charset="0"/>
              <a:ea typeface="Times New Roman" panose="02020603050405020304" pitchFamily="18" charset="0"/>
            </a:endParaRPr>
          </a:p>
          <a:p>
            <a:pPr lvl="0">
              <a:lnSpc>
                <a:spcPct val="170000"/>
              </a:lnSpc>
            </a:pPr>
            <a:endParaRPr lang="en-GB" sz="1400" dirty="0">
              <a:latin typeface="Josefin Sans" pitchFamily="2" charset="0"/>
              <a:ea typeface="Times New Roman" panose="02020603050405020304" pitchFamily="18" charset="0"/>
            </a:endParaRPr>
          </a:p>
          <a:p>
            <a:pPr marL="342900" lvl="0" indent="-28575">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Évaluation et appréciation par l'analyse systématique des données à des moments </a:t>
            </a:r>
            <a:r>
              <a:rPr lang="en-GB" sz="1400" dirty="0" err="1">
                <a:effectLst/>
                <a:latin typeface="Josefin Sans" pitchFamily="2" charset="0"/>
                <a:ea typeface="Times New Roman" panose="02020603050405020304" pitchFamily="18" charset="0"/>
              </a:rPr>
              <a:t>determinés</a:t>
            </a:r>
            <a:r>
              <a:rPr lang="en-GB" sz="1400" dirty="0">
                <a:latin typeface="Josefin Sans" pitchFamily="2" charset="0"/>
                <a:ea typeface="Times New Roman" panose="02020603050405020304" pitchFamily="18" charset="0"/>
              </a:rPr>
              <a:t> (</a:t>
            </a:r>
            <a:r>
              <a:rPr lang="en-GB" sz="1400" dirty="0">
                <a:effectLst/>
                <a:latin typeface="Josefin Sans" pitchFamily="2" charset="0"/>
                <a:ea typeface="Times New Roman" panose="02020603050405020304" pitchFamily="18" charset="0"/>
              </a:rPr>
              <a:t>par exemple, le </a:t>
            </a:r>
            <a:r>
              <a:rPr lang="en-GB" sz="1400" dirty="0" err="1">
                <a:effectLst/>
                <a:latin typeface="Josefin Sans" pitchFamily="2" charset="0"/>
                <a:ea typeface="Times New Roman" panose="02020603050405020304" pitchFamily="18" charset="0"/>
              </a:rPr>
              <a:t>suivi</a:t>
            </a:r>
            <a:r>
              <a:rPr lang="en-GB" sz="1400" dirty="0">
                <a:effectLst/>
                <a:latin typeface="Josefin Sans" pitchFamily="2" charset="0"/>
                <a:ea typeface="Times New Roman" panose="02020603050405020304" pitchFamily="18" charset="0"/>
              </a:rPr>
              <a:t> </a:t>
            </a:r>
            <a:r>
              <a:rPr lang="en-GB" sz="1400" dirty="0" err="1">
                <a:latin typeface="Josefin Sans" pitchFamily="2" charset="0"/>
                <a:ea typeface="Times New Roman" panose="02020603050405020304" pitchFamily="18" charset="0"/>
              </a:rPr>
              <a:t>régulier</a:t>
            </a:r>
            <a:r>
              <a:rPr lang="en-GB" sz="1400" dirty="0">
                <a:latin typeface="Josefin Sans" pitchFamily="2" charset="0"/>
                <a:ea typeface="Times New Roman" panose="02020603050405020304" pitchFamily="18" charset="0"/>
              </a:rPr>
              <a:t> -</a:t>
            </a:r>
            <a:r>
              <a:rPr lang="en-GB" sz="1400" dirty="0">
                <a:effectLst/>
                <a:latin typeface="Josefin Sans" pitchFamily="2" charset="0"/>
                <a:ea typeface="Times New Roman" panose="02020603050405020304" pitchFamily="18" charset="0"/>
              </a:rPr>
              <a:t> environ tous les six </a:t>
            </a:r>
            <a:r>
              <a:rPr lang="en-GB" sz="1400" dirty="0" err="1">
                <a:effectLst/>
                <a:latin typeface="Josefin Sans" pitchFamily="2" charset="0"/>
                <a:ea typeface="Times New Roman" panose="02020603050405020304" pitchFamily="18" charset="0"/>
              </a:rPr>
              <a:t>mois</a:t>
            </a:r>
            <a:r>
              <a:rPr lang="en-GB" sz="1400" dirty="0">
                <a:effectLst/>
                <a:latin typeface="Josefin Sans" pitchFamily="2" charset="0"/>
                <a:ea typeface="Times New Roman" panose="02020603050405020304" pitchFamily="18" charset="0"/>
              </a:rPr>
              <a:t>)</a:t>
            </a:r>
            <a:endParaRPr lang="en-GB" sz="1400" dirty="0">
              <a:latin typeface="Josefin Sans" pitchFamily="2" charset="0"/>
              <a:ea typeface="Times New Roman" panose="02020603050405020304" pitchFamily="18" charset="0"/>
            </a:endParaRPr>
          </a:p>
          <a:p>
            <a:pPr marL="342900" indent="-28575">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Des discussions ouvertes et permanentes pour évaluer et réviser le modèle convenu, et s'assurer qu'il s'adapte bien à l'</a:t>
            </a:r>
            <a:r>
              <a:rPr lang="en-GB" sz="1400" dirty="0">
                <a:latin typeface="Josefin Sans" pitchFamily="2" charset="0"/>
                <a:ea typeface="Times New Roman" panose="02020603050405020304" pitchFamily="18" charset="0"/>
              </a:rPr>
              <a:t>offre et aux groupes </a:t>
            </a:r>
            <a:r>
              <a:rPr lang="en-GB" sz="1400" dirty="0">
                <a:effectLst/>
                <a:latin typeface="Josefin Sans" pitchFamily="2" charset="0"/>
                <a:ea typeface="Times New Roman" panose="02020603050405020304" pitchFamily="18" charset="0"/>
              </a:rPr>
              <a:t>existants </a:t>
            </a:r>
            <a:r>
              <a:rPr lang="en-GB" sz="1400" dirty="0">
                <a:latin typeface="Josefin Sans" pitchFamily="2" charset="0"/>
                <a:ea typeface="Times New Roman" panose="02020603050405020304" pitchFamily="18" charset="0"/>
              </a:rPr>
              <a:t>dans la région. </a:t>
            </a:r>
            <a:endParaRPr lang="en-GB" sz="1400" dirty="0">
              <a:effectLst/>
              <a:latin typeface="Josefin Sans" pitchFamily="2" charset="0"/>
              <a:ea typeface="Times New Roman" panose="02020603050405020304" pitchFamily="18" charset="0"/>
            </a:endParaRPr>
          </a:p>
          <a:p>
            <a:pPr marL="342900" lvl="0" indent="-28575">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Affecter des ressources appropriées à la mesure de l'impact.</a:t>
            </a:r>
          </a:p>
          <a:p>
            <a:pPr marL="342900" lvl="0" indent="-28575">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Évaluer les attentes, les valeurs et les objectifs perçus de toutes les parties prenantes, en étant réaliste et clair sur les résultats essentiels. </a:t>
            </a:r>
          </a:p>
          <a:p>
            <a:pPr marL="342900" lvl="0" indent="-28575">
              <a:lnSpc>
                <a:spcPct val="170000"/>
              </a:lnSpc>
              <a:buFont typeface="Symbol" panose="05050102010706020507" pitchFamily="18" charset="2"/>
              <a:buChar char=""/>
            </a:pPr>
            <a:r>
              <a:rPr lang="en-GB" sz="1400" dirty="0">
                <a:effectLst/>
                <a:latin typeface="Josefin Sans" pitchFamily="2" charset="0"/>
                <a:ea typeface="Times New Roman" panose="02020603050405020304" pitchFamily="18" charset="0"/>
              </a:rPr>
              <a:t>Le maintien de la confidentialité lors de la mise en relation des dossiers des patients avec divers groupes et services bénévoles, communautaires et d'entreprise. Les données ne doivent pas être utilisées à des fins autres que le cadre interne et un consentement éclairé doit être donné.</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90428"/>
            <a:ext cx="9523066" cy="685802"/>
          </a:xfrm>
        </p:spPr>
        <p:txBody>
          <a:bodyPr/>
          <a:lstStyle/>
          <a:p>
            <a:pPr algn="ct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plans pour </a:t>
            </a:r>
            <a:r>
              <a:rPr lang="en-GB" b="1" dirty="0" err="1">
                <a:solidFill>
                  <a:srgbClr val="FFD243"/>
                </a:solidFill>
                <a:effectLst/>
                <a:latin typeface="Amatic SC" panose="00000500000000000000" pitchFamily="2" charset="-79"/>
                <a:ea typeface="Calibri" panose="020F0502020204030204" pitchFamily="34" charset="0"/>
                <a:cs typeface="Amatic SC" panose="00000500000000000000" pitchFamily="2" charset="-79"/>
              </a:rPr>
              <a:t>l'avenir</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CA5]</a:t>
            </a:r>
            <a:endParaRPr lang="en-US" sz="2400" dirty="0">
              <a:latin typeface="Amatic SC" panose="00000500000000000000" pitchFamily="2" charset="-79"/>
              <a:cs typeface="Amatic SC" panose="00000500000000000000" pitchFamily="2" charset="-79"/>
            </a:endParaRPr>
          </a:p>
        </p:txBody>
      </p:sp>
      <p:pic>
        <p:nvPicPr>
          <p:cNvPr id="7" name="Picture 6">
            <a:extLst>
              <a:ext uri="{FF2B5EF4-FFF2-40B4-BE49-F238E27FC236}">
                <a16:creationId xmlns:a16="http://schemas.microsoft.com/office/drawing/2014/main" id="{0CD01B24-6B03-0D40-D836-7E7FB9680E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3719202"/>
            <a:ext cx="2984500" cy="2300597"/>
          </a:xfrm>
          <a:prstGeom prst="rect">
            <a:avLst/>
          </a:prstGeom>
          <a:noFill/>
          <a:ln>
            <a:noFill/>
          </a:ln>
        </p:spPr>
      </p:pic>
    </p:spTree>
    <p:extLst>
      <p:ext uri="{BB962C8B-B14F-4D97-AF65-F5344CB8AC3E}">
        <p14:creationId xmlns:p14="http://schemas.microsoft.com/office/powerpoint/2010/main" val="1680054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10642" y="1411392"/>
            <a:ext cx="8367598" cy="5004648"/>
          </a:xfrm>
        </p:spPr>
        <p:txBody>
          <a:bodyPr numCol="2">
            <a:normAutofit fontScale="47500" lnSpcReduction="20000"/>
          </a:bodyPr>
          <a:lstStyle/>
          <a:p>
            <a:pPr marL="314325">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La recherche n'en étant qu'à ses débuts, les résultats ne peuvent être entièrement prouvés ou quantifiés, mais ils suggèrent que la prescription sociale continue de croître en portée et en échelle à travers le Royaume-Uni. Le </a:t>
            </a:r>
            <a:r>
              <a:rPr lang="en-GB" sz="2500" kern="1200" dirty="0">
                <a:effectLst/>
                <a:latin typeface="Josefin Sans" pitchFamily="2" charset="0"/>
              </a:rPr>
              <a:t>défi consiste à étendre le concept à d'autres régions</a:t>
            </a:r>
            <a:r>
              <a:rPr lang="en-GB" sz="2500" dirty="0">
                <a:effectLst/>
                <a:latin typeface="Josefin Sans" pitchFamily="2" charset="0"/>
                <a:ea typeface="Calibri" panose="020F0502020204030204" pitchFamily="34" charset="0"/>
              </a:rPr>
              <a:t>.  </a:t>
            </a:r>
          </a:p>
          <a:p>
            <a:pPr marL="285750" indent="-17463">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Cependant, les demandes pendant la pandémie de Covid </a:t>
            </a:r>
            <a:r>
              <a:rPr lang="en-GB" sz="2500" dirty="0">
                <a:latin typeface="Josefin Sans" pitchFamily="2" charset="0"/>
                <a:ea typeface="Calibri" panose="020F0502020204030204" pitchFamily="34" charset="0"/>
              </a:rPr>
              <a:t>laissent les services de santé </a:t>
            </a:r>
            <a:r>
              <a:rPr lang="en-GB" sz="2500" dirty="0">
                <a:effectLst/>
                <a:latin typeface="Josefin Sans" pitchFamily="2" charset="0"/>
                <a:ea typeface="Calibri" panose="020F0502020204030204" pitchFamily="34" charset="0"/>
              </a:rPr>
              <a:t>très sollicités. En </a:t>
            </a:r>
            <a:r>
              <a:rPr lang="en-GB" sz="2500" dirty="0">
                <a:latin typeface="Josefin Sans" pitchFamily="2" charset="0"/>
                <a:ea typeface="Calibri" panose="020F0502020204030204" pitchFamily="34" charset="0"/>
              </a:rPr>
              <a:t>outre, les </a:t>
            </a:r>
            <a:r>
              <a:rPr lang="en-GB" sz="2500" dirty="0" err="1">
                <a:effectLst/>
                <a:latin typeface="Josefin Sans" pitchFamily="2" charset="0"/>
                <a:ea typeface="Calibri" panose="020F0502020204030204" pitchFamily="34" charset="0"/>
              </a:rPr>
              <a:t>séquelles</a:t>
            </a:r>
            <a:r>
              <a:rPr lang="en-GB" sz="2500" dirty="0">
                <a:effectLst/>
                <a:latin typeface="Josefin Sans" pitchFamily="2" charset="0"/>
                <a:ea typeface="Calibri" panose="020F0502020204030204" pitchFamily="34" charset="0"/>
              </a:rPr>
              <a:t> </a:t>
            </a:r>
            <a:r>
              <a:rPr lang="en-GB" sz="2500" dirty="0">
                <a:solidFill>
                  <a:srgbClr val="000000"/>
                </a:solidFill>
                <a:effectLst/>
                <a:latin typeface="Josefin Sans" pitchFamily="2" charset="0"/>
                <a:ea typeface="Calibri" panose="020F0502020204030204" pitchFamily="34" charset="0"/>
              </a:rPr>
              <a:t>des </a:t>
            </a:r>
            <a:r>
              <a:rPr lang="en-GB" sz="2500" dirty="0" err="1">
                <a:solidFill>
                  <a:srgbClr val="000000"/>
                </a:solidFill>
                <a:effectLst/>
                <a:latin typeface="Josefin Sans" pitchFamily="2" charset="0"/>
                <a:ea typeface="Calibri" panose="020F0502020204030204" pitchFamily="34" charset="0"/>
              </a:rPr>
              <a:t>quarantaines</a:t>
            </a:r>
            <a:r>
              <a:rPr lang="en-GB" sz="2500" dirty="0">
                <a:solidFill>
                  <a:srgbClr val="000000"/>
                </a:solidFill>
                <a:effectLst/>
                <a:latin typeface="Josefin Sans" pitchFamily="2" charset="0"/>
                <a:ea typeface="Calibri" panose="020F0502020204030204" pitchFamily="34" charset="0"/>
              </a:rPr>
              <a:t> suggèrent que les effets sur la santé mentale sont durables.</a:t>
            </a:r>
          </a:p>
          <a:p>
            <a:pPr marL="285750" indent="-17463">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Le financement est également un défi permanent. Nombre de ces organisations sont depuis </a:t>
            </a:r>
            <a:r>
              <a:rPr lang="en-GB" sz="2500" dirty="0" err="1">
                <a:effectLst/>
                <a:latin typeface="Josefin Sans" pitchFamily="2" charset="0"/>
                <a:ea typeface="Calibri" panose="020F0502020204030204" pitchFamily="34" charset="0"/>
              </a:rPr>
              <a:t>longtemps</a:t>
            </a:r>
            <a:r>
              <a:rPr lang="en-GB" sz="2500" dirty="0">
                <a:effectLst/>
                <a:latin typeface="Josefin Sans" pitchFamily="2" charset="0"/>
                <a:ea typeface="Calibri" panose="020F0502020204030204" pitchFamily="34" charset="0"/>
              </a:rPr>
              <a:t> sous-</a:t>
            </a:r>
            <a:r>
              <a:rPr lang="en-GB" sz="2500" dirty="0" err="1">
                <a:effectLst/>
                <a:latin typeface="Josefin Sans" pitchFamily="2" charset="0"/>
                <a:ea typeface="Calibri" panose="020F0502020204030204" pitchFamily="34" charset="0"/>
              </a:rPr>
              <a:t>financées</a:t>
            </a:r>
            <a:r>
              <a:rPr lang="en-GB" sz="2500" dirty="0">
                <a:effectLst/>
                <a:latin typeface="Josefin Sans" pitchFamily="2" charset="0"/>
                <a:ea typeface="Calibri" panose="020F0502020204030204" pitchFamily="34" charset="0"/>
              </a:rPr>
              <a:t> et subissent aujourd'hui une pression supplémentaire en raison de la crise financière mondiale et du Covid-19.  </a:t>
            </a:r>
          </a:p>
          <a:p>
            <a:pPr marL="285750" indent="-17463">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Le succès de la prescription sociale ne peut pas être jugé uniquement sur les économies de coûts ou les résultats cliniques, qui constituent </a:t>
            </a:r>
            <a:r>
              <a:rPr lang="en-GB" sz="2500" dirty="0">
                <a:latin typeface="Josefin Sans" pitchFamily="2" charset="0"/>
                <a:ea typeface="Calibri" panose="020F0502020204030204" pitchFamily="34" charset="0"/>
              </a:rPr>
              <a:t>en fin de compte le principal indicateur à mesurer. Il </a:t>
            </a:r>
            <a:r>
              <a:rPr lang="en-GB" sz="2500" dirty="0">
                <a:effectLst/>
                <a:latin typeface="Josefin Sans" pitchFamily="2" charset="0"/>
                <a:ea typeface="Calibri" panose="020F0502020204030204" pitchFamily="34" charset="0"/>
              </a:rPr>
              <a:t>s'agit fondamentalement d'améliorer la qualité et le bien-être des individus, de leurs familles et des communautés. </a:t>
            </a:r>
          </a:p>
          <a:p>
            <a:pPr marL="285750" indent="-17463">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Bien que les résultats puissent être difficiles à quantifier, des études </a:t>
            </a:r>
            <a:r>
              <a:rPr lang="en-GB" sz="2500" dirty="0" err="1">
                <a:effectLst/>
                <a:latin typeface="Josefin Sans" pitchFamily="2" charset="0"/>
                <a:ea typeface="Calibri" panose="020F0502020204030204" pitchFamily="34" charset="0"/>
              </a:rPr>
              <a:t>horizontales</a:t>
            </a:r>
            <a:r>
              <a:rPr lang="en-GB" sz="2500" dirty="0">
                <a:effectLst/>
                <a:latin typeface="Josefin Sans" pitchFamily="2" charset="0"/>
                <a:ea typeface="Calibri" panose="020F0502020204030204" pitchFamily="34" charset="0"/>
              </a:rPr>
              <a:t> permettront, à terme, d'évaluer son impact et son influence réels</a:t>
            </a:r>
            <a:r>
              <a:rPr lang="en-GB" sz="2500" dirty="0">
                <a:latin typeface="Josefin Sans" pitchFamily="2" charset="0"/>
                <a:ea typeface="Calibri" panose="020F0502020204030204" pitchFamily="34" charset="0"/>
              </a:rPr>
              <a:t>.</a:t>
            </a:r>
          </a:p>
          <a:p>
            <a:pPr marL="285750" indent="-17463">
              <a:lnSpc>
                <a:spcPct val="150000"/>
              </a:lnSpc>
              <a:spcAft>
                <a:spcPts val="800"/>
              </a:spcAft>
              <a:buFont typeface="Courier New" panose="02070309020205020404" pitchFamily="49" charset="0"/>
              <a:buChar char="o"/>
            </a:pPr>
            <a:r>
              <a:rPr lang="en-GB" sz="2500" dirty="0">
                <a:effectLst/>
                <a:latin typeface="Josefin Sans" pitchFamily="2" charset="0"/>
                <a:ea typeface="Calibri" panose="020F0502020204030204" pitchFamily="34" charset="0"/>
              </a:rPr>
              <a:t>Le gouvernement et les flux de financement sont essentiels à la poursuite de son succès. La politique et la stratégie sociales joueront également un rôle clé.</a:t>
            </a:r>
          </a:p>
          <a:p>
            <a:pPr marL="285750" indent="-285750">
              <a:lnSpc>
                <a:spcPct val="150000"/>
              </a:lnSpc>
              <a:spcAft>
                <a:spcPts val="800"/>
              </a:spcAft>
              <a:buFont typeface="Courier New" panose="02070309020205020404" pitchFamily="49" charset="0"/>
              <a:buChar char="o"/>
            </a:pPr>
            <a:endParaRPr lang="en-GB" sz="2500" dirty="0">
              <a:effectLst/>
              <a:latin typeface="Josefin Sans" pitchFamily="2" charset="0"/>
              <a:ea typeface="Calibri" panose="020F0502020204030204" pitchFamily="34"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523066" cy="729873"/>
          </a:xfrm>
        </p:spPr>
        <p:txBody>
          <a:bodyPr/>
          <a:lstStyle/>
          <a:p>
            <a:pPr algn="ct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plans pour </a:t>
            </a:r>
            <a:r>
              <a:rPr lang="en-GB" b="1" dirty="0" err="1">
                <a:solidFill>
                  <a:srgbClr val="FFD243"/>
                </a:solidFill>
                <a:effectLst/>
                <a:latin typeface="Amatic SC" panose="00000500000000000000" pitchFamily="2" charset="-79"/>
                <a:ea typeface="Calibri" panose="020F0502020204030204" pitchFamily="34" charset="0"/>
                <a:cs typeface="Amatic SC" panose="00000500000000000000" pitchFamily="2" charset="-79"/>
              </a:rPr>
              <a:t>l'avenir</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[CA5]</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0958" y="2332176"/>
            <a:ext cx="3200400" cy="3952274"/>
          </a:xfrm>
          <a:prstGeom prst="rect">
            <a:avLst/>
          </a:prstGeom>
        </p:spPr>
      </p:pic>
      <p:pic>
        <p:nvPicPr>
          <p:cNvPr id="11" name="Picture 10">
            <a:extLst>
              <a:ext uri="{FF2B5EF4-FFF2-40B4-BE49-F238E27FC236}">
                <a16:creationId xmlns:a16="http://schemas.microsoft.com/office/drawing/2014/main" id="{FF8D200B-1AB8-F7A9-8F4F-661AB1E2C9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60619" y="1143000"/>
            <a:ext cx="1835641" cy="1590073"/>
          </a:xfrm>
          <a:prstGeom prst="rect">
            <a:avLst/>
          </a:prstGeom>
          <a:noFill/>
          <a:ln>
            <a:noFill/>
          </a:ln>
        </p:spPr>
      </p:pic>
    </p:spTree>
    <p:extLst>
      <p:ext uri="{BB962C8B-B14F-4D97-AF65-F5344CB8AC3E}">
        <p14:creationId xmlns:p14="http://schemas.microsoft.com/office/powerpoint/2010/main" val="2737274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38351" y="802899"/>
            <a:ext cx="11315297" cy="5608320"/>
          </a:xfrm>
        </p:spPr>
        <p:txBody>
          <a:bodyPr numCol="2">
            <a:normAutofit fontScale="25000" lnSpcReduction="20000"/>
          </a:bodyPr>
          <a:lstStyle/>
          <a:p>
            <a:pPr>
              <a:lnSpc>
                <a:spcPct val="150000"/>
              </a:lnSpc>
              <a:spcAft>
                <a:spcPts val="800"/>
              </a:spcAft>
            </a:pPr>
            <a:r>
              <a:rPr lang="en-GB" sz="6400" dirty="0">
                <a:effectLst/>
                <a:latin typeface="Josefin Sans" pitchFamily="2" charset="0"/>
                <a:ea typeface="Calibri" panose="020F0502020204030204" pitchFamily="34" charset="0"/>
              </a:rPr>
              <a:t>Célébrons votre apprentissage en développant votre propre réseau de soins</a:t>
            </a:r>
            <a:r>
              <a:rPr lang="en-GB" sz="6400" dirty="0">
                <a:latin typeface="Josefin Sans" pitchFamily="2" charset="0"/>
                <a:ea typeface="Calibri" panose="020F0502020204030204" pitchFamily="34" charset="0"/>
                <a:cs typeface="Calibri" panose="020F0502020204030204" pitchFamily="34" charset="0"/>
              </a:rPr>
              <a:t>. </a:t>
            </a:r>
          </a:p>
          <a:p>
            <a:pPr>
              <a:lnSpc>
                <a:spcPct val="150000"/>
              </a:lnSpc>
              <a:spcAft>
                <a:spcPts val="800"/>
              </a:spcAft>
            </a:pPr>
            <a:r>
              <a:rPr lang="en-GB" sz="6400" dirty="0">
                <a:latin typeface="Josefin Sans" pitchFamily="2" charset="0"/>
                <a:ea typeface="Calibri" panose="020F0502020204030204" pitchFamily="34" charset="0"/>
                <a:cs typeface="Calibri" panose="020F0502020204030204" pitchFamily="34" charset="0"/>
              </a:rPr>
              <a:t>Alors maintenant, c'est à vous...</a:t>
            </a:r>
          </a:p>
          <a:p>
            <a:pPr>
              <a:lnSpc>
                <a:spcPct val="150000"/>
              </a:lnSpc>
              <a:spcAft>
                <a:spcPts val="800"/>
              </a:spcAft>
            </a:pPr>
            <a:r>
              <a:rPr lang="en-GB" sz="6400" dirty="0">
                <a:effectLst/>
                <a:latin typeface="Josefin Sans" pitchFamily="2" charset="0"/>
                <a:ea typeface="Calibri" panose="020F0502020204030204" pitchFamily="34" charset="0"/>
                <a:cs typeface="Calibri" panose="020F0502020204030204" pitchFamily="34" charset="0"/>
              </a:rPr>
              <a:t>Pour intégrer les informations et les exemples disponibles tout au long de ce sujet, le </a:t>
            </a:r>
            <a:r>
              <a:rPr lang="en-GB" sz="6400" dirty="0" err="1">
                <a:effectLst/>
                <a:latin typeface="Josefin Sans" pitchFamily="2" charset="0"/>
                <a:ea typeface="Calibri" panose="020F0502020204030204" pitchFamily="34" charset="0"/>
                <a:cs typeface="Calibri" panose="020F0502020204030204" pitchFamily="34" charset="0"/>
              </a:rPr>
              <a:t>projet</a:t>
            </a:r>
            <a:r>
              <a:rPr lang="en-GB" sz="6400" dirty="0">
                <a:effectLst/>
                <a:latin typeface="Josefin Sans" pitchFamily="2" charset="0"/>
                <a:ea typeface="Calibri" panose="020F0502020204030204" pitchFamily="34" charset="0"/>
                <a:cs typeface="Calibri" panose="020F0502020204030204" pitchFamily="34" charset="0"/>
              </a:rPr>
              <a:t> ACTIVATE aimerait que vous conceviez un réseau de soins pour l'un de vos utilisateurs de services ou votre organisation.  </a:t>
            </a:r>
          </a:p>
          <a:p>
            <a:pPr>
              <a:lnSpc>
                <a:spcPct val="150000"/>
              </a:lnSpc>
              <a:spcAft>
                <a:spcPts val="800"/>
              </a:spcAft>
            </a:pPr>
            <a:r>
              <a:rPr lang="en-GB" sz="6400" dirty="0">
                <a:effectLst/>
                <a:latin typeface="Josefin Sans" pitchFamily="2" charset="0"/>
                <a:ea typeface="Calibri" panose="020F0502020204030204" pitchFamily="34" charset="0"/>
                <a:cs typeface="Calibri" panose="020F0502020204030204" pitchFamily="34" charset="0"/>
              </a:rPr>
              <a:t>Ne vous inquiétez pas, il existe de nombreux exemples à explorer dans le lien </a:t>
            </a:r>
            <a:r>
              <a:rPr lang="en-GB" sz="6400" dirty="0">
                <a:latin typeface="Josefin Sans" pitchFamily="2" charset="0"/>
                <a:ea typeface="Calibri" panose="020F0502020204030204" pitchFamily="34" charset="0"/>
                <a:cs typeface="Calibri" panose="020F0502020204030204" pitchFamily="34" charset="0"/>
              </a:rPr>
              <a:t>suivant </a:t>
            </a:r>
            <a:r>
              <a:rPr lang="en-GB" sz="6400" dirty="0">
                <a:effectLst/>
                <a:latin typeface="Josefin Sans" pitchFamily="2" charset="0"/>
                <a:ea typeface="Calibri" panose="020F0502020204030204" pitchFamily="34" charset="0"/>
                <a:cs typeface="Calibri" panose="020F0502020204030204" pitchFamily="34" charset="0"/>
              </a:rPr>
              <a:t>pour vous aider dans cette tâche. </a:t>
            </a:r>
          </a:p>
          <a:p>
            <a:pPr>
              <a:lnSpc>
                <a:spcPct val="150000"/>
              </a:lnSpc>
              <a:spcAft>
                <a:spcPts val="800"/>
              </a:spcAft>
            </a:pPr>
            <a:r>
              <a:rPr lang="en-GB" sz="6400" u="sng" dirty="0">
                <a:solidFill>
                  <a:srgbClr val="0000FF"/>
                </a:solidFill>
                <a:latin typeface="Josefin Sans" pitchFamily="2" charset="0"/>
                <a:ea typeface="Calibri" panose="020F0502020204030204" pitchFamily="34" charset="0"/>
                <a:cs typeface="Calibri" panose="020F0502020204030204" pitchFamily="34" charset="0"/>
                <a:hlinkClick r:id="rId2"/>
              </a:rPr>
              <a:t>https://www.nationalvoices.org.uk/publications/our-publications/webs-care </a:t>
            </a:r>
            <a:endParaRPr lang="en-GB" sz="6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6400" dirty="0">
                <a:latin typeface="Josefin Sans" pitchFamily="2" charset="0"/>
                <a:ea typeface="Calibri" panose="020F0502020204030204" pitchFamily="34" charset="0"/>
                <a:cs typeface="Calibri" panose="020F0502020204030204" pitchFamily="34" charset="0"/>
              </a:rPr>
              <a:t>L'un des </a:t>
            </a:r>
            <a:r>
              <a:rPr lang="en-GB" sz="6400" dirty="0" err="1">
                <a:latin typeface="Josefin Sans" pitchFamily="2" charset="0"/>
                <a:ea typeface="Calibri" panose="020F0502020204030204" pitchFamily="34" charset="0"/>
                <a:cs typeface="Calibri" panose="020F0502020204030204" pitchFamily="34" charset="0"/>
              </a:rPr>
              <a:t>partenaires</a:t>
            </a:r>
            <a:r>
              <a:rPr lang="en-GB" sz="6400" dirty="0">
                <a:latin typeface="Josefin Sans" pitchFamily="2" charset="0"/>
                <a:ea typeface="Calibri" panose="020F0502020204030204" pitchFamily="34" charset="0"/>
                <a:cs typeface="Calibri" panose="020F0502020204030204" pitchFamily="34" charset="0"/>
              </a:rPr>
              <a:t> </a:t>
            </a:r>
            <a:r>
              <a:rPr lang="en-GB" sz="6400" dirty="0" err="1">
                <a:latin typeface="Josefin Sans" pitchFamily="2" charset="0"/>
                <a:ea typeface="Calibri" panose="020F0502020204030204" pitchFamily="34" charset="0"/>
                <a:cs typeface="Calibri" panose="020F0502020204030204" pitchFamily="34" charset="0"/>
              </a:rPr>
              <a:t>d'ACTIVATE</a:t>
            </a:r>
            <a:r>
              <a:rPr lang="en-GB" sz="6400" dirty="0">
                <a:latin typeface="Josefin Sans" pitchFamily="2" charset="0"/>
                <a:ea typeface="Calibri" panose="020F0502020204030204" pitchFamily="34" charset="0"/>
                <a:cs typeface="Calibri" panose="020F0502020204030204" pitchFamily="34" charset="0"/>
              </a:rPr>
              <a:t>, le NLDCHP, présente également son propre réseau de soins dirigé par les utilisateurs de services.</a:t>
            </a:r>
            <a:endParaRPr lang="en-GB" sz="64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5600" dirty="0">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152089"/>
            <a:ext cx="9523066" cy="929640"/>
          </a:xfrm>
        </p:spPr>
        <p:txBody>
          <a:bodyPr/>
          <a:lstStyle/>
          <a:p>
            <a:pPr algn="ct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Célébrons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l'apprentissage</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4573" y="1798"/>
            <a:ext cx="3300165" cy="3279856"/>
          </a:xfrm>
          <a:prstGeom prst="rect">
            <a:avLst/>
          </a:prstGeom>
        </p:spPr>
      </p:pic>
      <p:pic>
        <p:nvPicPr>
          <p:cNvPr id="2" name="Picture 7">
            <a:extLst>
              <a:ext uri="{FF2B5EF4-FFF2-40B4-BE49-F238E27FC236}">
                <a16:creationId xmlns:a16="http://schemas.microsoft.com/office/drawing/2014/main" id="{9DA83FE4-CB5B-BA6D-3938-AD04368C2BD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93127" y="3607059"/>
            <a:ext cx="2695995" cy="2574955"/>
          </a:xfrm>
          <a:prstGeom prst="rect">
            <a:avLst/>
          </a:prstGeom>
          <a:noFill/>
          <a:ln>
            <a:noFill/>
          </a:ln>
        </p:spPr>
      </p:pic>
    </p:spTree>
    <p:extLst>
      <p:ext uri="{BB962C8B-B14F-4D97-AF65-F5344CB8AC3E}">
        <p14:creationId xmlns:p14="http://schemas.microsoft.com/office/powerpoint/2010/main" val="667743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65617" y="962461"/>
            <a:ext cx="11379343" cy="5895539"/>
          </a:xfrm>
        </p:spPr>
        <p:txBody>
          <a:bodyPr numCol="2">
            <a:normAutofit fontScale="25000" lnSpcReduction="20000"/>
          </a:bodyPr>
          <a:lstStyle/>
          <a:p>
            <a:pPr>
              <a:lnSpc>
                <a:spcPct val="170000"/>
              </a:lnSpc>
              <a:spcAft>
                <a:spcPts val="800"/>
              </a:spcAft>
            </a:pPr>
            <a:r>
              <a:rPr lang="en-GB" sz="6400" b="1" dirty="0" err="1">
                <a:effectLst/>
                <a:latin typeface="Josefin Sans" pitchFamily="2" charset="0"/>
                <a:ea typeface="Calibri" panose="020F0502020204030204" pitchFamily="34" charset="0"/>
                <a:cs typeface="Calibri" panose="020F0502020204030204" pitchFamily="34" charset="0"/>
              </a:rPr>
              <a:t>Partenariat</a:t>
            </a:r>
            <a:r>
              <a:rPr lang="en-GB" sz="6400" b="1" dirty="0">
                <a:effectLst/>
                <a:latin typeface="Josefin Sans" pitchFamily="2" charset="0"/>
                <a:ea typeface="Calibri" panose="020F0502020204030204" pitchFamily="34" charset="0"/>
                <a:cs typeface="Calibri" panose="020F0502020204030204" pitchFamily="34" charset="0"/>
              </a:rPr>
              <a:t> avec New Lodge </a:t>
            </a:r>
            <a:r>
              <a:rPr lang="en-GB" sz="6400" b="1" dirty="0" err="1">
                <a:effectLst/>
                <a:latin typeface="Josefin Sans" pitchFamily="2" charset="0"/>
                <a:ea typeface="Calibri" panose="020F0502020204030204" pitchFamily="34" charset="0"/>
                <a:cs typeface="Calibri" panose="020F0502020204030204" pitchFamily="34" charset="0"/>
              </a:rPr>
              <a:t>Duncairn</a:t>
            </a:r>
            <a:r>
              <a:rPr lang="en-GB" sz="6400" b="1" dirty="0">
                <a:effectLst/>
                <a:latin typeface="Josefin Sans" pitchFamily="2" charset="0"/>
                <a:ea typeface="Calibri" panose="020F0502020204030204" pitchFamily="34" charset="0"/>
                <a:cs typeface="Calibri" panose="020F0502020204030204" pitchFamily="34" charset="0"/>
              </a:rPr>
              <a:t> Community Health (NLDCHP)</a:t>
            </a:r>
            <a:endParaRPr lang="en-GB" sz="5200" dirty="0">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Le NLDCHP est un centre de </a:t>
            </a:r>
            <a:r>
              <a:rPr lang="en-GB" sz="5200" dirty="0" err="1">
                <a:latin typeface="Josefin Sans" pitchFamily="2" charset="0"/>
                <a:ea typeface="Calibri" panose="020F0502020204030204" pitchFamily="34" charset="0"/>
                <a:cs typeface="Calibri" panose="020F0502020204030204" pitchFamily="34" charset="0"/>
              </a:rPr>
              <a:t>soins</a:t>
            </a:r>
            <a:r>
              <a:rPr lang="en-GB" sz="5200" dirty="0">
                <a:latin typeface="Josefin Sans" pitchFamily="2" charset="0"/>
                <a:ea typeface="Calibri" panose="020F0502020204030204" pitchFamily="34" charset="0"/>
                <a:cs typeface="Calibri" panose="020F0502020204030204" pitchFamily="34" charset="0"/>
              </a:rPr>
              <a:t> </a:t>
            </a:r>
            <a:r>
              <a:rPr lang="en-GB" sz="5200" dirty="0" err="1">
                <a:effectLst/>
                <a:latin typeface="Josefin Sans" pitchFamily="2" charset="0"/>
                <a:ea typeface="Calibri" panose="020F0502020204030204" pitchFamily="34" charset="0"/>
                <a:cs typeface="Calibri" panose="020F0502020204030204" pitchFamily="34" charset="0"/>
              </a:rPr>
              <a:t>situé</a:t>
            </a:r>
            <a:r>
              <a:rPr lang="en-GB" sz="5200" dirty="0">
                <a:effectLst/>
                <a:latin typeface="Josefin Sans" pitchFamily="2" charset="0"/>
                <a:ea typeface="Calibri" panose="020F0502020204030204" pitchFamily="34" charset="0"/>
                <a:cs typeface="Calibri" panose="020F0502020204030204" pitchFamily="34" charset="0"/>
              </a:rPr>
              <a:t> dans le nord de Belfast au sein </a:t>
            </a:r>
            <a:r>
              <a:rPr lang="en-GB" sz="5200" dirty="0" err="1">
                <a:effectLst/>
                <a:latin typeface="Josefin Sans" pitchFamily="2" charset="0"/>
                <a:ea typeface="Calibri" panose="020F0502020204030204" pitchFamily="34" charset="0"/>
                <a:cs typeface="Calibri" panose="020F0502020204030204" pitchFamily="34" charset="0"/>
              </a:rPr>
              <a:t>duquel</a:t>
            </a:r>
            <a:r>
              <a:rPr lang="en-GB" sz="5200" dirty="0">
                <a:effectLst/>
                <a:latin typeface="Josefin Sans" pitchFamily="2" charset="0"/>
                <a:ea typeface="Calibri" panose="020F0502020204030204" pitchFamily="34" charset="0"/>
                <a:cs typeface="Calibri" panose="020F0502020204030204" pitchFamily="34" charset="0"/>
              </a:rPr>
              <a:t> le personnel est conscient que les personnes traversent des situations difficiles avec des problèmes de santé permanents et que, parfois, les besoins peuvent </a:t>
            </a:r>
            <a:r>
              <a:rPr lang="en-GB" sz="5200" dirty="0" err="1">
                <a:effectLst/>
                <a:latin typeface="Josefin Sans" pitchFamily="2" charset="0"/>
                <a:ea typeface="Calibri" panose="020F0502020204030204" pitchFamily="34" charset="0"/>
                <a:cs typeface="Calibri" panose="020F0502020204030204" pitchFamily="34" charset="0"/>
              </a:rPr>
              <a:t>dépasser</a:t>
            </a:r>
            <a:r>
              <a:rPr lang="en-GB" sz="5200" dirty="0">
                <a:effectLst/>
                <a:latin typeface="Josefin Sans" pitchFamily="2" charset="0"/>
                <a:ea typeface="Calibri" panose="020F0502020204030204" pitchFamily="34" charset="0"/>
                <a:cs typeface="Calibri" panose="020F0502020204030204" pitchFamily="34" charset="0"/>
              </a:rPr>
              <a:t> les </a:t>
            </a:r>
            <a:r>
              <a:rPr lang="en-GB" sz="5200" dirty="0" err="1">
                <a:effectLst/>
                <a:latin typeface="Josefin Sans" pitchFamily="2" charset="0"/>
                <a:ea typeface="Calibri" panose="020F0502020204030204" pitchFamily="34" charset="0"/>
                <a:cs typeface="Calibri" panose="020F0502020204030204" pitchFamily="34" charset="0"/>
              </a:rPr>
              <a:t>capicités</a:t>
            </a:r>
            <a:r>
              <a:rPr lang="en-GB" sz="5200" dirty="0">
                <a:effectLst/>
                <a:latin typeface="Josefin Sans" pitchFamily="2" charset="0"/>
                <a:ea typeface="Calibri" panose="020F0502020204030204" pitchFamily="34" charset="0"/>
                <a:cs typeface="Calibri" panose="020F0502020204030204" pitchFamily="34" charset="0"/>
              </a:rPr>
              <a:t> des services.</a:t>
            </a: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Nous utilisons donc le modèle du réseau de soins avec les familles vulnérables pour illustrer et aider à identifier une gamme de services de soutien dans leur localité.  </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effectLst/>
                <a:latin typeface="Josefin Sans" pitchFamily="2" charset="0"/>
                <a:ea typeface="Calibri" panose="020F0502020204030204" pitchFamily="34" charset="0"/>
                <a:cs typeface="Calibri" panose="020F0502020204030204" pitchFamily="34" charset="0"/>
              </a:rPr>
              <a:t>Vous pouvez tout d'abord choisir un patient/utilisateur de service avec lequel vous avez travaillé ou même développer un réseau de soins pour votre organisation. Pour chaque réseau de soins, vous devrez détailler l'historique et le contexte dans lequel le modèle est utilisé.  En concevant le réseau de soins pour sa famille de services, le NLDCHP a pris en compte les éléments suivants : </a:t>
            </a:r>
            <a:endParaRPr lang="en-GB" sz="52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5200" dirty="0">
              <a:effectLst/>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lvl="0">
              <a:lnSpc>
                <a:spcPct val="170000"/>
              </a:lnSpc>
            </a:pPr>
            <a:endParaRPr lang="en-GB" sz="5200" dirty="0">
              <a:latin typeface="Josefin Sans" pitchFamily="2" charset="0"/>
              <a:ea typeface="Times New Roman" panose="02020603050405020304" pitchFamily="18" charset="0"/>
            </a:endParaRPr>
          </a:p>
          <a:p>
            <a:pPr marL="342900" lvl="0" indent="-28575">
              <a:lnSpc>
                <a:spcPct val="170000"/>
              </a:lnSpc>
              <a:buFont typeface="Courier New" panose="02070309020205020404" pitchFamily="49" charset="0"/>
              <a:buChar char="o"/>
            </a:pPr>
            <a:r>
              <a:rPr lang="en-GB" sz="5200" dirty="0">
                <a:latin typeface="Josefin Sans" pitchFamily="2" charset="0"/>
                <a:ea typeface="Times New Roman" panose="02020603050405020304" pitchFamily="18" charset="0"/>
              </a:rPr>
              <a:t>La composition des membres de la famille, </a:t>
            </a:r>
            <a:r>
              <a:rPr lang="en-GB" sz="5200" dirty="0">
                <a:effectLst/>
                <a:latin typeface="Josefin Sans" pitchFamily="2" charset="0"/>
                <a:ea typeface="Times New Roman" panose="02020603050405020304" pitchFamily="18" charset="0"/>
              </a:rPr>
              <a:t>leur localisation et leur environnement </a:t>
            </a:r>
            <a:r>
              <a:rPr lang="en-GB" sz="5200" dirty="0" err="1">
                <a:effectLst/>
                <a:latin typeface="Josefin Sans" pitchFamily="2" charset="0"/>
                <a:ea typeface="Times New Roman" panose="02020603050405020304" pitchFamily="18" charset="0"/>
              </a:rPr>
              <a:t>proche</a:t>
            </a:r>
            <a:r>
              <a:rPr lang="en-GB" sz="5200" dirty="0">
                <a:effectLst/>
                <a:latin typeface="Josefin Sans" pitchFamily="2" charset="0"/>
                <a:ea typeface="Times New Roman" panose="02020603050405020304" pitchFamily="18" charset="0"/>
              </a:rPr>
              <a:t> – transports </a:t>
            </a:r>
            <a:r>
              <a:rPr lang="en-GB" sz="5200" dirty="0" err="1">
                <a:effectLst/>
                <a:latin typeface="Josefin Sans" pitchFamily="2" charset="0"/>
                <a:ea typeface="Times New Roman" panose="02020603050405020304" pitchFamily="18" charset="0"/>
              </a:rPr>
              <a:t>en</a:t>
            </a:r>
            <a:r>
              <a:rPr lang="en-GB" sz="5200" dirty="0">
                <a:effectLst/>
                <a:latin typeface="Josefin Sans" pitchFamily="2" charset="0"/>
                <a:ea typeface="Times New Roman" panose="02020603050405020304" pitchFamily="18" charset="0"/>
              </a:rPr>
              <a:t> </a:t>
            </a:r>
            <a:r>
              <a:rPr lang="en-GB" sz="5200" dirty="0" err="1">
                <a:effectLst/>
                <a:latin typeface="Josefin Sans" pitchFamily="2" charset="0"/>
                <a:ea typeface="Times New Roman" panose="02020603050405020304" pitchFamily="18" charset="0"/>
              </a:rPr>
              <a:t>communs</a:t>
            </a:r>
            <a:r>
              <a:rPr lang="en-GB" sz="5200" dirty="0">
                <a:effectLst/>
                <a:latin typeface="Josefin Sans" pitchFamily="2" charset="0"/>
                <a:ea typeface="Times New Roman" panose="02020603050405020304" pitchFamily="18" charset="0"/>
              </a:rPr>
              <a:t>, magasins, équipements, parcs, espaces verts.</a:t>
            </a:r>
          </a:p>
          <a:p>
            <a:pPr marL="342900" lvl="0" indent="-28575">
              <a:lnSpc>
                <a:spcPct val="170000"/>
              </a:lnSpc>
            </a:pPr>
            <a:r>
              <a:rPr lang="en-GB" sz="5200" dirty="0">
                <a:effectLst/>
                <a:latin typeface="Josefin Sans" pitchFamily="2" charset="0"/>
                <a:ea typeface="Times New Roman" panose="02020603050405020304" pitchFamily="18" charset="0"/>
              </a:rPr>
              <a:t>          </a:t>
            </a:r>
          </a:p>
          <a:p>
            <a:pPr marL="342900" indent="-28575">
              <a:lnSpc>
                <a:spcPct val="170000"/>
              </a:lnSpc>
              <a:buFont typeface="Courier New" panose="02070309020205020404" pitchFamily="49" charset="0"/>
              <a:buChar char="o"/>
            </a:pPr>
            <a:r>
              <a:rPr lang="en-GB" sz="5200" dirty="0">
                <a:effectLst/>
                <a:latin typeface="Josefin Sans" pitchFamily="2" charset="0"/>
                <a:ea typeface="Times New Roman" panose="02020603050405020304" pitchFamily="18" charset="0"/>
              </a:rPr>
              <a:t>Leur situation en matière de logement - social, </a:t>
            </a:r>
            <a:r>
              <a:rPr lang="en-GB" sz="5200" dirty="0" err="1">
                <a:effectLst/>
                <a:latin typeface="Josefin Sans" pitchFamily="2" charset="0"/>
                <a:ea typeface="Times New Roman" panose="02020603050405020304" pitchFamily="18" charset="0"/>
              </a:rPr>
              <a:t>locatif</a:t>
            </a:r>
            <a:r>
              <a:rPr lang="en-GB" sz="5200" dirty="0">
                <a:effectLst/>
                <a:latin typeface="Josefin Sans" pitchFamily="2" charset="0"/>
                <a:ea typeface="Times New Roman" panose="02020603050405020304" pitchFamily="18" charset="0"/>
              </a:rPr>
              <a:t> </a:t>
            </a:r>
            <a:r>
              <a:rPr lang="en-GB" sz="5200" dirty="0" err="1">
                <a:effectLst/>
                <a:latin typeface="Josefin Sans" pitchFamily="2" charset="0"/>
                <a:ea typeface="Times New Roman" panose="02020603050405020304" pitchFamily="18" charset="0"/>
              </a:rPr>
              <a:t>privé</a:t>
            </a:r>
            <a:r>
              <a:rPr lang="en-GB" sz="5200" dirty="0">
                <a:effectLst/>
                <a:latin typeface="Josefin Sans" pitchFamily="2" charset="0"/>
                <a:ea typeface="Times New Roman" panose="02020603050405020304" pitchFamily="18" charset="0"/>
              </a:rPr>
              <a:t> : répond-il à leurs besoins ? et les </a:t>
            </a:r>
            <a:r>
              <a:rPr lang="en-GB" sz="5200" dirty="0">
                <a:latin typeface="Josefin Sans" pitchFamily="2" charset="0"/>
                <a:ea typeface="Times New Roman" panose="02020603050405020304" pitchFamily="18" charset="0"/>
              </a:rPr>
              <a:t>questions </a:t>
            </a:r>
            <a:r>
              <a:rPr lang="en-GB" sz="5200" dirty="0" err="1">
                <a:effectLst/>
                <a:latin typeface="Josefin Sans" pitchFamily="2" charset="0"/>
                <a:ea typeface="Times New Roman" panose="02020603050405020304" pitchFamily="18" charset="0"/>
              </a:rPr>
              <a:t>liées</a:t>
            </a:r>
            <a:r>
              <a:rPr lang="en-GB" sz="5200" dirty="0">
                <a:effectLst/>
                <a:latin typeface="Josefin Sans" pitchFamily="2" charset="0"/>
                <a:ea typeface="Times New Roman" panose="02020603050405020304" pitchFamily="18" charset="0"/>
              </a:rPr>
              <a:t> en </a:t>
            </a:r>
            <a:r>
              <a:rPr lang="en-GB" sz="5200" dirty="0">
                <a:latin typeface="Josefin Sans" pitchFamily="2" charset="0"/>
                <a:ea typeface="Times New Roman" panose="02020603050405020304" pitchFamily="18" charset="0"/>
              </a:rPr>
              <a:t>matière de </a:t>
            </a:r>
            <a:r>
              <a:rPr lang="en-GB" sz="5200" dirty="0">
                <a:effectLst/>
                <a:latin typeface="Josefin Sans" pitchFamily="2" charset="0"/>
                <a:ea typeface="Times New Roman" panose="02020603050405020304" pitchFamily="18" charset="0"/>
              </a:rPr>
              <a:t>santé et d'aide sociale</a:t>
            </a:r>
            <a:r>
              <a:rPr lang="en-GB" sz="5200" dirty="0">
                <a:latin typeface="Josefin Sans" pitchFamily="2" charset="0"/>
                <a:ea typeface="Times New Roman" panose="02020603050405020304" pitchFamily="18" charset="0"/>
              </a:rPr>
              <a:t>. Leur communauté et tous les systèmes de soutien qu'ils peuvent avoir en place.</a:t>
            </a:r>
          </a:p>
          <a:p>
            <a:pPr marL="342900" indent="-28575">
              <a:lnSpc>
                <a:spcPct val="170000"/>
              </a:lnSpc>
              <a:buFont typeface="Courier New" panose="02070309020205020404" pitchFamily="49" charset="0"/>
              <a:buChar char="o"/>
            </a:pPr>
            <a:r>
              <a:rPr lang="en-GB" sz="5200" dirty="0" err="1">
                <a:latin typeface="Josefin Sans" pitchFamily="2" charset="0"/>
                <a:ea typeface="Times New Roman" panose="02020603050405020304" pitchFamily="18" charset="0"/>
              </a:rPr>
              <a:t>Leur</a:t>
            </a:r>
            <a:r>
              <a:rPr lang="en-GB" sz="5200" dirty="0">
                <a:latin typeface="Josefin Sans" pitchFamily="2" charset="0"/>
                <a:ea typeface="Times New Roman" panose="02020603050405020304" pitchFamily="18" charset="0"/>
              </a:rPr>
              <a:t> situation professionnelle/principale source de revenus. </a:t>
            </a:r>
            <a:r>
              <a:rPr lang="en-GB" sz="5200" dirty="0" err="1">
                <a:effectLst/>
                <a:latin typeface="Josefin Sans" pitchFamily="2" charset="0"/>
                <a:ea typeface="Calibri" panose="020F0502020204030204" pitchFamily="34" charset="0"/>
                <a:cs typeface="Calibri" panose="020F0502020204030204" pitchFamily="34" charset="0"/>
              </a:rPr>
              <a:t>Ces</a:t>
            </a:r>
            <a:r>
              <a:rPr lang="en-GB" sz="5200" dirty="0">
                <a:effectLst/>
                <a:latin typeface="Josefin Sans" pitchFamily="2" charset="0"/>
                <a:ea typeface="Calibri" panose="020F0502020204030204" pitchFamily="34" charset="0"/>
                <a:cs typeface="Calibri" panose="020F0502020204030204" pitchFamily="34" charset="0"/>
              </a:rPr>
              <a:t> informations de base sont utilisées pour développer le réseau de </a:t>
            </a:r>
            <a:r>
              <a:rPr lang="en-GB" sz="5200" dirty="0">
                <a:latin typeface="Josefin Sans" pitchFamily="2" charset="0"/>
                <a:ea typeface="Calibri" panose="020F0502020204030204" pitchFamily="34" charset="0"/>
                <a:cs typeface="Calibri" panose="020F0502020204030204" pitchFamily="34" charset="0"/>
              </a:rPr>
              <a:t>soins en explorant les </a:t>
            </a:r>
            <a:r>
              <a:rPr lang="en-GB" sz="5200" dirty="0">
                <a:effectLst/>
                <a:latin typeface="Josefin Sans" pitchFamily="2" charset="0"/>
                <a:ea typeface="Calibri" panose="020F0502020204030204" pitchFamily="34" charset="0"/>
                <a:cs typeface="Calibri" panose="020F0502020204030204" pitchFamily="34" charset="0"/>
              </a:rPr>
              <a:t>ressources et les atouts communautaires </a:t>
            </a:r>
            <a:r>
              <a:rPr lang="en-GB" sz="5200" dirty="0">
                <a:latin typeface="Josefin Sans" pitchFamily="2" charset="0"/>
                <a:ea typeface="Calibri" panose="020F0502020204030204" pitchFamily="34" charset="0"/>
                <a:cs typeface="Calibri" panose="020F0502020204030204" pitchFamily="34" charset="0"/>
              </a:rPr>
              <a:t>disponibles dont </a:t>
            </a:r>
            <a:r>
              <a:rPr lang="en-GB" sz="5200" dirty="0">
                <a:effectLst/>
                <a:latin typeface="Josefin Sans" pitchFamily="2" charset="0"/>
                <a:ea typeface="Calibri" panose="020F0502020204030204" pitchFamily="34" charset="0"/>
                <a:cs typeface="Calibri" panose="020F0502020204030204" pitchFamily="34" charset="0"/>
              </a:rPr>
              <a:t>la famille aurait déjà pu bénéficier en plus des aides statutaires plus formelles.  </a:t>
            </a:r>
            <a:endParaRPr lang="en-GB" sz="5200" dirty="0">
              <a:effectLst/>
              <a:latin typeface="Josefin Sans" pitchFamily="2" charset="0"/>
              <a:ea typeface="Calibri" panose="020F0502020204030204" pitchFamily="34" charset="0"/>
              <a:cs typeface="Times New Roman" panose="02020603050405020304" pitchFamily="18" charset="0"/>
            </a:endParaRPr>
          </a:p>
          <a:p>
            <a:pPr marL="342900" lvl="0" indent="-28575">
              <a:lnSpc>
                <a:spcPct val="170000"/>
              </a:lnSpc>
              <a:buFont typeface="Symbol" panose="05050102010706020507" pitchFamily="18" charset="2"/>
              <a:buChar char=""/>
            </a:pPr>
            <a:endParaRPr lang="en-GB" sz="5200" dirty="0">
              <a:latin typeface="Josefin Sans" pitchFamily="2" charset="0"/>
              <a:ea typeface="Times New Roman" panose="02020603050405020304" pitchFamily="18" charset="0"/>
            </a:endParaRPr>
          </a:p>
          <a:p>
            <a:pPr lvl="0">
              <a:lnSpc>
                <a:spcPct val="170000"/>
              </a:lnSpc>
            </a:pPr>
            <a:r>
              <a:rPr lang="en-GB" sz="4800" dirty="0">
                <a:effectLst/>
                <a:latin typeface="Josefin Sans" pitchFamily="2" charset="0"/>
                <a:ea typeface="Times New Roman" panose="02020603050405020304" pitchFamily="18" charset="0"/>
              </a:rPr>
              <a:t>       </a:t>
            </a:r>
          </a:p>
          <a:p>
            <a:pPr lvl="0">
              <a:lnSpc>
                <a:spcPct val="170000"/>
              </a:lnSpc>
            </a:pPr>
            <a:r>
              <a:rPr lang="en-GB" sz="4800" dirty="0">
                <a:latin typeface="Josefin Sans" pitchFamily="2" charset="0"/>
                <a:ea typeface="Times New Roman" panose="02020603050405020304" pitchFamily="18" charset="0"/>
              </a:rPr>
              <a:t>   </a:t>
            </a: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70000"/>
              </a:lnSpc>
            </a:pPr>
            <a:endParaRPr lang="en-GB" sz="4800" dirty="0">
              <a:latin typeface="Josefin Sans" pitchFamily="2" charset="0"/>
              <a:ea typeface="Times New Roman" panose="02020603050405020304" pitchFamily="18" charset="0"/>
            </a:endParaRPr>
          </a:p>
          <a:p>
            <a:pPr marL="342900" lvl="0" indent="-342900">
              <a:lnSpc>
                <a:spcPct val="170000"/>
              </a:lnSpc>
              <a:buFont typeface="Symbol" panose="05050102010706020507" pitchFamily="18" charset="2"/>
              <a:buChar char=""/>
            </a:pPr>
            <a:endParaRPr lang="en-GB" sz="4800" dirty="0">
              <a:effectLst/>
              <a:latin typeface="Josefin Sans" pitchFamily="2" charset="0"/>
              <a:ea typeface="Times New Roman" panose="02020603050405020304" pitchFamily="18" charset="0"/>
            </a:endParaRPr>
          </a:p>
          <a:p>
            <a:pPr>
              <a:lnSpc>
                <a:spcPct val="15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1047963" y="128072"/>
            <a:ext cx="9523066" cy="834389"/>
          </a:xfrm>
        </p:spPr>
        <p:txBody>
          <a:bodyPr/>
          <a:lstStyle/>
          <a:p>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Célébrons </a:t>
            </a:r>
            <a:r>
              <a:rPr lang="en-GB" dirty="0" err="1">
                <a:solidFill>
                  <a:srgbClr val="FFD243"/>
                </a:solidFill>
                <a:latin typeface="Amatic SC" panose="00000500000000000000" pitchFamily="2" charset="-79"/>
                <a:ea typeface="Calibri" panose="020F0502020204030204" pitchFamily="34" charset="0"/>
                <a:cs typeface="Amatic SC" panose="00000500000000000000" pitchFamily="2" charset="-79"/>
              </a:rPr>
              <a:t>l'apprentissage</a:t>
            </a:r>
            <a:r>
              <a:rPr lang="en-GB" dirty="0">
                <a:solidFill>
                  <a:srgbClr val="FFD243"/>
                </a:solidFill>
                <a:latin typeface="Amatic SC" panose="00000500000000000000" pitchFamily="2" charset="-79"/>
                <a:ea typeface="Calibri" panose="020F0502020204030204" pitchFamily="34" charset="0"/>
                <a:cs typeface="Amatic SC" panose="00000500000000000000" pitchFamily="2" charset="-79"/>
              </a:rPr>
              <a:t>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1026" name="Picture 2">
            <a:extLst>
              <a:ext uri="{FF2B5EF4-FFF2-40B4-BE49-F238E27FC236}">
                <a16:creationId xmlns:a16="http://schemas.microsoft.com/office/drawing/2014/main" id="{1DD36A98-4AFA-68C3-9CD5-FD58108860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282" b="29960"/>
          <a:stretch/>
        </p:blipFill>
        <p:spPr bwMode="auto">
          <a:xfrm>
            <a:off x="3574379" y="1445073"/>
            <a:ext cx="2664095" cy="52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807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51FC7-B59D-4FF6-8206-222F4D531EDB}"/>
              </a:ext>
            </a:extLst>
          </p:cNvPr>
          <p:cNvSpPr>
            <a:spLocks noGrp="1"/>
          </p:cNvSpPr>
          <p:nvPr>
            <p:ph type="body" sz="quarter" idx="16"/>
          </p:nvPr>
        </p:nvSpPr>
        <p:spPr/>
        <p:txBody>
          <a:bodyPr/>
          <a:lstStyle/>
          <a:p>
            <a:endParaRPr lang="en-GB" dirty="0"/>
          </a:p>
        </p:txBody>
      </p:sp>
      <p:sp>
        <p:nvSpPr>
          <p:cNvPr id="3" name="Text Placeholder 2">
            <a:extLst>
              <a:ext uri="{FF2B5EF4-FFF2-40B4-BE49-F238E27FC236}">
                <a16:creationId xmlns:a16="http://schemas.microsoft.com/office/drawing/2014/main" id="{83B0F9DA-BDCC-405D-9142-98AE5BF35783}"/>
              </a:ext>
            </a:extLst>
          </p:cNvPr>
          <p:cNvSpPr>
            <a:spLocks noGrp="1"/>
          </p:cNvSpPr>
          <p:nvPr>
            <p:ph type="body" sz="quarter" idx="17"/>
          </p:nvPr>
        </p:nvSpPr>
        <p:spPr>
          <a:xfrm>
            <a:off x="618461" y="319879"/>
            <a:ext cx="10512420" cy="746922"/>
          </a:xfrm>
        </p:spPr>
        <p:txBody>
          <a:bodyPr/>
          <a:lstStyle/>
          <a:p>
            <a:pPr algn="ctr"/>
            <a:r>
              <a:rPr lang="en-GB" sz="4000" dirty="0"/>
              <a:t>Informations générales et contexte</a:t>
            </a:r>
          </a:p>
        </p:txBody>
      </p:sp>
      <p:pic>
        <p:nvPicPr>
          <p:cNvPr id="6" name="Picture 5" descr="Timeline&#10;&#10;Description automatically generated">
            <a:extLst>
              <a:ext uri="{FF2B5EF4-FFF2-40B4-BE49-F238E27FC236}">
                <a16:creationId xmlns:a16="http://schemas.microsoft.com/office/drawing/2014/main" id="{74945168-C30C-453D-883F-FE9CB1682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61" y="896555"/>
            <a:ext cx="10343296" cy="5383299"/>
          </a:xfrm>
          <a:prstGeom prst="rect">
            <a:avLst/>
          </a:prstGeom>
        </p:spPr>
      </p:pic>
    </p:spTree>
    <p:extLst>
      <p:ext uri="{BB962C8B-B14F-4D97-AF65-F5344CB8AC3E}">
        <p14:creationId xmlns:p14="http://schemas.microsoft.com/office/powerpoint/2010/main" val="2477090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1A165-2524-44F4-8F65-0B773B8EDB38}"/>
              </a:ext>
            </a:extLst>
          </p:cNvPr>
          <p:cNvSpPr>
            <a:spLocks noGrp="1"/>
          </p:cNvSpPr>
          <p:nvPr>
            <p:ph type="body" sz="quarter" idx="16"/>
          </p:nvPr>
        </p:nvSpPr>
        <p:spPr/>
        <p:txBody>
          <a:bodyPr/>
          <a:lstStyle/>
          <a:p>
            <a:endParaRPr lang="en-GB"/>
          </a:p>
        </p:txBody>
      </p:sp>
      <p:sp>
        <p:nvSpPr>
          <p:cNvPr id="3" name="Text Placeholder 2">
            <a:extLst>
              <a:ext uri="{FF2B5EF4-FFF2-40B4-BE49-F238E27FC236}">
                <a16:creationId xmlns:a16="http://schemas.microsoft.com/office/drawing/2014/main" id="{CBE9D60F-85AD-49B4-8E95-5432B4B9AB3D}"/>
              </a:ext>
            </a:extLst>
          </p:cNvPr>
          <p:cNvSpPr>
            <a:spLocks noGrp="1"/>
          </p:cNvSpPr>
          <p:nvPr>
            <p:ph type="body" sz="quarter" idx="17"/>
          </p:nvPr>
        </p:nvSpPr>
        <p:spPr/>
        <p:txBody>
          <a:bodyPr/>
          <a:lstStyle/>
          <a:p>
            <a:pPr algn="ctr"/>
            <a:r>
              <a:rPr lang="en-GB" dirty="0">
                <a:effectLst>
                  <a:outerShdw blurRad="38100" dist="38100" dir="2700000" algn="tl">
                    <a:srgbClr val="000000">
                      <a:alpha val="43137"/>
                    </a:srgbClr>
                  </a:outerShdw>
                </a:effectLst>
              </a:rPr>
              <a:t>Réseau de soins</a:t>
            </a:r>
          </a:p>
        </p:txBody>
      </p:sp>
      <p:pic>
        <p:nvPicPr>
          <p:cNvPr id="4" name="Graphic 25">
            <a:extLst>
              <a:ext uri="{FF2B5EF4-FFF2-40B4-BE49-F238E27FC236}">
                <a16:creationId xmlns:a16="http://schemas.microsoft.com/office/drawing/2014/main" id="{6469E4D0-A8F4-4132-BC33-518CED5E34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8461" y="1508064"/>
            <a:ext cx="10512420" cy="4771789"/>
          </a:xfrm>
          <a:prstGeom prst="rect">
            <a:avLst/>
          </a:prstGeom>
        </p:spPr>
      </p:pic>
    </p:spTree>
    <p:extLst>
      <p:ext uri="{BB962C8B-B14F-4D97-AF65-F5344CB8AC3E}">
        <p14:creationId xmlns:p14="http://schemas.microsoft.com/office/powerpoint/2010/main" val="1520006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8E0BF2-E52C-0CAA-1ECD-3AD7D147CC55}"/>
              </a:ext>
            </a:extLst>
          </p:cNvPr>
          <p:cNvSpPr>
            <a:spLocks noGrp="1"/>
          </p:cNvSpPr>
          <p:nvPr>
            <p:ph type="body" sz="quarter" idx="17"/>
          </p:nvPr>
        </p:nvSpPr>
        <p:spPr>
          <a:xfrm>
            <a:off x="315186" y="386370"/>
            <a:ext cx="3540815" cy="1982349"/>
          </a:xfrm>
        </p:spPr>
        <p:txBody>
          <a:bodyPr/>
          <a:lstStyle/>
          <a:p>
            <a:r>
              <a:rPr lang="en-GB" dirty="0"/>
              <a:t>Modèle de réseau de soins </a:t>
            </a:r>
          </a:p>
          <a:p>
            <a:endParaRPr lang="en-US" dirty="0"/>
          </a:p>
        </p:txBody>
      </p:sp>
      <p:grpSp>
        <p:nvGrpSpPr>
          <p:cNvPr id="210" name="Group 209">
            <a:extLst>
              <a:ext uri="{FF2B5EF4-FFF2-40B4-BE49-F238E27FC236}">
                <a16:creationId xmlns:a16="http://schemas.microsoft.com/office/drawing/2014/main" id="{D4A56099-0E0C-5A30-CE42-60DE5ACD21C1}"/>
              </a:ext>
            </a:extLst>
          </p:cNvPr>
          <p:cNvGrpSpPr/>
          <p:nvPr/>
        </p:nvGrpSpPr>
        <p:grpSpPr>
          <a:xfrm>
            <a:off x="2541998" y="363555"/>
            <a:ext cx="8590460" cy="6130890"/>
            <a:chOff x="-17781631" y="-3630839"/>
            <a:chExt cx="5918282" cy="5331891"/>
          </a:xfrm>
        </p:grpSpPr>
        <p:sp>
          <p:nvSpPr>
            <p:cNvPr id="211" name="Freeform 210">
              <a:extLst>
                <a:ext uri="{FF2B5EF4-FFF2-40B4-BE49-F238E27FC236}">
                  <a16:creationId xmlns:a16="http://schemas.microsoft.com/office/drawing/2014/main" id="{07A11543-9551-23B9-3916-701B4DEEDE02}"/>
                </a:ext>
              </a:extLst>
            </p:cNvPr>
            <p:cNvSpPr/>
            <p:nvPr/>
          </p:nvSpPr>
          <p:spPr>
            <a:xfrm>
              <a:off x="-13628479" y="-1648891"/>
              <a:ext cx="200907" cy="182867"/>
            </a:xfrm>
            <a:custGeom>
              <a:avLst/>
              <a:gdLst>
                <a:gd name="connsiteX0" fmla="*/ 8037 w 200907"/>
                <a:gd name="connsiteY0" fmla="*/ 25491 h 182867"/>
                <a:gd name="connsiteX1" fmla="*/ 83660 w 200907"/>
                <a:gd name="connsiteY1" fmla="*/ 31901 h 182867"/>
                <a:gd name="connsiteX2" fmla="*/ 137494 w 200907"/>
                <a:gd name="connsiteY2" fmla="*/ 38310 h 182867"/>
                <a:gd name="connsiteX3" fmla="*/ 161847 w 200907"/>
                <a:gd name="connsiteY3" fmla="*/ 39592 h 182867"/>
                <a:gd name="connsiteX4" fmla="*/ 149029 w 200907"/>
                <a:gd name="connsiteY4" fmla="*/ 74204 h 182867"/>
                <a:gd name="connsiteX5" fmla="*/ 134930 w 200907"/>
                <a:gd name="connsiteY5" fmla="*/ 108816 h 182867"/>
                <a:gd name="connsiteX6" fmla="*/ 120831 w 200907"/>
                <a:gd name="connsiteY6" fmla="*/ 175476 h 182867"/>
                <a:gd name="connsiteX7" fmla="*/ 136212 w 200907"/>
                <a:gd name="connsiteY7" fmla="*/ 181885 h 182867"/>
                <a:gd name="connsiteX8" fmla="*/ 178510 w 200907"/>
                <a:gd name="connsiteY8" fmla="*/ 102406 h 182867"/>
                <a:gd name="connsiteX9" fmla="*/ 197736 w 200907"/>
                <a:gd name="connsiteY9" fmla="*/ 24210 h 182867"/>
                <a:gd name="connsiteX10" fmla="*/ 129803 w 200907"/>
                <a:gd name="connsiteY10" fmla="*/ 3699 h 182867"/>
                <a:gd name="connsiteX11" fmla="*/ 9319 w 200907"/>
                <a:gd name="connsiteY11" fmla="*/ 4981 h 182867"/>
                <a:gd name="connsiteX12" fmla="*/ 8037 w 200907"/>
                <a:gd name="connsiteY12" fmla="*/ 25491 h 182867"/>
                <a:gd name="connsiteX13" fmla="*/ 8037 w 200907"/>
                <a:gd name="connsiteY13" fmla="*/ 25491 h 18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907" h="182867">
                  <a:moveTo>
                    <a:pt x="8037" y="25491"/>
                  </a:moveTo>
                  <a:cubicBezTo>
                    <a:pt x="32391" y="29337"/>
                    <a:pt x="58025" y="29337"/>
                    <a:pt x="83660" y="31901"/>
                  </a:cubicBezTo>
                  <a:cubicBezTo>
                    <a:pt x="101605" y="33183"/>
                    <a:pt x="119549" y="35747"/>
                    <a:pt x="137494" y="38310"/>
                  </a:cubicBezTo>
                  <a:cubicBezTo>
                    <a:pt x="142621" y="39592"/>
                    <a:pt x="166974" y="47284"/>
                    <a:pt x="161847" y="39592"/>
                  </a:cubicBezTo>
                  <a:cubicBezTo>
                    <a:pt x="163129" y="42156"/>
                    <a:pt x="150311" y="71640"/>
                    <a:pt x="149029" y="74204"/>
                  </a:cubicBezTo>
                  <a:cubicBezTo>
                    <a:pt x="145184" y="85741"/>
                    <a:pt x="140057" y="97279"/>
                    <a:pt x="134930" y="108816"/>
                  </a:cubicBezTo>
                  <a:cubicBezTo>
                    <a:pt x="127240" y="130608"/>
                    <a:pt x="111859" y="152401"/>
                    <a:pt x="120831" y="175476"/>
                  </a:cubicBezTo>
                  <a:cubicBezTo>
                    <a:pt x="123395" y="181885"/>
                    <a:pt x="129803" y="184449"/>
                    <a:pt x="136212" y="181885"/>
                  </a:cubicBezTo>
                  <a:cubicBezTo>
                    <a:pt x="163129" y="169066"/>
                    <a:pt x="168256" y="128044"/>
                    <a:pt x="178510" y="102406"/>
                  </a:cubicBezTo>
                  <a:cubicBezTo>
                    <a:pt x="186200" y="83177"/>
                    <a:pt x="209272" y="46002"/>
                    <a:pt x="197736" y="24210"/>
                  </a:cubicBezTo>
                  <a:cubicBezTo>
                    <a:pt x="186200" y="3699"/>
                    <a:pt x="149029" y="6262"/>
                    <a:pt x="129803" y="3699"/>
                  </a:cubicBezTo>
                  <a:cubicBezTo>
                    <a:pt x="90069" y="-147"/>
                    <a:pt x="47772" y="-2711"/>
                    <a:pt x="9319" y="4981"/>
                  </a:cubicBezTo>
                  <a:cubicBezTo>
                    <a:pt x="-2216" y="6262"/>
                    <a:pt x="-3498" y="24210"/>
                    <a:pt x="8037" y="25491"/>
                  </a:cubicBezTo>
                  <a:lnTo>
                    <a:pt x="8037" y="25491"/>
                  </a:lnTo>
                  <a:close/>
                </a:path>
              </a:pathLst>
            </a:custGeom>
            <a:solidFill>
              <a:srgbClr val="313031"/>
            </a:solidFill>
            <a:ln w="1281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A4D36AE8-7396-DE42-0926-2CDB1A250B9B}"/>
                </a:ext>
              </a:extLst>
            </p:cNvPr>
            <p:cNvSpPr/>
            <p:nvPr/>
          </p:nvSpPr>
          <p:spPr>
            <a:xfrm>
              <a:off x="-13732812" y="-1574811"/>
              <a:ext cx="194566" cy="168519"/>
            </a:xfrm>
            <a:custGeom>
              <a:avLst/>
              <a:gdLst>
                <a:gd name="connsiteX0" fmla="*/ 187994 w 194566"/>
                <a:gd name="connsiteY0" fmla="*/ 124 h 168519"/>
                <a:gd name="connsiteX1" fmla="*/ 3423 w 194566"/>
                <a:gd name="connsiteY1" fmla="*/ 143698 h 168519"/>
                <a:gd name="connsiteX2" fmla="*/ 34184 w 194566"/>
                <a:gd name="connsiteY2" fmla="*/ 147544 h 168519"/>
                <a:gd name="connsiteX3" fmla="*/ 32903 w 194566"/>
                <a:gd name="connsiteY3" fmla="*/ 141135 h 168519"/>
                <a:gd name="connsiteX4" fmla="*/ 27776 w 194566"/>
                <a:gd name="connsiteY4" fmla="*/ 136007 h 168519"/>
                <a:gd name="connsiteX5" fmla="*/ 22649 w 194566"/>
                <a:gd name="connsiteY5" fmla="*/ 134725 h 168519"/>
                <a:gd name="connsiteX6" fmla="*/ 32903 w 194566"/>
                <a:gd name="connsiteY6" fmla="*/ 160364 h 168519"/>
                <a:gd name="connsiteX7" fmla="*/ 108526 w 194566"/>
                <a:gd name="connsiteY7" fmla="*/ 77039 h 168519"/>
                <a:gd name="connsiteX8" fmla="*/ 191839 w 194566"/>
                <a:gd name="connsiteY8" fmla="*/ 12943 h 168519"/>
                <a:gd name="connsiteX9" fmla="*/ 187994 w 194566"/>
                <a:gd name="connsiteY9" fmla="*/ 124 h 168519"/>
                <a:gd name="connsiteX10" fmla="*/ 187994 w 194566"/>
                <a:gd name="connsiteY10" fmla="*/ 124 h 16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566" h="168519">
                  <a:moveTo>
                    <a:pt x="187994" y="124"/>
                  </a:moveTo>
                  <a:cubicBezTo>
                    <a:pt x="113653" y="5251"/>
                    <a:pt x="43157" y="86012"/>
                    <a:pt x="3423" y="143698"/>
                  </a:cubicBezTo>
                  <a:cubicBezTo>
                    <a:pt x="-14522" y="170619"/>
                    <a:pt x="44439" y="180874"/>
                    <a:pt x="34184" y="147544"/>
                  </a:cubicBezTo>
                  <a:cubicBezTo>
                    <a:pt x="34184" y="144980"/>
                    <a:pt x="32903" y="143698"/>
                    <a:pt x="32903" y="141135"/>
                  </a:cubicBezTo>
                  <a:cubicBezTo>
                    <a:pt x="32903" y="138571"/>
                    <a:pt x="30339" y="137289"/>
                    <a:pt x="27776" y="136007"/>
                  </a:cubicBezTo>
                  <a:cubicBezTo>
                    <a:pt x="26494" y="136007"/>
                    <a:pt x="23931" y="134725"/>
                    <a:pt x="22649" y="134725"/>
                  </a:cubicBezTo>
                  <a:cubicBezTo>
                    <a:pt x="26494" y="143698"/>
                    <a:pt x="29057" y="151390"/>
                    <a:pt x="32903" y="160364"/>
                  </a:cubicBezTo>
                  <a:cubicBezTo>
                    <a:pt x="54692" y="129598"/>
                    <a:pt x="80327" y="101395"/>
                    <a:pt x="108526" y="77039"/>
                  </a:cubicBezTo>
                  <a:cubicBezTo>
                    <a:pt x="135443" y="53964"/>
                    <a:pt x="168768" y="38581"/>
                    <a:pt x="191839" y="12943"/>
                  </a:cubicBezTo>
                  <a:cubicBezTo>
                    <a:pt x="196966" y="7815"/>
                    <a:pt x="194402" y="-1158"/>
                    <a:pt x="187994" y="124"/>
                  </a:cubicBezTo>
                  <a:lnTo>
                    <a:pt x="187994" y="124"/>
                  </a:lnTo>
                  <a:close/>
                </a:path>
              </a:pathLst>
            </a:custGeom>
            <a:solidFill>
              <a:srgbClr val="313031"/>
            </a:solidFill>
            <a:ln w="1281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61AB8E-64C9-01EB-E38F-8A1194889A11}"/>
                </a:ext>
              </a:extLst>
            </p:cNvPr>
            <p:cNvSpPr/>
            <p:nvPr/>
          </p:nvSpPr>
          <p:spPr>
            <a:xfrm>
              <a:off x="-17781631" y="-2450871"/>
              <a:ext cx="1711166" cy="1020102"/>
            </a:xfrm>
            <a:custGeom>
              <a:avLst/>
              <a:gdLst>
                <a:gd name="connsiteX0" fmla="*/ 1570783 w 1711166"/>
                <a:gd name="connsiteY0" fmla="*/ 231380 h 1020102"/>
                <a:gd name="connsiteX1" fmla="*/ 1120890 w 1711166"/>
                <a:gd name="connsiteY1" fmla="*/ 22427 h 1020102"/>
                <a:gd name="connsiteX2" fmla="*/ 819680 w 1711166"/>
                <a:gd name="connsiteY2" fmla="*/ 4481 h 1020102"/>
                <a:gd name="connsiteX3" fmla="*/ 668434 w 1711166"/>
                <a:gd name="connsiteY3" fmla="*/ 18582 h 1020102"/>
                <a:gd name="connsiteX4" fmla="*/ 614601 w 1711166"/>
                <a:gd name="connsiteY4" fmla="*/ 21145 h 1020102"/>
                <a:gd name="connsiteX5" fmla="*/ 373633 w 1711166"/>
                <a:gd name="connsiteY5" fmla="*/ 66013 h 1020102"/>
                <a:gd name="connsiteX6" fmla="*/ 51915 w 1711166"/>
                <a:gd name="connsiteY6" fmla="*/ 322396 h 1020102"/>
                <a:gd name="connsiteX7" fmla="*/ 63450 w 1711166"/>
                <a:gd name="connsiteY7" fmla="*/ 721072 h 1020102"/>
                <a:gd name="connsiteX8" fmla="*/ 460791 w 1711166"/>
                <a:gd name="connsiteY8" fmla="*/ 959509 h 1020102"/>
                <a:gd name="connsiteX9" fmla="*/ 986307 w 1711166"/>
                <a:gd name="connsiteY9" fmla="*/ 1018477 h 1020102"/>
                <a:gd name="connsiteX10" fmla="*/ 1440045 w 1711166"/>
                <a:gd name="connsiteY10" fmla="*/ 923615 h 1020102"/>
                <a:gd name="connsiteX11" fmla="*/ 1706648 w 1711166"/>
                <a:gd name="connsiteY11" fmla="*/ 590317 h 1020102"/>
                <a:gd name="connsiteX12" fmla="*/ 1570783 w 1711166"/>
                <a:gd name="connsiteY12" fmla="*/ 231380 h 1020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1166" h="1020102">
                  <a:moveTo>
                    <a:pt x="1570783" y="231380"/>
                  </a:moveTo>
                  <a:cubicBezTo>
                    <a:pt x="1449017" y="127545"/>
                    <a:pt x="1274700" y="60885"/>
                    <a:pt x="1120890" y="22427"/>
                  </a:cubicBezTo>
                  <a:cubicBezTo>
                    <a:pt x="1019632" y="-3211"/>
                    <a:pt x="923501" y="-3211"/>
                    <a:pt x="819680" y="4481"/>
                  </a:cubicBezTo>
                  <a:cubicBezTo>
                    <a:pt x="772255" y="8326"/>
                    <a:pt x="719704" y="10890"/>
                    <a:pt x="668434" y="18582"/>
                  </a:cubicBezTo>
                  <a:cubicBezTo>
                    <a:pt x="650490" y="19863"/>
                    <a:pt x="632545" y="21145"/>
                    <a:pt x="614601" y="21145"/>
                  </a:cubicBezTo>
                  <a:cubicBezTo>
                    <a:pt x="532569" y="26273"/>
                    <a:pt x="450537" y="39092"/>
                    <a:pt x="373633" y="66013"/>
                  </a:cubicBezTo>
                  <a:cubicBezTo>
                    <a:pt x="241613" y="112162"/>
                    <a:pt x="118565" y="195486"/>
                    <a:pt x="51915" y="322396"/>
                  </a:cubicBezTo>
                  <a:cubicBezTo>
                    <a:pt x="-12173" y="444178"/>
                    <a:pt x="-26272" y="608264"/>
                    <a:pt x="63450" y="721072"/>
                  </a:cubicBezTo>
                  <a:cubicBezTo>
                    <a:pt x="154454" y="837727"/>
                    <a:pt x="324926" y="910796"/>
                    <a:pt x="460791" y="959509"/>
                  </a:cubicBezTo>
                  <a:cubicBezTo>
                    <a:pt x="627418" y="1019759"/>
                    <a:pt x="810708" y="1023605"/>
                    <a:pt x="986307" y="1018477"/>
                  </a:cubicBezTo>
                  <a:cubicBezTo>
                    <a:pt x="1141398" y="1014631"/>
                    <a:pt x="1299053" y="996684"/>
                    <a:pt x="1440045" y="923615"/>
                  </a:cubicBezTo>
                  <a:cubicBezTo>
                    <a:pt x="1568219" y="856956"/>
                    <a:pt x="1682295" y="736455"/>
                    <a:pt x="1706648" y="590317"/>
                  </a:cubicBezTo>
                  <a:cubicBezTo>
                    <a:pt x="1727156" y="454434"/>
                    <a:pt x="1677168" y="321114"/>
                    <a:pt x="1570783" y="231380"/>
                  </a:cubicBezTo>
                  <a:close/>
                </a:path>
              </a:pathLst>
            </a:custGeom>
            <a:solidFill>
              <a:srgbClr val="F2BCB7"/>
            </a:solidFill>
            <a:ln w="1281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312EB27-283F-FFDD-D9FB-2A8854748E1A}"/>
                </a:ext>
              </a:extLst>
            </p:cNvPr>
            <p:cNvSpPr/>
            <p:nvPr/>
          </p:nvSpPr>
          <p:spPr>
            <a:xfrm>
              <a:off x="-13461382" y="-2587588"/>
              <a:ext cx="1549225" cy="1046331"/>
            </a:xfrm>
            <a:custGeom>
              <a:avLst/>
              <a:gdLst>
                <a:gd name="connsiteX0" fmla="*/ 1545662 w 1549225"/>
                <a:gd name="connsiteY0" fmla="*/ 462958 h 1046331"/>
                <a:gd name="connsiteX1" fmla="*/ 1463630 w 1549225"/>
                <a:gd name="connsiteY1" fmla="*/ 277080 h 1046331"/>
                <a:gd name="connsiteX2" fmla="*/ 1320075 w 1549225"/>
                <a:gd name="connsiteY2" fmla="*/ 123250 h 1046331"/>
                <a:gd name="connsiteX3" fmla="*/ 1066289 w 1549225"/>
                <a:gd name="connsiteY3" fmla="*/ 46335 h 1046331"/>
                <a:gd name="connsiteX4" fmla="*/ 793278 w 1549225"/>
                <a:gd name="connsiteY4" fmla="*/ 186 h 1046331"/>
                <a:gd name="connsiteX5" fmla="*/ 531801 w 1549225"/>
                <a:gd name="connsiteY5" fmla="*/ 68128 h 1046331"/>
                <a:gd name="connsiteX6" fmla="*/ 320314 w 1549225"/>
                <a:gd name="connsiteY6" fmla="*/ 160426 h 1046331"/>
                <a:gd name="connsiteX7" fmla="*/ 35766 w 1549225"/>
                <a:gd name="connsiteY7" fmla="*/ 445011 h 1046331"/>
                <a:gd name="connsiteX8" fmla="*/ 454897 w 1549225"/>
                <a:gd name="connsiteY8" fmla="*/ 1023156 h 1046331"/>
                <a:gd name="connsiteX9" fmla="*/ 1336738 w 1549225"/>
                <a:gd name="connsiteY9" fmla="*/ 816767 h 1046331"/>
                <a:gd name="connsiteX10" fmla="*/ 1545662 w 1549225"/>
                <a:gd name="connsiteY10" fmla="*/ 462958 h 10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9225" h="1046331">
                  <a:moveTo>
                    <a:pt x="1545662" y="462958"/>
                  </a:moveTo>
                  <a:cubicBezTo>
                    <a:pt x="1534126" y="396298"/>
                    <a:pt x="1502083" y="334767"/>
                    <a:pt x="1463630" y="277080"/>
                  </a:cubicBezTo>
                  <a:cubicBezTo>
                    <a:pt x="1425178" y="221958"/>
                    <a:pt x="1381598" y="156580"/>
                    <a:pt x="1320075" y="123250"/>
                  </a:cubicBezTo>
                  <a:cubicBezTo>
                    <a:pt x="1245734" y="83511"/>
                    <a:pt x="1148321" y="69410"/>
                    <a:pt x="1066289" y="46335"/>
                  </a:cubicBezTo>
                  <a:cubicBezTo>
                    <a:pt x="976567" y="21979"/>
                    <a:pt x="888127" y="-2378"/>
                    <a:pt x="793278" y="186"/>
                  </a:cubicBezTo>
                  <a:cubicBezTo>
                    <a:pt x="700992" y="4032"/>
                    <a:pt x="612552" y="29670"/>
                    <a:pt x="531801" y="68128"/>
                  </a:cubicBezTo>
                  <a:cubicBezTo>
                    <a:pt x="457460" y="86075"/>
                    <a:pt x="385683" y="115559"/>
                    <a:pt x="320314" y="160426"/>
                  </a:cubicBezTo>
                  <a:cubicBezTo>
                    <a:pt x="210084" y="234777"/>
                    <a:pt x="94727" y="327075"/>
                    <a:pt x="35766" y="445011"/>
                  </a:cubicBezTo>
                  <a:cubicBezTo>
                    <a:pt x="-102662" y="727033"/>
                    <a:pt x="187012" y="960342"/>
                    <a:pt x="454897" y="1023156"/>
                  </a:cubicBezTo>
                  <a:cubicBezTo>
                    <a:pt x="772770" y="1097507"/>
                    <a:pt x="1076543" y="983416"/>
                    <a:pt x="1336738" y="816767"/>
                  </a:cubicBezTo>
                  <a:cubicBezTo>
                    <a:pt x="1466194" y="734725"/>
                    <a:pt x="1570015" y="616788"/>
                    <a:pt x="1545662" y="462958"/>
                  </a:cubicBezTo>
                  <a:close/>
                </a:path>
              </a:pathLst>
            </a:custGeom>
            <a:solidFill>
              <a:srgbClr val="50A9BA"/>
            </a:solidFill>
            <a:ln w="1281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CAEB89E-D96C-8315-03EE-BB6C3F884965}"/>
                </a:ext>
              </a:extLst>
            </p:cNvPr>
            <p:cNvSpPr/>
            <p:nvPr/>
          </p:nvSpPr>
          <p:spPr>
            <a:xfrm>
              <a:off x="-13399122" y="-369121"/>
              <a:ext cx="1466623" cy="985297"/>
            </a:xfrm>
            <a:custGeom>
              <a:avLst/>
              <a:gdLst>
                <a:gd name="connsiteX0" fmla="*/ 1280886 w 1466623"/>
                <a:gd name="connsiteY0" fmla="*/ 187877 h 985297"/>
                <a:gd name="connsiteX1" fmla="*/ 877136 w 1466623"/>
                <a:gd name="connsiteY1" fmla="*/ 7127 h 985297"/>
                <a:gd name="connsiteX2" fmla="*/ 570799 w 1466623"/>
                <a:gd name="connsiteY2" fmla="*/ 23792 h 985297"/>
                <a:gd name="connsiteX3" fmla="*/ 392636 w 1466623"/>
                <a:gd name="connsiteY3" fmla="*/ 46866 h 985297"/>
                <a:gd name="connsiteX4" fmla="*/ 61946 w 1466623"/>
                <a:gd name="connsiteY4" fmla="*/ 255819 h 985297"/>
                <a:gd name="connsiteX5" fmla="*/ 343930 w 1466623"/>
                <a:gd name="connsiteY5" fmla="*/ 912160 h 985297"/>
                <a:gd name="connsiteX6" fmla="*/ 788696 w 1466623"/>
                <a:gd name="connsiteY6" fmla="*/ 985230 h 985297"/>
                <a:gd name="connsiteX7" fmla="*/ 1220643 w 1466623"/>
                <a:gd name="connsiteY7" fmla="*/ 878831 h 985297"/>
                <a:gd name="connsiteX8" fmla="*/ 1465457 w 1466623"/>
                <a:gd name="connsiteY8" fmla="*/ 557070 h 985297"/>
                <a:gd name="connsiteX9" fmla="*/ 1280886 w 1466623"/>
                <a:gd name="connsiteY9" fmla="*/ 187877 h 98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623" h="985297">
                  <a:moveTo>
                    <a:pt x="1280886" y="187877"/>
                  </a:moveTo>
                  <a:cubicBezTo>
                    <a:pt x="1166810" y="89170"/>
                    <a:pt x="1027100" y="26356"/>
                    <a:pt x="877136" y="7127"/>
                  </a:cubicBezTo>
                  <a:cubicBezTo>
                    <a:pt x="781005" y="-5692"/>
                    <a:pt x="672057" y="-1846"/>
                    <a:pt x="570799" y="23792"/>
                  </a:cubicBezTo>
                  <a:cubicBezTo>
                    <a:pt x="509275" y="26356"/>
                    <a:pt x="449033" y="35329"/>
                    <a:pt x="392636" y="46866"/>
                  </a:cubicBezTo>
                  <a:cubicBezTo>
                    <a:pt x="261898" y="73787"/>
                    <a:pt x="136287" y="141728"/>
                    <a:pt x="61946" y="255819"/>
                  </a:cubicBezTo>
                  <a:cubicBezTo>
                    <a:pt x="-107245" y="513484"/>
                    <a:pt x="97835" y="810889"/>
                    <a:pt x="343930" y="912160"/>
                  </a:cubicBezTo>
                  <a:cubicBezTo>
                    <a:pt x="482358" y="969847"/>
                    <a:pt x="640013" y="986512"/>
                    <a:pt x="788696" y="985230"/>
                  </a:cubicBezTo>
                  <a:cubicBezTo>
                    <a:pt x="937378" y="983948"/>
                    <a:pt x="1091187" y="955746"/>
                    <a:pt x="1220643" y="878831"/>
                  </a:cubicBezTo>
                  <a:cubicBezTo>
                    <a:pt x="1334719" y="812171"/>
                    <a:pt x="1453921" y="695516"/>
                    <a:pt x="1465457" y="557070"/>
                  </a:cubicBezTo>
                  <a:cubicBezTo>
                    <a:pt x="1478274" y="414777"/>
                    <a:pt x="1383425" y="276330"/>
                    <a:pt x="1280886" y="187877"/>
                  </a:cubicBezTo>
                  <a:close/>
                </a:path>
              </a:pathLst>
            </a:custGeom>
            <a:solidFill>
              <a:srgbClr val="F2BCB7"/>
            </a:solidFill>
            <a:ln w="1281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A91B73C-BF3B-5465-6590-5ECA92FC7071}"/>
                </a:ext>
              </a:extLst>
            </p:cNvPr>
            <p:cNvSpPr/>
            <p:nvPr/>
          </p:nvSpPr>
          <p:spPr>
            <a:xfrm>
              <a:off x="-15663035" y="682672"/>
              <a:ext cx="1793971" cy="1018380"/>
            </a:xfrm>
            <a:custGeom>
              <a:avLst/>
              <a:gdLst>
                <a:gd name="connsiteX0" fmla="*/ 1620899 w 1793971"/>
                <a:gd name="connsiteY0" fmla="*/ 155208 h 1018380"/>
                <a:gd name="connsiteX1" fmla="*/ 1104356 w 1793971"/>
                <a:gd name="connsiteY1" fmla="*/ 1378 h 1018380"/>
                <a:gd name="connsiteX2" fmla="*/ 728805 w 1793971"/>
                <a:gd name="connsiteY2" fmla="*/ 50091 h 1018380"/>
                <a:gd name="connsiteX3" fmla="*/ 628829 w 1793971"/>
                <a:gd name="connsiteY3" fmla="*/ 61628 h 1018380"/>
                <a:gd name="connsiteX4" fmla="*/ 355817 w 1793971"/>
                <a:gd name="connsiteY4" fmla="*/ 116750 h 1018380"/>
                <a:gd name="connsiteX5" fmla="*/ 35381 w 1793971"/>
                <a:gd name="connsiteY5" fmla="*/ 373134 h 1018380"/>
                <a:gd name="connsiteX6" fmla="*/ 102031 w 1793971"/>
                <a:gd name="connsiteY6" fmla="*/ 755145 h 1018380"/>
                <a:gd name="connsiteX7" fmla="*/ 504499 w 1793971"/>
                <a:gd name="connsiteY7" fmla="*/ 949996 h 1018380"/>
                <a:gd name="connsiteX8" fmla="*/ 1031297 w 1793971"/>
                <a:gd name="connsiteY8" fmla="*/ 1016656 h 1018380"/>
                <a:gd name="connsiteX9" fmla="*/ 1509387 w 1793971"/>
                <a:gd name="connsiteY9" fmla="*/ 883337 h 1018380"/>
                <a:gd name="connsiteX10" fmla="*/ 1790090 w 1793971"/>
                <a:gd name="connsiteY10" fmla="*/ 548757 h 1018380"/>
                <a:gd name="connsiteX11" fmla="*/ 1620899 w 1793971"/>
                <a:gd name="connsiteY11" fmla="*/ 155208 h 1018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71" h="1018380">
                  <a:moveTo>
                    <a:pt x="1620899" y="155208"/>
                  </a:moveTo>
                  <a:cubicBezTo>
                    <a:pt x="1470935" y="33426"/>
                    <a:pt x="1291491" y="10351"/>
                    <a:pt x="1104356" y="1378"/>
                  </a:cubicBezTo>
                  <a:cubicBezTo>
                    <a:pt x="988999" y="-3750"/>
                    <a:pt x="848007" y="3942"/>
                    <a:pt x="728805" y="50091"/>
                  </a:cubicBezTo>
                  <a:cubicBezTo>
                    <a:pt x="695479" y="53936"/>
                    <a:pt x="662154" y="57782"/>
                    <a:pt x="628829" y="61628"/>
                  </a:cubicBezTo>
                  <a:cubicBezTo>
                    <a:pt x="536543" y="73165"/>
                    <a:pt x="444257" y="87266"/>
                    <a:pt x="355817" y="116750"/>
                  </a:cubicBezTo>
                  <a:cubicBezTo>
                    <a:pt x="225079" y="161617"/>
                    <a:pt x="100749" y="246224"/>
                    <a:pt x="35381" y="373134"/>
                  </a:cubicBezTo>
                  <a:cubicBezTo>
                    <a:pt x="-29989" y="501325"/>
                    <a:pt x="-3072" y="656438"/>
                    <a:pt x="102031" y="755145"/>
                  </a:cubicBezTo>
                  <a:cubicBezTo>
                    <a:pt x="214825" y="860262"/>
                    <a:pt x="357098" y="915384"/>
                    <a:pt x="504499" y="949996"/>
                  </a:cubicBezTo>
                  <a:cubicBezTo>
                    <a:pt x="673690" y="989736"/>
                    <a:pt x="856979" y="1026911"/>
                    <a:pt x="1031297" y="1016656"/>
                  </a:cubicBezTo>
                  <a:cubicBezTo>
                    <a:pt x="1196642" y="1006401"/>
                    <a:pt x="1358142" y="952560"/>
                    <a:pt x="1509387" y="883337"/>
                  </a:cubicBezTo>
                  <a:cubicBezTo>
                    <a:pt x="1650379" y="819241"/>
                    <a:pt x="1769582" y="708996"/>
                    <a:pt x="1790090" y="548757"/>
                  </a:cubicBezTo>
                  <a:cubicBezTo>
                    <a:pt x="1811879" y="392362"/>
                    <a:pt x="1740101" y="251352"/>
                    <a:pt x="1620899" y="155208"/>
                  </a:cubicBezTo>
                  <a:close/>
                </a:path>
              </a:pathLst>
            </a:custGeom>
            <a:solidFill>
              <a:srgbClr val="FFC654"/>
            </a:solidFill>
            <a:ln w="12815" cap="flat">
              <a:noFill/>
              <a:prstDash val="solid"/>
              <a:miter/>
            </a:ln>
          </p:spPr>
          <p:txBody>
            <a:bodyPr rtlCol="0" anchor="ctr"/>
            <a:lstStyle/>
            <a:p>
              <a:endParaRPr lang="en-US" dirty="0"/>
            </a:p>
          </p:txBody>
        </p:sp>
        <p:sp>
          <p:nvSpPr>
            <p:cNvPr id="217" name="Freeform 216">
              <a:extLst>
                <a:ext uri="{FF2B5EF4-FFF2-40B4-BE49-F238E27FC236}">
                  <a16:creationId xmlns:a16="http://schemas.microsoft.com/office/drawing/2014/main" id="{6A417F82-07B1-0DAF-CE1E-5196C14F4481}"/>
                </a:ext>
              </a:extLst>
            </p:cNvPr>
            <p:cNvSpPr/>
            <p:nvPr/>
          </p:nvSpPr>
          <p:spPr>
            <a:xfrm>
              <a:off x="-17651654" y="-327711"/>
              <a:ext cx="1562569" cy="1046888"/>
            </a:xfrm>
            <a:custGeom>
              <a:avLst/>
              <a:gdLst>
                <a:gd name="connsiteX0" fmla="*/ 1453623 w 1562569"/>
                <a:gd name="connsiteY0" fmla="*/ 205436 h 1046888"/>
                <a:gd name="connsiteX1" fmla="*/ 1037056 w 1562569"/>
                <a:gd name="connsiteY1" fmla="*/ 18276 h 1046888"/>
                <a:gd name="connsiteX2" fmla="*/ 533330 w 1562569"/>
                <a:gd name="connsiteY2" fmla="*/ 33659 h 1046888"/>
                <a:gd name="connsiteX3" fmla="*/ 20632 w 1562569"/>
                <a:gd name="connsiteY3" fmla="*/ 404133 h 1046888"/>
                <a:gd name="connsiteX4" fmla="*/ 444890 w 1562569"/>
                <a:gd name="connsiteY4" fmla="*/ 997661 h 1046888"/>
                <a:gd name="connsiteX5" fmla="*/ 906318 w 1562569"/>
                <a:gd name="connsiteY5" fmla="*/ 1041246 h 1046888"/>
                <a:gd name="connsiteX6" fmla="*/ 1306223 w 1562569"/>
                <a:gd name="connsiteY6" fmla="*/ 887416 h 1046888"/>
                <a:gd name="connsiteX7" fmla="*/ 1554881 w 1562569"/>
                <a:gd name="connsiteY7" fmla="*/ 584884 h 1046888"/>
                <a:gd name="connsiteX8" fmla="*/ 1453623 w 1562569"/>
                <a:gd name="connsiteY8" fmla="*/ 205436 h 104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569" h="1046888">
                  <a:moveTo>
                    <a:pt x="1453623" y="205436"/>
                  </a:moveTo>
                  <a:cubicBezTo>
                    <a:pt x="1351084" y="70835"/>
                    <a:pt x="1197274" y="40069"/>
                    <a:pt x="1037056" y="18276"/>
                  </a:cubicBezTo>
                  <a:cubicBezTo>
                    <a:pt x="880683" y="-2234"/>
                    <a:pt x="689703" y="-15054"/>
                    <a:pt x="533330" y="33659"/>
                  </a:cubicBezTo>
                  <a:cubicBezTo>
                    <a:pt x="319279" y="64425"/>
                    <a:pt x="91128" y="209282"/>
                    <a:pt x="20632" y="404133"/>
                  </a:cubicBezTo>
                  <a:cubicBezTo>
                    <a:pt x="-80626" y="682309"/>
                    <a:pt x="211612" y="922028"/>
                    <a:pt x="444890" y="997661"/>
                  </a:cubicBezTo>
                  <a:cubicBezTo>
                    <a:pt x="587164" y="1043810"/>
                    <a:pt x="757636" y="1055347"/>
                    <a:pt x="906318" y="1041246"/>
                  </a:cubicBezTo>
                  <a:cubicBezTo>
                    <a:pt x="1048592" y="1027145"/>
                    <a:pt x="1188302" y="966895"/>
                    <a:pt x="1306223" y="887416"/>
                  </a:cubicBezTo>
                  <a:cubicBezTo>
                    <a:pt x="1416453" y="814347"/>
                    <a:pt x="1527965" y="722049"/>
                    <a:pt x="1554881" y="584884"/>
                  </a:cubicBezTo>
                  <a:cubicBezTo>
                    <a:pt x="1581798" y="450282"/>
                    <a:pt x="1535655" y="314399"/>
                    <a:pt x="1453623" y="205436"/>
                  </a:cubicBezTo>
                  <a:close/>
                </a:path>
              </a:pathLst>
            </a:custGeom>
            <a:solidFill>
              <a:srgbClr val="50A9BA"/>
            </a:solidFill>
            <a:ln w="1281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9E0CA6E2-12A8-6D46-93D8-3B4EBFB0CCD1}"/>
                </a:ext>
              </a:extLst>
            </p:cNvPr>
            <p:cNvSpPr/>
            <p:nvPr/>
          </p:nvSpPr>
          <p:spPr>
            <a:xfrm>
              <a:off x="-15713211" y="-3574478"/>
              <a:ext cx="1677392" cy="1066187"/>
            </a:xfrm>
            <a:custGeom>
              <a:avLst/>
              <a:gdLst>
                <a:gd name="connsiteX0" fmla="*/ 1615961 w 1677392"/>
                <a:gd name="connsiteY0" fmla="*/ 312788 h 1066187"/>
                <a:gd name="connsiteX1" fmla="*/ 1431389 w 1677392"/>
                <a:gd name="connsiteY1" fmla="*/ 135883 h 1066187"/>
                <a:gd name="connsiteX2" fmla="*/ 1310905 w 1677392"/>
                <a:gd name="connsiteY2" fmla="*/ 91016 h 1066187"/>
                <a:gd name="connsiteX3" fmla="*/ 1223747 w 1677392"/>
                <a:gd name="connsiteY3" fmla="*/ 43585 h 1066187"/>
                <a:gd name="connsiteX4" fmla="*/ 943045 w 1677392"/>
                <a:gd name="connsiteY4" fmla="*/ 0 h 1066187"/>
                <a:gd name="connsiteX5" fmla="*/ 727711 w 1677392"/>
                <a:gd name="connsiteY5" fmla="*/ 43585 h 1066187"/>
                <a:gd name="connsiteX6" fmla="*/ 322680 w 1677392"/>
                <a:gd name="connsiteY6" fmla="*/ 171777 h 1066187"/>
                <a:gd name="connsiteX7" fmla="*/ 13779 w 1677392"/>
                <a:gd name="connsiteY7" fmla="*/ 507639 h 1066187"/>
                <a:gd name="connsiteX8" fmla="*/ 185533 w 1677392"/>
                <a:gd name="connsiteY8" fmla="*/ 903752 h 1066187"/>
                <a:gd name="connsiteX9" fmla="*/ 685414 w 1677392"/>
                <a:gd name="connsiteY9" fmla="*/ 1056300 h 1066187"/>
                <a:gd name="connsiteX10" fmla="*/ 1180167 w 1677392"/>
                <a:gd name="connsiteY10" fmla="*/ 1022970 h 1066187"/>
                <a:gd name="connsiteX11" fmla="*/ 1586480 w 1677392"/>
                <a:gd name="connsiteY11" fmla="*/ 748640 h 1066187"/>
                <a:gd name="connsiteX12" fmla="*/ 1615961 w 1677392"/>
                <a:gd name="connsiteY12" fmla="*/ 312788 h 106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7392" h="1066187">
                  <a:moveTo>
                    <a:pt x="1615961" y="312788"/>
                  </a:moveTo>
                  <a:cubicBezTo>
                    <a:pt x="1563409" y="251256"/>
                    <a:pt x="1495476" y="185878"/>
                    <a:pt x="1431389" y="135883"/>
                  </a:cubicBezTo>
                  <a:cubicBezTo>
                    <a:pt x="1391655" y="105117"/>
                    <a:pt x="1357048" y="102553"/>
                    <a:pt x="1310905" y="91016"/>
                  </a:cubicBezTo>
                  <a:cubicBezTo>
                    <a:pt x="1277580" y="82043"/>
                    <a:pt x="1255790" y="58968"/>
                    <a:pt x="1223747" y="43585"/>
                  </a:cubicBezTo>
                  <a:cubicBezTo>
                    <a:pt x="1142996" y="5128"/>
                    <a:pt x="1030203" y="1282"/>
                    <a:pt x="943045" y="0"/>
                  </a:cubicBezTo>
                  <a:cubicBezTo>
                    <a:pt x="867421" y="0"/>
                    <a:pt x="793080" y="10255"/>
                    <a:pt x="727711" y="43585"/>
                  </a:cubicBezTo>
                  <a:cubicBezTo>
                    <a:pt x="585437" y="61532"/>
                    <a:pt x="447009" y="101271"/>
                    <a:pt x="322680" y="171777"/>
                  </a:cubicBezTo>
                  <a:cubicBezTo>
                    <a:pt x="193223" y="246128"/>
                    <a:pt x="59922" y="360219"/>
                    <a:pt x="13779" y="507639"/>
                  </a:cubicBezTo>
                  <a:cubicBezTo>
                    <a:pt x="-34927" y="667879"/>
                    <a:pt x="50950" y="819145"/>
                    <a:pt x="185533" y="903752"/>
                  </a:cubicBezTo>
                  <a:cubicBezTo>
                    <a:pt x="330370" y="996050"/>
                    <a:pt x="517505" y="1034507"/>
                    <a:pt x="685414" y="1056300"/>
                  </a:cubicBezTo>
                  <a:cubicBezTo>
                    <a:pt x="849477" y="1076810"/>
                    <a:pt x="1019949" y="1065273"/>
                    <a:pt x="1180167" y="1022970"/>
                  </a:cubicBezTo>
                  <a:cubicBezTo>
                    <a:pt x="1345512" y="979385"/>
                    <a:pt x="1492913" y="897342"/>
                    <a:pt x="1586480" y="748640"/>
                  </a:cubicBezTo>
                  <a:cubicBezTo>
                    <a:pt x="1668512" y="620448"/>
                    <a:pt x="1727472" y="443543"/>
                    <a:pt x="1615961" y="312788"/>
                  </a:cubicBezTo>
                  <a:close/>
                </a:path>
              </a:pathLst>
            </a:custGeom>
            <a:solidFill>
              <a:srgbClr val="FFC654"/>
            </a:solidFill>
            <a:ln w="1281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CA942E5F-D955-2AF4-62DB-9DFD5DD811F5}"/>
                </a:ext>
              </a:extLst>
            </p:cNvPr>
            <p:cNvSpPr/>
            <p:nvPr/>
          </p:nvSpPr>
          <p:spPr>
            <a:xfrm>
              <a:off x="-15691145" y="-3630839"/>
              <a:ext cx="1670127" cy="1123121"/>
            </a:xfrm>
            <a:custGeom>
              <a:avLst/>
              <a:gdLst>
                <a:gd name="connsiteX0" fmla="*/ 751788 w 1670127"/>
                <a:gd name="connsiteY0" fmla="*/ 16622 h 1123121"/>
                <a:gd name="connsiteX1" fmla="*/ 34010 w 1670127"/>
                <a:gd name="connsiteY1" fmla="*/ 402479 h 1123121"/>
                <a:gd name="connsiteX2" fmla="*/ 63491 w 1670127"/>
                <a:gd name="connsiteY2" fmla="*/ 784490 h 1123121"/>
                <a:gd name="connsiteX3" fmla="*/ 396744 w 1670127"/>
                <a:gd name="connsiteY3" fmla="*/ 1020363 h 1123121"/>
                <a:gd name="connsiteX4" fmla="*/ 892780 w 1670127"/>
                <a:gd name="connsiteY4" fmla="*/ 1121635 h 1123121"/>
                <a:gd name="connsiteX5" fmla="*/ 1369589 w 1670127"/>
                <a:gd name="connsiteY5" fmla="*/ 998571 h 1123121"/>
                <a:gd name="connsiteX6" fmla="*/ 1652854 w 1670127"/>
                <a:gd name="connsiteY6" fmla="*/ 716549 h 1123121"/>
                <a:gd name="connsiteX7" fmla="*/ 1602867 w 1670127"/>
                <a:gd name="connsiteY7" fmla="*/ 357612 h 1123121"/>
                <a:gd name="connsiteX8" fmla="*/ 1250387 w 1670127"/>
                <a:gd name="connsiteY8" fmla="*/ 80718 h 1123121"/>
                <a:gd name="connsiteX9" fmla="*/ 744097 w 1670127"/>
                <a:gd name="connsiteY9" fmla="*/ 21750 h 1123121"/>
                <a:gd name="connsiteX10" fmla="*/ 750506 w 1670127"/>
                <a:gd name="connsiteY10" fmla="*/ 46106 h 1123121"/>
                <a:gd name="connsiteX11" fmla="*/ 1160664 w 1670127"/>
                <a:gd name="connsiteY11" fmla="*/ 88410 h 1123121"/>
                <a:gd name="connsiteX12" fmla="*/ 1499045 w 1670127"/>
                <a:gd name="connsiteY12" fmla="*/ 287107 h 1123121"/>
                <a:gd name="connsiteX13" fmla="*/ 1628501 w 1670127"/>
                <a:gd name="connsiteY13" fmla="*/ 626815 h 1123121"/>
                <a:gd name="connsiteX14" fmla="*/ 1391379 w 1670127"/>
                <a:gd name="connsiteY14" fmla="*/ 940884 h 1123121"/>
                <a:gd name="connsiteX15" fmla="*/ 982502 w 1670127"/>
                <a:gd name="connsiteY15" fmla="*/ 1070358 h 1123121"/>
                <a:gd name="connsiteX16" fmla="*/ 541582 w 1670127"/>
                <a:gd name="connsiteY16" fmla="*/ 1025491 h 1123121"/>
                <a:gd name="connsiteX17" fmla="*/ 169876 w 1670127"/>
                <a:gd name="connsiteY17" fmla="*/ 853714 h 1123121"/>
                <a:gd name="connsiteX18" fmla="*/ 45546 w 1670127"/>
                <a:gd name="connsiteY18" fmla="*/ 465293 h 1123121"/>
                <a:gd name="connsiteX19" fmla="*/ 754351 w 1670127"/>
                <a:gd name="connsiteY19" fmla="*/ 32005 h 1123121"/>
                <a:gd name="connsiteX20" fmla="*/ 751788 w 1670127"/>
                <a:gd name="connsiteY20" fmla="*/ 16622 h 1123121"/>
                <a:gd name="connsiteX21" fmla="*/ 751788 w 1670127"/>
                <a:gd name="connsiteY21" fmla="*/ 16622 h 112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70127" h="1123121">
                  <a:moveTo>
                    <a:pt x="751788" y="16622"/>
                  </a:moveTo>
                  <a:cubicBezTo>
                    <a:pt x="483903" y="39697"/>
                    <a:pt x="153213" y="130713"/>
                    <a:pt x="34010" y="402479"/>
                  </a:cubicBezTo>
                  <a:cubicBezTo>
                    <a:pt x="-19823" y="525543"/>
                    <a:pt x="-9569" y="670400"/>
                    <a:pt x="63491" y="784490"/>
                  </a:cubicBezTo>
                  <a:cubicBezTo>
                    <a:pt x="139114" y="903709"/>
                    <a:pt x="267288" y="974214"/>
                    <a:pt x="396744" y="1020363"/>
                  </a:cubicBezTo>
                  <a:cubicBezTo>
                    <a:pt x="550554" y="1075486"/>
                    <a:pt x="727435" y="1133172"/>
                    <a:pt x="892780" y="1121635"/>
                  </a:cubicBezTo>
                  <a:cubicBezTo>
                    <a:pt x="1055562" y="1110098"/>
                    <a:pt x="1223470" y="1074204"/>
                    <a:pt x="1369589" y="998571"/>
                  </a:cubicBezTo>
                  <a:cubicBezTo>
                    <a:pt x="1490073" y="935757"/>
                    <a:pt x="1610557" y="851150"/>
                    <a:pt x="1652854" y="716549"/>
                  </a:cubicBezTo>
                  <a:cubicBezTo>
                    <a:pt x="1690025" y="597331"/>
                    <a:pt x="1664391" y="464011"/>
                    <a:pt x="1602867" y="357612"/>
                  </a:cubicBezTo>
                  <a:cubicBezTo>
                    <a:pt x="1525962" y="224293"/>
                    <a:pt x="1390097" y="137122"/>
                    <a:pt x="1250387" y="80718"/>
                  </a:cubicBezTo>
                  <a:cubicBezTo>
                    <a:pt x="1092732" y="17904"/>
                    <a:pt x="910724" y="-29527"/>
                    <a:pt x="744097" y="21750"/>
                  </a:cubicBezTo>
                  <a:cubicBezTo>
                    <a:pt x="728717" y="26878"/>
                    <a:pt x="735125" y="49952"/>
                    <a:pt x="750506" y="46106"/>
                  </a:cubicBezTo>
                  <a:cubicBezTo>
                    <a:pt x="886371" y="12776"/>
                    <a:pt x="1029927" y="46106"/>
                    <a:pt x="1160664" y="88410"/>
                  </a:cubicBezTo>
                  <a:cubicBezTo>
                    <a:pt x="1286276" y="129431"/>
                    <a:pt x="1408041" y="189681"/>
                    <a:pt x="1499045" y="287107"/>
                  </a:cubicBezTo>
                  <a:cubicBezTo>
                    <a:pt x="1584922" y="376841"/>
                    <a:pt x="1637474" y="502469"/>
                    <a:pt x="1628501" y="626815"/>
                  </a:cubicBezTo>
                  <a:cubicBezTo>
                    <a:pt x="1618248" y="774235"/>
                    <a:pt x="1511863" y="871661"/>
                    <a:pt x="1391379" y="940884"/>
                  </a:cubicBezTo>
                  <a:cubicBezTo>
                    <a:pt x="1263204" y="1013954"/>
                    <a:pt x="1128621" y="1048565"/>
                    <a:pt x="982502" y="1070358"/>
                  </a:cubicBezTo>
                  <a:cubicBezTo>
                    <a:pt x="827411" y="1094715"/>
                    <a:pt x="691546" y="1066512"/>
                    <a:pt x="541582" y="1025491"/>
                  </a:cubicBezTo>
                  <a:cubicBezTo>
                    <a:pt x="409562" y="989597"/>
                    <a:pt x="273697" y="946012"/>
                    <a:pt x="169876" y="853714"/>
                  </a:cubicBezTo>
                  <a:cubicBezTo>
                    <a:pt x="60927" y="756288"/>
                    <a:pt x="7094" y="608868"/>
                    <a:pt x="45546" y="465293"/>
                  </a:cubicBezTo>
                  <a:cubicBezTo>
                    <a:pt x="131423" y="149941"/>
                    <a:pt x="487748" y="98665"/>
                    <a:pt x="754351" y="32005"/>
                  </a:cubicBezTo>
                  <a:cubicBezTo>
                    <a:pt x="763323" y="32005"/>
                    <a:pt x="760760" y="16622"/>
                    <a:pt x="751788" y="16622"/>
                  </a:cubicBezTo>
                  <a:lnTo>
                    <a:pt x="751788" y="16622"/>
                  </a:lnTo>
                  <a:close/>
                </a:path>
              </a:pathLst>
            </a:custGeom>
            <a:solidFill>
              <a:srgbClr val="313031"/>
            </a:solidFill>
            <a:ln w="1281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D02EF29-9E7D-5ABD-F30C-A436F71696DA}"/>
                </a:ext>
              </a:extLst>
            </p:cNvPr>
            <p:cNvSpPr/>
            <p:nvPr/>
          </p:nvSpPr>
          <p:spPr>
            <a:xfrm>
              <a:off x="-17739345" y="-2507940"/>
              <a:ext cx="1672351" cy="1065351"/>
            </a:xfrm>
            <a:custGeom>
              <a:avLst/>
              <a:gdLst>
                <a:gd name="connsiteX0" fmla="*/ 938894 w 1672351"/>
                <a:gd name="connsiteY0" fmla="*/ 35911 h 1065351"/>
                <a:gd name="connsiteX1" fmla="*/ 116014 w 1672351"/>
                <a:gd name="connsiteY1" fmla="*/ 226917 h 1065351"/>
                <a:gd name="connsiteX2" fmla="*/ 253161 w 1672351"/>
                <a:gd name="connsiteY2" fmla="*/ 926843 h 1065351"/>
                <a:gd name="connsiteX3" fmla="*/ 704335 w 1672351"/>
                <a:gd name="connsiteY3" fmla="*/ 1062727 h 1065351"/>
                <a:gd name="connsiteX4" fmla="*/ 1217033 w 1672351"/>
                <a:gd name="connsiteY4" fmla="*/ 1011450 h 1065351"/>
                <a:gd name="connsiteX5" fmla="*/ 1564386 w 1672351"/>
                <a:gd name="connsiteY5" fmla="*/ 851210 h 1065351"/>
                <a:gd name="connsiteX6" fmla="*/ 1664362 w 1672351"/>
                <a:gd name="connsiteY6" fmla="*/ 489710 h 1065351"/>
                <a:gd name="connsiteX7" fmla="*/ 887625 w 1672351"/>
                <a:gd name="connsiteY7" fmla="*/ 6427 h 1065351"/>
                <a:gd name="connsiteX8" fmla="*/ 887625 w 1672351"/>
                <a:gd name="connsiteY8" fmla="*/ 32065 h 1065351"/>
                <a:gd name="connsiteX9" fmla="*/ 1588739 w 1672351"/>
                <a:gd name="connsiteY9" fmla="*/ 383311 h 1065351"/>
                <a:gd name="connsiteX10" fmla="*/ 1581049 w 1672351"/>
                <a:gd name="connsiteY10" fmla="*/ 767886 h 1065351"/>
                <a:gd name="connsiteX11" fmla="*/ 1264458 w 1672351"/>
                <a:gd name="connsiteY11" fmla="*/ 960173 h 1065351"/>
                <a:gd name="connsiteX12" fmla="*/ 426196 w 1672351"/>
                <a:gd name="connsiteY12" fmla="*/ 962737 h 1065351"/>
                <a:gd name="connsiteX13" fmla="*/ 86534 w 1672351"/>
                <a:gd name="connsiteY13" fmla="*/ 717891 h 1065351"/>
                <a:gd name="connsiteX14" fmla="*/ 98070 w 1672351"/>
                <a:gd name="connsiteY14" fmla="*/ 305114 h 1065351"/>
                <a:gd name="connsiteX15" fmla="*/ 487720 w 1672351"/>
                <a:gd name="connsiteY15" fmla="*/ 61549 h 1065351"/>
                <a:gd name="connsiteX16" fmla="*/ 933767 w 1672351"/>
                <a:gd name="connsiteY16" fmla="*/ 58985 h 1065351"/>
                <a:gd name="connsiteX17" fmla="*/ 938894 w 1672351"/>
                <a:gd name="connsiteY17" fmla="*/ 35911 h 1065351"/>
                <a:gd name="connsiteX18" fmla="*/ 938894 w 1672351"/>
                <a:gd name="connsiteY18" fmla="*/ 35911 h 106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2351" h="1065351">
                  <a:moveTo>
                    <a:pt x="938894" y="35911"/>
                  </a:moveTo>
                  <a:cubicBezTo>
                    <a:pt x="665883" y="-48696"/>
                    <a:pt x="319812" y="16682"/>
                    <a:pt x="116014" y="226917"/>
                  </a:cubicBezTo>
                  <a:cubicBezTo>
                    <a:pt x="-96756" y="446124"/>
                    <a:pt x="3221" y="788396"/>
                    <a:pt x="253161" y="926843"/>
                  </a:cubicBezTo>
                  <a:cubicBezTo>
                    <a:pt x="390308" y="1002476"/>
                    <a:pt x="547962" y="1053753"/>
                    <a:pt x="704335" y="1062727"/>
                  </a:cubicBezTo>
                  <a:cubicBezTo>
                    <a:pt x="874807" y="1074264"/>
                    <a:pt x="1050406" y="1046062"/>
                    <a:pt x="1217033" y="1011450"/>
                  </a:cubicBezTo>
                  <a:cubicBezTo>
                    <a:pt x="1341362" y="985812"/>
                    <a:pt x="1472100" y="944790"/>
                    <a:pt x="1564386" y="851210"/>
                  </a:cubicBezTo>
                  <a:cubicBezTo>
                    <a:pt x="1657953" y="756348"/>
                    <a:pt x="1688715" y="617901"/>
                    <a:pt x="1664362" y="489710"/>
                  </a:cubicBezTo>
                  <a:cubicBezTo>
                    <a:pt x="1600275" y="153847"/>
                    <a:pt x="1199089" y="-25621"/>
                    <a:pt x="887625" y="6427"/>
                  </a:cubicBezTo>
                  <a:cubicBezTo>
                    <a:pt x="872244" y="7709"/>
                    <a:pt x="870962" y="32065"/>
                    <a:pt x="887625" y="32065"/>
                  </a:cubicBezTo>
                  <a:cubicBezTo>
                    <a:pt x="1154228" y="33347"/>
                    <a:pt x="1460565" y="126927"/>
                    <a:pt x="1588739" y="383311"/>
                  </a:cubicBezTo>
                  <a:cubicBezTo>
                    <a:pt x="1647700" y="502529"/>
                    <a:pt x="1654108" y="653795"/>
                    <a:pt x="1581049" y="767886"/>
                  </a:cubicBezTo>
                  <a:cubicBezTo>
                    <a:pt x="1511835" y="878130"/>
                    <a:pt x="1386223" y="929407"/>
                    <a:pt x="1264458" y="960173"/>
                  </a:cubicBezTo>
                  <a:cubicBezTo>
                    <a:pt x="990164" y="1028115"/>
                    <a:pt x="695363" y="1061445"/>
                    <a:pt x="426196" y="962737"/>
                  </a:cubicBezTo>
                  <a:cubicBezTo>
                    <a:pt x="291613" y="912742"/>
                    <a:pt x="159593" y="847364"/>
                    <a:pt x="86534" y="717891"/>
                  </a:cubicBezTo>
                  <a:cubicBezTo>
                    <a:pt x="14756" y="589699"/>
                    <a:pt x="16038" y="428178"/>
                    <a:pt x="98070" y="305114"/>
                  </a:cubicBezTo>
                  <a:cubicBezTo>
                    <a:pt x="182665" y="176922"/>
                    <a:pt x="345446" y="98725"/>
                    <a:pt x="487720" y="61549"/>
                  </a:cubicBezTo>
                  <a:cubicBezTo>
                    <a:pt x="635121" y="23092"/>
                    <a:pt x="786367" y="25656"/>
                    <a:pt x="933767" y="58985"/>
                  </a:cubicBezTo>
                  <a:cubicBezTo>
                    <a:pt x="947867" y="61549"/>
                    <a:pt x="952994" y="41039"/>
                    <a:pt x="938894" y="35911"/>
                  </a:cubicBezTo>
                  <a:lnTo>
                    <a:pt x="938894" y="35911"/>
                  </a:lnTo>
                  <a:close/>
                </a:path>
              </a:pathLst>
            </a:custGeom>
            <a:solidFill>
              <a:srgbClr val="313031"/>
            </a:solidFill>
            <a:ln w="1281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14A8EB85-2175-5B1F-08E7-02715381CE09}"/>
                </a:ext>
              </a:extLst>
            </p:cNvPr>
            <p:cNvSpPr/>
            <p:nvPr/>
          </p:nvSpPr>
          <p:spPr>
            <a:xfrm>
              <a:off x="-12511732" y="-2486130"/>
              <a:ext cx="6408" cy="11216"/>
            </a:xfrm>
            <a:custGeom>
              <a:avLst/>
              <a:gdLst>
                <a:gd name="connsiteX0" fmla="*/ 6409 w 6408"/>
                <a:gd name="connsiteY0" fmla="*/ 10255 h 11216"/>
                <a:gd name="connsiteX1" fmla="*/ 1282 w 6408"/>
                <a:gd name="connsiteY1" fmla="*/ 0 h 11216"/>
                <a:gd name="connsiteX2" fmla="*/ 0 w 6408"/>
                <a:gd name="connsiteY2" fmla="*/ 0 h 11216"/>
                <a:gd name="connsiteX3" fmla="*/ 6409 w 6408"/>
                <a:gd name="connsiteY3" fmla="*/ 10255 h 11216"/>
                <a:gd name="connsiteX4" fmla="*/ 6409 w 6408"/>
                <a:gd name="connsiteY4" fmla="*/ 10255 h 11216"/>
                <a:gd name="connsiteX5" fmla="*/ 6409 w 6408"/>
                <a:gd name="connsiteY5" fmla="*/ 10255 h 1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8" h="11216">
                  <a:moveTo>
                    <a:pt x="6409" y="10255"/>
                  </a:moveTo>
                  <a:cubicBezTo>
                    <a:pt x="5127" y="6410"/>
                    <a:pt x="2564" y="3846"/>
                    <a:pt x="1282" y="0"/>
                  </a:cubicBezTo>
                  <a:cubicBezTo>
                    <a:pt x="1282" y="0"/>
                    <a:pt x="0" y="0"/>
                    <a:pt x="0" y="0"/>
                  </a:cubicBezTo>
                  <a:cubicBezTo>
                    <a:pt x="2564" y="3846"/>
                    <a:pt x="3845" y="7692"/>
                    <a:pt x="6409" y="10255"/>
                  </a:cubicBezTo>
                  <a:cubicBezTo>
                    <a:pt x="5127" y="11537"/>
                    <a:pt x="6409" y="11537"/>
                    <a:pt x="6409" y="10255"/>
                  </a:cubicBezTo>
                  <a:lnTo>
                    <a:pt x="6409" y="10255"/>
                  </a:lnTo>
                  <a:close/>
                </a:path>
              </a:pathLst>
            </a:custGeom>
            <a:solidFill>
              <a:srgbClr val="313031"/>
            </a:solidFill>
            <a:ln w="1281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7CEF2DF-276A-C7CE-2DE7-84750EB7745A}"/>
                </a:ext>
              </a:extLst>
            </p:cNvPr>
            <p:cNvSpPr/>
            <p:nvPr/>
          </p:nvSpPr>
          <p:spPr>
            <a:xfrm>
              <a:off x="-13479788" y="-2640354"/>
              <a:ext cx="1616439" cy="1082341"/>
            </a:xfrm>
            <a:custGeom>
              <a:avLst/>
              <a:gdLst>
                <a:gd name="connsiteX0" fmla="*/ 939858 w 1616439"/>
                <a:gd name="connsiteY0" fmla="*/ 14495 h 1082341"/>
                <a:gd name="connsiteX1" fmla="*/ 456640 w 1616439"/>
                <a:gd name="connsiteY1" fmla="*/ 56798 h 1082341"/>
                <a:gd name="connsiteX2" fmla="*/ 111851 w 1616439"/>
                <a:gd name="connsiteY2" fmla="*/ 340102 h 1082341"/>
                <a:gd name="connsiteX3" fmla="*/ 15720 w 1616439"/>
                <a:gd name="connsiteY3" fmla="*/ 481113 h 1082341"/>
                <a:gd name="connsiteX4" fmla="*/ 9311 w 1616439"/>
                <a:gd name="connsiteY4" fmla="*/ 693911 h 1082341"/>
                <a:gd name="connsiteX5" fmla="*/ 220799 w 1616439"/>
                <a:gd name="connsiteY5" fmla="*/ 974651 h 1082341"/>
                <a:gd name="connsiteX6" fmla="*/ 1103921 w 1616439"/>
                <a:gd name="connsiteY6" fmla="*/ 1009263 h 1082341"/>
                <a:gd name="connsiteX7" fmla="*/ 1614056 w 1616439"/>
                <a:gd name="connsiteY7" fmla="*/ 470857 h 1082341"/>
                <a:gd name="connsiteX8" fmla="*/ 953957 w 1616439"/>
                <a:gd name="connsiteY8" fmla="*/ 394 h 1082341"/>
                <a:gd name="connsiteX9" fmla="*/ 953957 w 1616439"/>
                <a:gd name="connsiteY9" fmla="*/ 28596 h 1082341"/>
                <a:gd name="connsiteX10" fmla="*/ 1557659 w 1616439"/>
                <a:gd name="connsiteY10" fmla="*/ 392660 h 1082341"/>
                <a:gd name="connsiteX11" fmla="*/ 1473064 w 1616439"/>
                <a:gd name="connsiteY11" fmla="*/ 768262 h 1082341"/>
                <a:gd name="connsiteX12" fmla="*/ 1128274 w 1616439"/>
                <a:gd name="connsiteY12" fmla="*/ 963113 h 1082341"/>
                <a:gd name="connsiteX13" fmla="*/ 364354 w 1616439"/>
                <a:gd name="connsiteY13" fmla="*/ 1001571 h 1082341"/>
                <a:gd name="connsiteX14" fmla="*/ 54172 w 1616439"/>
                <a:gd name="connsiteY14" fmla="*/ 751597 h 1082341"/>
                <a:gd name="connsiteX15" fmla="*/ 33664 w 1616439"/>
                <a:gd name="connsiteY15" fmla="*/ 573411 h 1082341"/>
                <a:gd name="connsiteX16" fmla="*/ 128513 w 1616439"/>
                <a:gd name="connsiteY16" fmla="*/ 373432 h 1082341"/>
                <a:gd name="connsiteX17" fmla="*/ 478430 w 1616439"/>
                <a:gd name="connsiteY17" fmla="*/ 87564 h 1082341"/>
                <a:gd name="connsiteX18" fmla="*/ 941139 w 1616439"/>
                <a:gd name="connsiteY18" fmla="*/ 36287 h 1082341"/>
                <a:gd name="connsiteX19" fmla="*/ 939858 w 1616439"/>
                <a:gd name="connsiteY19" fmla="*/ 14495 h 1082341"/>
                <a:gd name="connsiteX20" fmla="*/ 939858 w 1616439"/>
                <a:gd name="connsiteY20" fmla="*/ 14495 h 10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16439" h="1082341">
                  <a:moveTo>
                    <a:pt x="939858" y="14495"/>
                  </a:moveTo>
                  <a:cubicBezTo>
                    <a:pt x="779640" y="4239"/>
                    <a:pt x="611731" y="6803"/>
                    <a:pt x="456640" y="56798"/>
                  </a:cubicBezTo>
                  <a:cubicBezTo>
                    <a:pt x="314366" y="102947"/>
                    <a:pt x="206700" y="231139"/>
                    <a:pt x="111851" y="340102"/>
                  </a:cubicBezTo>
                  <a:cubicBezTo>
                    <a:pt x="74680" y="382405"/>
                    <a:pt x="34946" y="427272"/>
                    <a:pt x="15720" y="481113"/>
                  </a:cubicBezTo>
                  <a:cubicBezTo>
                    <a:pt x="-8633" y="547772"/>
                    <a:pt x="339" y="624687"/>
                    <a:pt x="9311" y="693911"/>
                  </a:cubicBezTo>
                  <a:cubicBezTo>
                    <a:pt x="25973" y="828512"/>
                    <a:pt x="106724" y="909273"/>
                    <a:pt x="220799" y="974651"/>
                  </a:cubicBezTo>
                  <a:cubicBezTo>
                    <a:pt x="491247" y="1127199"/>
                    <a:pt x="818092" y="1097715"/>
                    <a:pt x="1103921" y="1009263"/>
                  </a:cubicBezTo>
                  <a:cubicBezTo>
                    <a:pt x="1348735" y="932348"/>
                    <a:pt x="1646099" y="775954"/>
                    <a:pt x="1614056" y="470857"/>
                  </a:cubicBezTo>
                  <a:cubicBezTo>
                    <a:pt x="1583294" y="181144"/>
                    <a:pt x="1217996" y="-9862"/>
                    <a:pt x="953957" y="394"/>
                  </a:cubicBezTo>
                  <a:cubicBezTo>
                    <a:pt x="936013" y="1676"/>
                    <a:pt x="936013" y="27314"/>
                    <a:pt x="953957" y="28596"/>
                  </a:cubicBezTo>
                  <a:cubicBezTo>
                    <a:pt x="1188517" y="43979"/>
                    <a:pt x="1466655" y="155506"/>
                    <a:pt x="1557659" y="392660"/>
                  </a:cubicBezTo>
                  <a:cubicBezTo>
                    <a:pt x="1607647" y="522134"/>
                    <a:pt x="1562786" y="668273"/>
                    <a:pt x="1473064" y="768262"/>
                  </a:cubicBezTo>
                  <a:cubicBezTo>
                    <a:pt x="1382060" y="869533"/>
                    <a:pt x="1255167" y="922092"/>
                    <a:pt x="1128274" y="963113"/>
                  </a:cubicBezTo>
                  <a:cubicBezTo>
                    <a:pt x="883461" y="1045156"/>
                    <a:pt x="614294" y="1086178"/>
                    <a:pt x="364354" y="1001571"/>
                  </a:cubicBezTo>
                  <a:cubicBezTo>
                    <a:pt x="243870" y="960549"/>
                    <a:pt x="91343" y="883634"/>
                    <a:pt x="54172" y="751597"/>
                  </a:cubicBezTo>
                  <a:cubicBezTo>
                    <a:pt x="38791" y="696474"/>
                    <a:pt x="32382" y="629815"/>
                    <a:pt x="33664" y="573411"/>
                  </a:cubicBezTo>
                  <a:cubicBezTo>
                    <a:pt x="36228" y="491368"/>
                    <a:pt x="75961" y="433681"/>
                    <a:pt x="128513" y="373432"/>
                  </a:cubicBezTo>
                  <a:cubicBezTo>
                    <a:pt x="223362" y="264469"/>
                    <a:pt x="334874" y="129867"/>
                    <a:pt x="478430" y="87564"/>
                  </a:cubicBezTo>
                  <a:cubicBezTo>
                    <a:pt x="623267" y="43979"/>
                    <a:pt x="789894" y="32442"/>
                    <a:pt x="941139" y="36287"/>
                  </a:cubicBezTo>
                  <a:cubicBezTo>
                    <a:pt x="952675" y="33724"/>
                    <a:pt x="952675" y="14495"/>
                    <a:pt x="939858" y="14495"/>
                  </a:cubicBezTo>
                  <a:lnTo>
                    <a:pt x="939858" y="14495"/>
                  </a:lnTo>
                  <a:close/>
                </a:path>
              </a:pathLst>
            </a:custGeom>
            <a:solidFill>
              <a:srgbClr val="313031"/>
            </a:solidFill>
            <a:ln w="1281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9EE1A68D-1726-1571-D103-F145B7FFE94E}"/>
                </a:ext>
              </a:extLst>
            </p:cNvPr>
            <p:cNvSpPr/>
            <p:nvPr/>
          </p:nvSpPr>
          <p:spPr>
            <a:xfrm>
              <a:off x="-15055283" y="-2345001"/>
              <a:ext cx="243128" cy="155954"/>
            </a:xfrm>
            <a:custGeom>
              <a:avLst/>
              <a:gdLst>
                <a:gd name="connsiteX0" fmla="*/ 19795 w 243128"/>
                <a:gd name="connsiteY0" fmla="*/ 143456 h 155954"/>
                <a:gd name="connsiteX1" fmla="*/ 63375 w 243128"/>
                <a:gd name="connsiteY1" fmla="*/ 72951 h 155954"/>
                <a:gd name="connsiteX2" fmla="*/ 105672 w 243128"/>
                <a:gd name="connsiteY2" fmla="*/ 37057 h 155954"/>
                <a:gd name="connsiteX3" fmla="*/ 136434 w 243128"/>
                <a:gd name="connsiteY3" fmla="*/ 58850 h 155954"/>
                <a:gd name="connsiteX4" fmla="*/ 190267 w 243128"/>
                <a:gd name="connsiteY4" fmla="*/ 112690 h 155954"/>
                <a:gd name="connsiteX5" fmla="*/ 228720 w 243128"/>
                <a:gd name="connsiteY5" fmla="*/ 154993 h 155954"/>
                <a:gd name="connsiteX6" fmla="*/ 242819 w 243128"/>
                <a:gd name="connsiteY6" fmla="*/ 147302 h 155954"/>
                <a:gd name="connsiteX7" fmla="*/ 108236 w 243128"/>
                <a:gd name="connsiteY7" fmla="*/ 2445 h 155954"/>
                <a:gd name="connsiteX8" fmla="*/ 58248 w 243128"/>
                <a:gd name="connsiteY8" fmla="*/ 19110 h 155954"/>
                <a:gd name="connsiteX9" fmla="*/ 569 w 243128"/>
                <a:gd name="connsiteY9" fmla="*/ 137047 h 155954"/>
                <a:gd name="connsiteX10" fmla="*/ 19795 w 243128"/>
                <a:gd name="connsiteY10" fmla="*/ 143456 h 155954"/>
                <a:gd name="connsiteX11" fmla="*/ 19795 w 243128"/>
                <a:gd name="connsiteY11" fmla="*/ 143456 h 1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128" h="155954">
                  <a:moveTo>
                    <a:pt x="19795" y="143456"/>
                  </a:moveTo>
                  <a:cubicBezTo>
                    <a:pt x="36458" y="120381"/>
                    <a:pt x="49275" y="97307"/>
                    <a:pt x="63375" y="72951"/>
                  </a:cubicBezTo>
                  <a:cubicBezTo>
                    <a:pt x="73629" y="56286"/>
                    <a:pt x="78756" y="31929"/>
                    <a:pt x="105672" y="37057"/>
                  </a:cubicBezTo>
                  <a:cubicBezTo>
                    <a:pt x="115926" y="38339"/>
                    <a:pt x="128744" y="52440"/>
                    <a:pt x="136434" y="58850"/>
                  </a:cubicBezTo>
                  <a:cubicBezTo>
                    <a:pt x="155660" y="74232"/>
                    <a:pt x="173605" y="92179"/>
                    <a:pt x="190267" y="112690"/>
                  </a:cubicBezTo>
                  <a:cubicBezTo>
                    <a:pt x="203085" y="129355"/>
                    <a:pt x="209493" y="146020"/>
                    <a:pt x="228720" y="154993"/>
                  </a:cubicBezTo>
                  <a:cubicBezTo>
                    <a:pt x="235128" y="157557"/>
                    <a:pt x="241537" y="154993"/>
                    <a:pt x="242819" y="147302"/>
                  </a:cubicBezTo>
                  <a:cubicBezTo>
                    <a:pt x="249228" y="96025"/>
                    <a:pt x="154379" y="16546"/>
                    <a:pt x="108236" y="2445"/>
                  </a:cubicBezTo>
                  <a:cubicBezTo>
                    <a:pt x="87728" y="-3964"/>
                    <a:pt x="72347" y="2445"/>
                    <a:pt x="58248" y="19110"/>
                  </a:cubicBezTo>
                  <a:cubicBezTo>
                    <a:pt x="33895" y="51158"/>
                    <a:pt x="14668" y="98589"/>
                    <a:pt x="569" y="137047"/>
                  </a:cubicBezTo>
                  <a:cubicBezTo>
                    <a:pt x="-3276" y="147302"/>
                    <a:pt x="13387" y="151147"/>
                    <a:pt x="19795" y="143456"/>
                  </a:cubicBezTo>
                  <a:lnTo>
                    <a:pt x="19795" y="143456"/>
                  </a:lnTo>
                  <a:close/>
                </a:path>
              </a:pathLst>
            </a:custGeom>
            <a:solidFill>
              <a:srgbClr val="313031"/>
            </a:solidFill>
            <a:ln w="1281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298384AE-016C-BD43-F2AF-1237B3377C08}"/>
                </a:ext>
              </a:extLst>
            </p:cNvPr>
            <p:cNvSpPr/>
            <p:nvPr/>
          </p:nvSpPr>
          <p:spPr>
            <a:xfrm>
              <a:off x="-14949676" y="-2240349"/>
              <a:ext cx="55714" cy="333512"/>
            </a:xfrm>
            <a:custGeom>
              <a:avLst/>
              <a:gdLst>
                <a:gd name="connsiteX0" fmla="*/ 65 w 55714"/>
                <a:gd name="connsiteY0" fmla="*/ 9321 h 333512"/>
                <a:gd name="connsiteX1" fmla="*/ 18010 w 55714"/>
                <a:gd name="connsiteY1" fmla="*/ 177252 h 333512"/>
                <a:gd name="connsiteX2" fmla="*/ 23137 w 55714"/>
                <a:gd name="connsiteY2" fmla="*/ 327236 h 333512"/>
                <a:gd name="connsiteX3" fmla="*/ 39799 w 55714"/>
                <a:gd name="connsiteY3" fmla="*/ 329800 h 333512"/>
                <a:gd name="connsiteX4" fmla="*/ 51335 w 55714"/>
                <a:gd name="connsiteY4" fmla="*/ 178534 h 333512"/>
                <a:gd name="connsiteX5" fmla="*/ 20573 w 55714"/>
                <a:gd name="connsiteY5" fmla="*/ 8039 h 333512"/>
                <a:gd name="connsiteX6" fmla="*/ 65 w 55714"/>
                <a:gd name="connsiteY6" fmla="*/ 9321 h 333512"/>
                <a:gd name="connsiteX7" fmla="*/ 65 w 55714"/>
                <a:gd name="connsiteY7" fmla="*/ 9321 h 33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14" h="333512">
                  <a:moveTo>
                    <a:pt x="65" y="9321"/>
                  </a:moveTo>
                  <a:cubicBezTo>
                    <a:pt x="6474" y="65725"/>
                    <a:pt x="15446" y="120847"/>
                    <a:pt x="18010" y="177252"/>
                  </a:cubicBezTo>
                  <a:cubicBezTo>
                    <a:pt x="20573" y="225964"/>
                    <a:pt x="9037" y="279805"/>
                    <a:pt x="23137" y="327236"/>
                  </a:cubicBezTo>
                  <a:cubicBezTo>
                    <a:pt x="25700" y="333646"/>
                    <a:pt x="35954" y="336209"/>
                    <a:pt x="39799" y="329800"/>
                  </a:cubicBezTo>
                  <a:cubicBezTo>
                    <a:pt x="62871" y="284933"/>
                    <a:pt x="55180" y="227246"/>
                    <a:pt x="51335" y="178534"/>
                  </a:cubicBezTo>
                  <a:cubicBezTo>
                    <a:pt x="47490" y="120847"/>
                    <a:pt x="38518" y="63161"/>
                    <a:pt x="20573" y="8039"/>
                  </a:cubicBezTo>
                  <a:cubicBezTo>
                    <a:pt x="16728" y="-3499"/>
                    <a:pt x="-1216" y="-2217"/>
                    <a:pt x="65" y="9321"/>
                  </a:cubicBezTo>
                  <a:lnTo>
                    <a:pt x="65" y="9321"/>
                  </a:lnTo>
                  <a:close/>
                </a:path>
              </a:pathLst>
            </a:custGeom>
            <a:solidFill>
              <a:srgbClr val="313031"/>
            </a:solidFill>
            <a:ln w="12815" cap="flat">
              <a:noFill/>
              <a:prstDash val="solid"/>
              <a:miter/>
            </a:ln>
          </p:spPr>
          <p:txBody>
            <a:bodyPr rtlCol="0" anchor="ctr"/>
            <a:lstStyle/>
            <a:p>
              <a:endParaRPr lang="en-US"/>
            </a:p>
          </p:txBody>
        </p:sp>
        <p:grpSp>
          <p:nvGrpSpPr>
            <p:cNvPr id="225" name="Graphic 4">
              <a:extLst>
                <a:ext uri="{FF2B5EF4-FFF2-40B4-BE49-F238E27FC236}">
                  <a16:creationId xmlns:a16="http://schemas.microsoft.com/office/drawing/2014/main" id="{AEDD0517-8E7E-2C50-5AE3-DB92D76ACDC2}"/>
                </a:ext>
              </a:extLst>
            </p:cNvPr>
            <p:cNvGrpSpPr/>
            <p:nvPr/>
          </p:nvGrpSpPr>
          <p:grpSpPr>
            <a:xfrm>
              <a:off x="-13785803" y="-631696"/>
              <a:ext cx="351512" cy="343624"/>
              <a:chOff x="-13785803" y="-631696"/>
              <a:chExt cx="351512" cy="343624"/>
            </a:xfrm>
            <a:solidFill>
              <a:srgbClr val="313031"/>
            </a:solidFill>
          </p:grpSpPr>
          <p:sp>
            <p:nvSpPr>
              <p:cNvPr id="255" name="Freeform 254">
                <a:extLst>
                  <a:ext uri="{FF2B5EF4-FFF2-40B4-BE49-F238E27FC236}">
                    <a16:creationId xmlns:a16="http://schemas.microsoft.com/office/drawing/2014/main" id="{4F9F925B-BB3C-548B-619D-EFB4EA110194}"/>
                  </a:ext>
                </a:extLst>
              </p:cNvPr>
              <p:cNvSpPr/>
              <p:nvPr/>
            </p:nvSpPr>
            <p:spPr>
              <a:xfrm>
                <a:off x="-13785803" y="-631696"/>
                <a:ext cx="274122" cy="262948"/>
              </a:xfrm>
              <a:custGeom>
                <a:avLst/>
                <a:gdLst>
                  <a:gd name="connsiteX0" fmla="*/ 271747 w 274122"/>
                  <a:gd name="connsiteY0" fmla="*/ 253037 h 262948"/>
                  <a:gd name="connsiteX1" fmla="*/ 135882 w 274122"/>
                  <a:gd name="connsiteY1" fmla="*/ 150484 h 262948"/>
                  <a:gd name="connsiteX2" fmla="*/ 87175 w 274122"/>
                  <a:gd name="connsiteY2" fmla="*/ 97925 h 262948"/>
                  <a:gd name="connsiteX3" fmla="*/ 29497 w 274122"/>
                  <a:gd name="connsiteY3" fmla="*/ 19729 h 262948"/>
                  <a:gd name="connsiteX4" fmla="*/ 12834 w 274122"/>
                  <a:gd name="connsiteY4" fmla="*/ 23574 h 262948"/>
                  <a:gd name="connsiteX5" fmla="*/ 15398 w 274122"/>
                  <a:gd name="connsiteY5" fmla="*/ 24856 h 262948"/>
                  <a:gd name="connsiteX6" fmla="*/ 30779 w 274122"/>
                  <a:gd name="connsiteY6" fmla="*/ 15883 h 262948"/>
                  <a:gd name="connsiteX7" fmla="*/ 30779 w 274122"/>
                  <a:gd name="connsiteY7" fmla="*/ 13319 h 262948"/>
                  <a:gd name="connsiteX8" fmla="*/ 21807 w 274122"/>
                  <a:gd name="connsiteY8" fmla="*/ 1782 h 262948"/>
                  <a:gd name="connsiteX9" fmla="*/ 17961 w 274122"/>
                  <a:gd name="connsiteY9" fmla="*/ 500 h 262948"/>
                  <a:gd name="connsiteX10" fmla="*/ 17 w 274122"/>
                  <a:gd name="connsiteY10" fmla="*/ 14601 h 262948"/>
                  <a:gd name="connsiteX11" fmla="*/ 102557 w 274122"/>
                  <a:gd name="connsiteY11" fmla="*/ 158176 h 262948"/>
                  <a:gd name="connsiteX12" fmla="*/ 266620 w 274122"/>
                  <a:gd name="connsiteY12" fmla="*/ 262011 h 262948"/>
                  <a:gd name="connsiteX13" fmla="*/ 271747 w 274122"/>
                  <a:gd name="connsiteY13" fmla="*/ 253037 h 262948"/>
                  <a:gd name="connsiteX14" fmla="*/ 271747 w 274122"/>
                  <a:gd name="connsiteY14" fmla="*/ 253037 h 262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4122" h="262948">
                    <a:moveTo>
                      <a:pt x="271747" y="253037"/>
                    </a:moveTo>
                    <a:cubicBezTo>
                      <a:pt x="224322" y="220989"/>
                      <a:pt x="176898" y="190223"/>
                      <a:pt x="135882" y="150484"/>
                    </a:cubicBezTo>
                    <a:cubicBezTo>
                      <a:pt x="119219" y="133819"/>
                      <a:pt x="102557" y="117154"/>
                      <a:pt x="87175" y="97925"/>
                    </a:cubicBezTo>
                    <a:cubicBezTo>
                      <a:pt x="85894" y="96644"/>
                      <a:pt x="28215" y="22292"/>
                      <a:pt x="29497" y="19729"/>
                    </a:cubicBezTo>
                    <a:cubicBezTo>
                      <a:pt x="24370" y="21010"/>
                      <a:pt x="19243" y="22292"/>
                      <a:pt x="12834" y="23574"/>
                    </a:cubicBezTo>
                    <a:cubicBezTo>
                      <a:pt x="14116" y="23574"/>
                      <a:pt x="15398" y="24856"/>
                      <a:pt x="15398" y="24856"/>
                    </a:cubicBezTo>
                    <a:cubicBezTo>
                      <a:pt x="21807" y="27420"/>
                      <a:pt x="30779" y="24856"/>
                      <a:pt x="30779" y="15883"/>
                    </a:cubicBezTo>
                    <a:cubicBezTo>
                      <a:pt x="30779" y="14601"/>
                      <a:pt x="30779" y="13319"/>
                      <a:pt x="30779" y="13319"/>
                    </a:cubicBezTo>
                    <a:cubicBezTo>
                      <a:pt x="30779" y="8191"/>
                      <a:pt x="26934" y="3064"/>
                      <a:pt x="21807" y="1782"/>
                    </a:cubicBezTo>
                    <a:cubicBezTo>
                      <a:pt x="20525" y="1782"/>
                      <a:pt x="19243" y="500"/>
                      <a:pt x="17961" y="500"/>
                    </a:cubicBezTo>
                    <a:cubicBezTo>
                      <a:pt x="8989" y="-2064"/>
                      <a:pt x="17" y="5628"/>
                      <a:pt x="17" y="14601"/>
                    </a:cubicBezTo>
                    <a:cubicBezTo>
                      <a:pt x="-1265" y="62032"/>
                      <a:pt x="70513" y="128692"/>
                      <a:pt x="102557" y="158176"/>
                    </a:cubicBezTo>
                    <a:cubicBezTo>
                      <a:pt x="149981" y="203043"/>
                      <a:pt x="205096" y="240218"/>
                      <a:pt x="266620" y="262011"/>
                    </a:cubicBezTo>
                    <a:cubicBezTo>
                      <a:pt x="273029" y="265857"/>
                      <a:pt x="276874" y="256883"/>
                      <a:pt x="271747" y="253037"/>
                    </a:cubicBezTo>
                    <a:lnTo>
                      <a:pt x="271747" y="253037"/>
                    </a:lnTo>
                    <a:close/>
                  </a:path>
                </a:pathLst>
              </a:custGeom>
              <a:solidFill>
                <a:srgbClr val="313031"/>
              </a:solidFill>
              <a:ln w="1281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A6E71B71-0341-6D1B-A680-0CD9B47958BF}"/>
                  </a:ext>
                </a:extLst>
              </p:cNvPr>
              <p:cNvSpPr/>
              <p:nvPr/>
            </p:nvSpPr>
            <p:spPr>
              <a:xfrm>
                <a:off x="-13595688" y="-504243"/>
                <a:ext cx="161397" cy="216171"/>
              </a:xfrm>
              <a:custGeom>
                <a:avLst/>
                <a:gdLst>
                  <a:gd name="connsiteX0" fmla="*/ 103421 w 161397"/>
                  <a:gd name="connsiteY0" fmla="*/ 24313 h 216171"/>
                  <a:gd name="connsiteX1" fmla="*/ 111111 w 161397"/>
                  <a:gd name="connsiteY1" fmla="*/ 17903 h 216171"/>
                  <a:gd name="connsiteX2" fmla="*/ 93167 w 161397"/>
                  <a:gd name="connsiteY2" fmla="*/ 12775 h 216171"/>
                  <a:gd name="connsiteX3" fmla="*/ 117520 w 161397"/>
                  <a:gd name="connsiteY3" fmla="*/ 149940 h 216171"/>
                  <a:gd name="connsiteX4" fmla="*/ 53433 w 161397"/>
                  <a:gd name="connsiteY4" fmla="*/ 174297 h 216171"/>
                  <a:gd name="connsiteX5" fmla="*/ 2163 w 161397"/>
                  <a:gd name="connsiteY5" fmla="*/ 202499 h 216171"/>
                  <a:gd name="connsiteX6" fmla="*/ 6008 w 161397"/>
                  <a:gd name="connsiteY6" fmla="*/ 215318 h 216171"/>
                  <a:gd name="connsiteX7" fmla="*/ 98294 w 161397"/>
                  <a:gd name="connsiteY7" fmla="*/ 190962 h 216171"/>
                  <a:gd name="connsiteX8" fmla="*/ 157254 w 161397"/>
                  <a:gd name="connsiteY8" fmla="*/ 164041 h 216171"/>
                  <a:gd name="connsiteX9" fmla="*/ 152127 w 161397"/>
                  <a:gd name="connsiteY9" fmla="*/ 99946 h 216171"/>
                  <a:gd name="connsiteX10" fmla="*/ 113675 w 161397"/>
                  <a:gd name="connsiteY10" fmla="*/ 5084 h 216171"/>
                  <a:gd name="connsiteX11" fmla="*/ 97012 w 161397"/>
                  <a:gd name="connsiteY11" fmla="*/ 17903 h 216171"/>
                  <a:gd name="connsiteX12" fmla="*/ 103421 w 161397"/>
                  <a:gd name="connsiteY12" fmla="*/ 24313 h 216171"/>
                  <a:gd name="connsiteX13" fmla="*/ 103421 w 161397"/>
                  <a:gd name="connsiteY13" fmla="*/ 24313 h 216171"/>
                  <a:gd name="connsiteX14" fmla="*/ 103421 w 161397"/>
                  <a:gd name="connsiteY14" fmla="*/ 24313 h 21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397" h="216171">
                    <a:moveTo>
                      <a:pt x="103421" y="24313"/>
                    </a:moveTo>
                    <a:cubicBezTo>
                      <a:pt x="105984" y="21749"/>
                      <a:pt x="108548" y="20467"/>
                      <a:pt x="111111" y="17903"/>
                    </a:cubicBezTo>
                    <a:cubicBezTo>
                      <a:pt x="104703" y="16621"/>
                      <a:pt x="99576" y="15339"/>
                      <a:pt x="93167" y="12775"/>
                    </a:cubicBezTo>
                    <a:cubicBezTo>
                      <a:pt x="99576" y="42259"/>
                      <a:pt x="145719" y="125584"/>
                      <a:pt x="117520" y="149940"/>
                    </a:cubicBezTo>
                    <a:cubicBezTo>
                      <a:pt x="103421" y="162759"/>
                      <a:pt x="71377" y="166605"/>
                      <a:pt x="53433" y="174297"/>
                    </a:cubicBezTo>
                    <a:cubicBezTo>
                      <a:pt x="31643" y="181988"/>
                      <a:pt x="16262" y="184552"/>
                      <a:pt x="2163" y="202499"/>
                    </a:cubicBezTo>
                    <a:cubicBezTo>
                      <a:pt x="-1682" y="206345"/>
                      <a:pt x="-401" y="214036"/>
                      <a:pt x="6008" y="215318"/>
                    </a:cubicBezTo>
                    <a:cubicBezTo>
                      <a:pt x="38052" y="220446"/>
                      <a:pt x="68814" y="201217"/>
                      <a:pt x="98294" y="190962"/>
                    </a:cubicBezTo>
                    <a:cubicBezTo>
                      <a:pt x="114956" y="184552"/>
                      <a:pt x="147000" y="179425"/>
                      <a:pt x="157254" y="164041"/>
                    </a:cubicBezTo>
                    <a:cubicBezTo>
                      <a:pt x="167508" y="148659"/>
                      <a:pt x="155972" y="115329"/>
                      <a:pt x="152127" y="99946"/>
                    </a:cubicBezTo>
                    <a:cubicBezTo>
                      <a:pt x="144437" y="67898"/>
                      <a:pt x="134183" y="32004"/>
                      <a:pt x="113675" y="5084"/>
                    </a:cubicBezTo>
                    <a:cubicBezTo>
                      <a:pt x="104703" y="-7735"/>
                      <a:pt x="86758" y="6366"/>
                      <a:pt x="97012" y="17903"/>
                    </a:cubicBezTo>
                    <a:cubicBezTo>
                      <a:pt x="97012" y="19185"/>
                      <a:pt x="99576" y="21749"/>
                      <a:pt x="103421" y="24313"/>
                    </a:cubicBezTo>
                    <a:cubicBezTo>
                      <a:pt x="102139" y="24313"/>
                      <a:pt x="102139" y="24313"/>
                      <a:pt x="103421" y="24313"/>
                    </a:cubicBezTo>
                    <a:lnTo>
                      <a:pt x="103421" y="24313"/>
                    </a:lnTo>
                    <a:close/>
                  </a:path>
                </a:pathLst>
              </a:custGeom>
              <a:solidFill>
                <a:srgbClr val="313031"/>
              </a:solidFill>
              <a:ln w="12815" cap="flat">
                <a:noFill/>
                <a:prstDash val="solid"/>
                <a:miter/>
              </a:ln>
            </p:spPr>
            <p:txBody>
              <a:bodyPr rtlCol="0" anchor="ctr"/>
              <a:lstStyle/>
              <a:p>
                <a:endParaRPr lang="en-US"/>
              </a:p>
            </p:txBody>
          </p:sp>
        </p:grpSp>
        <p:sp>
          <p:nvSpPr>
            <p:cNvPr id="226" name="Freeform 225">
              <a:extLst>
                <a:ext uri="{FF2B5EF4-FFF2-40B4-BE49-F238E27FC236}">
                  <a16:creationId xmlns:a16="http://schemas.microsoft.com/office/drawing/2014/main" id="{BEB80E84-619D-81E5-4CCC-9D5419D6EFB4}"/>
                </a:ext>
              </a:extLst>
            </p:cNvPr>
            <p:cNvSpPr/>
            <p:nvPr/>
          </p:nvSpPr>
          <p:spPr>
            <a:xfrm>
              <a:off x="-14681250" y="356305"/>
              <a:ext cx="247300" cy="169748"/>
            </a:xfrm>
            <a:custGeom>
              <a:avLst/>
              <a:gdLst>
                <a:gd name="connsiteX0" fmla="*/ 2087 w 247300"/>
                <a:gd name="connsiteY0" fmla="*/ 16238 h 169748"/>
                <a:gd name="connsiteX1" fmla="*/ 120008 w 247300"/>
                <a:gd name="connsiteY1" fmla="*/ 164941 h 169748"/>
                <a:gd name="connsiteX2" fmla="*/ 144361 w 247300"/>
                <a:gd name="connsiteY2" fmla="*/ 164941 h 169748"/>
                <a:gd name="connsiteX3" fmla="*/ 207166 w 247300"/>
                <a:gd name="connsiteY3" fmla="*/ 84180 h 169748"/>
                <a:gd name="connsiteX4" fmla="*/ 246900 w 247300"/>
                <a:gd name="connsiteY4" fmla="*/ 20084 h 169748"/>
                <a:gd name="connsiteX5" fmla="*/ 230238 w 247300"/>
                <a:gd name="connsiteY5" fmla="*/ 7265 h 169748"/>
                <a:gd name="connsiteX6" fmla="*/ 178968 w 247300"/>
                <a:gd name="connsiteY6" fmla="*/ 61106 h 169748"/>
                <a:gd name="connsiteX7" fmla="*/ 117444 w 247300"/>
                <a:gd name="connsiteY7" fmla="*/ 141866 h 169748"/>
                <a:gd name="connsiteX8" fmla="*/ 144361 w 247300"/>
                <a:gd name="connsiteY8" fmla="*/ 138021 h 169748"/>
                <a:gd name="connsiteX9" fmla="*/ 18750 w 247300"/>
                <a:gd name="connsiteY9" fmla="*/ 2137 h 169748"/>
                <a:gd name="connsiteX10" fmla="*/ 2087 w 247300"/>
                <a:gd name="connsiteY10" fmla="*/ 16238 h 169748"/>
                <a:gd name="connsiteX11" fmla="*/ 2087 w 247300"/>
                <a:gd name="connsiteY11" fmla="*/ 16238 h 16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300" h="169748">
                  <a:moveTo>
                    <a:pt x="2087" y="16238"/>
                  </a:moveTo>
                  <a:cubicBezTo>
                    <a:pt x="34131" y="70079"/>
                    <a:pt x="80274" y="116228"/>
                    <a:pt x="120008" y="164941"/>
                  </a:cubicBezTo>
                  <a:cubicBezTo>
                    <a:pt x="125135" y="171351"/>
                    <a:pt x="139234" y="171351"/>
                    <a:pt x="144361" y="164941"/>
                  </a:cubicBezTo>
                  <a:cubicBezTo>
                    <a:pt x="166151" y="138021"/>
                    <a:pt x="186659" y="111100"/>
                    <a:pt x="207166" y="84180"/>
                  </a:cubicBezTo>
                  <a:cubicBezTo>
                    <a:pt x="223829" y="62388"/>
                    <a:pt x="240492" y="47004"/>
                    <a:pt x="246900" y="20084"/>
                  </a:cubicBezTo>
                  <a:cubicBezTo>
                    <a:pt x="249464" y="9829"/>
                    <a:pt x="239210" y="2137"/>
                    <a:pt x="230238" y="7265"/>
                  </a:cubicBezTo>
                  <a:cubicBezTo>
                    <a:pt x="205885" y="20084"/>
                    <a:pt x="194349" y="40595"/>
                    <a:pt x="178968" y="61106"/>
                  </a:cubicBezTo>
                  <a:cubicBezTo>
                    <a:pt x="158460" y="88026"/>
                    <a:pt x="137952" y="114946"/>
                    <a:pt x="117444" y="141866"/>
                  </a:cubicBezTo>
                  <a:cubicBezTo>
                    <a:pt x="126416" y="140585"/>
                    <a:pt x="135389" y="139303"/>
                    <a:pt x="144361" y="138021"/>
                  </a:cubicBezTo>
                  <a:cubicBezTo>
                    <a:pt x="103345" y="91871"/>
                    <a:pt x="64893" y="40595"/>
                    <a:pt x="18750" y="2137"/>
                  </a:cubicBezTo>
                  <a:cubicBezTo>
                    <a:pt x="9778" y="-4272"/>
                    <a:pt x="-5603" y="4701"/>
                    <a:pt x="2087" y="16238"/>
                  </a:cubicBezTo>
                  <a:lnTo>
                    <a:pt x="2087" y="16238"/>
                  </a:lnTo>
                  <a:close/>
                </a:path>
              </a:pathLst>
            </a:custGeom>
            <a:solidFill>
              <a:srgbClr val="313031"/>
            </a:solidFill>
            <a:ln w="1281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661A2C5B-9799-4F84-6C5F-35B29CB3D8DC}"/>
                </a:ext>
              </a:extLst>
            </p:cNvPr>
            <p:cNvSpPr/>
            <p:nvPr/>
          </p:nvSpPr>
          <p:spPr>
            <a:xfrm>
              <a:off x="-14567510" y="73216"/>
              <a:ext cx="44417" cy="335541"/>
            </a:xfrm>
            <a:custGeom>
              <a:avLst/>
              <a:gdLst>
                <a:gd name="connsiteX0" fmla="*/ 30621 w 44417"/>
                <a:gd name="connsiteY0" fmla="*/ 332657 h 335541"/>
                <a:gd name="connsiteX1" fmla="*/ 38312 w 44417"/>
                <a:gd name="connsiteY1" fmla="*/ 17306 h 335541"/>
                <a:gd name="connsiteX2" fmla="*/ 2423 w 44417"/>
                <a:gd name="connsiteY2" fmla="*/ 17306 h 335541"/>
                <a:gd name="connsiteX3" fmla="*/ 22931 w 44417"/>
                <a:gd name="connsiteY3" fmla="*/ 332657 h 335541"/>
                <a:gd name="connsiteX4" fmla="*/ 30621 w 44417"/>
                <a:gd name="connsiteY4" fmla="*/ 332657 h 335541"/>
                <a:gd name="connsiteX5" fmla="*/ 30621 w 44417"/>
                <a:gd name="connsiteY5" fmla="*/ 332657 h 33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17" h="335541">
                  <a:moveTo>
                    <a:pt x="30621" y="332657"/>
                  </a:moveTo>
                  <a:cubicBezTo>
                    <a:pt x="56256" y="236514"/>
                    <a:pt x="38312" y="116014"/>
                    <a:pt x="38312" y="17306"/>
                  </a:cubicBezTo>
                  <a:cubicBezTo>
                    <a:pt x="38312" y="-5769"/>
                    <a:pt x="2423" y="-5769"/>
                    <a:pt x="2423" y="17306"/>
                  </a:cubicBezTo>
                  <a:cubicBezTo>
                    <a:pt x="2423" y="116014"/>
                    <a:pt x="-10394" y="239077"/>
                    <a:pt x="22931" y="332657"/>
                  </a:cubicBezTo>
                  <a:cubicBezTo>
                    <a:pt x="24212" y="336503"/>
                    <a:pt x="29339" y="336503"/>
                    <a:pt x="30621" y="332657"/>
                  </a:cubicBezTo>
                  <a:lnTo>
                    <a:pt x="30621" y="332657"/>
                  </a:lnTo>
                  <a:close/>
                </a:path>
              </a:pathLst>
            </a:custGeom>
            <a:solidFill>
              <a:srgbClr val="313031"/>
            </a:solidFill>
            <a:ln w="12815" cap="flat">
              <a:noFill/>
              <a:prstDash val="solid"/>
              <a:miter/>
            </a:ln>
          </p:spPr>
          <p:txBody>
            <a:bodyPr rtlCol="0" anchor="ctr"/>
            <a:lstStyle/>
            <a:p>
              <a:endParaRPr lang="en-US"/>
            </a:p>
          </p:txBody>
        </p:sp>
        <p:grpSp>
          <p:nvGrpSpPr>
            <p:cNvPr id="228" name="Graphic 4">
              <a:extLst>
                <a:ext uri="{FF2B5EF4-FFF2-40B4-BE49-F238E27FC236}">
                  <a16:creationId xmlns:a16="http://schemas.microsoft.com/office/drawing/2014/main" id="{36F4D9F2-6C40-0186-182F-7CD8CF039CDB}"/>
                </a:ext>
              </a:extLst>
            </p:cNvPr>
            <p:cNvGrpSpPr/>
            <p:nvPr/>
          </p:nvGrpSpPr>
          <p:grpSpPr>
            <a:xfrm>
              <a:off x="-15970883" y="-475511"/>
              <a:ext cx="392166" cy="362262"/>
              <a:chOff x="-15970883" y="-475511"/>
              <a:chExt cx="392166" cy="362262"/>
            </a:xfrm>
            <a:solidFill>
              <a:srgbClr val="313031"/>
            </a:solidFill>
          </p:grpSpPr>
          <p:sp>
            <p:nvSpPr>
              <p:cNvPr id="253" name="Freeform 252">
                <a:extLst>
                  <a:ext uri="{FF2B5EF4-FFF2-40B4-BE49-F238E27FC236}">
                    <a16:creationId xmlns:a16="http://schemas.microsoft.com/office/drawing/2014/main" id="{B987D73D-175D-258B-A8A9-824E3607A9C1}"/>
                  </a:ext>
                </a:extLst>
              </p:cNvPr>
              <p:cNvSpPr/>
              <p:nvPr/>
            </p:nvSpPr>
            <p:spPr>
              <a:xfrm>
                <a:off x="-15970883" y="-308973"/>
                <a:ext cx="197140" cy="195724"/>
              </a:xfrm>
              <a:custGeom>
                <a:avLst/>
                <a:gdLst>
                  <a:gd name="connsiteX0" fmla="*/ 50991 w 197140"/>
                  <a:gd name="connsiteY0" fmla="*/ 9793 h 195724"/>
                  <a:gd name="connsiteX1" fmla="*/ 2285 w 197140"/>
                  <a:gd name="connsiteY1" fmla="*/ 157213 h 195724"/>
                  <a:gd name="connsiteX2" fmla="*/ 17666 w 197140"/>
                  <a:gd name="connsiteY2" fmla="*/ 184134 h 195724"/>
                  <a:gd name="connsiteX3" fmla="*/ 107388 w 197140"/>
                  <a:gd name="connsiteY3" fmla="*/ 189261 h 195724"/>
                  <a:gd name="connsiteX4" fmla="*/ 188138 w 197140"/>
                  <a:gd name="connsiteY4" fmla="*/ 191825 h 195724"/>
                  <a:gd name="connsiteX5" fmla="*/ 190701 w 197140"/>
                  <a:gd name="connsiteY5" fmla="*/ 168751 h 195724"/>
                  <a:gd name="connsiteX6" fmla="*/ 113796 w 197140"/>
                  <a:gd name="connsiteY6" fmla="*/ 152086 h 195724"/>
                  <a:gd name="connsiteX7" fmla="*/ 17666 w 197140"/>
                  <a:gd name="connsiteY7" fmla="*/ 148240 h 195724"/>
                  <a:gd name="connsiteX8" fmla="*/ 33047 w 197140"/>
                  <a:gd name="connsiteY8" fmla="*/ 175160 h 195724"/>
                  <a:gd name="connsiteX9" fmla="*/ 76626 w 197140"/>
                  <a:gd name="connsiteY9" fmla="*/ 13638 h 195724"/>
                  <a:gd name="connsiteX10" fmla="*/ 50991 w 197140"/>
                  <a:gd name="connsiteY10" fmla="*/ 9793 h 195724"/>
                  <a:gd name="connsiteX11" fmla="*/ 50991 w 197140"/>
                  <a:gd name="connsiteY11" fmla="*/ 9793 h 19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140" h="195724">
                    <a:moveTo>
                      <a:pt x="50991" y="9793"/>
                    </a:moveTo>
                    <a:cubicBezTo>
                      <a:pt x="35610" y="61070"/>
                      <a:pt x="27920" y="109782"/>
                      <a:pt x="2285" y="157213"/>
                    </a:cubicBezTo>
                    <a:cubicBezTo>
                      <a:pt x="-4124" y="168751"/>
                      <a:pt x="3567" y="184134"/>
                      <a:pt x="17666" y="184134"/>
                    </a:cubicBezTo>
                    <a:cubicBezTo>
                      <a:pt x="48428" y="184134"/>
                      <a:pt x="77908" y="186697"/>
                      <a:pt x="107388" y="189261"/>
                    </a:cubicBezTo>
                    <a:cubicBezTo>
                      <a:pt x="133023" y="191825"/>
                      <a:pt x="162503" y="200798"/>
                      <a:pt x="188138" y="191825"/>
                    </a:cubicBezTo>
                    <a:cubicBezTo>
                      <a:pt x="199674" y="187979"/>
                      <a:pt x="199674" y="175160"/>
                      <a:pt x="190701" y="168751"/>
                    </a:cubicBezTo>
                    <a:cubicBezTo>
                      <a:pt x="170193" y="153367"/>
                      <a:pt x="139431" y="154649"/>
                      <a:pt x="113796" y="152086"/>
                    </a:cubicBezTo>
                    <a:cubicBezTo>
                      <a:pt x="81753" y="149522"/>
                      <a:pt x="49709" y="148240"/>
                      <a:pt x="17666" y="148240"/>
                    </a:cubicBezTo>
                    <a:cubicBezTo>
                      <a:pt x="22793" y="157213"/>
                      <a:pt x="27920" y="166187"/>
                      <a:pt x="33047" y="175160"/>
                    </a:cubicBezTo>
                    <a:cubicBezTo>
                      <a:pt x="58682" y="126447"/>
                      <a:pt x="81753" y="68761"/>
                      <a:pt x="76626" y="13638"/>
                    </a:cubicBezTo>
                    <a:cubicBezTo>
                      <a:pt x="75344" y="-1744"/>
                      <a:pt x="56118" y="-5590"/>
                      <a:pt x="50991" y="9793"/>
                    </a:cubicBezTo>
                    <a:lnTo>
                      <a:pt x="50991" y="9793"/>
                    </a:lnTo>
                    <a:close/>
                  </a:path>
                </a:pathLst>
              </a:custGeom>
              <a:solidFill>
                <a:srgbClr val="313031"/>
              </a:solidFill>
              <a:ln w="1281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B1BF9553-1872-1217-9FE5-4C1F28D41B41}"/>
                  </a:ext>
                </a:extLst>
              </p:cNvPr>
              <p:cNvSpPr/>
              <p:nvPr/>
            </p:nvSpPr>
            <p:spPr>
              <a:xfrm>
                <a:off x="-15872683" y="-475511"/>
                <a:ext cx="293966" cy="266163"/>
              </a:xfrm>
              <a:custGeom>
                <a:avLst/>
                <a:gdLst>
                  <a:gd name="connsiteX0" fmla="*/ 14315 w 293966"/>
                  <a:gd name="connsiteY0" fmla="*/ 264783 h 266163"/>
                  <a:gd name="connsiteX1" fmla="*/ 169406 w 293966"/>
                  <a:gd name="connsiteY1" fmla="*/ 141719 h 266163"/>
                  <a:gd name="connsiteX2" fmla="*/ 291172 w 293966"/>
                  <a:gd name="connsiteY2" fmla="*/ 31474 h 266163"/>
                  <a:gd name="connsiteX3" fmla="*/ 288608 w 293966"/>
                  <a:gd name="connsiteY3" fmla="*/ 7118 h 266163"/>
                  <a:gd name="connsiteX4" fmla="*/ 286045 w 293966"/>
                  <a:gd name="connsiteY4" fmla="*/ 4554 h 266163"/>
                  <a:gd name="connsiteX5" fmla="*/ 259128 w 293966"/>
                  <a:gd name="connsiteY5" fmla="*/ 8400 h 266163"/>
                  <a:gd name="connsiteX6" fmla="*/ 1497 w 293966"/>
                  <a:gd name="connsiteY6" fmla="*/ 251964 h 266163"/>
                  <a:gd name="connsiteX7" fmla="*/ 14315 w 293966"/>
                  <a:gd name="connsiteY7" fmla="*/ 264783 h 266163"/>
                  <a:gd name="connsiteX8" fmla="*/ 14315 w 293966"/>
                  <a:gd name="connsiteY8" fmla="*/ 264783 h 26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966" h="266163">
                    <a:moveTo>
                      <a:pt x="14315" y="264783"/>
                    </a:moveTo>
                    <a:cubicBezTo>
                      <a:pt x="68148" y="226326"/>
                      <a:pt x="116854" y="181459"/>
                      <a:pt x="169406" y="141719"/>
                    </a:cubicBezTo>
                    <a:cubicBezTo>
                      <a:pt x="210422" y="109671"/>
                      <a:pt x="262973" y="76341"/>
                      <a:pt x="291172" y="31474"/>
                    </a:cubicBezTo>
                    <a:cubicBezTo>
                      <a:pt x="296299" y="23783"/>
                      <a:pt x="293735" y="13528"/>
                      <a:pt x="288608" y="7118"/>
                    </a:cubicBezTo>
                    <a:cubicBezTo>
                      <a:pt x="287327" y="5836"/>
                      <a:pt x="287327" y="5836"/>
                      <a:pt x="286045" y="4554"/>
                    </a:cubicBezTo>
                    <a:cubicBezTo>
                      <a:pt x="278354" y="-3137"/>
                      <a:pt x="265537" y="-574"/>
                      <a:pt x="259128" y="8400"/>
                    </a:cubicBezTo>
                    <a:cubicBezTo>
                      <a:pt x="196323" y="108389"/>
                      <a:pt x="57894" y="145565"/>
                      <a:pt x="1497" y="251964"/>
                    </a:cubicBezTo>
                    <a:cubicBezTo>
                      <a:pt x="-3630" y="259656"/>
                      <a:pt x="5343" y="269911"/>
                      <a:pt x="14315" y="264783"/>
                    </a:cubicBezTo>
                    <a:lnTo>
                      <a:pt x="14315" y="264783"/>
                    </a:lnTo>
                    <a:close/>
                  </a:path>
                </a:pathLst>
              </a:custGeom>
              <a:solidFill>
                <a:srgbClr val="313031"/>
              </a:solidFill>
              <a:ln w="12815" cap="flat">
                <a:noFill/>
                <a:prstDash val="solid"/>
                <a:miter/>
              </a:ln>
            </p:spPr>
            <p:txBody>
              <a:bodyPr rtlCol="0" anchor="ctr"/>
              <a:lstStyle/>
              <a:p>
                <a:endParaRPr lang="en-US"/>
              </a:p>
            </p:txBody>
          </p:sp>
        </p:grpSp>
        <p:sp>
          <p:nvSpPr>
            <p:cNvPr id="229" name="Freeform 228">
              <a:extLst>
                <a:ext uri="{FF2B5EF4-FFF2-40B4-BE49-F238E27FC236}">
                  <a16:creationId xmlns:a16="http://schemas.microsoft.com/office/drawing/2014/main" id="{3B4FEFF9-5A71-CEC9-41D8-8A24C313940F}"/>
                </a:ext>
              </a:extLst>
            </p:cNvPr>
            <p:cNvSpPr/>
            <p:nvPr/>
          </p:nvSpPr>
          <p:spPr>
            <a:xfrm>
              <a:off x="-16099657" y="-1586269"/>
              <a:ext cx="185377" cy="223780"/>
            </a:xfrm>
            <a:custGeom>
              <a:avLst/>
              <a:gdLst>
                <a:gd name="connsiteX0" fmla="*/ 87479 w 185377"/>
                <a:gd name="connsiteY0" fmla="*/ 210279 h 223780"/>
                <a:gd name="connsiteX1" fmla="*/ 32364 w 185377"/>
                <a:gd name="connsiteY1" fmla="*/ 56449 h 223780"/>
                <a:gd name="connsiteX2" fmla="*/ 24674 w 185377"/>
                <a:gd name="connsiteY2" fmla="*/ 74395 h 223780"/>
                <a:gd name="connsiteX3" fmla="*/ 174638 w 185377"/>
                <a:gd name="connsiteY3" fmla="*/ 29528 h 223780"/>
                <a:gd name="connsiteX4" fmla="*/ 170793 w 185377"/>
                <a:gd name="connsiteY4" fmla="*/ 44 h 223780"/>
                <a:gd name="connsiteX5" fmla="*/ 8011 w 185377"/>
                <a:gd name="connsiteY5" fmla="*/ 46193 h 223780"/>
                <a:gd name="connsiteX6" fmla="*/ 320 w 185377"/>
                <a:gd name="connsiteY6" fmla="*/ 64140 h 223780"/>
                <a:gd name="connsiteX7" fmla="*/ 66971 w 185377"/>
                <a:gd name="connsiteY7" fmla="*/ 219252 h 223780"/>
                <a:gd name="connsiteX8" fmla="*/ 87479 w 185377"/>
                <a:gd name="connsiteY8" fmla="*/ 210279 h 223780"/>
                <a:gd name="connsiteX9" fmla="*/ 87479 w 185377"/>
                <a:gd name="connsiteY9" fmla="*/ 210279 h 22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377" h="223780">
                  <a:moveTo>
                    <a:pt x="87479" y="210279"/>
                  </a:moveTo>
                  <a:cubicBezTo>
                    <a:pt x="69535" y="157720"/>
                    <a:pt x="43900" y="111571"/>
                    <a:pt x="32364" y="56449"/>
                  </a:cubicBezTo>
                  <a:cubicBezTo>
                    <a:pt x="29801" y="62858"/>
                    <a:pt x="27237" y="67986"/>
                    <a:pt x="24674" y="74395"/>
                  </a:cubicBezTo>
                  <a:cubicBezTo>
                    <a:pt x="73380" y="52603"/>
                    <a:pt x="123368" y="42347"/>
                    <a:pt x="174638" y="29528"/>
                  </a:cubicBezTo>
                  <a:cubicBezTo>
                    <a:pt x="191300" y="25683"/>
                    <a:pt x="187455" y="-1238"/>
                    <a:pt x="170793" y="44"/>
                  </a:cubicBezTo>
                  <a:cubicBezTo>
                    <a:pt x="114396" y="3890"/>
                    <a:pt x="59281" y="23119"/>
                    <a:pt x="8011" y="46193"/>
                  </a:cubicBezTo>
                  <a:cubicBezTo>
                    <a:pt x="1602" y="48757"/>
                    <a:pt x="-961" y="57731"/>
                    <a:pt x="320" y="64140"/>
                  </a:cubicBezTo>
                  <a:cubicBezTo>
                    <a:pt x="11856" y="116698"/>
                    <a:pt x="31082" y="178231"/>
                    <a:pt x="66971" y="219252"/>
                  </a:cubicBezTo>
                  <a:cubicBezTo>
                    <a:pt x="75943" y="229507"/>
                    <a:pt x="90043" y="220534"/>
                    <a:pt x="87479" y="210279"/>
                  </a:cubicBezTo>
                  <a:lnTo>
                    <a:pt x="87479" y="210279"/>
                  </a:lnTo>
                  <a:close/>
                </a:path>
              </a:pathLst>
            </a:custGeom>
            <a:solidFill>
              <a:srgbClr val="313031"/>
            </a:solidFill>
            <a:ln w="1281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DA23B176-284D-F0E3-CA03-4E289E95F8F3}"/>
                </a:ext>
              </a:extLst>
            </p:cNvPr>
            <p:cNvSpPr/>
            <p:nvPr/>
          </p:nvSpPr>
          <p:spPr>
            <a:xfrm>
              <a:off x="-16002956" y="-1492973"/>
              <a:ext cx="273180" cy="170565"/>
            </a:xfrm>
            <a:custGeom>
              <a:avLst/>
              <a:gdLst>
                <a:gd name="connsiteX0" fmla="*/ 1032 w 273180"/>
                <a:gd name="connsiteY0" fmla="*/ 8020 h 170565"/>
                <a:gd name="connsiteX1" fmla="*/ 125361 w 273180"/>
                <a:gd name="connsiteY1" fmla="*/ 75961 h 170565"/>
                <a:gd name="connsiteX2" fmla="*/ 252254 w 273180"/>
                <a:gd name="connsiteY2" fmla="*/ 168260 h 170565"/>
                <a:gd name="connsiteX3" fmla="*/ 270198 w 273180"/>
                <a:gd name="connsiteY3" fmla="*/ 145185 h 170565"/>
                <a:gd name="connsiteX4" fmla="*/ 140742 w 273180"/>
                <a:gd name="connsiteY4" fmla="*/ 49041 h 170565"/>
                <a:gd name="connsiteX5" fmla="*/ 4877 w 273180"/>
                <a:gd name="connsiteY5" fmla="*/ 328 h 170565"/>
                <a:gd name="connsiteX6" fmla="*/ 1032 w 273180"/>
                <a:gd name="connsiteY6" fmla="*/ 8020 h 170565"/>
                <a:gd name="connsiteX7" fmla="*/ 1032 w 273180"/>
                <a:gd name="connsiteY7" fmla="*/ 8020 h 17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180" h="170565">
                  <a:moveTo>
                    <a:pt x="1032" y="8020"/>
                  </a:moveTo>
                  <a:cubicBezTo>
                    <a:pt x="34357" y="38786"/>
                    <a:pt x="85627" y="51605"/>
                    <a:pt x="125361" y="75961"/>
                  </a:cubicBezTo>
                  <a:cubicBezTo>
                    <a:pt x="171504" y="102882"/>
                    <a:pt x="208675" y="140057"/>
                    <a:pt x="252254" y="168260"/>
                  </a:cubicBezTo>
                  <a:cubicBezTo>
                    <a:pt x="266353" y="177233"/>
                    <a:pt x="279171" y="158004"/>
                    <a:pt x="270198" y="145185"/>
                  </a:cubicBezTo>
                  <a:cubicBezTo>
                    <a:pt x="238155" y="104164"/>
                    <a:pt x="185603" y="73398"/>
                    <a:pt x="140742" y="49041"/>
                  </a:cubicBezTo>
                  <a:cubicBezTo>
                    <a:pt x="101008" y="27249"/>
                    <a:pt x="51020" y="-3517"/>
                    <a:pt x="4877" y="328"/>
                  </a:cubicBezTo>
                  <a:cubicBezTo>
                    <a:pt x="1032" y="328"/>
                    <a:pt x="-1532" y="4174"/>
                    <a:pt x="1032" y="8020"/>
                  </a:cubicBezTo>
                  <a:lnTo>
                    <a:pt x="1032" y="8020"/>
                  </a:lnTo>
                  <a:close/>
                </a:path>
              </a:pathLst>
            </a:custGeom>
            <a:solidFill>
              <a:srgbClr val="313031"/>
            </a:solidFill>
            <a:ln w="12815"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98F885D9-712D-7D8A-7C50-75AD0CD08D7D}"/>
                </a:ext>
              </a:extLst>
            </p:cNvPr>
            <p:cNvSpPr/>
            <p:nvPr/>
          </p:nvSpPr>
          <p:spPr>
            <a:xfrm>
              <a:off x="-13421797" y="-436530"/>
              <a:ext cx="1525530" cy="995046"/>
            </a:xfrm>
            <a:custGeom>
              <a:avLst/>
              <a:gdLst>
                <a:gd name="connsiteX0" fmla="*/ 734467 w 1525530"/>
                <a:gd name="connsiteY0" fmla="*/ 59153 h 995046"/>
                <a:gd name="connsiteX1" fmla="*/ 737030 w 1525530"/>
                <a:gd name="connsiteY1" fmla="*/ 62999 h 995046"/>
                <a:gd name="connsiteX2" fmla="*/ 740875 w 1525530"/>
                <a:gd name="connsiteY2" fmla="*/ 64281 h 995046"/>
                <a:gd name="connsiteX3" fmla="*/ 747284 w 1525530"/>
                <a:gd name="connsiteY3" fmla="*/ 60435 h 995046"/>
                <a:gd name="connsiteX4" fmla="*/ 749847 w 1525530"/>
                <a:gd name="connsiteY4" fmla="*/ 55307 h 995046"/>
                <a:gd name="connsiteX5" fmla="*/ 644744 w 1525530"/>
                <a:gd name="connsiteY5" fmla="*/ 27105 h 995046"/>
                <a:gd name="connsiteX6" fmla="*/ 408903 w 1525530"/>
                <a:gd name="connsiteY6" fmla="*/ 59153 h 995046"/>
                <a:gd name="connsiteX7" fmla="*/ 88467 w 1525530"/>
                <a:gd name="connsiteY7" fmla="*/ 219393 h 995046"/>
                <a:gd name="connsiteX8" fmla="*/ 20534 w 1525530"/>
                <a:gd name="connsiteY8" fmla="*/ 610377 h 995046"/>
                <a:gd name="connsiteX9" fmla="*/ 296110 w 1525530"/>
                <a:gd name="connsiteY9" fmla="*/ 877016 h 995046"/>
                <a:gd name="connsiteX10" fmla="*/ 707550 w 1525530"/>
                <a:gd name="connsiteY10" fmla="*/ 994952 h 995046"/>
                <a:gd name="connsiteX11" fmla="*/ 1166414 w 1525530"/>
                <a:gd name="connsiteY11" fmla="*/ 943676 h 995046"/>
                <a:gd name="connsiteX12" fmla="*/ 1480442 w 1525530"/>
                <a:gd name="connsiteY12" fmla="*/ 368095 h 995046"/>
                <a:gd name="connsiteX13" fmla="*/ 754974 w 1525530"/>
                <a:gd name="connsiteY13" fmla="*/ 6594 h 995046"/>
                <a:gd name="connsiteX14" fmla="*/ 758820 w 1525530"/>
                <a:gd name="connsiteY14" fmla="*/ 32233 h 995046"/>
                <a:gd name="connsiteX15" fmla="*/ 1357394 w 1525530"/>
                <a:gd name="connsiteY15" fmla="*/ 256568 h 995046"/>
                <a:gd name="connsiteX16" fmla="*/ 1489414 w 1525530"/>
                <a:gd name="connsiteY16" fmla="*/ 606532 h 995046"/>
                <a:gd name="connsiteX17" fmla="*/ 1261264 w 1525530"/>
                <a:gd name="connsiteY17" fmla="*/ 870606 h 995046"/>
                <a:gd name="connsiteX18" fmla="*/ 881867 w 1525530"/>
                <a:gd name="connsiteY18" fmla="*/ 951367 h 995046"/>
                <a:gd name="connsiteX19" fmla="*/ 512724 w 1525530"/>
                <a:gd name="connsiteY19" fmla="*/ 937266 h 995046"/>
                <a:gd name="connsiteX20" fmla="*/ 182034 w 1525530"/>
                <a:gd name="connsiteY20" fmla="*/ 748824 h 995046"/>
                <a:gd name="connsiteX21" fmla="*/ 71804 w 1525530"/>
                <a:gd name="connsiteY21" fmla="*/ 634734 h 995046"/>
                <a:gd name="connsiteX22" fmla="*/ 51296 w 1525530"/>
                <a:gd name="connsiteY22" fmla="*/ 401425 h 995046"/>
                <a:gd name="connsiteX23" fmla="*/ 320463 w 1525530"/>
                <a:gd name="connsiteY23" fmla="*/ 118121 h 995046"/>
                <a:gd name="connsiteX24" fmla="*/ 516570 w 1525530"/>
                <a:gd name="connsiteY24" fmla="*/ 70690 h 995046"/>
                <a:gd name="connsiteX25" fmla="*/ 634490 w 1525530"/>
                <a:gd name="connsiteY25" fmla="*/ 57871 h 995046"/>
                <a:gd name="connsiteX26" fmla="*/ 734467 w 1525530"/>
                <a:gd name="connsiteY26" fmla="*/ 59153 h 995046"/>
                <a:gd name="connsiteX27" fmla="*/ 734467 w 1525530"/>
                <a:gd name="connsiteY27" fmla="*/ 59153 h 995046"/>
                <a:gd name="connsiteX28" fmla="*/ 734467 w 1525530"/>
                <a:gd name="connsiteY28" fmla="*/ 59153 h 995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25530" h="995046">
                  <a:moveTo>
                    <a:pt x="734467" y="59153"/>
                  </a:moveTo>
                  <a:cubicBezTo>
                    <a:pt x="735748" y="60435"/>
                    <a:pt x="735748" y="61717"/>
                    <a:pt x="737030" y="62999"/>
                  </a:cubicBezTo>
                  <a:cubicBezTo>
                    <a:pt x="738312" y="64281"/>
                    <a:pt x="739593" y="64281"/>
                    <a:pt x="740875" y="64281"/>
                  </a:cubicBezTo>
                  <a:cubicBezTo>
                    <a:pt x="743439" y="62999"/>
                    <a:pt x="744720" y="61717"/>
                    <a:pt x="747284" y="60435"/>
                  </a:cubicBezTo>
                  <a:cubicBezTo>
                    <a:pt x="748565" y="59153"/>
                    <a:pt x="749847" y="56589"/>
                    <a:pt x="749847" y="55307"/>
                  </a:cubicBezTo>
                  <a:cubicBezTo>
                    <a:pt x="735748" y="20695"/>
                    <a:pt x="674224" y="27105"/>
                    <a:pt x="644744" y="27105"/>
                  </a:cubicBezTo>
                  <a:cubicBezTo>
                    <a:pt x="565276" y="25823"/>
                    <a:pt x="485808" y="41206"/>
                    <a:pt x="408903" y="59153"/>
                  </a:cubicBezTo>
                  <a:cubicBezTo>
                    <a:pt x="293546" y="86073"/>
                    <a:pt x="166653" y="123249"/>
                    <a:pt x="88467" y="219393"/>
                  </a:cubicBezTo>
                  <a:cubicBezTo>
                    <a:pt x="12844" y="315536"/>
                    <a:pt x="-26890" y="495005"/>
                    <a:pt x="20534" y="610377"/>
                  </a:cubicBezTo>
                  <a:cubicBezTo>
                    <a:pt x="67959" y="725750"/>
                    <a:pt x="196134" y="809074"/>
                    <a:pt x="296110" y="877016"/>
                  </a:cubicBezTo>
                  <a:cubicBezTo>
                    <a:pt x="420439" y="960341"/>
                    <a:pt x="558867" y="992388"/>
                    <a:pt x="707550" y="994952"/>
                  </a:cubicBezTo>
                  <a:cubicBezTo>
                    <a:pt x="858796" y="996234"/>
                    <a:pt x="1020296" y="984697"/>
                    <a:pt x="1166414" y="943676"/>
                  </a:cubicBezTo>
                  <a:cubicBezTo>
                    <a:pt x="1421482" y="870606"/>
                    <a:pt x="1617588" y="632170"/>
                    <a:pt x="1480442" y="368095"/>
                  </a:cubicBezTo>
                  <a:cubicBezTo>
                    <a:pt x="1344577" y="109148"/>
                    <a:pt x="1038240" y="-33145"/>
                    <a:pt x="754974" y="6594"/>
                  </a:cubicBezTo>
                  <a:cubicBezTo>
                    <a:pt x="740875" y="9158"/>
                    <a:pt x="743439" y="33515"/>
                    <a:pt x="758820" y="32233"/>
                  </a:cubicBezTo>
                  <a:cubicBezTo>
                    <a:pt x="979280" y="13004"/>
                    <a:pt x="1206149" y="93765"/>
                    <a:pt x="1357394" y="256568"/>
                  </a:cubicBezTo>
                  <a:cubicBezTo>
                    <a:pt x="1443271" y="348866"/>
                    <a:pt x="1516331" y="477058"/>
                    <a:pt x="1489414" y="606532"/>
                  </a:cubicBezTo>
                  <a:cubicBezTo>
                    <a:pt x="1463779" y="725750"/>
                    <a:pt x="1367648" y="819330"/>
                    <a:pt x="1261264" y="870606"/>
                  </a:cubicBezTo>
                  <a:cubicBezTo>
                    <a:pt x="1143343" y="927011"/>
                    <a:pt x="1010042" y="941112"/>
                    <a:pt x="881867" y="951367"/>
                  </a:cubicBezTo>
                  <a:cubicBezTo>
                    <a:pt x="758820" y="961623"/>
                    <a:pt x="633208" y="966750"/>
                    <a:pt x="512724" y="937266"/>
                  </a:cubicBezTo>
                  <a:cubicBezTo>
                    <a:pt x="385832" y="906500"/>
                    <a:pt x="282010" y="829585"/>
                    <a:pt x="182034" y="748824"/>
                  </a:cubicBezTo>
                  <a:cubicBezTo>
                    <a:pt x="141018" y="715495"/>
                    <a:pt x="100003" y="679601"/>
                    <a:pt x="71804" y="634734"/>
                  </a:cubicBezTo>
                  <a:cubicBezTo>
                    <a:pt x="26943" y="561665"/>
                    <a:pt x="34634" y="480904"/>
                    <a:pt x="51296" y="401425"/>
                  </a:cubicBezTo>
                  <a:cubicBezTo>
                    <a:pt x="82058" y="248877"/>
                    <a:pt x="175626" y="165552"/>
                    <a:pt x="320463" y="118121"/>
                  </a:cubicBezTo>
                  <a:cubicBezTo>
                    <a:pt x="384550" y="97610"/>
                    <a:pt x="451201" y="82227"/>
                    <a:pt x="516570" y="70690"/>
                  </a:cubicBezTo>
                  <a:cubicBezTo>
                    <a:pt x="556304" y="64281"/>
                    <a:pt x="594756" y="59153"/>
                    <a:pt x="634490" y="57871"/>
                  </a:cubicBezTo>
                  <a:cubicBezTo>
                    <a:pt x="657562" y="55307"/>
                    <a:pt x="713959" y="48898"/>
                    <a:pt x="734467" y="59153"/>
                  </a:cubicBezTo>
                  <a:cubicBezTo>
                    <a:pt x="735748" y="57871"/>
                    <a:pt x="734467" y="57871"/>
                    <a:pt x="734467" y="59153"/>
                  </a:cubicBezTo>
                  <a:lnTo>
                    <a:pt x="734467" y="59153"/>
                  </a:lnTo>
                  <a:close/>
                </a:path>
              </a:pathLst>
            </a:custGeom>
            <a:solidFill>
              <a:srgbClr val="313031"/>
            </a:solidFill>
            <a:ln w="12815"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6A44DB8-E1BE-59C3-71FF-3817978D6365}"/>
                </a:ext>
              </a:extLst>
            </p:cNvPr>
            <p:cNvSpPr/>
            <p:nvPr/>
          </p:nvSpPr>
          <p:spPr>
            <a:xfrm>
              <a:off x="-15608446" y="635626"/>
              <a:ext cx="1774665" cy="1052512"/>
            </a:xfrm>
            <a:custGeom>
              <a:avLst/>
              <a:gdLst>
                <a:gd name="connsiteX0" fmla="*/ 899803 w 1774665"/>
                <a:gd name="connsiteY0" fmla="*/ 29195 h 1052512"/>
                <a:gd name="connsiteX1" fmla="*/ 76923 w 1774665"/>
                <a:gd name="connsiteY1" fmla="*/ 339419 h 1052512"/>
                <a:gd name="connsiteX2" fmla="*/ 41034 w 1774665"/>
                <a:gd name="connsiteY2" fmla="*/ 695792 h 1052512"/>
                <a:gd name="connsiteX3" fmla="*/ 371724 w 1774665"/>
                <a:gd name="connsiteY3" fmla="*/ 959868 h 1052512"/>
                <a:gd name="connsiteX4" fmla="*/ 1258692 w 1774665"/>
                <a:gd name="connsiteY4" fmla="*/ 988069 h 1052512"/>
                <a:gd name="connsiteX5" fmla="*/ 1766263 w 1774665"/>
                <a:gd name="connsiteY5" fmla="*/ 424026 h 1052512"/>
                <a:gd name="connsiteX6" fmla="*/ 1440700 w 1774665"/>
                <a:gd name="connsiteY6" fmla="*/ 93291 h 1052512"/>
                <a:gd name="connsiteX7" fmla="*/ 889549 w 1774665"/>
                <a:gd name="connsiteY7" fmla="*/ 4839 h 1052512"/>
                <a:gd name="connsiteX8" fmla="*/ 889549 w 1774665"/>
                <a:gd name="connsiteY8" fmla="*/ 24068 h 1052512"/>
                <a:gd name="connsiteX9" fmla="*/ 1320216 w 1774665"/>
                <a:gd name="connsiteY9" fmla="*/ 81754 h 1052512"/>
                <a:gd name="connsiteX10" fmla="*/ 1684231 w 1774665"/>
                <a:gd name="connsiteY10" fmla="*/ 321472 h 1052512"/>
                <a:gd name="connsiteX11" fmla="*/ 1307398 w 1774665"/>
                <a:gd name="connsiteY11" fmla="*/ 931665 h 1052512"/>
                <a:gd name="connsiteX12" fmla="*/ 538351 w 1774665"/>
                <a:gd name="connsiteY12" fmla="*/ 977814 h 1052512"/>
                <a:gd name="connsiteX13" fmla="*/ 165363 w 1774665"/>
                <a:gd name="connsiteY13" fmla="*/ 806037 h 1052512"/>
                <a:gd name="connsiteX14" fmla="*/ 75641 w 1774665"/>
                <a:gd name="connsiteY14" fmla="*/ 393260 h 1052512"/>
                <a:gd name="connsiteX15" fmla="*/ 452474 w 1774665"/>
                <a:gd name="connsiteY15" fmla="*/ 121493 h 1052512"/>
                <a:gd name="connsiteX16" fmla="*/ 898521 w 1774665"/>
                <a:gd name="connsiteY16" fmla="*/ 53552 h 1052512"/>
                <a:gd name="connsiteX17" fmla="*/ 899803 w 1774665"/>
                <a:gd name="connsiteY17" fmla="*/ 29195 h 1052512"/>
                <a:gd name="connsiteX18" fmla="*/ 899803 w 1774665"/>
                <a:gd name="connsiteY18" fmla="*/ 29195 h 10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4665" h="1052512">
                  <a:moveTo>
                    <a:pt x="899803" y="29195"/>
                  </a:moveTo>
                  <a:cubicBezTo>
                    <a:pt x="608847" y="-9262"/>
                    <a:pt x="266621" y="112520"/>
                    <a:pt x="76923" y="339419"/>
                  </a:cubicBezTo>
                  <a:cubicBezTo>
                    <a:pt x="-12799" y="447101"/>
                    <a:pt x="-23053" y="571446"/>
                    <a:pt x="41034" y="695792"/>
                  </a:cubicBezTo>
                  <a:cubicBezTo>
                    <a:pt x="108967" y="829112"/>
                    <a:pt x="235859" y="904744"/>
                    <a:pt x="371724" y="959868"/>
                  </a:cubicBezTo>
                  <a:cubicBezTo>
                    <a:pt x="651145" y="1072676"/>
                    <a:pt x="972863" y="1082931"/>
                    <a:pt x="1258692" y="988069"/>
                  </a:cubicBezTo>
                  <a:cubicBezTo>
                    <a:pt x="1488124" y="912436"/>
                    <a:pt x="1832914" y="718866"/>
                    <a:pt x="1766263" y="424026"/>
                  </a:cubicBezTo>
                  <a:cubicBezTo>
                    <a:pt x="1729093" y="261223"/>
                    <a:pt x="1585537" y="157387"/>
                    <a:pt x="1440700" y="93291"/>
                  </a:cubicBezTo>
                  <a:cubicBezTo>
                    <a:pt x="1263819" y="13812"/>
                    <a:pt x="1081811" y="-11826"/>
                    <a:pt x="889549" y="4839"/>
                  </a:cubicBezTo>
                  <a:cubicBezTo>
                    <a:pt x="876732" y="6121"/>
                    <a:pt x="876732" y="25350"/>
                    <a:pt x="889549" y="24068"/>
                  </a:cubicBezTo>
                  <a:cubicBezTo>
                    <a:pt x="1033105" y="16376"/>
                    <a:pt x="1183069" y="36887"/>
                    <a:pt x="1320216" y="81754"/>
                  </a:cubicBezTo>
                  <a:cubicBezTo>
                    <a:pt x="1457362" y="126621"/>
                    <a:pt x="1602199" y="197126"/>
                    <a:pt x="1684231" y="321472"/>
                  </a:cubicBezTo>
                  <a:cubicBezTo>
                    <a:pt x="1868803" y="606058"/>
                    <a:pt x="1541958" y="839367"/>
                    <a:pt x="1307398" y="931665"/>
                  </a:cubicBezTo>
                  <a:cubicBezTo>
                    <a:pt x="1065148" y="1026527"/>
                    <a:pt x="790855" y="1041910"/>
                    <a:pt x="538351" y="977814"/>
                  </a:cubicBezTo>
                  <a:cubicBezTo>
                    <a:pt x="408895" y="944484"/>
                    <a:pt x="267903" y="895772"/>
                    <a:pt x="165363" y="806037"/>
                  </a:cubicBezTo>
                  <a:cubicBezTo>
                    <a:pt x="48725" y="703484"/>
                    <a:pt x="-17926" y="531707"/>
                    <a:pt x="75641" y="393260"/>
                  </a:cubicBezTo>
                  <a:cubicBezTo>
                    <a:pt x="161518" y="267632"/>
                    <a:pt x="312764" y="175334"/>
                    <a:pt x="452474" y="121493"/>
                  </a:cubicBezTo>
                  <a:cubicBezTo>
                    <a:pt x="596030" y="65089"/>
                    <a:pt x="745994" y="48424"/>
                    <a:pt x="898521" y="53552"/>
                  </a:cubicBezTo>
                  <a:cubicBezTo>
                    <a:pt x="915184" y="53552"/>
                    <a:pt x="915184" y="31759"/>
                    <a:pt x="899803" y="29195"/>
                  </a:cubicBezTo>
                  <a:lnTo>
                    <a:pt x="899803" y="29195"/>
                  </a:lnTo>
                  <a:close/>
                </a:path>
              </a:pathLst>
            </a:custGeom>
            <a:solidFill>
              <a:srgbClr val="313031"/>
            </a:solidFill>
            <a:ln w="1281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B075070-213B-178F-3B11-3A50D21FF333}"/>
                </a:ext>
              </a:extLst>
            </p:cNvPr>
            <p:cNvSpPr/>
            <p:nvPr/>
          </p:nvSpPr>
          <p:spPr>
            <a:xfrm>
              <a:off x="-17642602" y="-397770"/>
              <a:ext cx="1572587" cy="1062782"/>
            </a:xfrm>
            <a:custGeom>
              <a:avLst/>
              <a:gdLst>
                <a:gd name="connsiteX0" fmla="*/ 798572 w 1572587"/>
                <a:gd name="connsiteY0" fmla="*/ 17829 h 1062782"/>
                <a:gd name="connsiteX1" fmla="*/ 365342 w 1572587"/>
                <a:gd name="connsiteY1" fmla="*/ 107563 h 1062782"/>
                <a:gd name="connsiteX2" fmla="*/ 55160 w 1572587"/>
                <a:gd name="connsiteY2" fmla="*/ 353692 h 1062782"/>
                <a:gd name="connsiteX3" fmla="*/ 285874 w 1572587"/>
                <a:gd name="connsiteY3" fmla="*/ 972857 h 1062782"/>
                <a:gd name="connsiteX4" fmla="*/ 1221548 w 1572587"/>
                <a:gd name="connsiteY4" fmla="*/ 969012 h 1062782"/>
                <a:gd name="connsiteX5" fmla="*/ 1531730 w 1572587"/>
                <a:gd name="connsiteY5" fmla="*/ 720320 h 1062782"/>
                <a:gd name="connsiteX6" fmla="*/ 1535576 w 1572587"/>
                <a:gd name="connsiteY6" fmla="*/ 375484 h 1062782"/>
                <a:gd name="connsiteX7" fmla="*/ 726794 w 1572587"/>
                <a:gd name="connsiteY7" fmla="*/ 12701 h 1062782"/>
                <a:gd name="connsiteX8" fmla="*/ 730640 w 1572587"/>
                <a:gd name="connsiteY8" fmla="*/ 37058 h 1062782"/>
                <a:gd name="connsiteX9" fmla="*/ 1447135 w 1572587"/>
                <a:gd name="connsiteY9" fmla="*/ 290878 h 1062782"/>
                <a:gd name="connsiteX10" fmla="*/ 1525322 w 1572587"/>
                <a:gd name="connsiteY10" fmla="*/ 642123 h 1062782"/>
                <a:gd name="connsiteX11" fmla="*/ 1270254 w 1572587"/>
                <a:gd name="connsiteY11" fmla="*/ 906198 h 1062782"/>
                <a:gd name="connsiteX12" fmla="*/ 464037 w 1572587"/>
                <a:gd name="connsiteY12" fmla="*/ 988240 h 1062782"/>
                <a:gd name="connsiteX13" fmla="*/ 121811 w 1572587"/>
                <a:gd name="connsiteY13" fmla="*/ 811336 h 1062782"/>
                <a:gd name="connsiteX14" fmla="*/ 52596 w 1572587"/>
                <a:gd name="connsiteY14" fmla="*/ 443426 h 1062782"/>
                <a:gd name="connsiteX15" fmla="*/ 344834 w 1572587"/>
                <a:gd name="connsiteY15" fmla="*/ 152430 h 1062782"/>
                <a:gd name="connsiteX16" fmla="*/ 799854 w 1572587"/>
                <a:gd name="connsiteY16" fmla="*/ 37058 h 1062782"/>
                <a:gd name="connsiteX17" fmla="*/ 798572 w 1572587"/>
                <a:gd name="connsiteY17" fmla="*/ 17829 h 1062782"/>
                <a:gd name="connsiteX18" fmla="*/ 798572 w 1572587"/>
                <a:gd name="connsiteY18" fmla="*/ 17829 h 106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2587" h="1062782">
                  <a:moveTo>
                    <a:pt x="798572" y="17829"/>
                  </a:moveTo>
                  <a:cubicBezTo>
                    <a:pt x="649890" y="1164"/>
                    <a:pt x="501207" y="47313"/>
                    <a:pt x="365342" y="107563"/>
                  </a:cubicBezTo>
                  <a:cubicBezTo>
                    <a:pt x="243576" y="161404"/>
                    <a:pt x="121811" y="234473"/>
                    <a:pt x="55160" y="353692"/>
                  </a:cubicBezTo>
                  <a:cubicBezTo>
                    <a:pt x="-78142" y="589564"/>
                    <a:pt x="42342" y="875432"/>
                    <a:pt x="285874" y="972857"/>
                  </a:cubicBezTo>
                  <a:cubicBezTo>
                    <a:pt x="592211" y="1095921"/>
                    <a:pt x="916493" y="1090794"/>
                    <a:pt x="1221548" y="969012"/>
                  </a:cubicBezTo>
                  <a:cubicBezTo>
                    <a:pt x="1345877" y="919017"/>
                    <a:pt x="1467643" y="842102"/>
                    <a:pt x="1531730" y="720320"/>
                  </a:cubicBezTo>
                  <a:cubicBezTo>
                    <a:pt x="1588127" y="612639"/>
                    <a:pt x="1583000" y="484447"/>
                    <a:pt x="1535576" y="375484"/>
                  </a:cubicBezTo>
                  <a:cubicBezTo>
                    <a:pt x="1415092" y="89617"/>
                    <a:pt x="1015187" y="-43703"/>
                    <a:pt x="726794" y="12701"/>
                  </a:cubicBezTo>
                  <a:cubicBezTo>
                    <a:pt x="712695" y="15265"/>
                    <a:pt x="715259" y="39622"/>
                    <a:pt x="730640" y="37058"/>
                  </a:cubicBezTo>
                  <a:cubicBezTo>
                    <a:pt x="976735" y="11419"/>
                    <a:pt x="1288199" y="85771"/>
                    <a:pt x="1447135" y="290878"/>
                  </a:cubicBezTo>
                  <a:cubicBezTo>
                    <a:pt x="1524040" y="389585"/>
                    <a:pt x="1563774" y="520341"/>
                    <a:pt x="1525322" y="642123"/>
                  </a:cubicBezTo>
                  <a:cubicBezTo>
                    <a:pt x="1486869" y="763905"/>
                    <a:pt x="1383048" y="852357"/>
                    <a:pt x="1270254" y="906198"/>
                  </a:cubicBezTo>
                  <a:cubicBezTo>
                    <a:pt x="1017751" y="1029262"/>
                    <a:pt x="735767" y="1056182"/>
                    <a:pt x="464037" y="988240"/>
                  </a:cubicBezTo>
                  <a:cubicBezTo>
                    <a:pt x="337144" y="957475"/>
                    <a:pt x="207688" y="917735"/>
                    <a:pt x="121811" y="811336"/>
                  </a:cubicBezTo>
                  <a:cubicBezTo>
                    <a:pt x="38497" y="708783"/>
                    <a:pt x="11581" y="569053"/>
                    <a:pt x="52596" y="443426"/>
                  </a:cubicBezTo>
                  <a:cubicBezTo>
                    <a:pt x="98739" y="302415"/>
                    <a:pt x="216660" y="213963"/>
                    <a:pt x="344834" y="152430"/>
                  </a:cubicBezTo>
                  <a:cubicBezTo>
                    <a:pt x="488390" y="83207"/>
                    <a:pt x="639636" y="37058"/>
                    <a:pt x="799854" y="37058"/>
                  </a:cubicBezTo>
                  <a:cubicBezTo>
                    <a:pt x="812671" y="38340"/>
                    <a:pt x="811389" y="19111"/>
                    <a:pt x="798572" y="17829"/>
                  </a:cubicBezTo>
                  <a:lnTo>
                    <a:pt x="798572" y="17829"/>
                  </a:lnTo>
                  <a:close/>
                </a:path>
              </a:pathLst>
            </a:custGeom>
            <a:solidFill>
              <a:srgbClr val="313031"/>
            </a:solidFill>
            <a:ln w="1281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7A9BD193-1C3A-3148-3053-9DB75B280EA9}"/>
                </a:ext>
              </a:extLst>
            </p:cNvPr>
            <p:cNvSpPr/>
            <p:nvPr/>
          </p:nvSpPr>
          <p:spPr>
            <a:xfrm>
              <a:off x="-15607773" y="-1704161"/>
              <a:ext cx="1759282" cy="1603242"/>
            </a:xfrm>
            <a:custGeom>
              <a:avLst/>
              <a:gdLst>
                <a:gd name="connsiteX0" fmla="*/ 869650 w 1759282"/>
                <a:gd name="connsiteY0" fmla="*/ 0 h 1603242"/>
                <a:gd name="connsiteX1" fmla="*/ 336444 w 1759282"/>
                <a:gd name="connsiteY1" fmla="*/ 89734 h 1603242"/>
                <a:gd name="connsiteX2" fmla="*/ 35234 w 1759282"/>
                <a:gd name="connsiteY2" fmla="*/ 520458 h 1603242"/>
                <a:gd name="connsiteX3" fmla="*/ 387713 w 1759282"/>
                <a:gd name="connsiteY3" fmla="*/ 1498561 h 1603242"/>
                <a:gd name="connsiteX4" fmla="*/ 992697 w 1759282"/>
                <a:gd name="connsiteY4" fmla="*/ 1601114 h 1603242"/>
                <a:gd name="connsiteX5" fmla="*/ 1505395 w 1759282"/>
                <a:gd name="connsiteY5" fmla="*/ 1406263 h 1603242"/>
                <a:gd name="connsiteX6" fmla="*/ 1674586 w 1759282"/>
                <a:gd name="connsiteY6" fmla="*/ 399958 h 1603242"/>
                <a:gd name="connsiteX7" fmla="*/ 1306725 w 1759282"/>
                <a:gd name="connsiteY7" fmla="*/ 49995 h 1603242"/>
                <a:gd name="connsiteX8" fmla="*/ 799154 w 1759282"/>
                <a:gd name="connsiteY8" fmla="*/ 14101 h 1603242"/>
                <a:gd name="connsiteX9" fmla="*/ 799154 w 1759282"/>
                <a:gd name="connsiteY9" fmla="*/ 37176 h 1603242"/>
                <a:gd name="connsiteX10" fmla="*/ 1561792 w 1759282"/>
                <a:gd name="connsiteY10" fmla="*/ 280740 h 1603242"/>
                <a:gd name="connsiteX11" fmla="*/ 1582300 w 1759282"/>
                <a:gd name="connsiteY11" fmla="*/ 1261406 h 1603242"/>
                <a:gd name="connsiteX12" fmla="*/ 571003 w 1759282"/>
                <a:gd name="connsiteY12" fmla="*/ 1524199 h 1603242"/>
                <a:gd name="connsiteX13" fmla="*/ 137773 w 1759282"/>
                <a:gd name="connsiteY13" fmla="*/ 1228076 h 1603242"/>
                <a:gd name="connsiteX14" fmla="*/ 42924 w 1759282"/>
                <a:gd name="connsiteY14" fmla="*/ 676852 h 1603242"/>
                <a:gd name="connsiteX15" fmla="*/ 328753 w 1759282"/>
                <a:gd name="connsiteY15" fmla="*/ 130756 h 1603242"/>
                <a:gd name="connsiteX16" fmla="*/ 873495 w 1759282"/>
                <a:gd name="connsiteY16" fmla="*/ 15383 h 1603242"/>
                <a:gd name="connsiteX17" fmla="*/ 869650 w 1759282"/>
                <a:gd name="connsiteY17" fmla="*/ 0 h 1603242"/>
                <a:gd name="connsiteX18" fmla="*/ 869650 w 1759282"/>
                <a:gd name="connsiteY18" fmla="*/ 0 h 160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9282" h="1603242">
                  <a:moveTo>
                    <a:pt x="869650" y="0"/>
                  </a:moveTo>
                  <a:cubicBezTo>
                    <a:pt x="694050" y="2564"/>
                    <a:pt x="496662" y="8974"/>
                    <a:pt x="336444" y="89734"/>
                  </a:cubicBezTo>
                  <a:cubicBezTo>
                    <a:pt x="168535" y="174341"/>
                    <a:pt x="78813" y="343554"/>
                    <a:pt x="35234" y="520458"/>
                  </a:cubicBezTo>
                  <a:cubicBezTo>
                    <a:pt x="-54489" y="889650"/>
                    <a:pt x="14726" y="1319093"/>
                    <a:pt x="387713" y="1498561"/>
                  </a:cubicBezTo>
                  <a:cubicBezTo>
                    <a:pt x="569721" y="1585732"/>
                    <a:pt x="794026" y="1611370"/>
                    <a:pt x="992697" y="1601114"/>
                  </a:cubicBezTo>
                  <a:cubicBezTo>
                    <a:pt x="1181114" y="1592141"/>
                    <a:pt x="1363122" y="1533173"/>
                    <a:pt x="1505395" y="1406263"/>
                  </a:cubicBezTo>
                  <a:cubicBezTo>
                    <a:pt x="1779689" y="1161417"/>
                    <a:pt x="1824550" y="724283"/>
                    <a:pt x="1674586" y="399958"/>
                  </a:cubicBezTo>
                  <a:cubicBezTo>
                    <a:pt x="1600244" y="239719"/>
                    <a:pt x="1474633" y="110245"/>
                    <a:pt x="1306725" y="49995"/>
                  </a:cubicBezTo>
                  <a:cubicBezTo>
                    <a:pt x="1146506" y="-7692"/>
                    <a:pt x="965781" y="-6410"/>
                    <a:pt x="799154" y="14101"/>
                  </a:cubicBezTo>
                  <a:cubicBezTo>
                    <a:pt x="785054" y="15383"/>
                    <a:pt x="783773" y="37176"/>
                    <a:pt x="799154" y="37176"/>
                  </a:cubicBezTo>
                  <a:cubicBezTo>
                    <a:pt x="1081138" y="32048"/>
                    <a:pt x="1375939" y="30766"/>
                    <a:pt x="1561792" y="280740"/>
                  </a:cubicBezTo>
                  <a:cubicBezTo>
                    <a:pt x="1764308" y="552506"/>
                    <a:pt x="1779689" y="981949"/>
                    <a:pt x="1582300" y="1261406"/>
                  </a:cubicBezTo>
                  <a:cubicBezTo>
                    <a:pt x="1356713" y="1581886"/>
                    <a:pt x="922201" y="1610088"/>
                    <a:pt x="571003" y="1524199"/>
                  </a:cubicBezTo>
                  <a:cubicBezTo>
                    <a:pt x="394122" y="1480614"/>
                    <a:pt x="235186" y="1384471"/>
                    <a:pt x="137773" y="1228076"/>
                  </a:cubicBezTo>
                  <a:cubicBezTo>
                    <a:pt x="35234" y="1063991"/>
                    <a:pt x="21134" y="865294"/>
                    <a:pt x="42924" y="676852"/>
                  </a:cubicBezTo>
                  <a:cubicBezTo>
                    <a:pt x="67277" y="470464"/>
                    <a:pt x="137773" y="242282"/>
                    <a:pt x="328753" y="130756"/>
                  </a:cubicBezTo>
                  <a:cubicBezTo>
                    <a:pt x="492816" y="35894"/>
                    <a:pt x="691487" y="43585"/>
                    <a:pt x="873495" y="15383"/>
                  </a:cubicBezTo>
                  <a:cubicBezTo>
                    <a:pt x="883749" y="16665"/>
                    <a:pt x="879904" y="0"/>
                    <a:pt x="869650" y="0"/>
                  </a:cubicBezTo>
                  <a:lnTo>
                    <a:pt x="869650" y="0"/>
                  </a:lnTo>
                  <a:close/>
                </a:path>
              </a:pathLst>
            </a:custGeom>
            <a:solidFill>
              <a:srgbClr val="313031"/>
            </a:solidFill>
            <a:ln w="12815" cap="flat">
              <a:noFill/>
              <a:prstDash val="solid"/>
              <a:miter/>
            </a:ln>
          </p:spPr>
          <p:txBody>
            <a:bodyPr rtlCol="0" anchor="ctr"/>
            <a:lstStyle/>
            <a:p>
              <a:endParaRPr lang="en-US"/>
            </a:p>
          </p:txBody>
        </p:sp>
        <p:grpSp>
          <p:nvGrpSpPr>
            <p:cNvPr id="235" name="Graphic 4">
              <a:extLst>
                <a:ext uri="{FF2B5EF4-FFF2-40B4-BE49-F238E27FC236}">
                  <a16:creationId xmlns:a16="http://schemas.microsoft.com/office/drawing/2014/main" id="{EAA2C941-ECC3-6C71-7045-881007AFEA59}"/>
                </a:ext>
              </a:extLst>
            </p:cNvPr>
            <p:cNvGrpSpPr/>
            <p:nvPr/>
          </p:nvGrpSpPr>
          <p:grpSpPr>
            <a:xfrm>
              <a:off x="-16757562" y="-3223304"/>
              <a:ext cx="967501" cy="668956"/>
              <a:chOff x="-16757562" y="-3223304"/>
              <a:chExt cx="967501" cy="668956"/>
            </a:xfrm>
            <a:solidFill>
              <a:srgbClr val="313031"/>
            </a:solidFill>
          </p:grpSpPr>
          <p:sp>
            <p:nvSpPr>
              <p:cNvPr id="251" name="Freeform 250">
                <a:extLst>
                  <a:ext uri="{FF2B5EF4-FFF2-40B4-BE49-F238E27FC236}">
                    <a16:creationId xmlns:a16="http://schemas.microsoft.com/office/drawing/2014/main" id="{B0AC2EF6-205F-C663-35F5-19876FE45821}"/>
                  </a:ext>
                </a:extLst>
              </p:cNvPr>
              <p:cNvSpPr/>
              <p:nvPr/>
            </p:nvSpPr>
            <p:spPr>
              <a:xfrm>
                <a:off x="-16757562" y="-3131419"/>
                <a:ext cx="832662" cy="577070"/>
              </a:xfrm>
              <a:custGeom>
                <a:avLst/>
                <a:gdLst>
                  <a:gd name="connsiteX0" fmla="*/ 7099 w 832662"/>
                  <a:gd name="connsiteY0" fmla="*/ 576065 h 577070"/>
                  <a:gd name="connsiteX1" fmla="*/ 159627 w 832662"/>
                  <a:gd name="connsiteY1" fmla="*/ 408134 h 577070"/>
                  <a:gd name="connsiteX2" fmla="*/ 351888 w 832662"/>
                  <a:gd name="connsiteY2" fmla="*/ 245330 h 577070"/>
                  <a:gd name="connsiteX3" fmla="*/ 817162 w 832662"/>
                  <a:gd name="connsiteY3" fmla="*/ 37660 h 577070"/>
                  <a:gd name="connsiteX4" fmla="*/ 813317 w 832662"/>
                  <a:gd name="connsiteY4" fmla="*/ 484 h 577070"/>
                  <a:gd name="connsiteX5" fmla="*/ 337789 w 832662"/>
                  <a:gd name="connsiteY5" fmla="*/ 209437 h 577070"/>
                  <a:gd name="connsiteX6" fmla="*/ 146809 w 832662"/>
                  <a:gd name="connsiteY6" fmla="*/ 370958 h 577070"/>
                  <a:gd name="connsiteX7" fmla="*/ 690 w 832662"/>
                  <a:gd name="connsiteY7" fmla="*/ 570937 h 577070"/>
                  <a:gd name="connsiteX8" fmla="*/ 7099 w 832662"/>
                  <a:gd name="connsiteY8" fmla="*/ 576065 h 577070"/>
                  <a:gd name="connsiteX9" fmla="*/ 7099 w 832662"/>
                  <a:gd name="connsiteY9" fmla="*/ 576065 h 57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2662" h="577070">
                    <a:moveTo>
                      <a:pt x="7099" y="576065"/>
                    </a:moveTo>
                    <a:cubicBezTo>
                      <a:pt x="66059" y="535044"/>
                      <a:pt x="108357" y="459411"/>
                      <a:pt x="159627" y="408134"/>
                    </a:cubicBezTo>
                    <a:cubicBezTo>
                      <a:pt x="218587" y="347884"/>
                      <a:pt x="282674" y="294043"/>
                      <a:pt x="351888" y="245330"/>
                    </a:cubicBezTo>
                    <a:cubicBezTo>
                      <a:pt x="492880" y="145341"/>
                      <a:pt x="650535" y="78681"/>
                      <a:pt x="817162" y="37660"/>
                    </a:cubicBezTo>
                    <a:cubicBezTo>
                      <a:pt x="840233" y="32532"/>
                      <a:pt x="836388" y="-4643"/>
                      <a:pt x="813317" y="484"/>
                    </a:cubicBezTo>
                    <a:cubicBezTo>
                      <a:pt x="642844" y="37660"/>
                      <a:pt x="481344" y="110729"/>
                      <a:pt x="337789" y="209437"/>
                    </a:cubicBezTo>
                    <a:cubicBezTo>
                      <a:pt x="269856" y="256868"/>
                      <a:pt x="205769" y="311990"/>
                      <a:pt x="146809" y="370958"/>
                    </a:cubicBezTo>
                    <a:cubicBezTo>
                      <a:pt x="94257" y="424799"/>
                      <a:pt x="18635" y="496586"/>
                      <a:pt x="690" y="570937"/>
                    </a:cubicBezTo>
                    <a:cubicBezTo>
                      <a:pt x="-1873" y="576065"/>
                      <a:pt x="3253" y="578629"/>
                      <a:pt x="7099" y="576065"/>
                    </a:cubicBezTo>
                    <a:lnTo>
                      <a:pt x="7099" y="576065"/>
                    </a:lnTo>
                    <a:close/>
                  </a:path>
                </a:pathLst>
              </a:custGeom>
              <a:solidFill>
                <a:srgbClr val="313031"/>
              </a:solidFill>
              <a:ln w="1281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72C25BDB-9B45-A81F-7A90-642A8F886FE1}"/>
                  </a:ext>
                </a:extLst>
              </p:cNvPr>
              <p:cNvSpPr/>
              <p:nvPr/>
            </p:nvSpPr>
            <p:spPr>
              <a:xfrm>
                <a:off x="-15932752" y="-3223304"/>
                <a:ext cx="142691" cy="199449"/>
              </a:xfrm>
              <a:custGeom>
                <a:avLst/>
                <a:gdLst>
                  <a:gd name="connsiteX0" fmla="*/ 3888 w 142691"/>
                  <a:gd name="connsiteY0" fmla="*/ 21864 h 199449"/>
                  <a:gd name="connsiteX1" fmla="*/ 107709 w 142691"/>
                  <a:gd name="connsiteY1" fmla="*/ 97497 h 199449"/>
                  <a:gd name="connsiteX2" fmla="*/ 85919 w 142691"/>
                  <a:gd name="connsiteY2" fmla="*/ 192359 h 199449"/>
                  <a:gd name="connsiteX3" fmla="*/ 106427 w 142691"/>
                  <a:gd name="connsiteY3" fmla="*/ 194923 h 199449"/>
                  <a:gd name="connsiteX4" fmla="*/ 137189 w 142691"/>
                  <a:gd name="connsiteY4" fmla="*/ 74423 h 199449"/>
                  <a:gd name="connsiteX5" fmla="*/ 15423 w 142691"/>
                  <a:gd name="connsiteY5" fmla="*/ 1354 h 199449"/>
                  <a:gd name="connsiteX6" fmla="*/ 3888 w 142691"/>
                  <a:gd name="connsiteY6" fmla="*/ 21864 h 199449"/>
                  <a:gd name="connsiteX7" fmla="*/ 3888 w 142691"/>
                  <a:gd name="connsiteY7" fmla="*/ 21864 h 19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691" h="199449">
                    <a:moveTo>
                      <a:pt x="3888" y="21864"/>
                    </a:moveTo>
                    <a:cubicBezTo>
                      <a:pt x="32086" y="50066"/>
                      <a:pt x="102582" y="53912"/>
                      <a:pt x="107709" y="97497"/>
                    </a:cubicBezTo>
                    <a:cubicBezTo>
                      <a:pt x="111554" y="132109"/>
                      <a:pt x="75665" y="156465"/>
                      <a:pt x="85919" y="192359"/>
                    </a:cubicBezTo>
                    <a:cubicBezTo>
                      <a:pt x="88483" y="201333"/>
                      <a:pt x="101300" y="201333"/>
                      <a:pt x="106427" y="194923"/>
                    </a:cubicBezTo>
                    <a:cubicBezTo>
                      <a:pt x="129499" y="166721"/>
                      <a:pt x="153852" y="110317"/>
                      <a:pt x="137189" y="74423"/>
                    </a:cubicBezTo>
                    <a:cubicBezTo>
                      <a:pt x="116681" y="28274"/>
                      <a:pt x="56439" y="19300"/>
                      <a:pt x="15423" y="1354"/>
                    </a:cubicBezTo>
                    <a:cubicBezTo>
                      <a:pt x="2606" y="-5056"/>
                      <a:pt x="-5085" y="12891"/>
                      <a:pt x="3888" y="21864"/>
                    </a:cubicBezTo>
                    <a:lnTo>
                      <a:pt x="3888" y="21864"/>
                    </a:lnTo>
                    <a:close/>
                  </a:path>
                </a:pathLst>
              </a:custGeom>
              <a:solidFill>
                <a:srgbClr val="313031"/>
              </a:solidFill>
              <a:ln w="12815" cap="flat">
                <a:noFill/>
                <a:prstDash val="solid"/>
                <a:miter/>
              </a:ln>
            </p:spPr>
            <p:txBody>
              <a:bodyPr rtlCol="0" anchor="ctr"/>
              <a:lstStyle/>
              <a:p>
                <a:endParaRPr lang="en-US"/>
              </a:p>
            </p:txBody>
          </p:sp>
        </p:grpSp>
        <p:grpSp>
          <p:nvGrpSpPr>
            <p:cNvPr id="236" name="Graphic 4">
              <a:extLst>
                <a:ext uri="{FF2B5EF4-FFF2-40B4-BE49-F238E27FC236}">
                  <a16:creationId xmlns:a16="http://schemas.microsoft.com/office/drawing/2014/main" id="{05129F8D-FF8F-744F-6D47-2AC3117961C4}"/>
                </a:ext>
              </a:extLst>
            </p:cNvPr>
            <p:cNvGrpSpPr/>
            <p:nvPr/>
          </p:nvGrpSpPr>
          <p:grpSpPr>
            <a:xfrm>
              <a:off x="-13857544" y="-3195120"/>
              <a:ext cx="862739" cy="508920"/>
              <a:chOff x="-13857544" y="-3195120"/>
              <a:chExt cx="862739" cy="508920"/>
            </a:xfrm>
            <a:solidFill>
              <a:srgbClr val="313031"/>
            </a:solidFill>
          </p:grpSpPr>
          <p:sp>
            <p:nvSpPr>
              <p:cNvPr id="249" name="Freeform 248">
                <a:extLst>
                  <a:ext uri="{FF2B5EF4-FFF2-40B4-BE49-F238E27FC236}">
                    <a16:creationId xmlns:a16="http://schemas.microsoft.com/office/drawing/2014/main" id="{D27628F1-3131-666F-EA0C-82CCEA9B36D6}"/>
                  </a:ext>
                </a:extLst>
              </p:cNvPr>
              <p:cNvSpPr/>
              <p:nvPr/>
            </p:nvSpPr>
            <p:spPr>
              <a:xfrm>
                <a:off x="-13857544" y="-3195120"/>
                <a:ext cx="761556" cy="437556"/>
              </a:xfrm>
              <a:custGeom>
                <a:avLst/>
                <a:gdLst>
                  <a:gd name="connsiteX0" fmla="*/ 5107 w 761556"/>
                  <a:gd name="connsiteY0" fmla="*/ 14191 h 437556"/>
                  <a:gd name="connsiteX1" fmla="*/ 399884 w 761556"/>
                  <a:gd name="connsiteY1" fmla="*/ 169303 h 437556"/>
                  <a:gd name="connsiteX2" fmla="*/ 567793 w 761556"/>
                  <a:gd name="connsiteY2" fmla="*/ 273138 h 437556"/>
                  <a:gd name="connsiteX3" fmla="*/ 736983 w 761556"/>
                  <a:gd name="connsiteY3" fmla="*/ 430814 h 437556"/>
                  <a:gd name="connsiteX4" fmla="*/ 761336 w 761556"/>
                  <a:gd name="connsiteY4" fmla="*/ 420559 h 437556"/>
                  <a:gd name="connsiteX5" fmla="*/ 644698 w 761556"/>
                  <a:gd name="connsiteY5" fmla="*/ 292367 h 437556"/>
                  <a:gd name="connsiteX6" fmla="*/ 443464 w 761556"/>
                  <a:gd name="connsiteY6" fmla="*/ 159048 h 437556"/>
                  <a:gd name="connsiteX7" fmla="*/ 8952 w 761556"/>
                  <a:gd name="connsiteY7" fmla="*/ 90 h 437556"/>
                  <a:gd name="connsiteX8" fmla="*/ 5107 w 761556"/>
                  <a:gd name="connsiteY8" fmla="*/ 14191 h 437556"/>
                  <a:gd name="connsiteX9" fmla="*/ 5107 w 761556"/>
                  <a:gd name="connsiteY9" fmla="*/ 14191 h 43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1556" h="437556">
                    <a:moveTo>
                      <a:pt x="5107" y="14191"/>
                    </a:moveTo>
                    <a:cubicBezTo>
                      <a:pt x="140972" y="52649"/>
                      <a:pt x="275555" y="102643"/>
                      <a:pt x="399884" y="169303"/>
                    </a:cubicBezTo>
                    <a:cubicBezTo>
                      <a:pt x="457563" y="200069"/>
                      <a:pt x="513960" y="234681"/>
                      <a:pt x="567793" y="273138"/>
                    </a:cubicBezTo>
                    <a:cubicBezTo>
                      <a:pt x="625472" y="314160"/>
                      <a:pt x="707503" y="364154"/>
                      <a:pt x="736983" y="430814"/>
                    </a:cubicBezTo>
                    <a:cubicBezTo>
                      <a:pt x="743392" y="444915"/>
                      <a:pt x="763900" y="434660"/>
                      <a:pt x="761336" y="420559"/>
                    </a:cubicBezTo>
                    <a:cubicBezTo>
                      <a:pt x="749801" y="362872"/>
                      <a:pt x="688277" y="326979"/>
                      <a:pt x="644698" y="292367"/>
                    </a:cubicBezTo>
                    <a:cubicBezTo>
                      <a:pt x="580610" y="242372"/>
                      <a:pt x="513960" y="198787"/>
                      <a:pt x="443464" y="159048"/>
                    </a:cubicBezTo>
                    <a:cubicBezTo>
                      <a:pt x="307598" y="83414"/>
                      <a:pt x="161480" y="28292"/>
                      <a:pt x="8952" y="90"/>
                    </a:cubicBezTo>
                    <a:cubicBezTo>
                      <a:pt x="-20" y="-1192"/>
                      <a:pt x="-3865" y="11627"/>
                      <a:pt x="5107" y="14191"/>
                    </a:cubicBezTo>
                    <a:lnTo>
                      <a:pt x="5107" y="14191"/>
                    </a:lnTo>
                    <a:close/>
                  </a:path>
                </a:pathLst>
              </a:custGeom>
              <a:solidFill>
                <a:srgbClr val="313031"/>
              </a:solidFill>
              <a:ln w="1281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4452041A-0F23-38D9-599B-F12CC6B4A028}"/>
                  </a:ext>
                </a:extLst>
              </p:cNvPr>
              <p:cNvSpPr/>
              <p:nvPr/>
            </p:nvSpPr>
            <p:spPr>
              <a:xfrm>
                <a:off x="-13196382" y="-2827401"/>
                <a:ext cx="201577" cy="141201"/>
              </a:xfrm>
              <a:custGeom>
                <a:avLst/>
                <a:gdLst>
                  <a:gd name="connsiteX0" fmla="*/ 1480 w 201577"/>
                  <a:gd name="connsiteY0" fmla="*/ 111807 h 141201"/>
                  <a:gd name="connsiteX1" fmla="*/ 73258 w 201577"/>
                  <a:gd name="connsiteY1" fmla="*/ 133600 h 141201"/>
                  <a:gd name="connsiteX2" fmla="*/ 150163 w 201577"/>
                  <a:gd name="connsiteY2" fmla="*/ 136164 h 141201"/>
                  <a:gd name="connsiteX3" fmla="*/ 179643 w 201577"/>
                  <a:gd name="connsiteY3" fmla="*/ 87451 h 141201"/>
                  <a:gd name="connsiteX4" fmla="*/ 200151 w 201577"/>
                  <a:gd name="connsiteY4" fmla="*/ 6690 h 141201"/>
                  <a:gd name="connsiteX5" fmla="*/ 186051 w 201577"/>
                  <a:gd name="connsiteY5" fmla="*/ 1562 h 141201"/>
                  <a:gd name="connsiteX6" fmla="*/ 120682 w 201577"/>
                  <a:gd name="connsiteY6" fmla="*/ 105398 h 141201"/>
                  <a:gd name="connsiteX7" fmla="*/ 55313 w 201577"/>
                  <a:gd name="connsiteY7" fmla="*/ 97706 h 141201"/>
                  <a:gd name="connsiteX8" fmla="*/ 1480 w 201577"/>
                  <a:gd name="connsiteY8" fmla="*/ 102834 h 141201"/>
                  <a:gd name="connsiteX9" fmla="*/ 1480 w 201577"/>
                  <a:gd name="connsiteY9" fmla="*/ 111807 h 141201"/>
                  <a:gd name="connsiteX10" fmla="*/ 1480 w 201577"/>
                  <a:gd name="connsiteY10" fmla="*/ 111807 h 14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1577" h="141201">
                    <a:moveTo>
                      <a:pt x="1480" y="111807"/>
                    </a:moveTo>
                    <a:cubicBezTo>
                      <a:pt x="20706" y="129754"/>
                      <a:pt x="47623" y="129754"/>
                      <a:pt x="73258" y="133600"/>
                    </a:cubicBezTo>
                    <a:cubicBezTo>
                      <a:pt x="95047" y="136164"/>
                      <a:pt x="129655" y="147701"/>
                      <a:pt x="150163" y="136164"/>
                    </a:cubicBezTo>
                    <a:cubicBezTo>
                      <a:pt x="168107" y="127190"/>
                      <a:pt x="173234" y="105398"/>
                      <a:pt x="179643" y="87451"/>
                    </a:cubicBezTo>
                    <a:cubicBezTo>
                      <a:pt x="189896" y="60531"/>
                      <a:pt x="206559" y="34892"/>
                      <a:pt x="200151" y="6690"/>
                    </a:cubicBezTo>
                    <a:cubicBezTo>
                      <a:pt x="198869" y="1562"/>
                      <a:pt x="191178" y="-2283"/>
                      <a:pt x="186051" y="1562"/>
                    </a:cubicBezTo>
                    <a:cubicBezTo>
                      <a:pt x="154008" y="23355"/>
                      <a:pt x="159135" y="95142"/>
                      <a:pt x="120682" y="105398"/>
                    </a:cubicBezTo>
                    <a:cubicBezTo>
                      <a:pt x="102738" y="110525"/>
                      <a:pt x="73258" y="100270"/>
                      <a:pt x="55313" y="97706"/>
                    </a:cubicBezTo>
                    <a:cubicBezTo>
                      <a:pt x="33524" y="95142"/>
                      <a:pt x="20706" y="92579"/>
                      <a:pt x="1480" y="102834"/>
                    </a:cubicBezTo>
                    <a:cubicBezTo>
                      <a:pt x="198" y="104116"/>
                      <a:pt x="-1084" y="109243"/>
                      <a:pt x="1480" y="111807"/>
                    </a:cubicBezTo>
                    <a:lnTo>
                      <a:pt x="1480" y="111807"/>
                    </a:lnTo>
                    <a:close/>
                  </a:path>
                </a:pathLst>
              </a:custGeom>
              <a:solidFill>
                <a:srgbClr val="313031"/>
              </a:solidFill>
              <a:ln w="12815" cap="flat">
                <a:noFill/>
                <a:prstDash val="solid"/>
                <a:miter/>
              </a:ln>
            </p:spPr>
            <p:txBody>
              <a:bodyPr rtlCol="0" anchor="ctr"/>
              <a:lstStyle/>
              <a:p>
                <a:endParaRPr lang="en-US"/>
              </a:p>
            </p:txBody>
          </p:sp>
        </p:grpSp>
        <p:grpSp>
          <p:nvGrpSpPr>
            <p:cNvPr id="237" name="Graphic 4">
              <a:extLst>
                <a:ext uri="{FF2B5EF4-FFF2-40B4-BE49-F238E27FC236}">
                  <a16:creationId xmlns:a16="http://schemas.microsoft.com/office/drawing/2014/main" id="{A770159B-1781-28E5-421D-792D81CFFD80}"/>
                </a:ext>
              </a:extLst>
            </p:cNvPr>
            <p:cNvGrpSpPr/>
            <p:nvPr/>
          </p:nvGrpSpPr>
          <p:grpSpPr>
            <a:xfrm>
              <a:off x="-12697585" y="-1404325"/>
              <a:ext cx="243295" cy="863442"/>
              <a:chOff x="-12697585" y="-1404325"/>
              <a:chExt cx="243295" cy="863442"/>
            </a:xfrm>
            <a:solidFill>
              <a:srgbClr val="313031"/>
            </a:solidFill>
          </p:grpSpPr>
          <p:sp>
            <p:nvSpPr>
              <p:cNvPr id="247" name="Freeform 246">
                <a:extLst>
                  <a:ext uri="{FF2B5EF4-FFF2-40B4-BE49-F238E27FC236}">
                    <a16:creationId xmlns:a16="http://schemas.microsoft.com/office/drawing/2014/main" id="{D170BC11-3713-63FF-23DF-4A2A98580583}"/>
                  </a:ext>
                </a:extLst>
              </p:cNvPr>
              <p:cNvSpPr/>
              <p:nvPr/>
            </p:nvSpPr>
            <p:spPr>
              <a:xfrm>
                <a:off x="-12596437" y="-1404325"/>
                <a:ext cx="135476" cy="754491"/>
              </a:xfrm>
              <a:custGeom>
                <a:avLst/>
                <a:gdLst>
                  <a:gd name="connsiteX0" fmla="*/ 78296 w 135476"/>
                  <a:gd name="connsiteY0" fmla="*/ 15516 h 754491"/>
                  <a:gd name="connsiteX1" fmla="*/ 93677 w 135476"/>
                  <a:gd name="connsiteY1" fmla="*/ 385990 h 754491"/>
                  <a:gd name="connsiteX2" fmla="*/ 56507 w 135476"/>
                  <a:gd name="connsiteY2" fmla="*/ 570586 h 754491"/>
                  <a:gd name="connsiteX3" fmla="*/ 110 w 135476"/>
                  <a:gd name="connsiteY3" fmla="*/ 742363 h 754491"/>
                  <a:gd name="connsiteX4" fmla="*/ 15491 w 135476"/>
                  <a:gd name="connsiteY4" fmla="*/ 751337 h 754491"/>
                  <a:gd name="connsiteX5" fmla="*/ 125721 w 135476"/>
                  <a:gd name="connsiteY5" fmla="*/ 407783 h 754491"/>
                  <a:gd name="connsiteX6" fmla="*/ 101368 w 135476"/>
                  <a:gd name="connsiteY6" fmla="*/ 7825 h 754491"/>
                  <a:gd name="connsiteX7" fmla="*/ 78296 w 135476"/>
                  <a:gd name="connsiteY7" fmla="*/ 15516 h 754491"/>
                  <a:gd name="connsiteX8" fmla="*/ 78296 w 135476"/>
                  <a:gd name="connsiteY8" fmla="*/ 15516 h 754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76" h="754491">
                    <a:moveTo>
                      <a:pt x="78296" y="15516"/>
                    </a:moveTo>
                    <a:cubicBezTo>
                      <a:pt x="94959" y="139862"/>
                      <a:pt x="107776" y="260362"/>
                      <a:pt x="93677" y="385990"/>
                    </a:cubicBezTo>
                    <a:cubicBezTo>
                      <a:pt x="85987" y="448804"/>
                      <a:pt x="74451" y="510336"/>
                      <a:pt x="56507" y="570586"/>
                    </a:cubicBezTo>
                    <a:cubicBezTo>
                      <a:pt x="39844" y="628272"/>
                      <a:pt x="7800" y="684677"/>
                      <a:pt x="110" y="742363"/>
                    </a:cubicBezTo>
                    <a:cubicBezTo>
                      <a:pt x="-1172" y="751337"/>
                      <a:pt x="9082" y="759028"/>
                      <a:pt x="15491" y="751337"/>
                    </a:cubicBezTo>
                    <a:cubicBezTo>
                      <a:pt x="91114" y="668012"/>
                      <a:pt x="111622" y="514182"/>
                      <a:pt x="125721" y="407783"/>
                    </a:cubicBezTo>
                    <a:cubicBezTo>
                      <a:pt x="142383" y="277027"/>
                      <a:pt x="139820" y="134734"/>
                      <a:pt x="101368" y="7825"/>
                    </a:cubicBezTo>
                    <a:cubicBezTo>
                      <a:pt x="97522" y="-6277"/>
                      <a:pt x="75733" y="133"/>
                      <a:pt x="78296" y="15516"/>
                    </a:cubicBezTo>
                    <a:lnTo>
                      <a:pt x="78296" y="15516"/>
                    </a:lnTo>
                    <a:close/>
                  </a:path>
                </a:pathLst>
              </a:custGeom>
              <a:solidFill>
                <a:srgbClr val="313031"/>
              </a:solidFill>
              <a:ln w="1281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66372695-8FE3-6229-EE79-81955ED212EA}"/>
                  </a:ext>
                </a:extLst>
              </p:cNvPr>
              <p:cNvSpPr/>
              <p:nvPr/>
            </p:nvSpPr>
            <p:spPr>
              <a:xfrm>
                <a:off x="-12697585" y="-702060"/>
                <a:ext cx="243295" cy="161176"/>
              </a:xfrm>
              <a:custGeom>
                <a:avLst/>
                <a:gdLst>
                  <a:gd name="connsiteX0" fmla="*/ 0 w 243295"/>
                  <a:gd name="connsiteY0" fmla="*/ 9332 h 161176"/>
                  <a:gd name="connsiteX1" fmla="*/ 35889 w 243295"/>
                  <a:gd name="connsiteY1" fmla="*/ 150343 h 161176"/>
                  <a:gd name="connsiteX2" fmla="*/ 53833 w 243295"/>
                  <a:gd name="connsiteY2" fmla="*/ 160598 h 161176"/>
                  <a:gd name="connsiteX3" fmla="*/ 237123 w 243295"/>
                  <a:gd name="connsiteY3" fmla="*/ 90093 h 161176"/>
                  <a:gd name="connsiteX4" fmla="*/ 226869 w 243295"/>
                  <a:gd name="connsiteY4" fmla="*/ 67018 h 161176"/>
                  <a:gd name="connsiteX5" fmla="*/ 44861 w 243295"/>
                  <a:gd name="connsiteY5" fmla="*/ 132396 h 161176"/>
                  <a:gd name="connsiteX6" fmla="*/ 61524 w 243295"/>
                  <a:gd name="connsiteY6" fmla="*/ 138805 h 161176"/>
                  <a:gd name="connsiteX7" fmla="*/ 19226 w 243295"/>
                  <a:gd name="connsiteY7" fmla="*/ 5486 h 161176"/>
                  <a:gd name="connsiteX8" fmla="*/ 0 w 243295"/>
                  <a:gd name="connsiteY8" fmla="*/ 9332 h 161176"/>
                  <a:gd name="connsiteX9" fmla="*/ 0 w 243295"/>
                  <a:gd name="connsiteY9" fmla="*/ 9332 h 16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295" h="161176">
                    <a:moveTo>
                      <a:pt x="0" y="9332"/>
                    </a:moveTo>
                    <a:cubicBezTo>
                      <a:pt x="1282" y="59326"/>
                      <a:pt x="16663" y="104193"/>
                      <a:pt x="35889" y="150343"/>
                    </a:cubicBezTo>
                    <a:cubicBezTo>
                      <a:pt x="38452" y="156752"/>
                      <a:pt x="44861" y="163162"/>
                      <a:pt x="53833" y="160598"/>
                    </a:cubicBezTo>
                    <a:cubicBezTo>
                      <a:pt x="114075" y="141369"/>
                      <a:pt x="183290" y="124704"/>
                      <a:pt x="237123" y="90093"/>
                    </a:cubicBezTo>
                    <a:cubicBezTo>
                      <a:pt x="249940" y="82401"/>
                      <a:pt x="240968" y="63172"/>
                      <a:pt x="226869" y="67018"/>
                    </a:cubicBezTo>
                    <a:cubicBezTo>
                      <a:pt x="165345" y="81119"/>
                      <a:pt x="105103" y="111885"/>
                      <a:pt x="44861" y="132396"/>
                    </a:cubicBezTo>
                    <a:cubicBezTo>
                      <a:pt x="49988" y="134960"/>
                      <a:pt x="55115" y="136241"/>
                      <a:pt x="61524" y="138805"/>
                    </a:cubicBezTo>
                    <a:cubicBezTo>
                      <a:pt x="39734" y="96502"/>
                      <a:pt x="29480" y="51635"/>
                      <a:pt x="19226" y="5486"/>
                    </a:cubicBezTo>
                    <a:cubicBezTo>
                      <a:pt x="16663" y="-3487"/>
                      <a:pt x="0" y="-923"/>
                      <a:pt x="0" y="9332"/>
                    </a:cubicBezTo>
                    <a:lnTo>
                      <a:pt x="0" y="9332"/>
                    </a:lnTo>
                    <a:close/>
                  </a:path>
                </a:pathLst>
              </a:custGeom>
              <a:solidFill>
                <a:srgbClr val="313031"/>
              </a:solidFill>
              <a:ln w="12815" cap="flat">
                <a:noFill/>
                <a:prstDash val="solid"/>
                <a:miter/>
              </a:ln>
            </p:spPr>
            <p:txBody>
              <a:bodyPr rtlCol="0" anchor="ctr"/>
              <a:lstStyle/>
              <a:p>
                <a:endParaRPr lang="en-US"/>
              </a:p>
            </p:txBody>
          </p:sp>
        </p:grpSp>
        <p:grpSp>
          <p:nvGrpSpPr>
            <p:cNvPr id="238" name="Graphic 4">
              <a:extLst>
                <a:ext uri="{FF2B5EF4-FFF2-40B4-BE49-F238E27FC236}">
                  <a16:creationId xmlns:a16="http://schemas.microsoft.com/office/drawing/2014/main" id="{7FFEEB23-63FB-1A2F-7548-E345749ADFEA}"/>
                </a:ext>
              </a:extLst>
            </p:cNvPr>
            <p:cNvGrpSpPr/>
            <p:nvPr/>
          </p:nvGrpSpPr>
          <p:grpSpPr>
            <a:xfrm>
              <a:off x="-13752512" y="633817"/>
              <a:ext cx="751351" cy="559517"/>
              <a:chOff x="-13752512" y="633817"/>
              <a:chExt cx="751351" cy="559517"/>
            </a:xfrm>
            <a:solidFill>
              <a:srgbClr val="313031"/>
            </a:solidFill>
          </p:grpSpPr>
          <p:sp>
            <p:nvSpPr>
              <p:cNvPr id="245" name="Freeform 244">
                <a:extLst>
                  <a:ext uri="{FF2B5EF4-FFF2-40B4-BE49-F238E27FC236}">
                    <a16:creationId xmlns:a16="http://schemas.microsoft.com/office/drawing/2014/main" id="{AAEF5DED-D496-F3E4-F188-BB3A178D69C6}"/>
                  </a:ext>
                </a:extLst>
              </p:cNvPr>
              <p:cNvSpPr/>
              <p:nvPr/>
            </p:nvSpPr>
            <p:spPr>
              <a:xfrm>
                <a:off x="-13675516" y="633817"/>
                <a:ext cx="674355" cy="457881"/>
              </a:xfrm>
              <a:custGeom>
                <a:avLst/>
                <a:gdLst>
                  <a:gd name="connsiteX0" fmla="*/ 663903 w 674355"/>
                  <a:gd name="connsiteY0" fmla="*/ 1519 h 457881"/>
                  <a:gd name="connsiteX1" fmla="*/ 539574 w 674355"/>
                  <a:gd name="connsiteY1" fmla="*/ 133557 h 457881"/>
                  <a:gd name="connsiteX2" fmla="*/ 379356 w 674355"/>
                  <a:gd name="connsiteY2" fmla="*/ 278413 h 457881"/>
                  <a:gd name="connsiteX3" fmla="*/ 10213 w 674355"/>
                  <a:gd name="connsiteY3" fmla="*/ 429680 h 457881"/>
                  <a:gd name="connsiteX4" fmla="*/ 14059 w 674355"/>
                  <a:gd name="connsiteY4" fmla="*/ 457882 h 457881"/>
                  <a:gd name="connsiteX5" fmla="*/ 388328 w 674355"/>
                  <a:gd name="connsiteY5" fmla="*/ 314308 h 457881"/>
                  <a:gd name="connsiteX6" fmla="*/ 540856 w 674355"/>
                  <a:gd name="connsiteY6" fmla="*/ 182270 h 457881"/>
                  <a:gd name="connsiteX7" fmla="*/ 674158 w 674355"/>
                  <a:gd name="connsiteY7" fmla="*/ 11775 h 457881"/>
                  <a:gd name="connsiteX8" fmla="*/ 663903 w 674355"/>
                  <a:gd name="connsiteY8" fmla="*/ 1519 h 457881"/>
                  <a:gd name="connsiteX9" fmla="*/ 663903 w 674355"/>
                  <a:gd name="connsiteY9" fmla="*/ 1519 h 45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355" h="457881">
                    <a:moveTo>
                      <a:pt x="663903" y="1519"/>
                    </a:moveTo>
                    <a:cubicBezTo>
                      <a:pt x="615197" y="37413"/>
                      <a:pt x="580590" y="88690"/>
                      <a:pt x="539574" y="133557"/>
                    </a:cubicBezTo>
                    <a:cubicBezTo>
                      <a:pt x="490868" y="186115"/>
                      <a:pt x="438316" y="237392"/>
                      <a:pt x="379356" y="278413"/>
                    </a:cubicBezTo>
                    <a:cubicBezTo>
                      <a:pt x="265281" y="359175"/>
                      <a:pt x="142233" y="393786"/>
                      <a:pt x="10213" y="429680"/>
                    </a:cubicBezTo>
                    <a:cubicBezTo>
                      <a:pt x="-5167" y="433526"/>
                      <a:pt x="-2604" y="457882"/>
                      <a:pt x="14059" y="457882"/>
                    </a:cubicBezTo>
                    <a:cubicBezTo>
                      <a:pt x="144797" y="450190"/>
                      <a:pt x="281943" y="387376"/>
                      <a:pt x="388328" y="314308"/>
                    </a:cubicBezTo>
                    <a:cubicBezTo>
                      <a:pt x="443443" y="275850"/>
                      <a:pt x="494713" y="230983"/>
                      <a:pt x="540856" y="182270"/>
                    </a:cubicBezTo>
                    <a:cubicBezTo>
                      <a:pt x="588280" y="132275"/>
                      <a:pt x="644677" y="75870"/>
                      <a:pt x="674158" y="11775"/>
                    </a:cubicBezTo>
                    <a:cubicBezTo>
                      <a:pt x="675439" y="5365"/>
                      <a:pt x="670312" y="-3608"/>
                      <a:pt x="663903" y="1519"/>
                    </a:cubicBezTo>
                    <a:lnTo>
                      <a:pt x="663903" y="1519"/>
                    </a:lnTo>
                    <a:close/>
                  </a:path>
                </a:pathLst>
              </a:custGeom>
              <a:solidFill>
                <a:srgbClr val="313031"/>
              </a:solidFill>
              <a:ln w="12815"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0627A30A-84EA-EEA5-3AD2-26E12FEAECC5}"/>
                  </a:ext>
                </a:extLst>
              </p:cNvPr>
              <p:cNvSpPr/>
              <p:nvPr/>
            </p:nvSpPr>
            <p:spPr>
              <a:xfrm>
                <a:off x="-13752512" y="977785"/>
                <a:ext cx="129770" cy="215550"/>
              </a:xfrm>
              <a:custGeom>
                <a:avLst/>
                <a:gdLst>
                  <a:gd name="connsiteX0" fmla="*/ 97464 w 129770"/>
                  <a:gd name="connsiteY0" fmla="*/ 2388 h 215550"/>
                  <a:gd name="connsiteX1" fmla="*/ 32095 w 129770"/>
                  <a:gd name="connsiteY1" fmla="*/ 83148 h 215550"/>
                  <a:gd name="connsiteX2" fmla="*/ 51 w 129770"/>
                  <a:gd name="connsiteY2" fmla="*/ 135707 h 215550"/>
                  <a:gd name="connsiteX3" fmla="*/ 26968 w 129770"/>
                  <a:gd name="connsiteY3" fmla="*/ 163909 h 215550"/>
                  <a:gd name="connsiteX4" fmla="*/ 117972 w 129770"/>
                  <a:gd name="connsiteY4" fmla="*/ 215186 h 215550"/>
                  <a:gd name="connsiteX5" fmla="*/ 126944 w 129770"/>
                  <a:gd name="connsiteY5" fmla="*/ 198521 h 215550"/>
                  <a:gd name="connsiteX6" fmla="*/ 78238 w 129770"/>
                  <a:gd name="connsiteY6" fmla="*/ 162627 h 215550"/>
                  <a:gd name="connsiteX7" fmla="*/ 29531 w 129770"/>
                  <a:gd name="connsiteY7" fmla="*/ 133143 h 215550"/>
                  <a:gd name="connsiteX8" fmla="*/ 66702 w 129770"/>
                  <a:gd name="connsiteY8" fmla="*/ 79303 h 215550"/>
                  <a:gd name="connsiteX9" fmla="*/ 109000 w 129770"/>
                  <a:gd name="connsiteY9" fmla="*/ 11361 h 215550"/>
                  <a:gd name="connsiteX10" fmla="*/ 97464 w 129770"/>
                  <a:gd name="connsiteY10" fmla="*/ 2388 h 215550"/>
                  <a:gd name="connsiteX11" fmla="*/ 97464 w 129770"/>
                  <a:gd name="connsiteY11" fmla="*/ 2388 h 21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770" h="215550">
                    <a:moveTo>
                      <a:pt x="97464" y="2388"/>
                    </a:moveTo>
                    <a:cubicBezTo>
                      <a:pt x="71829" y="25462"/>
                      <a:pt x="52603" y="56228"/>
                      <a:pt x="32095" y="83148"/>
                    </a:cubicBezTo>
                    <a:cubicBezTo>
                      <a:pt x="21841" y="97249"/>
                      <a:pt x="-1231" y="116478"/>
                      <a:pt x="51" y="135707"/>
                    </a:cubicBezTo>
                    <a:cubicBezTo>
                      <a:pt x="1333" y="151090"/>
                      <a:pt x="16714" y="157499"/>
                      <a:pt x="26968" y="163909"/>
                    </a:cubicBezTo>
                    <a:cubicBezTo>
                      <a:pt x="55166" y="181856"/>
                      <a:pt x="84647" y="206212"/>
                      <a:pt x="117972" y="215186"/>
                    </a:cubicBezTo>
                    <a:cubicBezTo>
                      <a:pt x="128226" y="217750"/>
                      <a:pt x="133353" y="206212"/>
                      <a:pt x="126944" y="198521"/>
                    </a:cubicBezTo>
                    <a:cubicBezTo>
                      <a:pt x="112845" y="183138"/>
                      <a:pt x="96182" y="172883"/>
                      <a:pt x="78238" y="162627"/>
                    </a:cubicBezTo>
                    <a:cubicBezTo>
                      <a:pt x="69265" y="157499"/>
                      <a:pt x="30813" y="138271"/>
                      <a:pt x="29531" y="133143"/>
                    </a:cubicBezTo>
                    <a:cubicBezTo>
                      <a:pt x="26968" y="124170"/>
                      <a:pt x="61575" y="88276"/>
                      <a:pt x="66702" y="79303"/>
                    </a:cubicBezTo>
                    <a:cubicBezTo>
                      <a:pt x="82083" y="57510"/>
                      <a:pt x="97464" y="35717"/>
                      <a:pt x="109000" y="11361"/>
                    </a:cubicBezTo>
                    <a:cubicBezTo>
                      <a:pt x="112845" y="3669"/>
                      <a:pt x="103873" y="-4022"/>
                      <a:pt x="97464" y="2388"/>
                    </a:cubicBezTo>
                    <a:lnTo>
                      <a:pt x="97464" y="2388"/>
                    </a:lnTo>
                    <a:close/>
                  </a:path>
                </a:pathLst>
              </a:custGeom>
              <a:solidFill>
                <a:srgbClr val="313031"/>
              </a:solidFill>
              <a:ln w="12815" cap="flat">
                <a:noFill/>
                <a:prstDash val="solid"/>
                <a:miter/>
              </a:ln>
            </p:spPr>
            <p:txBody>
              <a:bodyPr rtlCol="0" anchor="ctr"/>
              <a:lstStyle/>
              <a:p>
                <a:endParaRPr lang="en-US"/>
              </a:p>
            </p:txBody>
          </p:sp>
        </p:grpSp>
        <p:grpSp>
          <p:nvGrpSpPr>
            <p:cNvPr id="239" name="Graphic 4">
              <a:extLst>
                <a:ext uri="{FF2B5EF4-FFF2-40B4-BE49-F238E27FC236}">
                  <a16:creationId xmlns:a16="http://schemas.microsoft.com/office/drawing/2014/main" id="{54F12F16-99E3-A4D3-6368-59552D778939}"/>
                </a:ext>
              </a:extLst>
            </p:cNvPr>
            <p:cNvGrpSpPr/>
            <p:nvPr/>
          </p:nvGrpSpPr>
          <p:grpSpPr>
            <a:xfrm>
              <a:off x="-16441297" y="755801"/>
              <a:ext cx="734023" cy="396423"/>
              <a:chOff x="-16441297" y="755801"/>
              <a:chExt cx="734023" cy="396423"/>
            </a:xfrm>
            <a:solidFill>
              <a:srgbClr val="313031"/>
            </a:solidFill>
          </p:grpSpPr>
          <p:sp>
            <p:nvSpPr>
              <p:cNvPr id="243" name="Freeform 242">
                <a:extLst>
                  <a:ext uri="{FF2B5EF4-FFF2-40B4-BE49-F238E27FC236}">
                    <a16:creationId xmlns:a16="http://schemas.microsoft.com/office/drawing/2014/main" id="{76C52984-8924-3B2D-74B3-7EDDF46C6860}"/>
                  </a:ext>
                </a:extLst>
              </p:cNvPr>
              <p:cNvSpPr/>
              <p:nvPr/>
            </p:nvSpPr>
            <p:spPr>
              <a:xfrm>
                <a:off x="-16380495" y="808763"/>
                <a:ext cx="673221" cy="343461"/>
              </a:xfrm>
              <a:custGeom>
                <a:avLst/>
                <a:gdLst>
                  <a:gd name="connsiteX0" fmla="*/ 666964 w 673221"/>
                  <a:gd name="connsiteY0" fmla="*/ 318830 h 343461"/>
                  <a:gd name="connsiteX1" fmla="*/ 487519 w 673221"/>
                  <a:gd name="connsiteY1" fmla="*/ 282936 h 343461"/>
                  <a:gd name="connsiteX2" fmla="*/ 310638 w 673221"/>
                  <a:gd name="connsiteY2" fmla="*/ 197048 h 343461"/>
                  <a:gd name="connsiteX3" fmla="*/ 160674 w 673221"/>
                  <a:gd name="connsiteY3" fmla="*/ 103467 h 343461"/>
                  <a:gd name="connsiteX4" fmla="*/ 15837 w 673221"/>
                  <a:gd name="connsiteY4" fmla="*/ 914 h 343461"/>
                  <a:gd name="connsiteX5" fmla="*/ 1738 w 673221"/>
                  <a:gd name="connsiteY5" fmla="*/ 15016 h 343461"/>
                  <a:gd name="connsiteX6" fmla="*/ 126067 w 673221"/>
                  <a:gd name="connsiteY6" fmla="*/ 118851 h 343461"/>
                  <a:gd name="connsiteX7" fmla="*/ 315765 w 673221"/>
                  <a:gd name="connsiteY7" fmla="*/ 236787 h 343461"/>
                  <a:gd name="connsiteX8" fmla="*/ 666964 w 673221"/>
                  <a:gd name="connsiteY8" fmla="*/ 336776 h 343461"/>
                  <a:gd name="connsiteX9" fmla="*/ 666964 w 673221"/>
                  <a:gd name="connsiteY9" fmla="*/ 318830 h 343461"/>
                  <a:gd name="connsiteX10" fmla="*/ 666964 w 673221"/>
                  <a:gd name="connsiteY10" fmla="*/ 318830 h 343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3221" h="343461">
                    <a:moveTo>
                      <a:pt x="666964" y="318830"/>
                    </a:moveTo>
                    <a:cubicBezTo>
                      <a:pt x="605440" y="308574"/>
                      <a:pt x="546480" y="303447"/>
                      <a:pt x="487519" y="282936"/>
                    </a:cubicBezTo>
                    <a:cubicBezTo>
                      <a:pt x="425996" y="261144"/>
                      <a:pt x="367035" y="229096"/>
                      <a:pt x="310638" y="197048"/>
                    </a:cubicBezTo>
                    <a:cubicBezTo>
                      <a:pt x="259369" y="167563"/>
                      <a:pt x="209381" y="136798"/>
                      <a:pt x="160674" y="103467"/>
                    </a:cubicBezTo>
                    <a:cubicBezTo>
                      <a:pt x="111968" y="70138"/>
                      <a:pt x="68389" y="25271"/>
                      <a:pt x="15837" y="914"/>
                    </a:cubicBezTo>
                    <a:cubicBezTo>
                      <a:pt x="8147" y="-2932"/>
                      <a:pt x="-4671" y="6042"/>
                      <a:pt x="1738" y="15016"/>
                    </a:cubicBezTo>
                    <a:cubicBezTo>
                      <a:pt x="32500" y="57319"/>
                      <a:pt x="82488" y="88085"/>
                      <a:pt x="126067" y="118851"/>
                    </a:cubicBezTo>
                    <a:cubicBezTo>
                      <a:pt x="186309" y="161154"/>
                      <a:pt x="250397" y="200894"/>
                      <a:pt x="315765" y="236787"/>
                    </a:cubicBezTo>
                    <a:cubicBezTo>
                      <a:pt x="415742" y="291909"/>
                      <a:pt x="549043" y="366260"/>
                      <a:pt x="666964" y="336776"/>
                    </a:cubicBezTo>
                    <a:cubicBezTo>
                      <a:pt x="674654" y="332931"/>
                      <a:pt x="675936" y="320112"/>
                      <a:pt x="666964" y="318830"/>
                    </a:cubicBezTo>
                    <a:lnTo>
                      <a:pt x="666964" y="318830"/>
                    </a:lnTo>
                    <a:close/>
                  </a:path>
                </a:pathLst>
              </a:custGeom>
              <a:solidFill>
                <a:srgbClr val="313031"/>
              </a:solidFill>
              <a:ln w="12815"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5BE2BBFA-2801-8DAF-2D21-BA883CF20E50}"/>
                  </a:ext>
                </a:extLst>
              </p:cNvPr>
              <p:cNvSpPr/>
              <p:nvPr/>
            </p:nvSpPr>
            <p:spPr>
              <a:xfrm>
                <a:off x="-16441297" y="755801"/>
                <a:ext cx="183208" cy="134637"/>
              </a:xfrm>
              <a:custGeom>
                <a:avLst/>
                <a:gdLst>
                  <a:gd name="connsiteX0" fmla="*/ 13834 w 183208"/>
                  <a:gd name="connsiteY0" fmla="*/ 134637 h 134637"/>
                  <a:gd name="connsiteX1" fmla="*/ 27933 w 183208"/>
                  <a:gd name="connsiteY1" fmla="*/ 93616 h 134637"/>
                  <a:gd name="connsiteX2" fmla="*/ 43314 w 183208"/>
                  <a:gd name="connsiteY2" fmla="*/ 29520 h 134637"/>
                  <a:gd name="connsiteX3" fmla="*/ 33060 w 183208"/>
                  <a:gd name="connsiteY3" fmla="*/ 39775 h 134637"/>
                  <a:gd name="connsiteX4" fmla="*/ 106119 w 183208"/>
                  <a:gd name="connsiteY4" fmla="*/ 32084 h 134637"/>
                  <a:gd name="connsiteX5" fmla="*/ 171488 w 183208"/>
                  <a:gd name="connsiteY5" fmla="*/ 41057 h 134637"/>
                  <a:gd name="connsiteX6" fmla="*/ 177897 w 183208"/>
                  <a:gd name="connsiteY6" fmla="*/ 17982 h 134637"/>
                  <a:gd name="connsiteX7" fmla="*/ 100992 w 183208"/>
                  <a:gd name="connsiteY7" fmla="*/ 36 h 134637"/>
                  <a:gd name="connsiteX8" fmla="*/ 21524 w 183208"/>
                  <a:gd name="connsiteY8" fmla="*/ 11573 h 134637"/>
                  <a:gd name="connsiteX9" fmla="*/ 2298 w 183208"/>
                  <a:gd name="connsiteY9" fmla="*/ 74387 h 134637"/>
                  <a:gd name="connsiteX10" fmla="*/ 12552 w 183208"/>
                  <a:gd name="connsiteY10" fmla="*/ 134637 h 134637"/>
                  <a:gd name="connsiteX11" fmla="*/ 13834 w 183208"/>
                  <a:gd name="connsiteY11" fmla="*/ 134637 h 134637"/>
                  <a:gd name="connsiteX12" fmla="*/ 13834 w 183208"/>
                  <a:gd name="connsiteY12" fmla="*/ 134637 h 13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208" h="134637">
                    <a:moveTo>
                      <a:pt x="13834" y="134637"/>
                    </a:moveTo>
                    <a:cubicBezTo>
                      <a:pt x="25369" y="124381"/>
                      <a:pt x="25369" y="108999"/>
                      <a:pt x="27933" y="93616"/>
                    </a:cubicBezTo>
                    <a:cubicBezTo>
                      <a:pt x="31778" y="71823"/>
                      <a:pt x="36905" y="50030"/>
                      <a:pt x="43314" y="29520"/>
                    </a:cubicBezTo>
                    <a:cubicBezTo>
                      <a:pt x="39468" y="33366"/>
                      <a:pt x="35623" y="37211"/>
                      <a:pt x="33060" y="39775"/>
                    </a:cubicBezTo>
                    <a:cubicBezTo>
                      <a:pt x="57413" y="33366"/>
                      <a:pt x="81766" y="30802"/>
                      <a:pt x="106119" y="32084"/>
                    </a:cubicBezTo>
                    <a:cubicBezTo>
                      <a:pt x="127909" y="33366"/>
                      <a:pt x="149699" y="41057"/>
                      <a:pt x="171488" y="41057"/>
                    </a:cubicBezTo>
                    <a:cubicBezTo>
                      <a:pt x="184306" y="41057"/>
                      <a:pt x="186869" y="24392"/>
                      <a:pt x="177897" y="17982"/>
                    </a:cubicBezTo>
                    <a:cubicBezTo>
                      <a:pt x="156107" y="2600"/>
                      <a:pt x="126627" y="1318"/>
                      <a:pt x="100992" y="36"/>
                    </a:cubicBezTo>
                    <a:cubicBezTo>
                      <a:pt x="80484" y="36"/>
                      <a:pt x="39468" y="-1246"/>
                      <a:pt x="21524" y="11573"/>
                    </a:cubicBezTo>
                    <a:cubicBezTo>
                      <a:pt x="6143" y="23110"/>
                      <a:pt x="4861" y="57722"/>
                      <a:pt x="2298" y="74387"/>
                    </a:cubicBezTo>
                    <a:cubicBezTo>
                      <a:pt x="-266" y="93616"/>
                      <a:pt x="-4111" y="120536"/>
                      <a:pt x="12552" y="134637"/>
                    </a:cubicBezTo>
                    <a:cubicBezTo>
                      <a:pt x="12552" y="134637"/>
                      <a:pt x="13834" y="134637"/>
                      <a:pt x="13834" y="134637"/>
                    </a:cubicBezTo>
                    <a:lnTo>
                      <a:pt x="13834" y="134637"/>
                    </a:lnTo>
                    <a:close/>
                  </a:path>
                </a:pathLst>
              </a:custGeom>
              <a:solidFill>
                <a:srgbClr val="313031"/>
              </a:solidFill>
              <a:ln w="12815" cap="flat">
                <a:noFill/>
                <a:prstDash val="solid"/>
                <a:miter/>
              </a:ln>
            </p:spPr>
            <p:txBody>
              <a:bodyPr rtlCol="0" anchor="ctr"/>
              <a:lstStyle/>
              <a:p>
                <a:endParaRPr lang="en-US"/>
              </a:p>
            </p:txBody>
          </p:sp>
        </p:grpSp>
        <p:grpSp>
          <p:nvGrpSpPr>
            <p:cNvPr id="240" name="Graphic 4">
              <a:extLst>
                <a:ext uri="{FF2B5EF4-FFF2-40B4-BE49-F238E27FC236}">
                  <a16:creationId xmlns:a16="http://schemas.microsoft.com/office/drawing/2014/main" id="{0E4ED199-03F2-77A4-F2FC-84FB24327E6F}"/>
                </a:ext>
              </a:extLst>
            </p:cNvPr>
            <p:cNvGrpSpPr/>
            <p:nvPr/>
          </p:nvGrpSpPr>
          <p:grpSpPr>
            <a:xfrm>
              <a:off x="-17077588" y="-1330188"/>
              <a:ext cx="276124" cy="912510"/>
              <a:chOff x="-17077588" y="-1330188"/>
              <a:chExt cx="276124" cy="912510"/>
            </a:xfrm>
            <a:solidFill>
              <a:srgbClr val="313031"/>
            </a:solidFill>
          </p:grpSpPr>
          <p:sp>
            <p:nvSpPr>
              <p:cNvPr id="241" name="Freeform 240">
                <a:extLst>
                  <a:ext uri="{FF2B5EF4-FFF2-40B4-BE49-F238E27FC236}">
                    <a16:creationId xmlns:a16="http://schemas.microsoft.com/office/drawing/2014/main" id="{7FACA8CD-7251-2558-ED26-A936A1BC9708}"/>
                  </a:ext>
                </a:extLst>
              </p:cNvPr>
              <p:cNvSpPr/>
              <p:nvPr/>
            </p:nvSpPr>
            <p:spPr>
              <a:xfrm>
                <a:off x="-17039272" y="-1247179"/>
                <a:ext cx="104714" cy="829502"/>
              </a:xfrm>
              <a:custGeom>
                <a:avLst/>
                <a:gdLst>
                  <a:gd name="connsiteX0" fmla="*/ 82448 w 104714"/>
                  <a:gd name="connsiteY0" fmla="*/ 8354 h 829502"/>
                  <a:gd name="connsiteX1" fmla="*/ 5543 w 104714"/>
                  <a:gd name="connsiteY1" fmla="*/ 410876 h 829502"/>
                  <a:gd name="connsiteX2" fmla="*/ 35023 w 104714"/>
                  <a:gd name="connsiteY2" fmla="*/ 819808 h 829502"/>
                  <a:gd name="connsiteX3" fmla="*/ 61940 w 104714"/>
                  <a:gd name="connsiteY3" fmla="*/ 815962 h 829502"/>
                  <a:gd name="connsiteX4" fmla="*/ 42714 w 104714"/>
                  <a:gd name="connsiteY4" fmla="*/ 626238 h 829502"/>
                  <a:gd name="connsiteX5" fmla="*/ 40150 w 104714"/>
                  <a:gd name="connsiteY5" fmla="*/ 422413 h 829502"/>
                  <a:gd name="connsiteX6" fmla="*/ 104238 w 104714"/>
                  <a:gd name="connsiteY6" fmla="*/ 13482 h 829502"/>
                  <a:gd name="connsiteX7" fmla="*/ 82448 w 104714"/>
                  <a:gd name="connsiteY7" fmla="*/ 8354 h 829502"/>
                  <a:gd name="connsiteX8" fmla="*/ 82448 w 104714"/>
                  <a:gd name="connsiteY8" fmla="*/ 8354 h 82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14" h="829502">
                    <a:moveTo>
                      <a:pt x="82448" y="8354"/>
                    </a:moveTo>
                    <a:cubicBezTo>
                      <a:pt x="32460" y="133982"/>
                      <a:pt x="13234" y="276275"/>
                      <a:pt x="5543" y="410876"/>
                    </a:cubicBezTo>
                    <a:cubicBezTo>
                      <a:pt x="-2147" y="540350"/>
                      <a:pt x="-8556" y="696744"/>
                      <a:pt x="35023" y="819808"/>
                    </a:cubicBezTo>
                    <a:cubicBezTo>
                      <a:pt x="40150" y="833909"/>
                      <a:pt x="63222" y="832627"/>
                      <a:pt x="61940" y="815962"/>
                    </a:cubicBezTo>
                    <a:cubicBezTo>
                      <a:pt x="61940" y="753148"/>
                      <a:pt x="47841" y="689052"/>
                      <a:pt x="42714" y="626238"/>
                    </a:cubicBezTo>
                    <a:cubicBezTo>
                      <a:pt x="37587" y="558297"/>
                      <a:pt x="37587" y="490355"/>
                      <a:pt x="40150" y="422413"/>
                    </a:cubicBezTo>
                    <a:cubicBezTo>
                      <a:pt x="46559" y="282685"/>
                      <a:pt x="77321" y="150647"/>
                      <a:pt x="104238" y="13482"/>
                    </a:cubicBezTo>
                    <a:cubicBezTo>
                      <a:pt x="108083" y="-619"/>
                      <a:pt x="87575" y="-5747"/>
                      <a:pt x="82448" y="8354"/>
                    </a:cubicBezTo>
                    <a:lnTo>
                      <a:pt x="82448" y="8354"/>
                    </a:lnTo>
                    <a:close/>
                  </a:path>
                </a:pathLst>
              </a:custGeom>
              <a:solidFill>
                <a:srgbClr val="313031"/>
              </a:solidFill>
              <a:ln w="12815"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15C29FF6-4056-67EE-9188-F5BDF0E47806}"/>
                  </a:ext>
                </a:extLst>
              </p:cNvPr>
              <p:cNvSpPr/>
              <p:nvPr/>
            </p:nvSpPr>
            <p:spPr>
              <a:xfrm>
                <a:off x="-17077588" y="-1330188"/>
                <a:ext cx="276124" cy="134760"/>
              </a:xfrm>
              <a:custGeom>
                <a:avLst/>
                <a:gdLst>
                  <a:gd name="connsiteX0" fmla="*/ 6689 w 276124"/>
                  <a:gd name="connsiteY0" fmla="*/ 92645 h 134760"/>
                  <a:gd name="connsiteX1" fmla="*/ 163062 w 276124"/>
                  <a:gd name="connsiteY1" fmla="*/ 34958 h 134760"/>
                  <a:gd name="connsiteX2" fmla="*/ 263038 w 276124"/>
                  <a:gd name="connsiteY2" fmla="*/ 132384 h 134760"/>
                  <a:gd name="connsiteX3" fmla="*/ 275856 w 276124"/>
                  <a:gd name="connsiteY3" fmla="*/ 127257 h 134760"/>
                  <a:gd name="connsiteX4" fmla="*/ 169471 w 276124"/>
                  <a:gd name="connsiteY4" fmla="*/ 4193 h 134760"/>
                  <a:gd name="connsiteX5" fmla="*/ 123328 w 276124"/>
                  <a:gd name="connsiteY5" fmla="*/ 8038 h 134760"/>
                  <a:gd name="connsiteX6" fmla="*/ 1562 w 276124"/>
                  <a:gd name="connsiteY6" fmla="*/ 84953 h 134760"/>
                  <a:gd name="connsiteX7" fmla="*/ 6689 w 276124"/>
                  <a:gd name="connsiteY7" fmla="*/ 92645 h 134760"/>
                  <a:gd name="connsiteX8" fmla="*/ 6689 w 276124"/>
                  <a:gd name="connsiteY8" fmla="*/ 92645 h 13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124" h="134760">
                    <a:moveTo>
                      <a:pt x="6689" y="92645"/>
                    </a:moveTo>
                    <a:cubicBezTo>
                      <a:pt x="50268" y="83672"/>
                      <a:pt x="120764" y="19576"/>
                      <a:pt x="163062" y="34958"/>
                    </a:cubicBezTo>
                    <a:cubicBezTo>
                      <a:pt x="207923" y="52905"/>
                      <a:pt x="229713" y="101618"/>
                      <a:pt x="263038" y="132384"/>
                    </a:cubicBezTo>
                    <a:cubicBezTo>
                      <a:pt x="268165" y="137512"/>
                      <a:pt x="275856" y="133666"/>
                      <a:pt x="275856" y="127257"/>
                    </a:cubicBezTo>
                    <a:cubicBezTo>
                      <a:pt x="280983" y="78544"/>
                      <a:pt x="211768" y="20857"/>
                      <a:pt x="169471" y="4193"/>
                    </a:cubicBezTo>
                    <a:cubicBezTo>
                      <a:pt x="151526" y="-3499"/>
                      <a:pt x="141272" y="347"/>
                      <a:pt x="123328" y="8038"/>
                    </a:cubicBezTo>
                    <a:cubicBezTo>
                      <a:pt x="82312" y="25985"/>
                      <a:pt x="33606" y="52905"/>
                      <a:pt x="1562" y="84953"/>
                    </a:cubicBezTo>
                    <a:cubicBezTo>
                      <a:pt x="-2283" y="88799"/>
                      <a:pt x="1562" y="93927"/>
                      <a:pt x="6689" y="92645"/>
                    </a:cubicBezTo>
                    <a:lnTo>
                      <a:pt x="6689" y="92645"/>
                    </a:lnTo>
                    <a:close/>
                  </a:path>
                </a:pathLst>
              </a:custGeom>
              <a:solidFill>
                <a:srgbClr val="313031"/>
              </a:solidFill>
              <a:ln w="12815" cap="flat">
                <a:noFill/>
                <a:prstDash val="solid"/>
                <a:miter/>
              </a:ln>
            </p:spPr>
            <p:txBody>
              <a:bodyPr rtlCol="0" anchor="ctr"/>
              <a:lstStyle/>
              <a:p>
                <a:endParaRPr lang="en-US"/>
              </a:p>
            </p:txBody>
          </p:sp>
        </p:grpSp>
      </p:grpSp>
      <p:sp>
        <p:nvSpPr>
          <p:cNvPr id="257" name="Flowchart: Connector 5">
            <a:extLst>
              <a:ext uri="{FF2B5EF4-FFF2-40B4-BE49-F238E27FC236}">
                <a16:creationId xmlns:a16="http://schemas.microsoft.com/office/drawing/2014/main" id="{345F98E8-54A5-30C5-A0B7-1E158CCD288E}"/>
              </a:ext>
            </a:extLst>
          </p:cNvPr>
          <p:cNvSpPr/>
          <p:nvPr/>
        </p:nvSpPr>
        <p:spPr>
          <a:xfrm>
            <a:off x="8666036" y="3955518"/>
            <a:ext cx="2670684" cy="138535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Soutien informel - amis et famille</a:t>
            </a:r>
          </a:p>
        </p:txBody>
      </p:sp>
      <p:sp>
        <p:nvSpPr>
          <p:cNvPr id="258" name="Flowchart: Connector 7">
            <a:extLst>
              <a:ext uri="{FF2B5EF4-FFF2-40B4-BE49-F238E27FC236}">
                <a16:creationId xmlns:a16="http://schemas.microsoft.com/office/drawing/2014/main" id="{C71A37EE-A803-C1EC-3B88-60233D791094}"/>
              </a:ext>
            </a:extLst>
          </p:cNvPr>
          <p:cNvSpPr/>
          <p:nvPr/>
        </p:nvSpPr>
        <p:spPr>
          <a:xfrm>
            <a:off x="5724084" y="5016751"/>
            <a:ext cx="2565525" cy="16369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Infrastructure locale / </a:t>
            </a:r>
            <a:r>
              <a:rPr lang="en-GB" dirty="0" err="1">
                <a:solidFill>
                  <a:srgbClr val="000000"/>
                </a:solidFill>
                <a:latin typeface="Calibri" panose="020F0502020204030204" pitchFamily="34" charset="0"/>
                <a:cs typeface="Calibri" panose="020F0502020204030204" pitchFamily="34" charset="0"/>
              </a:rPr>
              <a:t>logement</a:t>
            </a:r>
            <a:endParaRPr lang="en-GB" dirty="0">
              <a:solidFill>
                <a:srgbClr val="000000"/>
              </a:solidFill>
              <a:latin typeface="Calibri" panose="020F0502020204030204" pitchFamily="34" charset="0"/>
              <a:cs typeface="Calibri" panose="020F0502020204030204" pitchFamily="34" charset="0"/>
            </a:endParaRPr>
          </a:p>
        </p:txBody>
      </p:sp>
      <p:sp>
        <p:nvSpPr>
          <p:cNvPr id="259" name="Flowchart: Connector 8">
            <a:extLst>
              <a:ext uri="{FF2B5EF4-FFF2-40B4-BE49-F238E27FC236}">
                <a16:creationId xmlns:a16="http://schemas.microsoft.com/office/drawing/2014/main" id="{F85093A3-BABE-C8B1-C2BF-EA82BEB7FC3C}"/>
              </a:ext>
            </a:extLst>
          </p:cNvPr>
          <p:cNvSpPr/>
          <p:nvPr/>
        </p:nvSpPr>
        <p:spPr>
          <a:xfrm>
            <a:off x="8783945" y="1539760"/>
            <a:ext cx="2400602" cy="1171017"/>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Technologies de l'information</a:t>
            </a:r>
          </a:p>
        </p:txBody>
      </p:sp>
      <p:sp>
        <p:nvSpPr>
          <p:cNvPr id="260" name="Flowchart: Connector 9">
            <a:extLst>
              <a:ext uri="{FF2B5EF4-FFF2-40B4-BE49-F238E27FC236}">
                <a16:creationId xmlns:a16="http://schemas.microsoft.com/office/drawing/2014/main" id="{4643025A-1187-E6E5-1D22-7EED3514B5CA}"/>
              </a:ext>
            </a:extLst>
          </p:cNvPr>
          <p:cNvSpPr/>
          <p:nvPr/>
        </p:nvSpPr>
        <p:spPr>
          <a:xfrm>
            <a:off x="5373292" y="162439"/>
            <a:ext cx="2899059" cy="1752599"/>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Soutien communautaire - conseils, groupes et organisations</a:t>
            </a:r>
          </a:p>
        </p:txBody>
      </p:sp>
      <p:sp>
        <p:nvSpPr>
          <p:cNvPr id="261" name="Flowchart: Connector 10">
            <a:extLst>
              <a:ext uri="{FF2B5EF4-FFF2-40B4-BE49-F238E27FC236}">
                <a16:creationId xmlns:a16="http://schemas.microsoft.com/office/drawing/2014/main" id="{DA81C36D-CDCC-9F59-4150-C4D91359E3EF}"/>
              </a:ext>
            </a:extLst>
          </p:cNvPr>
          <p:cNvSpPr/>
          <p:nvPr/>
        </p:nvSpPr>
        <p:spPr>
          <a:xfrm>
            <a:off x="2469274" y="1553186"/>
            <a:ext cx="2668077" cy="1468581"/>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Soutiens statutaires - établissements d'enseignement, etc.</a:t>
            </a:r>
          </a:p>
        </p:txBody>
      </p:sp>
      <p:sp>
        <p:nvSpPr>
          <p:cNvPr id="262" name="Flowchart: Connector 11">
            <a:extLst>
              <a:ext uri="{FF2B5EF4-FFF2-40B4-BE49-F238E27FC236}">
                <a16:creationId xmlns:a16="http://schemas.microsoft.com/office/drawing/2014/main" id="{A07F14F7-FFB3-F367-04F6-9AF7CA9C83D7}"/>
              </a:ext>
            </a:extLst>
          </p:cNvPr>
          <p:cNvSpPr/>
          <p:nvPr/>
        </p:nvSpPr>
        <p:spPr>
          <a:xfrm>
            <a:off x="2785688" y="4058218"/>
            <a:ext cx="2399614" cy="1426132"/>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60"/>
              </a:lnSpc>
            </a:pPr>
            <a:r>
              <a:rPr lang="en-GB" dirty="0">
                <a:solidFill>
                  <a:srgbClr val="000000"/>
                </a:solidFill>
                <a:latin typeface="Calibri" panose="020F0502020204030204" pitchFamily="34" charset="0"/>
                <a:cs typeface="Calibri" panose="020F0502020204030204" pitchFamily="34" charset="0"/>
              </a:rPr>
              <a:t>Soutien à la santé, formel et informel</a:t>
            </a:r>
          </a:p>
        </p:txBody>
      </p:sp>
      <p:sp>
        <p:nvSpPr>
          <p:cNvPr id="263" name="Text Placeholder 3">
            <a:extLst>
              <a:ext uri="{FF2B5EF4-FFF2-40B4-BE49-F238E27FC236}">
                <a16:creationId xmlns:a16="http://schemas.microsoft.com/office/drawing/2014/main" id="{F57A66DD-BCE2-2EEC-28DB-DF23EA017FC6}"/>
              </a:ext>
            </a:extLst>
          </p:cNvPr>
          <p:cNvSpPr txBox="1">
            <a:spLocks/>
          </p:cNvSpPr>
          <p:nvPr/>
        </p:nvSpPr>
        <p:spPr bwMode="auto">
          <a:xfrm>
            <a:off x="5524660" y="2817284"/>
            <a:ext cx="2899059" cy="24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50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3800"/>
              </a:lnSpc>
              <a:spcBef>
                <a:spcPts val="0"/>
              </a:spcBef>
            </a:pPr>
            <a:r>
              <a:rPr lang="en-GB" sz="3200" dirty="0"/>
              <a:t>Planification des soins centrée sur la personne</a:t>
            </a:r>
          </a:p>
        </p:txBody>
      </p:sp>
    </p:spTree>
    <p:extLst>
      <p:ext uri="{BB962C8B-B14F-4D97-AF65-F5344CB8AC3E}">
        <p14:creationId xmlns:p14="http://schemas.microsoft.com/office/powerpoint/2010/main" val="3529791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42FB14-58A2-0645-AA15-28B796EDD6ED}"/>
              </a:ext>
            </a:extLst>
          </p:cNvPr>
          <p:cNvSpPr>
            <a:spLocks noGrp="1"/>
          </p:cNvSpPr>
          <p:nvPr>
            <p:ph type="body" sz="quarter" idx="16"/>
          </p:nvPr>
        </p:nvSpPr>
        <p:spPr>
          <a:xfrm>
            <a:off x="685835" y="2349768"/>
            <a:ext cx="7718578" cy="867565"/>
          </a:xfrm>
        </p:spPr>
        <p:txBody>
          <a:bodyPr>
            <a:normAutofit/>
          </a:bodyPr>
          <a:lstStyle/>
          <a:p>
            <a:r>
              <a:rPr lang="en-US" sz="2800" dirty="0"/>
              <a:t>Le rôle du </a:t>
            </a:r>
            <a:r>
              <a:rPr lang="en-US" sz="2800" dirty="0" err="1"/>
              <a:t>professionnel</a:t>
            </a:r>
            <a:r>
              <a:rPr lang="en-US" sz="2800" dirty="0"/>
              <a:t> de santé et des soins</a:t>
            </a:r>
          </a:p>
        </p:txBody>
      </p:sp>
      <p:sp>
        <p:nvSpPr>
          <p:cNvPr id="6" name="Text Placeholder 5">
            <a:extLst>
              <a:ext uri="{FF2B5EF4-FFF2-40B4-BE49-F238E27FC236}">
                <a16:creationId xmlns:a16="http://schemas.microsoft.com/office/drawing/2014/main" id="{35F093E0-56A9-9B45-9742-FBECB7DE5998}"/>
              </a:ext>
            </a:extLst>
          </p:cNvPr>
          <p:cNvSpPr>
            <a:spLocks noGrp="1"/>
          </p:cNvSpPr>
          <p:nvPr>
            <p:ph type="body" sz="quarter" idx="17"/>
          </p:nvPr>
        </p:nvSpPr>
        <p:spPr/>
        <p:txBody>
          <a:bodyPr/>
          <a:lstStyle/>
          <a:p>
            <a:r>
              <a:rPr lang="en-US" dirty="0"/>
              <a:t>Module 2</a:t>
            </a:r>
          </a:p>
        </p:txBody>
      </p:sp>
      <p:pic>
        <p:nvPicPr>
          <p:cNvPr id="13" name="Picture 12" descr="Icon&#10;&#10;Description automatically generated">
            <a:extLst>
              <a:ext uri="{FF2B5EF4-FFF2-40B4-BE49-F238E27FC236}">
                <a16:creationId xmlns:a16="http://schemas.microsoft.com/office/drawing/2014/main" id="{86217A21-FA65-3047-AE4D-39B36A48F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4625" y="2048682"/>
            <a:ext cx="5829266" cy="5205558"/>
          </a:xfrm>
          <a:prstGeom prst="rect">
            <a:avLst/>
          </a:prstGeom>
        </p:spPr>
      </p:pic>
    </p:spTree>
    <p:extLst>
      <p:ext uri="{BB962C8B-B14F-4D97-AF65-F5344CB8AC3E}">
        <p14:creationId xmlns:p14="http://schemas.microsoft.com/office/powerpoint/2010/main" val="2625530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71741"/>
            <a:ext cx="2685657" cy="912067"/>
          </a:xfrm>
        </p:spPr>
        <p:txBody>
          <a:bodyPr>
            <a:normAutofit fontScale="25000" lnSpcReduction="20000"/>
          </a:bodyPr>
          <a:lstStyle/>
          <a:p>
            <a:pPr lvl="0" algn="ctr">
              <a:lnSpc>
                <a:spcPct val="150000"/>
              </a:lnSpc>
            </a:pPr>
            <a:r>
              <a:rPr lang="en-GB" sz="7200" b="1" dirty="0" err="1">
                <a:latin typeface="Amatic SC" panose="00000500000000000000" pitchFamily="2" charset="-79"/>
                <a:ea typeface="Times New Roman" panose="02020603050405020304" pitchFamily="18" charset="0"/>
                <a:cs typeface="Amatic SC" panose="00000500000000000000" pitchFamily="2" charset="-79"/>
              </a:rPr>
              <a:t>recentrer</a:t>
            </a:r>
            <a:r>
              <a:rPr lang="en-GB" sz="7200" b="1" dirty="0">
                <a:latin typeface="Amatic SC" panose="00000500000000000000" pitchFamily="2" charset="-79"/>
                <a:ea typeface="Times New Roman" panose="02020603050405020304" pitchFamily="18" charset="0"/>
                <a:cs typeface="Amatic SC" panose="00000500000000000000" pitchFamily="2" charset="-79"/>
              </a:rPr>
              <a:t> la conversation autour des </a:t>
            </a:r>
            <a:r>
              <a:rPr lang="en-GB" sz="7200" b="1" dirty="0" err="1">
                <a:latin typeface="Amatic SC" panose="00000500000000000000" pitchFamily="2" charset="-79"/>
                <a:ea typeface="Times New Roman" panose="02020603050405020304" pitchFamily="18" charset="0"/>
                <a:cs typeface="Amatic SC" panose="00000500000000000000" pitchFamily="2" charset="-79"/>
              </a:rPr>
              <a:t>modeles</a:t>
            </a:r>
            <a:r>
              <a:rPr lang="en-GB" sz="7200" b="1" dirty="0">
                <a:latin typeface="Amatic SC" panose="00000500000000000000" pitchFamily="2" charset="-79"/>
                <a:ea typeface="Times New Roman" panose="02020603050405020304" pitchFamily="18" charset="0"/>
                <a:cs typeface="Amatic SC" panose="00000500000000000000" pitchFamily="2" charset="-79"/>
              </a:rPr>
              <a:t> </a:t>
            </a:r>
            <a:r>
              <a:rPr lang="en-GB" sz="7200" b="1" dirty="0" err="1">
                <a:latin typeface="Amatic SC" panose="00000500000000000000" pitchFamily="2" charset="-79"/>
                <a:ea typeface="Times New Roman" panose="02020603050405020304" pitchFamily="18" charset="0"/>
                <a:cs typeface="Amatic SC" panose="00000500000000000000" pitchFamily="2" charset="-79"/>
              </a:rPr>
              <a:t>actuels</a:t>
            </a:r>
            <a:r>
              <a:rPr lang="en-GB" sz="7200" b="1" dirty="0">
                <a:latin typeface="Amatic SC" panose="00000500000000000000" pitchFamily="2" charset="-79"/>
                <a:ea typeface="Times New Roman" panose="02020603050405020304" pitchFamily="18" charset="0"/>
                <a:cs typeface="Amatic SC" panose="00000500000000000000" pitchFamily="2" charset="-79"/>
              </a:rPr>
              <a:t> de </a:t>
            </a:r>
            <a:r>
              <a:rPr lang="en-GB" sz="7200" b="1" dirty="0" err="1">
                <a:latin typeface="Amatic SC" panose="00000500000000000000" pitchFamily="2" charset="-79"/>
                <a:ea typeface="Times New Roman" panose="02020603050405020304" pitchFamily="18" charset="0"/>
                <a:cs typeface="Amatic SC" panose="00000500000000000000" pitchFamily="2" charset="-79"/>
              </a:rPr>
              <a:t>soins</a:t>
            </a:r>
            <a:r>
              <a:rPr lang="en-GB" sz="7200" b="1" dirty="0">
                <a:latin typeface="Amatic SC" panose="00000500000000000000" pitchFamily="2" charset="-79"/>
                <a:ea typeface="Times New Roman" panose="02020603050405020304" pitchFamily="18" charset="0"/>
                <a:cs typeface="Amatic SC" panose="00000500000000000000" pitchFamily="2" charset="-79"/>
              </a:rPr>
              <a:t> de </a:t>
            </a:r>
            <a:r>
              <a:rPr lang="en-GB" sz="7200" b="1" dirty="0" err="1">
                <a:latin typeface="Amatic SC" panose="00000500000000000000" pitchFamily="2" charset="-79"/>
                <a:ea typeface="Times New Roman" panose="02020603050405020304" pitchFamily="18" charset="0"/>
                <a:cs typeface="Amatic SC" panose="00000500000000000000" pitchFamily="2" charset="-79"/>
              </a:rPr>
              <a:t>santé</a:t>
            </a:r>
            <a:endParaRPr lang="en-GB" sz="1800" dirty="0">
              <a:effectLst/>
              <a:latin typeface="Times New Roman" panose="02020603050405020304" pitchFamily="18" charset="0"/>
              <a:ea typeface="Times New Roman" panose="02020603050405020304" pitchFamily="18" charset="0"/>
            </a:endParaRP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p:txBody>
          <a:bodyPr/>
          <a:lstStyle/>
          <a:p>
            <a:r>
              <a:rPr lang="en-US" sz="2400" dirty="0"/>
              <a:t>Résultat clé de l'apprentissage </a:t>
            </a:r>
            <a:r>
              <a:rPr lang="en-US" sz="2400" dirty="0">
                <a:solidFill>
                  <a:srgbClr val="FFC652"/>
                </a:solidFill>
                <a:effectLst>
                  <a:outerShdw blurRad="38100" dist="38100" dir="2700000" algn="tl">
                    <a:srgbClr val="000000">
                      <a:alpha val="43137"/>
                    </a:srgbClr>
                  </a:outerShdw>
                </a:effectLst>
              </a:rPr>
              <a:t>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166255" y="2697936"/>
            <a:ext cx="2569440" cy="684000"/>
          </a:xfrm>
        </p:spPr>
        <p:txBody>
          <a:bodyPr/>
          <a:lstStyle/>
          <a:p>
            <a:r>
              <a:rPr lang="en-US" sz="2400" dirty="0"/>
              <a:t>Résultat d'apprentissage clé </a:t>
            </a:r>
            <a:r>
              <a:rPr lang="en-US" sz="2400" dirty="0">
                <a:solidFill>
                  <a:srgbClr val="FFC652"/>
                </a:solidFill>
                <a:effectLst>
                  <a:outerShdw blurRad="38100" dist="38100" dir="2700000" algn="tl">
                    <a:srgbClr val="000000">
                      <a:alpha val="43137"/>
                    </a:srgbClr>
                  </a:outerShdw>
                </a:effectLst>
              </a:rPr>
              <a:t>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p:txBody>
          <a:bodyPr/>
          <a:lstStyle/>
          <a:p>
            <a:r>
              <a:rPr lang="en-US" sz="2400" dirty="0"/>
              <a:t>Résultat d'apprentissage clé </a:t>
            </a:r>
            <a:r>
              <a:rPr lang="en-US" sz="2400" dirty="0">
                <a:solidFill>
                  <a:srgbClr val="FFC652"/>
                </a:solidFill>
                <a:effectLst>
                  <a:outerShdw blurRad="38100" dist="38100" dir="2700000" algn="tl">
                    <a:srgbClr val="000000">
                      <a:alpha val="43137"/>
                    </a:srgbClr>
                  </a:outerShdw>
                </a:effectLst>
              </a:rPr>
              <a:t>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p:txBody>
          <a:bodyPr/>
          <a:lstStyle/>
          <a:p>
            <a:r>
              <a:rPr lang="en-US" sz="2400" dirty="0"/>
              <a:t>Résultat d'apprentissage clé </a:t>
            </a:r>
            <a:r>
              <a:rPr lang="en-US" sz="2400" dirty="0">
                <a:solidFill>
                  <a:srgbClr val="FFC652"/>
                </a:solidFill>
                <a:effectLst>
                  <a:outerShdw blurRad="38100" dist="38100" dir="2700000" algn="tl">
                    <a:srgbClr val="000000">
                      <a:alpha val="43137"/>
                    </a:srgbClr>
                  </a:outerShdw>
                </a:effectLst>
              </a:rPr>
              <a:t>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371882" y="2687418"/>
            <a:ext cx="2492067" cy="684000"/>
          </a:xfrm>
        </p:spPr>
        <p:txBody>
          <a:bodyPr/>
          <a:lstStyle/>
          <a:p>
            <a:r>
              <a:rPr lang="en-US" sz="2400" dirty="0"/>
              <a:t>Résultat d'apprentissage clé </a:t>
            </a:r>
            <a:r>
              <a:rPr lang="en-US" sz="2400" dirty="0">
                <a:solidFill>
                  <a:srgbClr val="FFC652"/>
                </a:solidFill>
                <a:effectLst>
                  <a:outerShdw blurRad="38100" dist="38100" dir="2700000" algn="tl">
                    <a:srgbClr val="000000">
                      <a:alpha val="43137"/>
                    </a:srgbClr>
                  </a:outerShdw>
                </a:effectLst>
              </a:rPr>
              <a:t>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p:txBody>
          <a:bodyPr/>
          <a:lstStyle/>
          <a:p>
            <a:r>
              <a:rPr lang="en-US" sz="2400" dirty="0"/>
              <a:t>Résultat d'apprentissage clé </a:t>
            </a:r>
            <a:r>
              <a:rPr lang="en-US" sz="2400" dirty="0">
                <a:solidFill>
                  <a:srgbClr val="FFC652"/>
                </a:solidFill>
                <a:effectLst>
                  <a:outerShdw blurRad="38100" dist="38100" dir="2700000" algn="tl">
                    <a:srgbClr val="000000">
                      <a:alpha val="43137"/>
                    </a:srgbClr>
                  </a:outerShdw>
                </a:effectLst>
              </a:rPr>
              <a:t>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p:txBody>
          <a:bodyPr>
            <a:normAutofit/>
          </a:bodyPr>
          <a:lstStyle/>
          <a:p>
            <a:pPr algn="ctr"/>
            <a:r>
              <a:rPr lang="en-GB" b="1" dirty="0">
                <a:latin typeface="Amatic SC" panose="00000500000000000000" pitchFamily="2" charset="-79"/>
                <a:ea typeface="Calibri" panose="020F0502020204030204" pitchFamily="34" charset="0"/>
                <a:cs typeface="Amatic SC" panose="00000500000000000000" pitchFamily="2" charset="-79"/>
              </a:rPr>
              <a:t>Le </a:t>
            </a:r>
            <a:r>
              <a:rPr lang="en-GB" b="1" dirty="0">
                <a:effectLst/>
                <a:latin typeface="Amatic SC" panose="00000500000000000000" pitchFamily="2" charset="-79"/>
                <a:ea typeface="Calibri" panose="020F0502020204030204" pitchFamily="34" charset="0"/>
                <a:cs typeface="Amatic SC" panose="00000500000000000000" pitchFamily="2" charset="-79"/>
              </a:rPr>
              <a:t>modèle de soins par étapes</a:t>
            </a:r>
            <a:endParaRPr lang="en-US" dirty="0">
              <a:latin typeface="Amatic SC" panose="00000500000000000000" pitchFamily="2" charset="-79"/>
              <a:cs typeface="Amatic SC" panose="00000500000000000000" pitchFamily="2" charset="-79"/>
            </a:endParaRP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448540" y="3303081"/>
            <a:ext cx="2022312" cy="785651"/>
          </a:xfrm>
        </p:spPr>
        <p:txBody>
          <a:bodyPr>
            <a:normAutofit/>
          </a:bodyPr>
          <a:lstStyle/>
          <a:p>
            <a:r>
              <a:rPr lang="en-GB" sz="1800" b="1" dirty="0">
                <a:latin typeface="Amatic SC" panose="00000500000000000000" pitchFamily="2" charset="-79"/>
                <a:ea typeface="Times New Roman" panose="02020603050405020304" pitchFamily="18" charset="0"/>
                <a:cs typeface="Amatic SC" panose="00000500000000000000" pitchFamily="2" charset="-79"/>
              </a:rPr>
              <a:t>Co Design &amp; Coproduction</a:t>
            </a:r>
          </a:p>
          <a:p>
            <a:r>
              <a:rPr lang="en-GB" sz="1800" b="1" dirty="0">
                <a:effectLst/>
                <a:latin typeface="Amatic SC" panose="00000500000000000000" pitchFamily="2" charset="-79"/>
                <a:ea typeface="Times New Roman" panose="02020603050405020304" pitchFamily="18" charset="0"/>
                <a:cs typeface="Amatic SC" panose="00000500000000000000" pitchFamily="2" charset="-79"/>
              </a:rPr>
              <a:t>Égalité</a:t>
            </a:r>
            <a:r>
              <a:rPr lang="en-GB" sz="1800" b="1" dirty="0">
                <a:latin typeface="Amatic SC" panose="00000500000000000000" pitchFamily="2" charset="-79"/>
                <a:ea typeface="Times New Roman" panose="02020603050405020304" pitchFamily="18" charset="0"/>
                <a:cs typeface="Amatic SC" panose="00000500000000000000" pitchFamily="2" charset="-79"/>
              </a:rPr>
              <a:t>, équité et réalité</a:t>
            </a:r>
            <a:endParaRPr lang="en-GB" sz="180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p:txBody>
          <a:bodyPr>
            <a:normAutofit fontScale="85000" lnSpcReduction="10000"/>
          </a:bodyPr>
          <a:lstStyle/>
          <a:p>
            <a:pPr algn="ctr">
              <a:lnSpc>
                <a:spcPct val="160000"/>
              </a:lnSpc>
            </a:pPr>
            <a:r>
              <a:rPr lang="en-US" b="1" dirty="0">
                <a:latin typeface="Amatic SC" panose="00000500000000000000" pitchFamily="2" charset="-79"/>
                <a:cs typeface="Amatic SC" panose="00000500000000000000" pitchFamily="2" charset="-79"/>
              </a:rPr>
              <a:t>Surmonter les réticences à s'engager</a:t>
            </a:r>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73323" y="5293008"/>
            <a:ext cx="2448367" cy="1067451"/>
          </a:xfrm>
        </p:spPr>
        <p:txBody>
          <a:bodyPr>
            <a:normAutofit fontScale="85000" lnSpcReduction="20000"/>
          </a:bodyPr>
          <a:lstStyle/>
          <a:p>
            <a:pPr algn="ctr">
              <a:lnSpc>
                <a:spcPct val="160000"/>
              </a:lnSpc>
            </a:pPr>
            <a:r>
              <a:rPr lang="en-GB" sz="1800" b="1" spc="25"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Célébrons l'apprentissage en développant un </a:t>
            </a:r>
            <a:r>
              <a:rPr lang="en-GB" sz="1800"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outil de cartographie des </a:t>
            </a:r>
            <a:r>
              <a:rPr lang="en-GB" sz="1800" b="1" spc="25" dirty="0" err="1">
                <a:solidFill>
                  <a:srgbClr val="000000"/>
                </a:solidFill>
                <a:latin typeface="Amatic SC" panose="00000500000000000000" pitchFamily="2" charset="-79"/>
                <a:ea typeface="Calibri" panose="020F0502020204030204" pitchFamily="34" charset="0"/>
                <a:cs typeface="Amatic SC" panose="00000500000000000000" pitchFamily="2" charset="-79"/>
              </a:rPr>
              <a:t>ressources</a:t>
            </a:r>
            <a:r>
              <a:rPr lang="en-GB" sz="1800"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 </a:t>
            </a:r>
            <a:r>
              <a:rPr lang="en-GB" sz="1800" b="1" spc="25" dirty="0" err="1">
                <a:solidFill>
                  <a:srgbClr val="000000"/>
                </a:solidFill>
                <a:latin typeface="Amatic SC" panose="00000500000000000000" pitchFamily="2" charset="-79"/>
                <a:ea typeface="Calibri" panose="020F0502020204030204" pitchFamily="34" charset="0"/>
                <a:cs typeface="Amatic SC" panose="00000500000000000000" pitchFamily="2" charset="-79"/>
              </a:rPr>
              <a:t>communautaires</a:t>
            </a:r>
            <a:endParaRPr lang="en-US" dirty="0">
              <a:latin typeface="Amatic SC" panose="00000500000000000000" pitchFamily="2" charset="-79"/>
              <a:cs typeface="Amatic SC" panose="00000500000000000000" pitchFamily="2" charset="-79"/>
            </a:endParaRPr>
          </a:p>
          <a:p>
            <a:endParaRPr lang="en-US"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740665" y="3288256"/>
            <a:ext cx="2123286" cy="1108932"/>
          </a:xfrm>
        </p:spPr>
        <p:txBody>
          <a:bodyPr>
            <a:normAutofit fontScale="70000" lnSpcReduction="20000"/>
          </a:bodyPr>
          <a:lstStyle/>
          <a:p>
            <a:pPr algn="ctr">
              <a:lnSpc>
                <a:spcPct val="170000"/>
              </a:lnSpc>
            </a:pPr>
            <a:r>
              <a:rPr lang="en-GB" b="1" spc="25" dirty="0">
                <a:solidFill>
                  <a:srgbClr val="000000"/>
                </a:solidFill>
                <a:latin typeface="Amatic SC" panose="00000500000000000000" pitchFamily="2" charset="-79"/>
                <a:ea typeface="Calibri" panose="020F0502020204030204" pitchFamily="34" charset="0"/>
                <a:cs typeface="Amatic SC" panose="00000500000000000000" pitchFamily="2" charset="-79"/>
              </a:rPr>
              <a:t>Principes fondamentaux de l'engagement des professionnels de la santé et des </a:t>
            </a:r>
            <a:r>
              <a:rPr lang="en-GB" b="1" spc="25" dirty="0" err="1">
                <a:solidFill>
                  <a:srgbClr val="000000"/>
                </a:solidFill>
                <a:latin typeface="Amatic SC" panose="00000500000000000000" pitchFamily="2" charset="-79"/>
                <a:ea typeface="Calibri" panose="020F0502020204030204" pitchFamily="34" charset="0"/>
                <a:cs typeface="Amatic SC" panose="00000500000000000000" pitchFamily="2" charset="-79"/>
              </a:rPr>
              <a:t>soins</a:t>
            </a:r>
            <a:endParaRPr lang="en-US" dirty="0"/>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34630"/>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FFC652"/>
          </a:solidFill>
          <a:ln w="22225" cap="rnd">
            <a:solidFill>
              <a:srgbClr val="31303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695956" y="2977981"/>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84188"/>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000"/>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1499685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D8AF7-2D80-7C11-0A20-F669FE04B172}"/>
              </a:ext>
            </a:extLst>
          </p:cNvPr>
          <p:cNvSpPr>
            <a:spLocks noGrp="1"/>
          </p:cNvSpPr>
          <p:nvPr>
            <p:ph type="body" sz="quarter" idx="17"/>
          </p:nvPr>
        </p:nvSpPr>
        <p:spPr>
          <a:xfrm>
            <a:off x="618461" y="487681"/>
            <a:ext cx="10512420" cy="792480"/>
          </a:xfrm>
        </p:spPr>
        <p:txBody>
          <a:bodyPr numCol="2"/>
          <a:lstStyle/>
          <a:p>
            <a:r>
              <a:rPr lang="en-US" sz="6000" dirty="0">
                <a:effectLst>
                  <a:outerShdw blurRad="38100" dist="38100" dir="2700000" algn="tl">
                    <a:srgbClr val="000000">
                      <a:alpha val="43137"/>
                    </a:srgbClr>
                  </a:outerShdw>
                </a:effectLst>
              </a:rPr>
              <a:t>Introduction</a:t>
            </a:r>
            <a:endParaRPr lang="en-GB" sz="60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Amatic SC" panose="00000500000000000000" pitchFamily="2" charset="-79"/>
            </a:endParaRP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La </a:t>
            </a:r>
            <a:r>
              <a:rPr lang="en-GB" sz="1400" b="0" dirty="0">
                <a:latin typeface="Josefin Sans" pitchFamily="2" charset="0"/>
                <a:ea typeface="Times New Roman" panose="02020603050405020304" pitchFamily="18" charset="0"/>
                <a:cs typeface="Amatic SC" panose="00000500000000000000" pitchFamily="2" charset="-79"/>
              </a:rPr>
              <a:t>f</a:t>
            </a:r>
            <a:r>
              <a:rPr lang="en-GB" sz="1400" b="0" dirty="0">
                <a:effectLst/>
                <a:latin typeface="Josefin Sans" pitchFamily="2" charset="0"/>
                <a:ea typeface="Times New Roman" panose="02020603050405020304" pitchFamily="18" charset="0"/>
                <a:cs typeface="Amatic SC" panose="00000500000000000000" pitchFamily="2" charset="-79"/>
              </a:rPr>
              <a:t>ormation ACTIVATE sur la prescription </a:t>
            </a:r>
            <a:r>
              <a:rPr lang="en-GB" sz="1400" b="0" dirty="0" err="1">
                <a:effectLst/>
                <a:latin typeface="Josefin Sans" pitchFamily="2" charset="0"/>
                <a:ea typeface="Times New Roman" panose="02020603050405020304" pitchFamily="18" charset="0"/>
                <a:cs typeface="Amatic SC" panose="00000500000000000000" pitchFamily="2" charset="-79"/>
              </a:rPr>
              <a:t>sociale</a:t>
            </a:r>
            <a:r>
              <a:rPr lang="en-GB" sz="1400" b="0" dirty="0">
                <a:effectLst/>
                <a:latin typeface="Josefin Sans" pitchFamily="2" charset="0"/>
                <a:ea typeface="Times New Roman" panose="02020603050405020304" pitchFamily="18" charset="0"/>
                <a:cs typeface="Amatic SC" panose="00000500000000000000" pitchFamily="2" charset="-79"/>
              </a:rPr>
              <a:t> et les ressources éducatives ouvertes a </a:t>
            </a:r>
            <a:r>
              <a:rPr lang="en-GB" sz="1400" b="0" dirty="0" err="1">
                <a:effectLst/>
                <a:latin typeface="Josefin Sans" pitchFamily="2" charset="0"/>
                <a:ea typeface="Times New Roman" panose="02020603050405020304" pitchFamily="18" charset="0"/>
                <a:cs typeface="Amatic SC" panose="00000500000000000000" pitchFamily="2" charset="-79"/>
              </a:rPr>
              <a:t>été</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élaborée</a:t>
            </a:r>
            <a:r>
              <a:rPr lang="en-GB" sz="1400" b="0" dirty="0">
                <a:effectLst/>
                <a:latin typeface="Josefin Sans" pitchFamily="2" charset="0"/>
                <a:ea typeface="Times New Roman" panose="02020603050405020304" pitchFamily="18" charset="0"/>
                <a:cs typeface="Amatic SC" panose="00000500000000000000" pitchFamily="2" charset="-79"/>
              </a:rPr>
              <a:t> et </a:t>
            </a:r>
            <a:r>
              <a:rPr lang="en-GB" sz="1400" b="0" dirty="0" err="1">
                <a:effectLst/>
                <a:latin typeface="Josefin Sans" pitchFamily="2" charset="0"/>
                <a:ea typeface="Times New Roman" panose="02020603050405020304" pitchFamily="18" charset="0"/>
                <a:cs typeface="Amatic SC" panose="00000500000000000000" pitchFamily="2" charset="-79"/>
              </a:rPr>
              <a:t>conçue</a:t>
            </a:r>
            <a:r>
              <a:rPr lang="en-GB" sz="1400" b="0" dirty="0">
                <a:effectLst/>
                <a:latin typeface="Josefin Sans" pitchFamily="2" charset="0"/>
                <a:ea typeface="Times New Roman" panose="02020603050405020304" pitchFamily="18" charset="0"/>
                <a:cs typeface="Amatic SC" panose="00000500000000000000" pitchFamily="2" charset="-79"/>
              </a:rPr>
              <a:t> par des professionnels de la </a:t>
            </a:r>
            <a:r>
              <a:rPr lang="en-GB" sz="1400" b="0" dirty="0" err="1">
                <a:effectLst/>
                <a:latin typeface="Josefin Sans" pitchFamily="2" charset="0"/>
                <a:ea typeface="Times New Roman" panose="02020603050405020304" pitchFamily="18" charset="0"/>
                <a:cs typeface="Amatic SC" panose="00000500000000000000" pitchFamily="2" charset="-79"/>
              </a:rPr>
              <a:t>santé</a:t>
            </a:r>
            <a:r>
              <a:rPr lang="en-GB" sz="1400" b="0" dirty="0">
                <a:effectLst/>
                <a:latin typeface="Josefin Sans" pitchFamily="2" charset="0"/>
                <a:ea typeface="Times New Roman" panose="02020603050405020304" pitchFamily="18" charset="0"/>
                <a:cs typeface="Amatic SC" panose="00000500000000000000" pitchFamily="2" charset="-79"/>
              </a:rPr>
              <a:t> de </a:t>
            </a:r>
            <a:r>
              <a:rPr lang="en-GB" sz="1400" b="0" dirty="0" err="1">
                <a:effectLst/>
                <a:latin typeface="Josefin Sans" pitchFamily="2" charset="0"/>
                <a:ea typeface="Times New Roman" panose="02020603050405020304" pitchFamily="18" charset="0"/>
                <a:cs typeface="Amatic SC" panose="00000500000000000000" pitchFamily="2" charset="-79"/>
              </a:rPr>
              <a:t>proxilmité</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afin</a:t>
            </a:r>
            <a:r>
              <a:rPr lang="en-GB" sz="1400" b="0" dirty="0">
                <a:effectLst/>
                <a:latin typeface="Josefin Sans" pitchFamily="2" charset="0"/>
                <a:ea typeface="Times New Roman" panose="02020603050405020304" pitchFamily="18" charset="0"/>
                <a:cs typeface="Amatic SC" panose="00000500000000000000" pitchFamily="2" charset="-79"/>
              </a:rPr>
              <a:t> de fournir des informations, des ressources et un soutien pour le </a:t>
            </a:r>
            <a:r>
              <a:rPr lang="en-GB" sz="1400" b="0" dirty="0" err="1">
                <a:effectLst/>
                <a:latin typeface="Josefin Sans" pitchFamily="2" charset="0"/>
                <a:ea typeface="Times New Roman" panose="02020603050405020304" pitchFamily="18" charset="0"/>
                <a:cs typeface="Amatic SC" panose="00000500000000000000" pitchFamily="2" charset="-79"/>
              </a:rPr>
              <a:t>développement</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continu</a:t>
            </a:r>
            <a:r>
              <a:rPr lang="en-GB" sz="1400" b="0" dirty="0">
                <a:effectLst/>
                <a:latin typeface="Josefin Sans" pitchFamily="2" charset="0"/>
                <a:ea typeface="Times New Roman" panose="02020603050405020304" pitchFamily="18" charset="0"/>
                <a:cs typeface="Amatic SC" panose="00000500000000000000" pitchFamily="2" charset="-79"/>
              </a:rPr>
              <a:t> des professionnels de la santé et des soins, d'une manière ouverte et accessible.  </a:t>
            </a:r>
          </a:p>
          <a:p>
            <a:pPr>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Ce </a:t>
            </a:r>
            <a:r>
              <a:rPr lang="en-GB" sz="1400" b="0" dirty="0" err="1">
                <a:effectLst/>
                <a:latin typeface="Josefin Sans" pitchFamily="2" charset="0"/>
                <a:ea typeface="Times New Roman" panose="02020603050405020304" pitchFamily="18" charset="0"/>
                <a:cs typeface="Amatic SC" panose="00000500000000000000" pitchFamily="2" charset="-79"/>
              </a:rPr>
              <a:t>cours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viendra</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compléter</a:t>
            </a:r>
            <a:r>
              <a:rPr lang="en-GB" sz="1400" b="0" dirty="0">
                <a:effectLst/>
                <a:latin typeface="Josefin Sans" pitchFamily="2" charset="0"/>
                <a:ea typeface="Times New Roman" panose="02020603050405020304" pitchFamily="18" charset="0"/>
                <a:cs typeface="Amatic SC" panose="00000500000000000000" pitchFamily="2" charset="-79"/>
              </a:rPr>
              <a:t> les </a:t>
            </a:r>
            <a:r>
              <a:rPr lang="en-GB" sz="1400" b="0" dirty="0" err="1">
                <a:effectLst/>
                <a:latin typeface="Josefin Sans" pitchFamily="2" charset="0"/>
                <a:ea typeface="Times New Roman" panose="02020603050405020304" pitchFamily="18" charset="0"/>
                <a:cs typeface="Amatic SC" panose="00000500000000000000" pitchFamily="2" charset="-79"/>
              </a:rPr>
              <a:t>ressources</a:t>
            </a:r>
            <a:r>
              <a:rPr lang="en-GB" sz="1400" b="0" dirty="0">
                <a:effectLst/>
                <a:latin typeface="Josefin Sans" pitchFamily="2" charset="0"/>
                <a:ea typeface="Times New Roman" panose="02020603050405020304" pitchFamily="18" charset="0"/>
                <a:cs typeface="Amatic SC" panose="00000500000000000000" pitchFamily="2" charset="-79"/>
              </a:rPr>
              <a:t> déjà </a:t>
            </a:r>
            <a:r>
              <a:rPr lang="en-GB" sz="1400" b="0" dirty="0" err="1">
                <a:effectLst/>
                <a:latin typeface="Josefin Sans" pitchFamily="2" charset="0"/>
                <a:ea typeface="Times New Roman" panose="02020603050405020304" pitchFamily="18" charset="0"/>
                <a:cs typeface="Amatic SC" panose="00000500000000000000" pitchFamily="2" charset="-79"/>
              </a:rPr>
              <a:t>disponibles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auprès</a:t>
            </a:r>
            <a:r>
              <a:rPr lang="en-GB" sz="1400" b="0" dirty="0">
                <a:effectLst/>
                <a:latin typeface="Josefin Sans" pitchFamily="2" charset="0"/>
                <a:ea typeface="Times New Roman" panose="02020603050405020304" pitchFamily="18" charset="0"/>
                <a:cs typeface="Amatic SC" panose="00000500000000000000" pitchFamily="2" charset="-79"/>
              </a:rPr>
              <a:t> du </a:t>
            </a:r>
            <a:r>
              <a:rPr lang="en-GB" sz="1400" b="0" dirty="0" err="1">
                <a:effectLst/>
                <a:latin typeface="Josefin Sans" pitchFamily="2" charset="0"/>
                <a:ea typeface="Times New Roman" panose="02020603050405020304" pitchFamily="18" charset="0"/>
                <a:cs typeface="Amatic SC" panose="00000500000000000000" pitchFamily="2" charset="-79"/>
              </a:rPr>
              <a:t>projet</a:t>
            </a:r>
            <a:r>
              <a:rPr lang="en-GB" sz="1400" b="0" dirty="0">
                <a:effectLst/>
                <a:latin typeface="Josefin Sans" pitchFamily="2" charset="0"/>
                <a:ea typeface="Times New Roman" panose="02020603050405020304" pitchFamily="18" charset="0"/>
                <a:cs typeface="Amatic SC" panose="00000500000000000000" pitchFamily="2" charset="-79"/>
              </a:rPr>
              <a:t> ACTIVATE :</a:t>
            </a:r>
          </a:p>
          <a:p>
            <a:pPr marL="342900" lvl="0" indent="-342900">
              <a:lnSpc>
                <a:spcPct val="150000"/>
              </a:lnSpc>
              <a:buFont typeface="Symbol" panose="05050102010706020507" pitchFamily="18" charset="2"/>
              <a:buChar char=""/>
            </a:pPr>
            <a:r>
              <a:rPr lang="en-GB" sz="1400" b="0" dirty="0">
                <a:effectLst/>
                <a:latin typeface="Josefin Sans" pitchFamily="2" charset="0"/>
                <a:ea typeface="Times New Roman" panose="02020603050405020304" pitchFamily="18" charset="0"/>
                <a:cs typeface="Amatic SC" panose="00000500000000000000" pitchFamily="2" charset="-79"/>
              </a:rPr>
              <a:t>Mind Yourself Now - Guide </a:t>
            </a:r>
            <a:r>
              <a:rPr lang="en-GB" sz="1400" b="0" dirty="0" err="1">
                <a:effectLst/>
                <a:latin typeface="Josefin Sans" pitchFamily="2" charset="0"/>
                <a:ea typeface="Times New Roman" panose="02020603050405020304" pitchFamily="18" charset="0"/>
                <a:cs typeface="Amatic SC" panose="00000500000000000000" pitchFamily="2" charset="-79"/>
              </a:rPr>
              <a:t>d'autonomisation</a:t>
            </a:r>
            <a:r>
              <a:rPr lang="en-GB" sz="1400" b="0" dirty="0">
                <a:effectLst/>
                <a:latin typeface="Josefin Sans" pitchFamily="2" charset="0"/>
                <a:ea typeface="Times New Roman" panose="02020603050405020304" pitchFamily="18" charset="0"/>
                <a:cs typeface="Amatic SC" panose="00000500000000000000" pitchFamily="2" charset="-79"/>
              </a:rPr>
              <a:t> des </a:t>
            </a:r>
            <a:r>
              <a:rPr lang="en-GB" sz="1400" b="0" dirty="0" err="1">
                <a:effectLst/>
                <a:latin typeface="Josefin Sans" pitchFamily="2" charset="0"/>
                <a:ea typeface="Times New Roman" panose="02020603050405020304" pitchFamily="18" charset="0"/>
                <a:cs typeface="Amatic SC" panose="00000500000000000000" pitchFamily="2" charset="-79"/>
              </a:rPr>
              <a:t>adultes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en</a:t>
            </a:r>
            <a:r>
              <a:rPr lang="en-GB" sz="1400" b="0" dirty="0">
                <a:effectLst/>
                <a:latin typeface="Josefin Sans" pitchFamily="2" charset="0"/>
                <a:ea typeface="Times New Roman" panose="02020603050405020304" pitchFamily="18" charset="0"/>
                <a:cs typeface="Amatic SC" panose="00000500000000000000" pitchFamily="2" charset="-79"/>
              </a:rPr>
              <a:t> matière de </a:t>
            </a:r>
            <a:r>
              <a:rPr lang="en-GB" sz="1400" b="0" dirty="0" err="1">
                <a:effectLst/>
                <a:latin typeface="Josefin Sans" pitchFamily="2" charset="0"/>
                <a:ea typeface="Times New Roman" panose="02020603050405020304" pitchFamily="18" charset="0"/>
                <a:cs typeface="Amatic SC" panose="00000500000000000000" pitchFamily="2" charset="-79"/>
              </a:rPr>
              <a:t>littératie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en</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santé</a:t>
            </a:r>
            <a:r>
              <a:rPr lang="en-GB" sz="1400" b="0" dirty="0">
                <a:effectLst/>
                <a:latin typeface="Josefin Sans" pitchFamily="2" charset="0"/>
                <a:ea typeface="Times New Roman" panose="02020603050405020304" pitchFamily="18" charset="0"/>
                <a:cs typeface="Amatic SC" panose="00000500000000000000" pitchFamily="2" charset="-79"/>
              </a:rPr>
              <a:t> - </a:t>
            </a:r>
            <a:r>
              <a:rPr lang="en-GB" sz="1400" b="0" dirty="0" err="1">
                <a:effectLst/>
                <a:latin typeface="Josefin Sans" pitchFamily="2" charset="0"/>
                <a:ea typeface="Times New Roman" panose="02020603050405020304" pitchFamily="18" charset="0"/>
                <a:cs typeface="Amatic SC" panose="00000500000000000000" pitchFamily="2" charset="-79"/>
              </a:rPr>
              <a:t>fournit</a:t>
            </a:r>
            <a:r>
              <a:rPr lang="en-GB" sz="1400" b="0" dirty="0">
                <a:effectLst/>
                <a:latin typeface="Josefin Sans" pitchFamily="2" charset="0"/>
                <a:ea typeface="Times New Roman" panose="02020603050405020304" pitchFamily="18" charset="0"/>
                <a:cs typeface="Amatic SC" panose="00000500000000000000" pitchFamily="2" charset="-79"/>
              </a:rPr>
              <a:t> des </a:t>
            </a:r>
            <a:r>
              <a:rPr lang="en-GB" sz="1400" b="0" dirty="0" err="1">
                <a:effectLst/>
                <a:latin typeface="Josefin Sans" pitchFamily="2" charset="0"/>
                <a:ea typeface="Times New Roman" panose="02020603050405020304" pitchFamily="18" charset="0"/>
                <a:cs typeface="Amatic SC" panose="00000500000000000000" pitchFamily="2" charset="-79"/>
              </a:rPr>
              <a:t>informations</a:t>
            </a:r>
            <a:r>
              <a:rPr lang="en-GB" sz="1400" b="0" dirty="0">
                <a:effectLst/>
                <a:latin typeface="Josefin Sans" pitchFamily="2" charset="0"/>
                <a:ea typeface="Times New Roman" panose="02020603050405020304" pitchFamily="18" charset="0"/>
                <a:cs typeface="Amatic SC" panose="00000500000000000000" pitchFamily="2" charset="-79"/>
              </a:rPr>
              <a:t> pour nous aider </a:t>
            </a:r>
            <a:r>
              <a:rPr lang="en-GB" sz="1400" b="0" dirty="0" err="1">
                <a:effectLst/>
                <a:latin typeface="Josefin Sans" pitchFamily="2" charset="0"/>
                <a:ea typeface="Times New Roman" panose="02020603050405020304" pitchFamily="18" charset="0"/>
                <a:cs typeface="Amatic SC" panose="00000500000000000000" pitchFamily="2" charset="-79"/>
              </a:rPr>
              <a:t>à</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soutenir</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notre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santé</a:t>
            </a:r>
            <a:r>
              <a:rPr lang="en-GB" sz="1400" b="0" dirty="0">
                <a:effectLst/>
                <a:latin typeface="Josefin Sans" pitchFamily="2" charset="0"/>
                <a:ea typeface="Times New Roman" panose="02020603050405020304" pitchFamily="18" charset="0"/>
                <a:cs typeface="Amatic SC" panose="00000500000000000000" pitchFamily="2" charset="-79"/>
              </a:rPr>
              <a:t> et </a:t>
            </a:r>
            <a:r>
              <a:rPr lang="en-GB" sz="1400" b="0" dirty="0" err="1">
                <a:effectLst/>
                <a:latin typeface="Josefin Sans" pitchFamily="2" charset="0"/>
                <a:ea typeface="Times New Roman" panose="02020603050405020304" pitchFamily="18" charset="0"/>
                <a:cs typeface="Amatic SC" panose="00000500000000000000" pitchFamily="2" charset="-79"/>
              </a:rPr>
              <a:t>notre</a:t>
            </a:r>
            <a:r>
              <a:rPr lang="en-GB" sz="1400" b="0" dirty="0">
                <a:effectLst/>
                <a:latin typeface="Josefin Sans" pitchFamily="2" charset="0"/>
                <a:ea typeface="Times New Roman" panose="02020603050405020304" pitchFamily="18" charset="0"/>
                <a:cs typeface="Amatic SC" panose="00000500000000000000" pitchFamily="2" charset="-79"/>
              </a:rPr>
              <a:t> bien-</a:t>
            </a:r>
            <a:r>
              <a:rPr lang="en-GB" sz="1400" b="0" dirty="0" err="1">
                <a:effectLst/>
                <a:latin typeface="Josefin Sans" pitchFamily="2" charset="0"/>
                <a:ea typeface="Times New Roman" panose="02020603050405020304" pitchFamily="18" charset="0"/>
                <a:cs typeface="Amatic SC" panose="00000500000000000000" pitchFamily="2" charset="-79"/>
              </a:rPr>
              <a:t>être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a:solidFill>
                  <a:srgbClr val="FFC000"/>
                </a:solidFill>
                <a:latin typeface="Josefin Sans" pitchFamily="2" charset="0"/>
                <a:ea typeface="Times New Roman" panose="02020603050405020304" pitchFamily="18" charset="0"/>
                <a:cs typeface="Amatic SC" panose="00000500000000000000" pitchFamily="2" charset="-79"/>
                <a:hlinkClick r:id="rId2">
                  <a:extLst>
                    <a:ext uri="{A12FA001-AC4F-418D-AE19-62706E023703}">
                      <ahyp:hlinkClr xmlns:ahyp="http://schemas.microsoft.com/office/drawing/2018/hyperlinkcolor" val="tx"/>
                    </a:ext>
                  </a:extLst>
                </a:hlinkClick>
              </a:rPr>
              <a:t>https://</a:t>
            </a:r>
            <a:r>
              <a:rPr lang="en-GB" sz="1400" b="0" dirty="0" err="1">
                <a:solidFill>
                  <a:srgbClr val="FFC000"/>
                </a:solidFill>
                <a:latin typeface="Josefin Sans" pitchFamily="2" charset="0"/>
                <a:ea typeface="Times New Roman" panose="02020603050405020304" pitchFamily="18" charset="0"/>
                <a:cs typeface="Amatic SC" panose="00000500000000000000" pitchFamily="2" charset="-79"/>
                <a:hlinkClick r:id="rId2">
                  <a:extLst>
                    <a:ext uri="{A12FA001-AC4F-418D-AE19-62706E023703}">
                      <ahyp:hlinkClr xmlns:ahyp="http://schemas.microsoft.com/office/drawing/2018/hyperlinkcolor" val="tx"/>
                    </a:ext>
                  </a:extLst>
                </a:hlinkClick>
              </a:rPr>
              <a:t>www.</a:t>
            </a:r>
            <a:r>
              <a:rPr lang="en-GB" sz="1400" b="0" dirty="0" err="1">
                <a:solidFill>
                  <a:srgbClr val="FFC000"/>
                </a:solidFill>
                <a:latin typeface="Josefin Sans" pitchFamily="2" charset="0"/>
                <a:ea typeface="Times New Roman" panose="02020603050405020304" pitchFamily="18" charset="0"/>
                <a:cs typeface="Amatic SC" panose="00000500000000000000" pitchFamily="2" charset="-79"/>
              </a:rPr>
              <a:t>socialprescribers.eu</a:t>
            </a:r>
            <a:r>
              <a:rPr lang="en-GB" sz="1400" b="0" dirty="0">
                <a:solidFill>
                  <a:srgbClr val="FFC000"/>
                </a:solidFill>
                <a:latin typeface="Josefin Sans" pitchFamily="2" charset="0"/>
                <a:ea typeface="Times New Roman" panose="02020603050405020304" pitchFamily="18" charset="0"/>
                <a:cs typeface="Amatic SC" panose="00000500000000000000" pitchFamily="2" charset="-79"/>
              </a:rPr>
              <a:t>/the-health-literacy-empowerment-guide/ </a:t>
            </a:r>
          </a:p>
          <a:p>
            <a:pPr marL="342900" lvl="0" indent="-342900">
              <a:lnSpc>
                <a:spcPct val="150000"/>
              </a:lnSpc>
              <a:buFont typeface="Symbol" panose="05050102010706020507" pitchFamily="18" charset="2"/>
              <a:buChar char=""/>
            </a:pPr>
            <a:endParaRPr lang="en-GB" sz="1400" b="0" dirty="0">
              <a:effectLst/>
              <a:latin typeface="Josefin Sans" pitchFamily="2" charset="0"/>
              <a:ea typeface="Times New Roman" panose="02020603050405020304" pitchFamily="18" charset="0"/>
              <a:cs typeface="Amatic SC" panose="00000500000000000000" pitchFamily="2" charset="-79"/>
            </a:endParaRPr>
          </a:p>
          <a:p>
            <a:pPr marL="342900" lvl="0" indent="-342900">
              <a:lnSpc>
                <a:spcPct val="150000"/>
              </a:lnSpc>
              <a:buFont typeface="Symbol" panose="05050102010706020507" pitchFamily="18" charset="2"/>
              <a:buChar char=""/>
            </a:pPr>
            <a:endParaRPr lang="en-GB" sz="1400" b="0" dirty="0">
              <a:latin typeface="Josefin Sans" pitchFamily="2" charset="0"/>
              <a:ea typeface="Times New Roman" panose="02020603050405020304" pitchFamily="18" charset="0"/>
              <a:cs typeface="Amatic SC" panose="00000500000000000000" pitchFamily="2" charset="-79"/>
            </a:endParaRPr>
          </a:p>
          <a:p>
            <a:pPr lvl="0" algn="ctr">
              <a:lnSpc>
                <a:spcPct val="150000"/>
              </a:lnSpc>
            </a:pPr>
            <a:endParaRPr lang="en-GB" sz="1400" b="0" dirty="0">
              <a:latin typeface="Josefin Sans" pitchFamily="2" charset="0"/>
              <a:ea typeface="Times New Roman" panose="02020603050405020304" pitchFamily="18" charset="0"/>
              <a:cs typeface="Amatic SC" panose="00000500000000000000" pitchFamily="2" charset="-79"/>
            </a:endParaRPr>
          </a:p>
          <a:p>
            <a:pPr marL="184150" lvl="0">
              <a:lnSpc>
                <a:spcPct val="150000"/>
              </a:lnSpc>
            </a:pPr>
            <a:r>
              <a:rPr lang="en-GB" sz="1400" b="0" dirty="0">
                <a:effectLst/>
                <a:latin typeface="Josefin Sans" pitchFamily="2" charset="0"/>
                <a:ea typeface="Times New Roman" panose="02020603050405020304" pitchFamily="18" charset="0"/>
                <a:cs typeface="Amatic SC" panose="00000500000000000000" pitchFamily="2" charset="-79"/>
              </a:rPr>
              <a:t>Le compendium des </a:t>
            </a:r>
            <a:r>
              <a:rPr lang="en-GB" sz="1400" b="0" dirty="0" err="1">
                <a:effectLst/>
                <a:latin typeface="Josefin Sans" pitchFamily="2" charset="0"/>
                <a:ea typeface="Times New Roman" panose="02020603050405020304" pitchFamily="18" charset="0"/>
                <a:cs typeface="Amatic SC" panose="00000500000000000000" pitchFamily="2" charset="-79"/>
              </a:rPr>
              <a:t>projets</a:t>
            </a:r>
            <a:r>
              <a:rPr lang="en-GB" sz="1400" b="0" dirty="0">
                <a:effectLst/>
                <a:latin typeface="Josefin Sans" pitchFamily="2" charset="0"/>
                <a:ea typeface="Times New Roman" panose="02020603050405020304" pitchFamily="18" charset="0"/>
                <a:cs typeface="Amatic SC" panose="00000500000000000000" pitchFamily="2" charset="-79"/>
              </a:rPr>
              <a:t> de </a:t>
            </a:r>
            <a:r>
              <a:rPr lang="en-GB" sz="1400" b="0" dirty="0" err="1">
                <a:effectLst/>
                <a:latin typeface="Josefin Sans" pitchFamily="2" charset="0"/>
                <a:ea typeface="Times New Roman" panose="02020603050405020304" pitchFamily="18" charset="0"/>
                <a:cs typeface="Amatic SC" panose="00000500000000000000" pitchFamily="2" charset="-79"/>
              </a:rPr>
              <a:t>soins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communautaires</a:t>
            </a:r>
            <a:r>
              <a:rPr lang="en-GB" sz="1400" b="0" dirty="0">
                <a:effectLst/>
                <a:latin typeface="Josefin Sans" pitchFamily="2" charset="0"/>
                <a:ea typeface="Times New Roman" panose="02020603050405020304" pitchFamily="18" charset="0"/>
                <a:cs typeface="Amatic SC" panose="00000500000000000000" pitchFamily="2" charset="-79"/>
              </a:rPr>
              <a:t> de prescription </a:t>
            </a:r>
            <a:r>
              <a:rPr lang="en-GB" sz="1400" b="0" dirty="0" err="1">
                <a:effectLst/>
                <a:latin typeface="Josefin Sans" pitchFamily="2" charset="0"/>
                <a:ea typeface="Times New Roman" panose="02020603050405020304" pitchFamily="18" charset="0"/>
                <a:cs typeface="Amatic SC" panose="00000500000000000000" pitchFamily="2" charset="-79"/>
              </a:rPr>
              <a:t>sociale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détaille</a:t>
            </a:r>
            <a:r>
              <a:rPr lang="en-GB" sz="1400" b="0" dirty="0">
                <a:effectLst/>
                <a:latin typeface="Josefin Sans" pitchFamily="2" charset="0"/>
                <a:ea typeface="Times New Roman" panose="02020603050405020304" pitchFamily="18" charset="0"/>
                <a:cs typeface="Amatic SC" panose="00000500000000000000" pitchFamily="2" charset="-79"/>
              </a:rPr>
              <a:t> 35 études de </a:t>
            </a:r>
            <a:r>
              <a:rPr lang="en-GB" sz="1400" b="0" dirty="0" err="1">
                <a:effectLst/>
                <a:latin typeface="Josefin Sans" pitchFamily="2" charset="0"/>
                <a:ea typeface="Times New Roman" panose="02020603050405020304" pitchFamily="18" charset="0"/>
                <a:cs typeface="Amatic SC" panose="00000500000000000000" pitchFamily="2" charset="-79"/>
              </a:rPr>
              <a:t>cas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européennes</a:t>
            </a:r>
            <a:r>
              <a:rPr lang="en-GB" sz="1400" b="0" dirty="0">
                <a:effectLst/>
                <a:latin typeface="Josefin Sans" pitchFamily="2" charset="0"/>
                <a:ea typeface="Times New Roman" panose="02020603050405020304" pitchFamily="18" charset="0"/>
                <a:cs typeface="Amatic SC" panose="00000500000000000000" pitchFamily="2" charset="-79"/>
              </a:rPr>
              <a:t> dans </a:t>
            </a:r>
            <a:r>
              <a:rPr lang="en-GB" sz="1400" b="0" dirty="0" err="1">
                <a:latin typeface="Josefin Sans" pitchFamily="2" charset="0"/>
                <a:ea typeface="Times New Roman" panose="02020603050405020304" pitchFamily="18" charset="0"/>
                <a:cs typeface="Amatic SC" panose="00000500000000000000" pitchFamily="2" charset="-79"/>
              </a:rPr>
              <a:t>diverses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catégories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notamment</a:t>
            </a:r>
            <a:r>
              <a:rPr lang="en-GB" sz="1400" b="0" dirty="0">
                <a:effectLst/>
                <a:latin typeface="Josefin Sans" pitchFamily="2" charset="0"/>
                <a:ea typeface="Times New Roman" panose="02020603050405020304" pitchFamily="18" charset="0"/>
                <a:cs typeface="Amatic SC" panose="00000500000000000000" pitchFamily="2" charset="-79"/>
              </a:rPr>
              <a:t> les arts et la culture, </a:t>
            </a:r>
            <a:r>
              <a:rPr lang="en-GB" sz="1400" b="0" dirty="0" err="1">
                <a:effectLst/>
                <a:latin typeface="Josefin Sans" pitchFamily="2" charset="0"/>
                <a:ea typeface="Times New Roman" panose="02020603050405020304" pitchFamily="18" charset="0"/>
                <a:cs typeface="Amatic SC" panose="00000500000000000000" pitchFamily="2" charset="-79"/>
              </a:rPr>
              <a:t>l'intergénérationnel</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l'activité</a:t>
            </a:r>
            <a:r>
              <a:rPr lang="en-GB" sz="1400" b="0" dirty="0">
                <a:effectLst/>
                <a:latin typeface="Josefin Sans" pitchFamily="2" charset="0"/>
                <a:ea typeface="Times New Roman" panose="02020603050405020304" pitchFamily="18" charset="0"/>
                <a:cs typeface="Amatic SC" panose="00000500000000000000" pitchFamily="2" charset="-79"/>
              </a:rPr>
              <a:t> physique, la </a:t>
            </a:r>
            <a:r>
              <a:rPr lang="en-GB" sz="1400" b="0" dirty="0" err="1">
                <a:effectLst/>
                <a:latin typeface="Josefin Sans" pitchFamily="2" charset="0"/>
                <a:ea typeface="Times New Roman" panose="02020603050405020304" pitchFamily="18" charset="0"/>
                <a:cs typeface="Amatic SC" panose="00000500000000000000" pitchFamily="2" charset="-79"/>
              </a:rPr>
              <a:t>santé</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mentale</a:t>
            </a:r>
            <a:r>
              <a:rPr lang="en-GB" sz="1400" b="0" dirty="0">
                <a:effectLst/>
                <a:latin typeface="Josefin Sans" pitchFamily="2" charset="0"/>
                <a:ea typeface="Times New Roman" panose="02020603050405020304" pitchFamily="18" charset="0"/>
                <a:cs typeface="Amatic SC" panose="00000500000000000000" pitchFamily="2" charset="-79"/>
              </a:rPr>
              <a:t> et la prescription </a:t>
            </a:r>
            <a:r>
              <a:rPr lang="en-GB" sz="1400" b="0" dirty="0" err="1">
                <a:effectLst/>
                <a:latin typeface="Josefin Sans" pitchFamily="2" charset="0"/>
                <a:ea typeface="Times New Roman" panose="02020603050405020304" pitchFamily="18" charset="0"/>
                <a:cs typeface="Amatic SC" panose="00000500000000000000" pitchFamily="2" charset="-79"/>
              </a:rPr>
              <a:t>sociale</a:t>
            </a:r>
            <a:r>
              <a:rPr lang="en-GB" sz="1400" b="0" dirty="0">
                <a:effectLst/>
                <a:latin typeface="Josefin Sans" pitchFamily="2" charset="0"/>
                <a:ea typeface="Times New Roman" panose="02020603050405020304" pitchFamily="18" charset="0"/>
                <a:cs typeface="Amatic SC" panose="00000500000000000000" pitchFamily="2" charset="-79"/>
              </a:rPr>
              <a:t> [lien </a:t>
            </a:r>
            <a:r>
              <a:rPr lang="en-GB" sz="1400" b="0" dirty="0" err="1">
                <a:effectLst/>
                <a:latin typeface="Josefin Sans" pitchFamily="2" charset="0"/>
                <a:ea typeface="Times New Roman" panose="02020603050405020304" pitchFamily="18" charset="0"/>
                <a:cs typeface="Amatic SC" panose="00000500000000000000" pitchFamily="2" charset="-79"/>
              </a:rPr>
              <a:t>vers</a:t>
            </a:r>
            <a:r>
              <a:rPr lang="en-GB" sz="1400" b="0" dirty="0">
                <a:effectLst/>
                <a:latin typeface="Josefin Sans" pitchFamily="2" charset="0"/>
                <a:ea typeface="Times New Roman" panose="02020603050405020304" pitchFamily="18" charset="0"/>
                <a:cs typeface="Amatic SC" panose="00000500000000000000" pitchFamily="2" charset="-79"/>
              </a:rPr>
              <a:t> le compendium].</a:t>
            </a:r>
          </a:p>
          <a:p>
            <a:pPr marL="138113">
              <a:lnSpc>
                <a:spcPct val="150000"/>
              </a:lnSpc>
            </a:pPr>
            <a:r>
              <a:rPr lang="en-GB" sz="1400" b="0" dirty="0">
                <a:latin typeface="Josefin Sans" pitchFamily="2" charset="0"/>
                <a:ea typeface="Times New Roman" panose="02020603050405020304" pitchFamily="18" charset="0"/>
                <a:cs typeface="Amatic SC" panose="00000500000000000000" pitchFamily="2" charset="-79"/>
              </a:rPr>
              <a:t>De plus</a:t>
            </a:r>
            <a:r>
              <a:rPr lang="en-GB" sz="1400" b="0" dirty="0">
                <a:effectLst/>
                <a:latin typeface="Josefin Sans" pitchFamily="2" charset="0"/>
                <a:ea typeface="Times New Roman" panose="02020603050405020304" pitchFamily="18" charset="0"/>
                <a:cs typeface="Amatic SC" panose="00000500000000000000" pitchFamily="2" charset="-79"/>
              </a:rPr>
              <a:t>, la </a:t>
            </a:r>
            <a:r>
              <a:rPr lang="en-GB" sz="1400" b="0" dirty="0" err="1">
                <a:effectLst/>
                <a:latin typeface="Josefin Sans" pitchFamily="2" charset="0"/>
                <a:ea typeface="Times New Roman" panose="02020603050405020304" pitchFamily="18" charset="0"/>
                <a:cs typeface="Amatic SC" panose="00000500000000000000" pitchFamily="2" charset="-79"/>
              </a:rPr>
              <a:t>dernière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ressource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est</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en</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cours</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d'élaboration</a:t>
            </a:r>
            <a:r>
              <a:rPr lang="en-GB" sz="1400" b="0" dirty="0">
                <a:effectLst/>
                <a:latin typeface="Josefin Sans" pitchFamily="2" charset="0"/>
                <a:ea typeface="Times New Roman" panose="02020603050405020304" pitchFamily="18" charset="0"/>
                <a:cs typeface="Amatic SC" panose="00000500000000000000" pitchFamily="2" charset="-79"/>
              </a:rPr>
              <a:t> : le </a:t>
            </a:r>
            <a:r>
              <a:rPr lang="en-US" sz="1400" b="0" dirty="0" err="1">
                <a:effectLst/>
                <a:latin typeface="Josefin Sans" pitchFamily="2" charset="0"/>
                <a:ea typeface="Times New Roman" panose="02020603050405020304" pitchFamily="18" charset="0"/>
                <a:cs typeface="Amatic SC" panose="00000500000000000000" pitchFamily="2" charset="-79"/>
              </a:rPr>
              <a:t>cours</a:t>
            </a:r>
            <a:r>
              <a:rPr lang="en-US" sz="1400" b="0" dirty="0">
                <a:effectLst/>
                <a:latin typeface="Josefin Sans" pitchFamily="2" charset="0"/>
                <a:ea typeface="Times New Roman" panose="02020603050405020304" pitchFamily="18" charset="0"/>
                <a:cs typeface="Amatic SC" panose="00000500000000000000" pitchFamily="2" charset="-79"/>
              </a:rPr>
              <a:t> </a:t>
            </a:r>
            <a:r>
              <a:rPr lang="en-US" sz="1400" b="0" dirty="0" err="1">
                <a:effectLst/>
                <a:latin typeface="Josefin Sans" pitchFamily="2" charset="0"/>
                <a:ea typeface="Times New Roman" panose="02020603050405020304" pitchFamily="18" charset="0"/>
                <a:cs typeface="Amatic SC" panose="00000500000000000000" pitchFamily="2" charset="-79"/>
              </a:rPr>
              <a:t>d'introduction</a:t>
            </a:r>
            <a:r>
              <a:rPr lang="en-US" sz="1400" b="0" dirty="0">
                <a:effectLst/>
                <a:latin typeface="Josefin Sans" pitchFamily="2" charset="0"/>
                <a:ea typeface="Times New Roman" panose="02020603050405020304" pitchFamily="18" charset="0"/>
                <a:cs typeface="Amatic SC" panose="00000500000000000000" pitchFamily="2" charset="-79"/>
              </a:rPr>
              <a:t> </a:t>
            </a:r>
            <a:r>
              <a:rPr lang="en-US" sz="1400" b="0" dirty="0" err="1">
                <a:effectLst/>
                <a:latin typeface="Josefin Sans" pitchFamily="2" charset="0"/>
                <a:ea typeface="Times New Roman" panose="02020603050405020304" pitchFamily="18" charset="0"/>
                <a:cs typeface="Amatic SC" panose="00000500000000000000" pitchFamily="2" charset="-79"/>
              </a:rPr>
              <a:t>à</a:t>
            </a:r>
            <a:r>
              <a:rPr lang="en-US" sz="1400" b="0" dirty="0">
                <a:effectLst/>
                <a:latin typeface="Josefin Sans" pitchFamily="2" charset="0"/>
                <a:ea typeface="Times New Roman" panose="02020603050405020304" pitchFamily="18" charset="0"/>
                <a:cs typeface="Amatic SC" panose="00000500000000000000" pitchFamily="2" charset="-79"/>
              </a:rPr>
              <a:t> la prescription </a:t>
            </a:r>
            <a:r>
              <a:rPr lang="en-US" sz="1400" b="0" dirty="0" err="1">
                <a:effectLst/>
                <a:latin typeface="Josefin Sans" pitchFamily="2" charset="0"/>
                <a:ea typeface="Times New Roman" panose="02020603050405020304" pitchFamily="18" charset="0"/>
                <a:cs typeface="Amatic SC" panose="00000500000000000000" pitchFamily="2" charset="-79"/>
              </a:rPr>
              <a:t>sociale</a:t>
            </a:r>
            <a:r>
              <a:rPr lang="en-US" sz="1400" b="0" dirty="0">
                <a:effectLst/>
                <a:latin typeface="Josefin Sans" pitchFamily="2" charset="0"/>
                <a:ea typeface="Times New Roman" panose="02020603050405020304" pitchFamily="18" charset="0"/>
                <a:cs typeface="Amatic SC" panose="00000500000000000000" pitchFamily="2" charset="-79"/>
              </a:rPr>
              <a:t> </a:t>
            </a:r>
            <a:r>
              <a:rPr lang="en-US" sz="1400" b="0" dirty="0" err="1">
                <a:effectLst/>
                <a:latin typeface="Josefin Sans" pitchFamily="2" charset="0"/>
                <a:ea typeface="Times New Roman" panose="02020603050405020304" pitchFamily="18" charset="0"/>
                <a:cs typeface="Amatic SC" panose="00000500000000000000" pitchFamily="2" charset="-79"/>
              </a:rPr>
              <a:t>destiné</a:t>
            </a:r>
            <a:r>
              <a:rPr lang="en-US" sz="1400" b="0" dirty="0">
                <a:effectLst/>
                <a:latin typeface="Josefin Sans" pitchFamily="2" charset="0"/>
                <a:ea typeface="Times New Roman" panose="02020603050405020304" pitchFamily="18" charset="0"/>
                <a:cs typeface="Amatic SC" panose="00000500000000000000" pitchFamily="2" charset="-79"/>
              </a:rPr>
              <a:t> aux </a:t>
            </a:r>
            <a:r>
              <a:rPr lang="en-US" sz="1400" b="0" dirty="0" err="1">
                <a:effectLst/>
                <a:latin typeface="Josefin Sans" pitchFamily="2" charset="0"/>
                <a:ea typeface="Times New Roman" panose="02020603050405020304" pitchFamily="18" charset="0"/>
                <a:cs typeface="Amatic SC" panose="00000500000000000000" pitchFamily="2" charset="-79"/>
              </a:rPr>
              <a:t>éducateurs</a:t>
            </a:r>
            <a:r>
              <a:rPr lang="en-US" sz="1400" b="0" dirty="0">
                <a:effectLst/>
                <a:latin typeface="Josefin Sans" pitchFamily="2" charset="0"/>
                <a:ea typeface="Times New Roman" panose="02020603050405020304" pitchFamily="18" charset="0"/>
                <a:cs typeface="Amatic SC" panose="00000500000000000000" pitchFamily="2" charset="-79"/>
              </a:rPr>
              <a:t> des services </a:t>
            </a:r>
            <a:r>
              <a:rPr lang="en-US" sz="1400" b="0" dirty="0" err="1">
                <a:effectLst/>
                <a:latin typeface="Josefin Sans" pitchFamily="2" charset="0"/>
                <a:ea typeface="Times New Roman" panose="02020603050405020304" pitchFamily="18" charset="0"/>
                <a:cs typeface="Amatic SC" panose="00000500000000000000" pitchFamily="2" charset="-79"/>
              </a:rPr>
              <a:t>sociaux</a:t>
            </a:r>
            <a:r>
              <a:rPr lang="en-US" sz="1400" b="0" dirty="0">
                <a:effectLst/>
                <a:latin typeface="Josefin Sans" pitchFamily="2" charset="0"/>
                <a:ea typeface="Times New Roman" panose="02020603050405020304" pitchFamily="18" charset="0"/>
                <a:cs typeface="Amatic SC" panose="00000500000000000000" pitchFamily="2" charset="-79"/>
              </a:rPr>
              <a:t> et </a:t>
            </a:r>
            <a:r>
              <a:rPr lang="en-US" sz="1400" b="0" dirty="0" err="1">
                <a:effectLst/>
                <a:latin typeface="Josefin Sans" pitchFamily="2" charset="0"/>
                <a:ea typeface="Times New Roman" panose="02020603050405020304" pitchFamily="18" charset="0"/>
                <a:cs typeface="Amatic SC" panose="00000500000000000000" pitchFamily="2" charset="-79"/>
              </a:rPr>
              <a:t>culturels</a:t>
            </a:r>
            <a:r>
              <a:rPr lang="en-US" sz="1400" b="0" dirty="0">
                <a:effectLst/>
                <a:latin typeface="Josefin Sans" pitchFamily="2" charset="0"/>
                <a:ea typeface="Times New Roman" panose="02020603050405020304" pitchFamily="18" charset="0"/>
                <a:cs typeface="Amatic SC" panose="00000500000000000000" pitchFamily="2" charset="-79"/>
              </a:rPr>
              <a:t> </a:t>
            </a:r>
            <a:r>
              <a:rPr lang="en-US" sz="1400" b="0" dirty="0" err="1">
                <a:effectLst/>
                <a:latin typeface="Josefin Sans" pitchFamily="2" charset="0"/>
                <a:ea typeface="Times New Roman" panose="02020603050405020304" pitchFamily="18" charset="0"/>
                <a:cs typeface="Amatic SC" panose="00000500000000000000" pitchFamily="2" charset="-79"/>
              </a:rPr>
              <a:t>viendra</a:t>
            </a:r>
            <a:r>
              <a:rPr lang="en-US"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compléter</a:t>
            </a:r>
            <a:r>
              <a:rPr lang="en-GB" sz="1400" b="0" dirty="0">
                <a:effectLst/>
                <a:latin typeface="Josefin Sans" pitchFamily="2" charset="0"/>
                <a:ea typeface="Times New Roman" panose="02020603050405020304" pitchFamily="18" charset="0"/>
                <a:cs typeface="Amatic SC" panose="00000500000000000000" pitchFamily="2" charset="-79"/>
              </a:rPr>
              <a:t> le </a:t>
            </a:r>
            <a:r>
              <a:rPr lang="en-GB" sz="1400" b="0" dirty="0" err="1">
                <a:effectLst/>
                <a:latin typeface="Josefin Sans" pitchFamily="2" charset="0"/>
                <a:ea typeface="Times New Roman" panose="02020603050405020304" pitchFamily="18" charset="0"/>
                <a:cs typeface="Amatic SC" panose="00000500000000000000" pitchFamily="2" charset="-79"/>
              </a:rPr>
              <a:t>portefeuille</a:t>
            </a:r>
            <a:r>
              <a:rPr lang="en-GB" sz="1400" b="0" dirty="0">
                <a:effectLst/>
                <a:latin typeface="Josefin Sans" pitchFamily="2" charset="0"/>
                <a:ea typeface="Times New Roman" panose="02020603050405020304" pitchFamily="18" charset="0"/>
                <a:cs typeface="Amatic SC" panose="00000500000000000000" pitchFamily="2" charset="-79"/>
              </a:rPr>
              <a:t> de </a:t>
            </a:r>
            <a:r>
              <a:rPr lang="en-GB" sz="1400" b="0" dirty="0" err="1">
                <a:effectLst/>
                <a:latin typeface="Josefin Sans" pitchFamily="2" charset="0"/>
                <a:ea typeface="Times New Roman" panose="02020603050405020304" pitchFamily="18" charset="0"/>
                <a:cs typeface="Amatic SC" panose="00000500000000000000" pitchFamily="2" charset="-79"/>
              </a:rPr>
              <a:t>ressources</a:t>
            </a:r>
            <a:r>
              <a:rPr lang="en-GB" sz="1400" b="0" dirty="0">
                <a:effectLst/>
                <a:latin typeface="Josefin Sans" pitchFamily="2" charset="0"/>
                <a:ea typeface="Times New Roman" panose="02020603050405020304" pitchFamily="18" charset="0"/>
                <a:cs typeface="Amatic SC" panose="00000500000000000000" pitchFamily="2" charset="-79"/>
              </a:rPr>
              <a:t> de </a:t>
            </a:r>
            <a:r>
              <a:rPr lang="en-GB" sz="1400" b="0" dirty="0" err="1">
                <a:effectLst/>
                <a:latin typeface="Josefin Sans" pitchFamily="2" charset="0"/>
                <a:ea typeface="Times New Roman" panose="02020603050405020304" pitchFamily="18" charset="0"/>
                <a:cs typeface="Amatic SC" panose="00000500000000000000" pitchFamily="2" charset="-79"/>
              </a:rPr>
              <a:t>ce</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projet</a:t>
            </a:r>
            <a:r>
              <a:rPr lang="en-GB" sz="1400" b="0" dirty="0">
                <a:effectLst/>
                <a:latin typeface="Josefin Sans" pitchFamily="2" charset="0"/>
                <a:ea typeface="Times New Roman" panose="02020603050405020304" pitchFamily="18" charset="0"/>
                <a:cs typeface="Amatic SC" panose="00000500000000000000" pitchFamily="2" charset="-79"/>
              </a:rPr>
              <a:t> </a:t>
            </a:r>
            <a:r>
              <a:rPr lang="en-GB" sz="1400" b="0" dirty="0" err="1">
                <a:effectLst/>
                <a:latin typeface="Josefin Sans" pitchFamily="2" charset="0"/>
                <a:ea typeface="Times New Roman" panose="02020603050405020304" pitchFamily="18" charset="0"/>
                <a:cs typeface="Amatic SC" panose="00000500000000000000" pitchFamily="2" charset="-79"/>
              </a:rPr>
              <a:t>novateur</a:t>
            </a:r>
            <a:r>
              <a:rPr lang="en-GB" sz="1400" b="0" dirty="0">
                <a:effectLst/>
                <a:latin typeface="Josefin Sans" pitchFamily="2" charset="0"/>
                <a:ea typeface="Times New Roman" panose="02020603050405020304" pitchFamily="18" charset="0"/>
                <a:cs typeface="Amatic SC" panose="00000500000000000000" pitchFamily="2" charset="-79"/>
              </a:rPr>
              <a:t> et </a:t>
            </a:r>
            <a:r>
              <a:rPr lang="en-GB" sz="1400" b="0" dirty="0" err="1">
                <a:effectLst/>
                <a:latin typeface="Josefin Sans" pitchFamily="2" charset="0"/>
                <a:ea typeface="Times New Roman" panose="02020603050405020304" pitchFamily="18" charset="0"/>
                <a:cs typeface="Amatic SC" panose="00000500000000000000" pitchFamily="2" charset="-79"/>
              </a:rPr>
              <a:t>passionnant</a:t>
            </a:r>
            <a:r>
              <a:rPr lang="en-GB" sz="1400" b="0" dirty="0">
                <a:effectLst/>
                <a:latin typeface="Josefin Sans" pitchFamily="2" charset="0"/>
                <a:ea typeface="Times New Roman" panose="02020603050405020304" pitchFamily="18" charset="0"/>
                <a:cs typeface="Amatic SC" panose="00000500000000000000" pitchFamily="2" charset="-79"/>
              </a:rPr>
              <a:t>.  </a:t>
            </a:r>
          </a:p>
          <a:p>
            <a:pPr marL="138113">
              <a:lnSpc>
                <a:spcPct val="150000"/>
              </a:lnSpc>
            </a:pPr>
            <a:r>
              <a:rPr lang="en-US" sz="1400" b="0" dirty="0">
                <a:effectLst/>
                <a:latin typeface="Josefin Sans" pitchFamily="2" charset="0"/>
                <a:ea typeface="Times New Roman" panose="02020603050405020304" pitchFamily="18" charset="0"/>
                <a:cs typeface="Amatic SC" panose="00000500000000000000" pitchFamily="2" charset="-79"/>
              </a:rPr>
              <a:t>La dernière ressource est un petit cours destiné à aider les éducateurs des services sociaux, culturels et communautaires à comprendre la prescription sociale, afin qu'ils puissent créer et dispenser une formation adaptée aux adultes </a:t>
            </a:r>
            <a:r>
              <a:rPr lang="en-US" sz="1400" b="0" dirty="0">
                <a:latin typeface="Josefin Sans" pitchFamily="2" charset="0"/>
                <a:ea typeface="Times New Roman" panose="02020603050405020304" pitchFamily="18" charset="0"/>
                <a:cs typeface="Amatic SC" panose="00000500000000000000" pitchFamily="2" charset="-79"/>
              </a:rPr>
              <a:t>pour les </a:t>
            </a:r>
            <a:r>
              <a:rPr lang="en-US" sz="1400" b="0" dirty="0" err="1">
                <a:effectLst/>
                <a:latin typeface="Josefin Sans" pitchFamily="2" charset="0"/>
                <a:ea typeface="Times New Roman" panose="02020603050405020304" pitchFamily="18" charset="0"/>
                <a:cs typeface="Amatic SC" panose="00000500000000000000" pitchFamily="2" charset="-79"/>
              </a:rPr>
              <a:t>bénéfices</a:t>
            </a:r>
            <a:r>
              <a:rPr lang="en-US" sz="1400" b="0" dirty="0">
                <a:effectLst/>
                <a:latin typeface="Josefin Sans" pitchFamily="2" charset="0"/>
                <a:ea typeface="Times New Roman" panose="02020603050405020304" pitchFamily="18" charset="0"/>
                <a:cs typeface="Amatic SC" panose="00000500000000000000" pitchFamily="2" charset="-79"/>
              </a:rPr>
              <a:t> de santé et de bien-être prescrits par la société. </a:t>
            </a:r>
            <a:endParaRPr lang="en-GB" sz="1400" b="0" dirty="0">
              <a:effectLst/>
              <a:latin typeface="Josefin Sans" pitchFamily="2" charset="0"/>
              <a:ea typeface="Times New Roman" panose="02020603050405020304" pitchFamily="18" charset="0"/>
              <a:cs typeface="Amatic SC" panose="00000500000000000000" pitchFamily="2" charset="-79"/>
            </a:endParaRPr>
          </a:p>
          <a:p>
            <a:endParaRPr lang="en-GB" sz="1600" dirty="0">
              <a:latin typeface="Josefin Sans" pitchFamily="2" charset="0"/>
            </a:endParaRPr>
          </a:p>
        </p:txBody>
      </p:sp>
      <p:pic>
        <p:nvPicPr>
          <p:cNvPr id="4" name="Picture 3" descr="Text, logo&#10;&#10;Description automatically generated">
            <a:extLst>
              <a:ext uri="{FF2B5EF4-FFF2-40B4-BE49-F238E27FC236}">
                <a16:creationId xmlns:a16="http://schemas.microsoft.com/office/drawing/2014/main" id="{5F4D747D-0622-FC8C-423D-81B05BA371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7400" y="0"/>
            <a:ext cx="1583979" cy="996098"/>
          </a:xfrm>
          <a:prstGeom prst="rect">
            <a:avLst/>
          </a:prstGeom>
        </p:spPr>
      </p:pic>
    </p:spTree>
    <p:extLst>
      <p:ext uri="{BB962C8B-B14F-4D97-AF65-F5344CB8AC3E}">
        <p14:creationId xmlns:p14="http://schemas.microsoft.com/office/powerpoint/2010/main" val="15780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614067" y="728212"/>
            <a:ext cx="8313703" cy="2062797"/>
          </a:xfrm>
        </p:spPr>
        <p:txBody>
          <a:bodyPr/>
          <a:lstStyle/>
          <a:p>
            <a:pP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Le soutien médical me permet de rester en vie.</a:t>
            </a:r>
            <a:endParaRPr lang="en-GB" sz="3600" dirty="0">
              <a:effectLst/>
              <a:latin typeface="Amatic SC" panose="00000500000000000000" pitchFamily="2" charset="-79"/>
              <a:ea typeface="Calibri" panose="020F0502020204030204" pitchFamily="34" charset="0"/>
              <a:cs typeface="Amatic SC" panose="00000500000000000000" pitchFamily="2" charset="-79"/>
            </a:endParaRPr>
          </a:p>
          <a:p>
            <a:pPr algn="ct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Mais ce sont les aspects psychologiques et sociaux </a:t>
            </a:r>
          </a:p>
          <a:p>
            <a:pPr algn="ctr">
              <a:lnSpc>
                <a:spcPct val="150000"/>
              </a:lnSpc>
              <a:spcAft>
                <a:spcPts val="800"/>
              </a:spcAft>
            </a:pPr>
            <a:r>
              <a:rPr lang="en-GB" sz="3600" dirty="0">
                <a:ln>
                  <a:noFill/>
                </a:ln>
                <a:solidFill>
                  <a:srgbClr val="000000"/>
                </a:solidFill>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le soutien qui me fait </a:t>
            </a:r>
            <a:r>
              <a:rPr lang="en-GB" sz="3600" dirty="0">
                <a:effectLst/>
                <a:latin typeface="Amatic SC" panose="00000500000000000000" pitchFamily="2" charset="-79"/>
                <a:ea typeface="Calibri" panose="020F0502020204030204" pitchFamily="34" charset="0"/>
                <a:cs typeface="Amatic SC" panose="00000500000000000000" pitchFamily="2" charset="-79"/>
              </a:rPr>
              <a:t>vivre </a:t>
            </a:r>
          </a:p>
          <a:p>
            <a:pP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a:xfrm>
            <a:off x="1215717" y="1009280"/>
            <a:ext cx="796700" cy="553134"/>
          </a:xfrm>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5608358" y="3199869"/>
            <a:ext cx="2579872" cy="778409"/>
          </a:xfrm>
        </p:spPr>
        <p:txBody>
          <a:bodyPr/>
          <a:lstStyle/>
          <a:p>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2941638" y="4564566"/>
            <a:ext cx="4848575" cy="684000"/>
          </a:xfrm>
        </p:spPr>
        <p:txBody>
          <a:bodyPr/>
          <a:lstStyle/>
          <a:p>
            <a:endParaRPr lang="en-GB" dirty="0"/>
          </a:p>
          <a:p>
            <a:pPr>
              <a:lnSpc>
                <a:spcPct val="150000"/>
              </a:lnSpc>
            </a:pPr>
            <a:r>
              <a:rPr lang="en-GB" sz="4000" dirty="0"/>
              <a:t>Blog de patient 2019 </a:t>
            </a:r>
          </a:p>
          <a:p>
            <a:pPr>
              <a:lnSpc>
                <a:spcPct val="150000"/>
              </a:lnSpc>
            </a:pPr>
            <a:r>
              <a:rPr lang="en-GB" sz="1600" dirty="0">
                <a:hlinkClick r:id="rId2"/>
              </a:rPr>
              <a:t>https://q.health.org.uk/blog-post/q-visit-learning-more-about-social-prescribing-with-live-well-greenwich/ </a:t>
            </a:r>
          </a:p>
        </p:txBody>
      </p:sp>
    </p:spTree>
    <p:extLst>
      <p:ext uri="{BB962C8B-B14F-4D97-AF65-F5344CB8AC3E}">
        <p14:creationId xmlns:p14="http://schemas.microsoft.com/office/powerpoint/2010/main" val="2924230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0" y="880904"/>
            <a:ext cx="11633200" cy="5612131"/>
          </a:xfrm>
        </p:spPr>
        <p:txBody>
          <a:bodyPr numCol="2">
            <a:normAutofit fontScale="25000" lnSpcReduction="20000"/>
          </a:bodyPr>
          <a:lstStyle/>
          <a:p>
            <a:pPr marL="457200">
              <a:lnSpc>
                <a:spcPct val="170000"/>
              </a:lnSpc>
            </a:pPr>
            <a:r>
              <a:rPr lang="en-GB" sz="5600" dirty="0">
                <a:ln>
                  <a:noFill/>
                </a:ln>
                <a:solidFill>
                  <a:srgbClr val="000000"/>
                </a:solidFill>
                <a:latin typeface="Josefin Sans" pitchFamily="2" charset="0"/>
                <a:ea typeface="Times New Roman" panose="02020603050405020304" pitchFamily="18" charset="0"/>
                <a:cs typeface="Calibri" panose="020F0502020204030204" pitchFamily="34" charset="0"/>
              </a:rPr>
              <a:t>Redéfinir et examiner les questions clés</a:t>
            </a:r>
          </a:p>
          <a:p>
            <a:pPr marL="457200">
              <a:lnSpc>
                <a:spcPct val="170000"/>
              </a:lnSpc>
            </a:pP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Dans le module 2, la formation destinée aux professionnels de la santé et des soins s'appuiera sur l'introduction à la prescription sociale et l'exploration des éléments clés détaillés dans le module 1</a:t>
            </a:r>
            <a:r>
              <a:rPr lang="en-GB" sz="52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200" dirty="0" err="1">
                <a:solidFill>
                  <a:srgbClr val="000000"/>
                </a:solidFill>
                <a:latin typeface="Josefin Sans" pitchFamily="2" charset="0"/>
                <a:ea typeface="Times New Roman" panose="02020603050405020304" pitchFamily="18" charset="0"/>
                <a:cs typeface="Calibri" panose="020F0502020204030204" pitchFamily="34" charset="0"/>
              </a:rPr>
              <a:t>e</a:t>
            </a:r>
            <a:r>
              <a:rPr lang="en-GB" sz="5200" dirty="0" err="1">
                <a:ln>
                  <a:noFill/>
                </a:ln>
                <a:solidFill>
                  <a:srgbClr val="000000"/>
                </a:solidFill>
                <a:latin typeface="Josefin Sans" pitchFamily="2" charset="0"/>
                <a:ea typeface="Times New Roman" panose="02020603050405020304" pitchFamily="18" charset="0"/>
                <a:cs typeface="Calibri" panose="020F0502020204030204" pitchFamily="34" charset="0"/>
              </a:rPr>
              <a:t>n</a:t>
            </a: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 cherchant à recadrer les éléments clés des modèles déjà établis dans le secteur des soins de santé, tels que la co-production, la gestion des attentes et les modèles de soins par étapes. </a:t>
            </a:r>
          </a:p>
          <a:p>
            <a:pPr marL="457200">
              <a:lnSpc>
                <a:spcPct val="170000"/>
              </a:lnSpc>
            </a:pPr>
            <a:r>
              <a:rPr lang="en-GB" sz="5200" dirty="0">
                <a:solidFill>
                  <a:srgbClr val="000000"/>
                </a:solidFill>
                <a:latin typeface="Josefin Sans" pitchFamily="2" charset="0"/>
                <a:ea typeface="Times New Roman" panose="02020603050405020304" pitchFamily="18" charset="0"/>
                <a:cs typeface="Calibri" panose="020F0502020204030204" pitchFamily="34" charset="0"/>
              </a:rPr>
              <a:t>Il sera </a:t>
            </a:r>
            <a:r>
              <a:rPr lang="en-GB" sz="5200" dirty="0" err="1">
                <a:solidFill>
                  <a:srgbClr val="000000"/>
                </a:solidFill>
                <a:latin typeface="Josefin Sans" pitchFamily="2" charset="0"/>
                <a:ea typeface="Times New Roman" panose="02020603050405020304" pitchFamily="18" charset="0"/>
                <a:cs typeface="Calibri" panose="020F0502020204030204" pitchFamily="34" charset="0"/>
              </a:rPr>
              <a:t>ainsi</a:t>
            </a:r>
            <a:r>
              <a:rPr lang="en-GB" sz="5200" dirty="0">
                <a:solidFill>
                  <a:srgbClr val="000000"/>
                </a:solidFill>
                <a:latin typeface="Josefin Sans" pitchFamily="2" charset="0"/>
                <a:ea typeface="Times New Roman" panose="02020603050405020304" pitchFamily="18" charset="0"/>
                <a:cs typeface="Calibri" panose="020F0502020204030204" pitchFamily="34" charset="0"/>
              </a:rPr>
              <a:t> possible de </a:t>
            </a:r>
            <a:r>
              <a:rPr lang="en-GB" sz="5200" dirty="0" err="1">
                <a:solidFill>
                  <a:srgbClr val="000000"/>
                </a:solidFill>
                <a:latin typeface="Josefin Sans" pitchFamily="2" charset="0"/>
                <a:ea typeface="Times New Roman" panose="02020603050405020304" pitchFamily="18" charset="0"/>
                <a:cs typeface="Calibri" panose="020F0502020204030204" pitchFamily="34" charset="0"/>
              </a:rPr>
              <a:t>f</a:t>
            </a:r>
            <a:r>
              <a:rPr lang="en-GB" sz="5200" dirty="0" err="1">
                <a:ln>
                  <a:noFill/>
                </a:ln>
                <a:solidFill>
                  <a:srgbClr val="000000"/>
                </a:solidFill>
                <a:latin typeface="Josefin Sans" pitchFamily="2" charset="0"/>
                <a:ea typeface="Times New Roman" panose="02020603050405020304" pitchFamily="18" charset="0"/>
                <a:cs typeface="Calibri" panose="020F0502020204030204" pitchFamily="34" charset="0"/>
              </a:rPr>
              <a:t>ournir</a:t>
            </a: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 </a:t>
            </a:r>
            <a:r>
              <a:rPr lang="en-GB" sz="5200" dirty="0" err="1">
                <a:ln>
                  <a:noFill/>
                </a:ln>
                <a:solidFill>
                  <a:srgbClr val="000000"/>
                </a:solidFill>
                <a:latin typeface="Josefin Sans" pitchFamily="2" charset="0"/>
                <a:ea typeface="Times New Roman" panose="02020603050405020304" pitchFamily="18" charset="0"/>
                <a:cs typeface="Calibri" panose="020F0502020204030204" pitchFamily="34" charset="0"/>
              </a:rPr>
              <a:t>une</a:t>
            </a: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 meilleure compréhension des parcours de soins holistiques et des mesures préventives qui peuvent aider les patients/utilisateurs des services à gérer efficacement les </a:t>
            </a:r>
            <a:r>
              <a:rPr lang="en-GB" sz="5200" dirty="0" err="1">
                <a:ln>
                  <a:noFill/>
                </a:ln>
                <a:solidFill>
                  <a:srgbClr val="000000"/>
                </a:solidFill>
                <a:latin typeface="Josefin Sans" pitchFamily="2" charset="0"/>
                <a:ea typeface="Times New Roman" panose="02020603050405020304" pitchFamily="18" charset="0"/>
                <a:cs typeface="Calibri" panose="020F0502020204030204" pitchFamily="34" charset="0"/>
              </a:rPr>
              <a:t>soins</a:t>
            </a:r>
            <a:r>
              <a:rPr lang="en-GB" sz="5200" dirty="0">
                <a:ln>
                  <a:noFill/>
                </a:ln>
                <a:solidFill>
                  <a:srgbClr val="000000"/>
                </a:solidFill>
                <a:latin typeface="Josefin Sans" pitchFamily="2" charset="0"/>
                <a:ea typeface="Times New Roman" panose="02020603050405020304" pitchFamily="18" charset="0"/>
                <a:cs typeface="Calibri" panose="020F0502020204030204" pitchFamily="34" charset="0"/>
              </a:rPr>
              <a:t>, y compris la </a:t>
            </a:r>
            <a:r>
              <a:rPr lang="en-GB" sz="52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santé mentale, les besoins complexes et </a:t>
            </a:r>
            <a:r>
              <a:rPr lang="en-GB" sz="5200" dirty="0" err="1">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l'isolement</a:t>
            </a:r>
            <a:r>
              <a:rPr lang="en-GB" sz="5200" dirty="0">
                <a:ln>
                  <a:noFill/>
                </a:ln>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 social</a:t>
            </a:r>
            <a:r>
              <a:rPr lang="en-GB" sz="5200" dirty="0">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 pour </a:t>
            </a:r>
            <a:r>
              <a:rPr lang="en-GB" sz="5200" dirty="0" err="1">
                <a:solidFill>
                  <a:srgbClr val="000000"/>
                </a:solidFill>
                <a:effectLst>
                  <a:outerShdw blurRad="38100" dist="19050" dir="2700000" algn="tl">
                    <a:schemeClr val="dk1">
                      <a:alpha val="40000"/>
                    </a:schemeClr>
                  </a:outerShdw>
                </a:effectLst>
                <a:latin typeface="Josefin Sans" pitchFamily="2" charset="0"/>
                <a:ea typeface="Times New Roman" panose="02020603050405020304" pitchFamily="18" charset="0"/>
                <a:cs typeface="Calibri" panose="020F0502020204030204" pitchFamily="34" charset="0"/>
              </a:rPr>
              <a:t>é</a:t>
            </a:r>
            <a:r>
              <a:rPr lang="en-GB" sz="5200" dirty="0" err="1">
                <a:latin typeface="Josefin Sans" pitchFamily="2" charset="0"/>
                <a:ea typeface="Calibri" panose="020F0502020204030204" pitchFamily="34" charset="0"/>
                <a:cs typeface="Times New Roman" panose="02020603050405020304" pitchFamily="18" charset="0"/>
              </a:rPr>
              <a:t>tablir</a:t>
            </a:r>
            <a:r>
              <a:rPr lang="en-GB" sz="5200" dirty="0">
                <a:latin typeface="Josefin Sans" pitchFamily="2" charset="0"/>
                <a:ea typeface="Calibri" panose="020F0502020204030204" pitchFamily="34" charset="0"/>
                <a:cs typeface="Times New Roman" panose="02020603050405020304" pitchFamily="18" charset="0"/>
              </a:rPr>
              <a:t> une culture de collaboration avec de nouvelles opportunités, dans laquelle tous les secteurs contribuent, afin de générer une vision et un objectif stratégiques pour fournir des services de haute </a:t>
            </a:r>
            <a:r>
              <a:rPr lang="en-GB" sz="5200" dirty="0" err="1">
                <a:latin typeface="Josefin Sans" pitchFamily="2" charset="0"/>
                <a:ea typeface="Calibri" panose="020F0502020204030204" pitchFamily="34" charset="0"/>
                <a:cs typeface="Times New Roman" panose="02020603050405020304" pitchFamily="18" charset="0"/>
              </a:rPr>
              <a:t>qualité</a:t>
            </a:r>
            <a:r>
              <a:rPr lang="en-GB" sz="5200" dirty="0">
                <a:latin typeface="Josefin Sans" pitchFamily="2" charset="0"/>
                <a:ea typeface="Calibri" panose="020F0502020204030204" pitchFamily="34" charset="0"/>
                <a:cs typeface="Times New Roman" panose="02020603050405020304" pitchFamily="18" charset="0"/>
              </a:rPr>
              <a:t>. Dans ce module, le cours de formation pour les professionnels de la santé </a:t>
            </a:r>
            <a:r>
              <a:rPr lang="en-GB" sz="5200" dirty="0">
                <a:effectLst/>
                <a:latin typeface="Josefin Sans" pitchFamily="2" charset="0"/>
                <a:ea typeface="Calibri" panose="020F0502020204030204" pitchFamily="34" charset="0"/>
                <a:cs typeface="Times New Roman" panose="02020603050405020304" pitchFamily="18" charset="0"/>
              </a:rPr>
              <a:t>explorera ces questions, à l'aide d'un récit autour des termes clés, avec des vidéos et des études de cas pour illustrer et consolider </a:t>
            </a:r>
            <a:r>
              <a:rPr lang="en-GB" sz="5200" dirty="0" err="1">
                <a:effectLst/>
                <a:latin typeface="Josefin Sans" pitchFamily="2" charset="0"/>
                <a:ea typeface="Calibri" panose="020F0502020204030204" pitchFamily="34" charset="0"/>
                <a:cs typeface="Times New Roman" panose="02020603050405020304" pitchFamily="18" charset="0"/>
              </a:rPr>
              <a:t>l'apprentissage</a:t>
            </a:r>
            <a:r>
              <a:rPr lang="en-GB" sz="5200" dirty="0">
                <a:effectLst/>
                <a:latin typeface="Josefin Sans" pitchFamily="2" charset="0"/>
                <a:ea typeface="Calibri" panose="020F0502020204030204" pitchFamily="34" charset="0"/>
                <a:cs typeface="Times New Roman" panose="02020603050405020304" pitchFamily="18" charset="0"/>
              </a:rPr>
              <a:t>. Le module cherchera à répondre à toutes les questions que vous pourriez avoir :</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Pourquoi dois-je être impliqué ?</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Comment puis-je savoir que la </a:t>
            </a:r>
            <a:r>
              <a:rPr lang="en-GB" sz="5600" dirty="0" err="1">
                <a:effectLst/>
                <a:latin typeface="Josefin Sans" pitchFamily="2" charset="0"/>
                <a:ea typeface="Calibri" panose="020F0502020204030204" pitchFamily="34" charset="0"/>
                <a:cs typeface="Times New Roman" panose="02020603050405020304" pitchFamily="18" charset="0"/>
              </a:rPr>
              <a:t>référence</a:t>
            </a:r>
            <a:r>
              <a:rPr lang="en-GB" sz="5600" dirty="0">
                <a:effectLst/>
                <a:latin typeface="Josefin Sans" pitchFamily="2" charset="0"/>
                <a:ea typeface="Calibri" panose="020F0502020204030204" pitchFamily="34" charset="0"/>
                <a:cs typeface="Times New Roman" panose="02020603050405020304" pitchFamily="18" charset="0"/>
              </a:rPr>
              <a:t> que je fais à un travailleur de liaison </a:t>
            </a:r>
            <a:r>
              <a:rPr lang="en-GB" sz="5600" dirty="0" err="1">
                <a:effectLst/>
                <a:latin typeface="Josefin Sans" pitchFamily="2" charset="0"/>
                <a:ea typeface="Calibri" panose="020F0502020204030204" pitchFamily="34" charset="0"/>
                <a:cs typeface="Times New Roman" panose="02020603050405020304" pitchFamily="18" charset="0"/>
              </a:rPr>
              <a:t>fera</a:t>
            </a:r>
            <a:r>
              <a:rPr lang="en-GB" sz="5600" dirty="0">
                <a:effectLst/>
                <a:latin typeface="Josefin Sans" pitchFamily="2" charset="0"/>
                <a:ea typeface="Calibri" panose="020F0502020204030204" pitchFamily="34" charset="0"/>
                <a:cs typeface="Times New Roman" panose="02020603050405020304" pitchFamily="18" charset="0"/>
              </a:rPr>
              <a:t> l'objet d'un suivi ?</a:t>
            </a:r>
          </a:p>
          <a:p>
            <a:pPr marL="1028700" lvl="1" indent="-342900">
              <a:lnSpc>
                <a:spcPct val="170000"/>
              </a:lnSpc>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Comment puis-je me renseigner sur les possibilités de prescription </a:t>
            </a:r>
            <a:r>
              <a:rPr lang="en-GB" sz="5600" dirty="0" err="1">
                <a:effectLst/>
                <a:latin typeface="Josefin Sans" pitchFamily="2" charset="0"/>
                <a:ea typeface="Calibri" panose="020F0502020204030204" pitchFamily="34" charset="0"/>
                <a:cs typeface="Times New Roman" panose="02020603050405020304" pitchFamily="18" charset="0"/>
              </a:rPr>
              <a:t>sociale</a:t>
            </a:r>
            <a:r>
              <a:rPr lang="en-GB" sz="5600" dirty="0">
                <a:latin typeface="Josefin Sans" pitchFamily="2" charset="0"/>
                <a:ea typeface="Calibri" panose="020F0502020204030204" pitchFamily="34" charset="0"/>
                <a:cs typeface="Times New Roman" panose="02020603050405020304" pitchFamily="18" charset="0"/>
              </a:rPr>
              <a:t> </a:t>
            </a:r>
            <a:r>
              <a:rPr lang="en-GB" sz="5600" dirty="0">
                <a:effectLst/>
                <a:latin typeface="Josefin Sans" pitchFamily="2" charset="0"/>
                <a:ea typeface="Calibri" panose="020F0502020204030204" pitchFamily="34" charset="0"/>
                <a:cs typeface="Times New Roman" panose="02020603050405020304" pitchFamily="18" charset="0"/>
              </a:rPr>
              <a:t>dans ma région ?</a:t>
            </a:r>
          </a:p>
          <a:p>
            <a:pPr marL="1028700" lvl="1" indent="-342900">
              <a:lnSpc>
                <a:spcPct val="170000"/>
              </a:lnSpc>
              <a:spcAft>
                <a:spcPts val="800"/>
              </a:spcAft>
              <a:buFont typeface="Symbol" panose="05050102010706020507" pitchFamily="18" charset="2"/>
              <a:buChar char=""/>
            </a:pPr>
            <a:r>
              <a:rPr lang="en-GB" sz="5600" dirty="0">
                <a:effectLst/>
                <a:latin typeface="Josefin Sans" pitchFamily="2" charset="0"/>
                <a:ea typeface="Calibri" panose="020F0502020204030204" pitchFamily="34" charset="0"/>
                <a:cs typeface="Times New Roman" panose="02020603050405020304" pitchFamily="18" charset="0"/>
              </a:rPr>
              <a:t>La prescription sociale peut-elle combler les lacunes ?</a:t>
            </a:r>
          </a:p>
          <a:p>
            <a:pPr lvl="1" indent="0">
              <a:lnSpc>
                <a:spcPct val="170000"/>
              </a:lnSpc>
              <a:spcAft>
                <a:spcPts val="800"/>
              </a:spcAft>
              <a:buNone/>
            </a:pPr>
            <a:r>
              <a:rPr lang="en-GB" sz="5200" dirty="0">
                <a:effectLst/>
                <a:latin typeface="Josefin Sans" pitchFamily="2" charset="0"/>
                <a:ea typeface="Calibri" panose="020F0502020204030204" pitchFamily="34" charset="0"/>
                <a:cs typeface="Times New Roman" panose="02020603050405020304" pitchFamily="18" charset="0"/>
              </a:rPr>
              <a:t>L'objectif principal de ce module est de donner un sens pratique à la prescription sociale, en reconnaissant pleinement que l'on ne peut pas s'attendre à ce que les professionnels aient une connaissance actualisée des </a:t>
            </a:r>
            <a:r>
              <a:rPr lang="en-GB" sz="5200" dirty="0" err="1">
                <a:effectLst/>
                <a:latin typeface="Josefin Sans" pitchFamily="2" charset="0"/>
                <a:ea typeface="Calibri" panose="020F0502020204030204" pitchFamily="34" charset="0"/>
                <a:cs typeface="Times New Roman" panose="02020603050405020304" pitchFamily="18" charset="0"/>
              </a:rPr>
              <a:t>ressources</a:t>
            </a:r>
            <a:r>
              <a:rPr lang="en-GB" sz="5200" dirty="0">
                <a:effectLst/>
                <a:latin typeface="Josefin Sans" pitchFamily="2" charset="0"/>
                <a:ea typeface="Calibri" panose="020F0502020204030204" pitchFamily="34" charset="0"/>
                <a:cs typeface="Times New Roman" panose="02020603050405020304" pitchFamily="18" charset="0"/>
              </a:rPr>
              <a:t> locales. </a:t>
            </a:r>
            <a:r>
              <a:rPr lang="en-GB" sz="5200" dirty="0" err="1">
                <a:latin typeface="Josefin Sans" pitchFamily="2" charset="0"/>
                <a:ea typeface="Calibri" panose="020F0502020204030204" pitchFamily="34" charset="0"/>
                <a:cs typeface="Times New Roman" panose="02020603050405020304" pitchFamily="18" charset="0"/>
              </a:rPr>
              <a:t>E</a:t>
            </a:r>
            <a:r>
              <a:rPr lang="en-GB" sz="5200" dirty="0" err="1">
                <a:effectLst/>
                <a:latin typeface="Josefin Sans" pitchFamily="2" charset="0"/>
                <a:ea typeface="Calibri" panose="020F0502020204030204" pitchFamily="34" charset="0"/>
                <a:cs typeface="Times New Roman" panose="02020603050405020304" pitchFamily="18" charset="0"/>
              </a:rPr>
              <a:t>n</a:t>
            </a:r>
            <a:r>
              <a:rPr lang="en-GB" sz="5200" dirty="0">
                <a:effectLst/>
                <a:latin typeface="Josefin Sans" pitchFamily="2" charset="0"/>
                <a:ea typeface="Calibri" panose="020F0502020204030204" pitchFamily="34" charset="0"/>
                <a:cs typeface="Times New Roman" panose="02020603050405020304" pitchFamily="18" charset="0"/>
              </a:rPr>
              <a:t> utilisant les contacts avec les travailleurs de liaison locaux, </a:t>
            </a:r>
            <a:r>
              <a:rPr lang="en-GB" sz="5200" dirty="0">
                <a:latin typeface="Josefin Sans" pitchFamily="2" charset="0"/>
                <a:ea typeface="Calibri" panose="020F0502020204030204" pitchFamily="34" charset="0"/>
                <a:cs typeface="Times New Roman" panose="02020603050405020304" pitchFamily="18" charset="0"/>
              </a:rPr>
              <a:t>les </a:t>
            </a:r>
            <a:r>
              <a:rPr lang="en-GB" sz="5200" dirty="0" err="1">
                <a:latin typeface="Josefin Sans" pitchFamily="2" charset="0"/>
                <a:ea typeface="Calibri" panose="020F0502020204030204" pitchFamily="34" charset="0"/>
                <a:cs typeface="Times New Roman" panose="02020603050405020304" pitchFamily="18" charset="0"/>
              </a:rPr>
              <a:t>professionnels</a:t>
            </a:r>
            <a:r>
              <a:rPr lang="en-GB" sz="5200" dirty="0">
                <a:effectLst/>
                <a:latin typeface="Josefin Sans" pitchFamily="2" charset="0"/>
                <a:ea typeface="Calibri" panose="020F0502020204030204" pitchFamily="34" charset="0"/>
                <a:cs typeface="Times New Roman" panose="02020603050405020304" pitchFamily="18" charset="0"/>
              </a:rPr>
              <a:t> seront tenus informés des services disponibles dans la communauté locale et plus large.</a:t>
            </a:r>
          </a:p>
          <a:p>
            <a:pPr marL="457200">
              <a:lnSpc>
                <a:spcPct val="170000"/>
              </a:lnSpc>
              <a:spcAft>
                <a:spcPts val="800"/>
              </a:spcAft>
            </a:pPr>
            <a:endParaRPr lang="en-GB" sz="4200"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sz="1700" dirty="0">
              <a:effectLst/>
              <a:latin typeface="Calibri" panose="020F0502020204030204" pitchFamily="34"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84409" y="289323"/>
            <a:ext cx="12960818" cy="628649"/>
          </a:xfrm>
        </p:spPr>
        <p:txBody>
          <a:bodyPr/>
          <a:lstStyle/>
          <a:p>
            <a:pPr algn="ctr"/>
            <a:r>
              <a:rPr lang="en-US" dirty="0" err="1"/>
              <a:t>Recentrer</a:t>
            </a:r>
            <a:r>
              <a:rPr lang="en-US" dirty="0"/>
              <a:t> la conversation </a:t>
            </a:r>
            <a:r>
              <a:rPr lang="en-US" sz="2400" dirty="0"/>
              <a:t>CA1</a:t>
            </a:r>
            <a:endParaRPr lang="en-US" dirty="0"/>
          </a:p>
        </p:txBody>
      </p:sp>
      <p:pic>
        <p:nvPicPr>
          <p:cNvPr id="6" name="Picture 5" descr="Text, logo&#10;&#10;Description automatically generated">
            <a:extLst>
              <a:ext uri="{FF2B5EF4-FFF2-40B4-BE49-F238E27FC236}">
                <a16:creationId xmlns:a16="http://schemas.microsoft.com/office/drawing/2014/main" id="{23E754BB-410F-170B-B63D-78771FD71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5399" y="5244159"/>
            <a:ext cx="1720111" cy="1256414"/>
          </a:xfrm>
          <a:prstGeom prst="rect">
            <a:avLst/>
          </a:prstGeom>
        </p:spPr>
      </p:pic>
    </p:spTree>
    <p:extLst>
      <p:ext uri="{BB962C8B-B14F-4D97-AF65-F5344CB8AC3E}">
        <p14:creationId xmlns:p14="http://schemas.microsoft.com/office/powerpoint/2010/main" val="222577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83540" y="725804"/>
            <a:ext cx="11269980" cy="5406391"/>
          </a:xfrm>
        </p:spPr>
        <p:txBody>
          <a:bodyPr numCol="2">
            <a:normAutofit fontScale="25000" lnSpcReduction="20000"/>
          </a:bodyPr>
          <a:lstStyle/>
          <a:p>
            <a:pPr>
              <a:lnSpc>
                <a:spcPct val="170000"/>
              </a:lnSpc>
              <a:spcAft>
                <a:spcPts val="800"/>
              </a:spcAft>
            </a:pPr>
            <a:r>
              <a:rPr lang="en-GB" sz="6400" b="1" dirty="0">
                <a:effectLst>
                  <a:outerShdw blurRad="38100" dist="38100" dir="2700000" algn="tl">
                    <a:srgbClr val="000000">
                      <a:alpha val="43137"/>
                    </a:srgbClr>
                  </a:outerShdw>
                </a:effectLst>
                <a:latin typeface="Josefin Sans" pitchFamily="2" charset="0"/>
                <a:ea typeface="Times New Roman" panose="02020603050405020304" pitchFamily="18" charset="0"/>
                <a:cs typeface="Calibri" panose="020F0502020204030204" pitchFamily="34" charset="0"/>
              </a:rPr>
              <a:t>Modèle biopsychosocial </a:t>
            </a:r>
          </a:p>
          <a:p>
            <a:pPr>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Les médecins généralistes et autres professionnels connaissent bien le modèle biopsychosocial des soins de santé. Selon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ce concept, les interactions entre le patrimoine génétique (biologie), la santé mentale et la personnalité (psychologie) et l'environnement socioculturel (monde social) d'une personne contribuent à son expérience de la santé ou de la maladie. </a:t>
            </a:r>
          </a:p>
          <a:p>
            <a:pPr>
              <a:lnSpc>
                <a:spcPct val="170000"/>
              </a:lnSpc>
              <a:spcAft>
                <a:spcPts val="800"/>
              </a:spcAft>
            </a:pP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L'environnement socioculturel occupe une place de plus en plus importante dans la prestation des soins de santé, et la prescription sociale </a:t>
            </a:r>
            <a:r>
              <a:rPr lang="en-GB" sz="5600" dirty="0">
                <a:effectLst/>
                <a:latin typeface="Josefin Sans" pitchFamily="2" charset="0"/>
                <a:ea typeface="Times New Roman" panose="02020603050405020304" pitchFamily="18" charset="0"/>
                <a:cs typeface="Calibri" panose="020F0502020204030204" pitchFamily="34" charset="0"/>
              </a:rPr>
              <a:t>s'appuie sur ce modèle en utilisant les atouts de la communauté locale.</a:t>
            </a: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Les </a:t>
            </a:r>
            <a:r>
              <a:rPr lang="en-GB" sz="5600" dirty="0" err="1">
                <a:effectLst/>
                <a:latin typeface="Josefin Sans" pitchFamily="2" charset="0"/>
                <a:ea typeface="Times New Roman" panose="02020603050405020304" pitchFamily="18" charset="0"/>
                <a:cs typeface="Calibri" panose="020F0502020204030204" pitchFamily="34" charset="0"/>
              </a:rPr>
              <a:t>médecins</a:t>
            </a:r>
            <a:r>
              <a:rPr lang="en-GB" sz="5600" dirty="0">
                <a:effectLst/>
                <a:latin typeface="Josefin Sans" pitchFamily="2" charset="0"/>
                <a:ea typeface="Times New Roman" panose="02020603050405020304" pitchFamily="18" charset="0"/>
                <a:cs typeface="Calibri" panose="020F0502020204030204" pitchFamily="34" charset="0"/>
              </a:rPr>
              <a:t> et le personnel de santé </a:t>
            </a:r>
            <a:r>
              <a:rPr lang="en-GB" sz="5600" dirty="0" err="1">
                <a:effectLst/>
                <a:latin typeface="Josefin Sans" pitchFamily="2" charset="0"/>
                <a:ea typeface="Times New Roman" panose="02020603050405020304" pitchFamily="18" charset="0"/>
                <a:cs typeface="Calibri" panose="020F0502020204030204" pitchFamily="34" charset="0"/>
              </a:rPr>
              <a:t>peuvent</a:t>
            </a:r>
            <a:r>
              <a:rPr lang="en-GB" sz="5600" dirty="0">
                <a:effectLst/>
                <a:latin typeface="Josefin Sans" pitchFamily="2" charset="0"/>
                <a:ea typeface="Times New Roman" panose="02020603050405020304" pitchFamily="18" charset="0"/>
                <a:cs typeface="Calibri" panose="020F0502020204030204" pitchFamily="34" charset="0"/>
              </a:rPr>
              <a:t> utiliser </a:t>
            </a:r>
            <a:r>
              <a:rPr lang="en-GB" sz="5600" dirty="0" err="1">
                <a:effectLst/>
                <a:latin typeface="Josefin Sans" pitchFamily="2" charset="0"/>
                <a:ea typeface="Times New Roman" panose="02020603050405020304" pitchFamily="18" charset="0"/>
                <a:cs typeface="Calibri" panose="020F0502020204030204" pitchFamily="34" charset="0"/>
              </a:rPr>
              <a:t>l'orientation</a:t>
            </a:r>
            <a:r>
              <a:rPr lang="en-GB" sz="5600" dirty="0">
                <a:effectLst/>
                <a:latin typeface="Josefin Sans" pitchFamily="2" charset="0"/>
                <a:ea typeface="Times New Roman" panose="02020603050405020304" pitchFamily="18" charset="0"/>
                <a:cs typeface="Calibri" panose="020F0502020204030204" pitchFamily="34" charset="0"/>
              </a:rPr>
              <a:t> non </a:t>
            </a:r>
            <a:r>
              <a:rPr lang="en-GB" sz="5600" dirty="0" err="1">
                <a:effectLst/>
                <a:latin typeface="Josefin Sans" pitchFamily="2" charset="0"/>
                <a:ea typeface="Times New Roman" panose="02020603050405020304" pitchFamily="18" charset="0"/>
                <a:cs typeface="Calibri" panose="020F0502020204030204" pitchFamily="34" charset="0"/>
              </a:rPr>
              <a:t>médicale</a:t>
            </a:r>
            <a:r>
              <a:rPr lang="en-GB" sz="5600" dirty="0">
                <a:effectLst/>
                <a:latin typeface="Josefin Sans" pitchFamily="2" charset="0"/>
                <a:ea typeface="Times New Roman" panose="02020603050405020304" pitchFamily="18" charset="0"/>
                <a:cs typeface="Calibri" panose="020F0502020204030204" pitchFamily="34" charset="0"/>
              </a:rPr>
              <a:t> </a:t>
            </a:r>
            <a:r>
              <a:rPr lang="en-GB" sz="5600" dirty="0" err="1">
                <a:effectLst/>
                <a:latin typeface="Josefin Sans" pitchFamily="2" charset="0"/>
                <a:ea typeface="Times New Roman" panose="02020603050405020304" pitchFamily="18" charset="0"/>
                <a:cs typeface="Calibri" panose="020F0502020204030204" pitchFamily="34" charset="0"/>
              </a:rPr>
              <a:t>parallèlement</a:t>
            </a:r>
            <a:r>
              <a:rPr lang="en-GB" sz="5600" dirty="0">
                <a:effectLst/>
                <a:latin typeface="Josefin Sans" pitchFamily="2" charset="0"/>
                <a:ea typeface="Times New Roman" panose="02020603050405020304" pitchFamily="18" charset="0"/>
                <a:cs typeface="Calibri" panose="020F0502020204030204" pitchFamily="34" charset="0"/>
              </a:rPr>
              <a:t> aux traitements médicaux existants. </a:t>
            </a:r>
            <a:endParaRPr lang="en-GB" sz="56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r>
              <a:rPr lang="en-GB" sz="5600" dirty="0">
                <a:latin typeface="Josefin Sans" pitchFamily="2" charset="0"/>
                <a:ea typeface="Times New Roman" panose="02020603050405020304" pitchFamily="18" charset="0"/>
                <a:cs typeface="Calibri" panose="020F0502020204030204" pitchFamily="34" charset="0"/>
              </a:rPr>
              <a:t>Les débouchés et les ressources communautaires permettent d'ajouter une dimension supplémentaire aux filières d'orientation. </a:t>
            </a:r>
            <a:endParaRPr lang="en-GB" sz="56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marL="138113">
              <a:lnSpc>
                <a:spcPct val="170000"/>
              </a:lnSpc>
              <a:spcAft>
                <a:spcPts val="800"/>
              </a:spcAft>
            </a:pPr>
            <a:r>
              <a:rPr lang="en-GB" sz="5600" dirty="0">
                <a:latin typeface="Josefin Sans" pitchFamily="2" charset="0"/>
                <a:ea typeface="Times New Roman" panose="02020603050405020304" pitchFamily="18" charset="0"/>
                <a:cs typeface="Calibri" panose="020F0502020204030204" pitchFamily="34" charset="0"/>
              </a:rPr>
              <a:t>Le patient est mis en relation avec les services communautaires soit pour le maintien de sa condition physique actuelle, soit pour assure la </a:t>
            </a:r>
            <a:r>
              <a:rPr lang="en-GB" sz="5600" dirty="0" err="1">
                <a:latin typeface="Josefin Sans" pitchFamily="2" charset="0"/>
                <a:ea typeface="Times New Roman" panose="02020603050405020304" pitchFamily="18" charset="0"/>
                <a:cs typeface="Calibri" panose="020F0502020204030204" pitchFamily="34" charset="0"/>
              </a:rPr>
              <a:t>continuité</a:t>
            </a:r>
            <a:r>
              <a:rPr lang="en-GB" sz="5600" dirty="0">
                <a:latin typeface="Josefin Sans" pitchFamily="2" charset="0"/>
                <a:ea typeface="Times New Roman" panose="02020603050405020304" pitchFamily="18" charset="0"/>
                <a:cs typeface="Calibri" panose="020F0502020204030204" pitchFamily="34" charset="0"/>
              </a:rPr>
              <a:t> </a:t>
            </a:r>
            <a:r>
              <a:rPr lang="en-GB" sz="5600" dirty="0" err="1">
                <a:latin typeface="Josefin Sans" pitchFamily="2" charset="0"/>
                <a:ea typeface="Times New Roman" panose="02020603050405020304" pitchFamily="18" charset="0"/>
                <a:cs typeface="Calibri" panose="020F0502020204030204" pitchFamily="34" charset="0"/>
              </a:rPr>
              <a:t>une</a:t>
            </a:r>
            <a:r>
              <a:rPr lang="en-GB" sz="5600" dirty="0">
                <a:latin typeface="Josefin Sans" pitchFamily="2" charset="0"/>
                <a:ea typeface="Times New Roman" panose="02020603050405020304" pitchFamily="18" charset="0"/>
                <a:cs typeface="Calibri" panose="020F0502020204030204" pitchFamily="34" charset="0"/>
              </a:rPr>
              <a:t> fois qu'une intervention clinique a pris fin, soit comme intervention palliative pendant la période d'attente d'une intervention clinique.</a:t>
            </a:r>
          </a:p>
          <a:p>
            <a:pPr marL="138113">
              <a:lnSpc>
                <a:spcPct val="170000"/>
              </a:lnSpc>
              <a:spcAft>
                <a:spcPts val="800"/>
              </a:spcAft>
            </a:pPr>
            <a:r>
              <a:rPr lang="en-GB" sz="5600" b="1" dirty="0">
                <a:effectLst/>
                <a:latin typeface="Calibri" panose="020F0502020204030204" pitchFamily="34" charset="0"/>
                <a:ea typeface="Calibri" panose="020F0502020204030204" pitchFamily="34" charset="0"/>
                <a:cs typeface="Times New Roman" panose="02020603050405020304" pitchFamily="18" charset="0"/>
              </a:rPr>
              <a:t>La prescription sociale peut-elle combler les lacunes ?</a:t>
            </a:r>
          </a:p>
          <a:p>
            <a:pPr marL="138113">
              <a:lnSpc>
                <a:spcPct val="170000"/>
              </a:lnSpc>
            </a:pPr>
            <a:r>
              <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https://www.cambridge.org/core/journals/primary-health-care-research-and-development/article/can-social-prescribing-provide-the-missing-link/9AEB484609AADB9EAA480D42E301700F</a:t>
            </a:r>
            <a:endPar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138113">
              <a:lnSpc>
                <a:spcPct val="170000"/>
              </a:lnSpc>
            </a:pPr>
            <a:r>
              <a:rPr lang="en-GB" sz="5600" b="1" dirty="0">
                <a:effectLst/>
                <a:latin typeface="Calibri" panose="020F0502020204030204" pitchFamily="34" charset="0"/>
                <a:ea typeface="Calibri" panose="020F0502020204030204" pitchFamily="34" charset="0"/>
                <a:cs typeface="Times New Roman" panose="02020603050405020304" pitchFamily="18" charset="0"/>
              </a:rPr>
              <a:t>Donner du sens à la prescription </a:t>
            </a:r>
            <a:r>
              <a:rPr lang="en-GB" sz="5600" b="1" dirty="0" err="1">
                <a:effectLst/>
                <a:latin typeface="Calibri" panose="020F0502020204030204" pitchFamily="34" charset="0"/>
                <a:ea typeface="Calibri" panose="020F0502020204030204" pitchFamily="34" charset="0"/>
                <a:cs typeface="Times New Roman" panose="02020603050405020304" pitchFamily="18" charset="0"/>
              </a:rPr>
              <a:t>sociale</a:t>
            </a:r>
            <a:r>
              <a:rPr lang="en-GB" sz="5600" b="1" dirty="0">
                <a:effectLst/>
                <a:latin typeface="Calibri" panose="020F0502020204030204" pitchFamily="34" charset="0"/>
                <a:ea typeface="Calibri" panose="020F0502020204030204" pitchFamily="34" charset="0"/>
                <a:cs typeface="Times New Roman" panose="02020603050405020304" pitchFamily="18" charset="0"/>
              </a:rPr>
              <a:t> </a:t>
            </a:r>
            <a:r>
              <a:rPr lang="en-GB" sz="5600" b="1" dirty="0">
                <a:latin typeface="Calibri" panose="020F0502020204030204" pitchFamily="34" charset="0"/>
                <a:ea typeface="Calibri" panose="020F0502020204030204" pitchFamily="34" charset="0"/>
                <a:cs typeface="Times New Roman" panose="02020603050405020304" pitchFamily="18" charset="0"/>
              </a:rPr>
              <a:t>:</a:t>
            </a:r>
            <a:endParaRPr lang="en-GB" sz="5600" b="1" dirty="0">
              <a:effectLst/>
              <a:latin typeface="Josefin Sans" pitchFamily="2" charset="0"/>
              <a:ea typeface="Times New Roman" panose="02020603050405020304" pitchFamily="18" charset="0"/>
              <a:cs typeface="Calibri" panose="020F0502020204030204" pitchFamily="34" charset="0"/>
            </a:endParaRPr>
          </a:p>
          <a:p>
            <a:pPr marL="138113">
              <a:lnSpc>
                <a:spcPct val="170000"/>
              </a:lnSpc>
              <a:spcAft>
                <a:spcPts val="800"/>
              </a:spcAft>
            </a:pPr>
            <a:r>
              <a:rPr lang="en-GB" sz="5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https://westminsterresearch.westminster.ac.uk/download/f3cf4b949511304f762bdec137844251031072697ae511a462eac9150d6ba8e0/1340196/Making-sense-of-social-prescribing%202017.pdf </a:t>
            </a:r>
          </a:p>
          <a:p>
            <a:pPr>
              <a:lnSpc>
                <a:spcPct val="170000"/>
              </a:lnSpc>
              <a:spcAft>
                <a:spcPts val="800"/>
              </a:spcAft>
            </a:pPr>
            <a:endParaRPr lang="en-GB" sz="4800" dirty="0">
              <a:latin typeface="Josefin Sans" pitchFamily="2" charset="0"/>
              <a:ea typeface="Times New Roman" panose="02020603050405020304" pitchFamily="18" charset="0"/>
              <a:cs typeface="Calibri" panose="020F0502020204030204" pitchFamily="34" charset="0"/>
            </a:endParaRPr>
          </a:p>
          <a:p>
            <a:pPr>
              <a:lnSpc>
                <a:spcPct val="170000"/>
              </a:lnSpc>
              <a:spcAft>
                <a:spcPts val="800"/>
              </a:spcAft>
            </a:pPr>
            <a:endParaRPr lang="en-GB" sz="4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b="1"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70000"/>
              </a:lnSpc>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lnSpc>
                <a:spcPct val="170000"/>
              </a:lnSpc>
              <a:spcBef>
                <a:spcPts val="0"/>
              </a:spcBef>
              <a:spcAft>
                <a:spcPts val="0"/>
              </a:spcAft>
              <a:defRPr/>
            </a:pPr>
            <a:endParaRPr lang="en-GB" sz="48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GB" sz="1700" dirty="0">
              <a:effectLst/>
              <a:latin typeface="Josefin Sans" pitchFamily="2" charset="0"/>
              <a:ea typeface="Calibri" panose="020F0502020204030204" pitchFamily="34" charset="0"/>
              <a:cs typeface="Calibri" panose="020F0502020204030204" pitchFamily="34" charset="0"/>
            </a:endParaRP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13981"/>
            <a:ext cx="10512420" cy="817589"/>
          </a:xfrm>
        </p:spPr>
        <p:txBody>
          <a:bodyPr/>
          <a:lstStyle/>
          <a:p>
            <a:pPr algn="ctr"/>
            <a:r>
              <a:rPr lang="en-US" dirty="0" err="1"/>
              <a:t>Recentrer</a:t>
            </a:r>
            <a:r>
              <a:rPr lang="en-US" dirty="0"/>
              <a:t> la conversation</a:t>
            </a:r>
          </a:p>
        </p:txBody>
      </p:sp>
      <p:pic>
        <p:nvPicPr>
          <p:cNvPr id="5" name="Picture 4" descr="Icon&#10;&#10;Description automatically generated with low confidence">
            <a:extLst>
              <a:ext uri="{FF2B5EF4-FFF2-40B4-BE49-F238E27FC236}">
                <a16:creationId xmlns:a16="http://schemas.microsoft.com/office/drawing/2014/main" id="{C2D1F1C8-0939-4DBB-BFF3-8DB092ACD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3539" y="2043256"/>
            <a:ext cx="1634986" cy="4814744"/>
          </a:xfrm>
          <a:prstGeom prst="rect">
            <a:avLst/>
          </a:prstGeom>
        </p:spPr>
      </p:pic>
    </p:spTree>
    <p:extLst>
      <p:ext uri="{BB962C8B-B14F-4D97-AF65-F5344CB8AC3E}">
        <p14:creationId xmlns:p14="http://schemas.microsoft.com/office/powerpoint/2010/main" val="40016381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81001"/>
            <a:ext cx="10512420" cy="792479"/>
          </a:xfrm>
        </p:spPr>
        <p:txBody>
          <a:bodyPr/>
          <a:lstStyle/>
          <a:p>
            <a:pPr algn="ctr"/>
            <a:r>
              <a:rPr lang="en-US" dirty="0"/>
              <a:t>Co-conception &amp; Co-production </a:t>
            </a:r>
            <a:r>
              <a:rPr lang="en-US" sz="2400" dirty="0"/>
              <a:t>[CA2]</a:t>
            </a:r>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51560"/>
            <a:ext cx="10512420" cy="5425439"/>
          </a:xfrm>
        </p:spPr>
        <p:txBody>
          <a:bodyPr numCol="2">
            <a:normAutofit/>
          </a:bodyPr>
          <a:lstStyle/>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Dans la section suivante, nous allons explorer plus en détail les concepts clés déjà en action dans les milieux professionnels de la santé et des soins et ajouter la dimension supplémentaire qui permet une prescription sociale efficace et effective.</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La définition suivante résume ces concepts :</a:t>
            </a: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rgbClr val="202124"/>
                </a:solidFill>
                <a:effectLst/>
                <a:latin typeface="Josefin Sans" pitchFamily="2" charset="0"/>
                <a:ea typeface="Calibri" panose="020F0502020204030204" pitchFamily="34" charset="0"/>
                <a:cs typeface="Calibri" panose="020F0502020204030204" pitchFamily="34" charset="0"/>
              </a:rPr>
              <a:t>"</a:t>
            </a:r>
            <a:r>
              <a:rPr lang="en-GB" sz="1400" i="1" dirty="0">
                <a:solidFill>
                  <a:srgbClr val="202124"/>
                </a:solidFill>
                <a:effectLst/>
                <a:latin typeface="Josefin Sans" pitchFamily="2" charset="0"/>
                <a:ea typeface="Calibri" panose="020F0502020204030204" pitchFamily="34" charset="0"/>
                <a:cs typeface="Calibri" panose="020F0502020204030204" pitchFamily="34" charset="0"/>
              </a:rPr>
              <a:t>La co-conception est une tentative de definition d’un problème, </a:t>
            </a:r>
            <a:r>
              <a:rPr lang="en-GB" sz="1400" i="1" dirty="0" err="1">
                <a:solidFill>
                  <a:srgbClr val="202124"/>
                </a:solidFill>
                <a:effectLst/>
                <a:latin typeface="Josefin Sans" pitchFamily="2" charset="0"/>
                <a:ea typeface="Calibri" panose="020F0502020204030204" pitchFamily="34" charset="0"/>
                <a:cs typeface="Calibri" panose="020F0502020204030204" pitchFamily="34" charset="0"/>
              </a:rPr>
              <a:t>puis</a:t>
            </a:r>
            <a:r>
              <a:rPr lang="en-GB" sz="1400" i="1" dirty="0">
                <a:solidFill>
                  <a:srgbClr val="202124"/>
                </a:solidFill>
                <a:effectLst/>
                <a:latin typeface="Josefin Sans" pitchFamily="2" charset="0"/>
                <a:ea typeface="Calibri" panose="020F0502020204030204" pitchFamily="34" charset="0"/>
                <a:cs typeface="Calibri" panose="020F0502020204030204" pitchFamily="34" charset="0"/>
              </a:rPr>
              <a:t> </a:t>
            </a:r>
            <a:r>
              <a:rPr lang="en-GB" sz="1400" i="1" dirty="0" err="1">
                <a:solidFill>
                  <a:srgbClr val="202124"/>
                </a:solidFill>
                <a:effectLst/>
                <a:latin typeface="Josefin Sans" pitchFamily="2" charset="0"/>
                <a:ea typeface="Calibri" panose="020F0502020204030204" pitchFamily="34" charset="0"/>
                <a:cs typeface="Calibri" panose="020F0502020204030204" pitchFamily="34" charset="0"/>
              </a:rPr>
              <a:t>d’une</a:t>
            </a:r>
            <a:r>
              <a:rPr lang="en-GB" sz="1400" i="1" dirty="0">
                <a:solidFill>
                  <a:srgbClr val="202124"/>
                </a:solidFill>
                <a:effectLst/>
                <a:latin typeface="Josefin Sans" pitchFamily="2" charset="0"/>
                <a:ea typeface="Calibri" panose="020F0502020204030204" pitchFamily="34" charset="0"/>
                <a:cs typeface="Calibri" panose="020F0502020204030204" pitchFamily="34" charset="0"/>
              </a:rPr>
              <a:t> solution ; la co-production est la tentative de mettre en œuvre la solution proposée ; la co-création est le processus par lequel les gens font les deux</a:t>
            </a:r>
            <a:r>
              <a:rPr lang="en-GB" sz="1400" dirty="0">
                <a:solidFill>
                  <a:srgbClr val="202124"/>
                </a:solidFill>
                <a:effectLst/>
                <a:latin typeface="Josefin Sans" pitchFamily="2" charset="0"/>
                <a:ea typeface="Calibri" panose="020F0502020204030204" pitchFamily="34" charset="0"/>
                <a:cs typeface="Calibri" panose="020F0502020204030204" pitchFamily="34" charset="0"/>
              </a:rPr>
              <a:t>."</a:t>
            </a:r>
            <a:endParaRPr lang="en-GB" sz="1400" dirty="0">
              <a:solidFill>
                <a:srgbClr val="202124"/>
              </a:solidFill>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r>
              <a:rPr lang="en-GB" sz="1400" u="sng" dirty="0">
                <a:solidFill>
                  <a:srgbClr val="0563C1"/>
                </a:solidFill>
                <a:effectLst/>
                <a:latin typeface="Josefin Sans" pitchFamily="2" charset="0"/>
                <a:ea typeface="Calibri" panose="020F0502020204030204" pitchFamily="34" charset="0"/>
                <a:cs typeface="Calibri" panose="020F0502020204030204" pitchFamily="34" charset="0"/>
                <a:hlinkClick r:id="rId2"/>
              </a:rPr>
              <a:t> https://www.stakeholderdesign.com/co-production-versus-co-design-what-is-the-difference/#:~:text=Co%2Ddesign%20est%20une%20tentative,par%20laquelle%20les%20personnes%20font%20à la fois</a:t>
            </a:r>
            <a:endParaRPr lang="en-GB" sz="1400" u="sng" dirty="0">
              <a:solidFill>
                <a:srgbClr val="0563C1"/>
              </a:solidFill>
              <a:effectLst/>
              <a:latin typeface="Josefin Sans" pitchFamily="2" charset="0"/>
              <a:ea typeface="Calibri" panose="020F0502020204030204" pitchFamily="34" charset="0"/>
              <a:cs typeface="Calibri" panose="020F0502020204030204" pitchFamily="34" charset="0"/>
            </a:endParaRPr>
          </a:p>
          <a:p>
            <a:pPr marL="406400">
              <a:lnSpc>
                <a:spcPct val="150000"/>
              </a:lnSpc>
            </a:pPr>
            <a:r>
              <a:rPr lang="en-GB" sz="1400" dirty="0">
                <a:effectLst/>
                <a:latin typeface="Josefin Sans" pitchFamily="2" charset="0"/>
                <a:ea typeface="Calibri" panose="020F0502020204030204" pitchFamily="34" charset="0"/>
                <a:cs typeface="Times New Roman" panose="02020603050405020304" pitchFamily="18" charset="0"/>
              </a:rPr>
              <a:t>Les concepts de co-conception et de co-production sont au cœur de la prescription sociale et sont très familiers aux professionnels de santé et de soins dans leur travail quotidien.  Dans </a:t>
            </a:r>
            <a:r>
              <a:rPr lang="en-GB" sz="1400" dirty="0" err="1">
                <a:effectLst/>
                <a:latin typeface="Josefin Sans" pitchFamily="2" charset="0"/>
                <a:ea typeface="Calibri" panose="020F0502020204030204" pitchFamily="34" charset="0"/>
                <a:cs typeface="Times New Roman" panose="02020603050405020304" pitchFamily="18" charset="0"/>
              </a:rPr>
              <a:t>l'introduction</a:t>
            </a:r>
            <a:r>
              <a:rPr lang="en-GB" sz="1400" dirty="0">
                <a:effectLst/>
                <a:latin typeface="Josefin Sans" pitchFamily="2" charset="0"/>
                <a:ea typeface="Calibri" panose="020F0502020204030204" pitchFamily="34" charset="0"/>
                <a:cs typeface="Times New Roman" panose="02020603050405020304" pitchFamily="18" charset="0"/>
              </a:rPr>
              <a:t>, nous avons fait allusion à ces concepts et fourni quelques informations de base. Nous y reviendrons ici et chercherons à faire </a:t>
            </a:r>
            <a:r>
              <a:rPr lang="en-GB" sz="1400" dirty="0">
                <a:latin typeface="Josefin Sans" pitchFamily="2" charset="0"/>
                <a:ea typeface="Calibri" panose="020F0502020204030204" pitchFamily="34" charset="0"/>
                <a:cs typeface="Times New Roman" panose="02020603050405020304" pitchFamily="18" charset="0"/>
              </a:rPr>
              <a:t>progresser la </a:t>
            </a:r>
            <a:r>
              <a:rPr lang="en-GB" sz="1400" dirty="0">
                <a:effectLst/>
                <a:latin typeface="Josefin Sans" pitchFamily="2" charset="0"/>
                <a:ea typeface="Calibri" panose="020F0502020204030204" pitchFamily="34" charset="0"/>
                <a:cs typeface="Times New Roman" panose="02020603050405020304" pitchFamily="18" charset="0"/>
              </a:rPr>
              <a:t>compréhension de la co-production, qui est mutuellement bénéfique aux patients, aux professionnels de la santé et des soins, aux organisations communautaires et bénévoles et aux ONG partenaires. </a:t>
            </a:r>
            <a:r>
              <a:rPr lang="en-GB" sz="1400" dirty="0" err="1">
                <a:effectLst/>
                <a:latin typeface="Josefin Sans" pitchFamily="2" charset="0"/>
                <a:ea typeface="Calibri" panose="020F0502020204030204" pitchFamily="34" charset="0"/>
                <a:cs typeface="Times New Roman" panose="02020603050405020304" pitchFamily="18" charset="0"/>
              </a:rPr>
              <a:t>Cette</a:t>
            </a:r>
            <a:r>
              <a:rPr lang="en-GB" sz="1400" dirty="0">
                <a:effectLst/>
                <a:latin typeface="Josefin Sans" pitchFamily="2" charset="0"/>
                <a:ea typeface="Calibri" panose="020F0502020204030204" pitchFamily="34" charset="0"/>
                <a:cs typeface="Times New Roman" panose="02020603050405020304" pitchFamily="18" charset="0"/>
              </a:rPr>
              <a:t> couche de soutien supplémentaire intègre la prescription sociale dans la prestation de soins de santé.</a:t>
            </a:r>
          </a:p>
          <a:p>
            <a:pPr>
              <a:lnSpc>
                <a:spcPct val="150000"/>
              </a:lnSpc>
            </a:pPr>
            <a:r>
              <a:rPr lang="en-GB" sz="1400" dirty="0">
                <a:latin typeface="Josefin Sans" pitchFamily="2" charset="0"/>
              </a:rPr>
              <a:t>                             </a:t>
            </a:r>
          </a:p>
        </p:txBody>
      </p:sp>
      <p:pic>
        <p:nvPicPr>
          <p:cNvPr id="8" name="Picture 7">
            <a:extLst>
              <a:ext uri="{FF2B5EF4-FFF2-40B4-BE49-F238E27FC236}">
                <a16:creationId xmlns:a16="http://schemas.microsoft.com/office/drawing/2014/main" id="{8A47868E-EF8C-768C-B414-5B1B219F89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17723" y="4719396"/>
            <a:ext cx="1899139" cy="1813875"/>
          </a:xfrm>
          <a:prstGeom prst="rect">
            <a:avLst/>
          </a:prstGeom>
          <a:noFill/>
          <a:ln>
            <a:noFill/>
          </a:ln>
        </p:spPr>
      </p:pic>
    </p:spTree>
    <p:extLst>
      <p:ext uri="{BB962C8B-B14F-4D97-AF65-F5344CB8AC3E}">
        <p14:creationId xmlns:p14="http://schemas.microsoft.com/office/powerpoint/2010/main" val="3339820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219516-A897-C144-A3A9-B1E78CF89CD4}"/>
              </a:ext>
            </a:extLst>
          </p:cNvPr>
          <p:cNvSpPr>
            <a:spLocks noGrp="1"/>
          </p:cNvSpPr>
          <p:nvPr>
            <p:ph type="body" sz="quarter" idx="22"/>
          </p:nvPr>
        </p:nvSpPr>
        <p:spPr>
          <a:xfrm>
            <a:off x="889000" y="660001"/>
            <a:ext cx="2682631" cy="684000"/>
          </a:xfrm>
        </p:spPr>
        <p:txBody>
          <a:bodyPr/>
          <a:lstStyle/>
          <a:p>
            <a:pPr algn="ctr"/>
            <a:r>
              <a:rPr lang="en-US" dirty="0">
                <a:solidFill>
                  <a:srgbClr val="FFC652"/>
                </a:solidFill>
              </a:rPr>
              <a:t>Co-conception</a:t>
            </a:r>
          </a:p>
        </p:txBody>
      </p:sp>
      <p:sp>
        <p:nvSpPr>
          <p:cNvPr id="4" name="Text Placeholder 3">
            <a:extLst>
              <a:ext uri="{FF2B5EF4-FFF2-40B4-BE49-F238E27FC236}">
                <a16:creationId xmlns:a16="http://schemas.microsoft.com/office/drawing/2014/main" id="{8CFFD72A-DDDC-5B46-9405-D80147F651A6}"/>
              </a:ext>
            </a:extLst>
          </p:cNvPr>
          <p:cNvSpPr>
            <a:spLocks noGrp="1"/>
          </p:cNvSpPr>
          <p:nvPr>
            <p:ph type="body" sz="quarter" idx="28"/>
          </p:nvPr>
        </p:nvSpPr>
        <p:spPr>
          <a:xfrm>
            <a:off x="1063894" y="1260838"/>
            <a:ext cx="2507737" cy="1589938"/>
          </a:xfrm>
        </p:spPr>
        <p:txBody>
          <a:bodyPr>
            <a:normAutofit fontScale="85000" lnSpcReduction="20000"/>
          </a:bodyPr>
          <a:lstStyle/>
          <a:p>
            <a:pPr algn="ctr">
              <a:lnSpc>
                <a:spcPct val="160000"/>
              </a:lnSpc>
            </a:pPr>
            <a:r>
              <a:rPr lang="en-US" dirty="0" err="1"/>
              <a:t>C’est</a:t>
            </a:r>
            <a:r>
              <a:rPr lang="en-US" dirty="0"/>
              <a:t> le processus par lequel on définit un problème et donc une solution</a:t>
            </a:r>
          </a:p>
        </p:txBody>
      </p:sp>
      <p:sp>
        <p:nvSpPr>
          <p:cNvPr id="5" name="Text Placeholder 4">
            <a:extLst>
              <a:ext uri="{FF2B5EF4-FFF2-40B4-BE49-F238E27FC236}">
                <a16:creationId xmlns:a16="http://schemas.microsoft.com/office/drawing/2014/main" id="{0A17221E-7C5E-B441-AC02-5E88792AD046}"/>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C15022E2-2212-284F-88FE-F035F6FE1178}"/>
              </a:ext>
            </a:extLst>
          </p:cNvPr>
          <p:cNvSpPr>
            <a:spLocks noGrp="1"/>
          </p:cNvSpPr>
          <p:nvPr>
            <p:ph type="body" sz="quarter" idx="38"/>
          </p:nvPr>
        </p:nvSpPr>
        <p:spPr/>
        <p:txBody>
          <a:bodyPr/>
          <a:lstStyle/>
          <a:p>
            <a:r>
              <a:rPr lang="en-US" dirty="0"/>
              <a:t>03</a:t>
            </a:r>
          </a:p>
        </p:txBody>
      </p:sp>
      <p:sp>
        <p:nvSpPr>
          <p:cNvPr id="24" name="Text Placeholder 23">
            <a:extLst>
              <a:ext uri="{FF2B5EF4-FFF2-40B4-BE49-F238E27FC236}">
                <a16:creationId xmlns:a16="http://schemas.microsoft.com/office/drawing/2014/main" id="{DDF420A5-55EC-FE42-ACF7-48FC8135D961}"/>
              </a:ext>
            </a:extLst>
          </p:cNvPr>
          <p:cNvSpPr>
            <a:spLocks noGrp="1"/>
          </p:cNvSpPr>
          <p:nvPr>
            <p:ph type="body" sz="quarter" idx="39"/>
          </p:nvPr>
        </p:nvSpPr>
        <p:spPr/>
        <p:txBody>
          <a:bodyPr/>
          <a:lstStyle/>
          <a:p>
            <a:r>
              <a:rPr lang="en-US" dirty="0"/>
              <a:t>01</a:t>
            </a:r>
          </a:p>
        </p:txBody>
      </p:sp>
      <p:sp>
        <p:nvSpPr>
          <p:cNvPr id="25" name="Text Placeholder 24">
            <a:extLst>
              <a:ext uri="{FF2B5EF4-FFF2-40B4-BE49-F238E27FC236}">
                <a16:creationId xmlns:a16="http://schemas.microsoft.com/office/drawing/2014/main" id="{B010A0FC-1E92-C94B-BFD6-AA723A013B2E}"/>
              </a:ext>
            </a:extLst>
          </p:cNvPr>
          <p:cNvSpPr>
            <a:spLocks noGrp="1"/>
          </p:cNvSpPr>
          <p:nvPr>
            <p:ph type="body" sz="quarter" idx="40"/>
          </p:nvPr>
        </p:nvSpPr>
        <p:spPr/>
        <p:txBody>
          <a:bodyPr/>
          <a:lstStyle/>
          <a:p>
            <a:r>
              <a:rPr lang="en-US" dirty="0"/>
              <a:t>04</a:t>
            </a:r>
          </a:p>
        </p:txBody>
      </p:sp>
      <p:sp>
        <p:nvSpPr>
          <p:cNvPr id="26" name="Text Placeholder 25">
            <a:extLst>
              <a:ext uri="{FF2B5EF4-FFF2-40B4-BE49-F238E27FC236}">
                <a16:creationId xmlns:a16="http://schemas.microsoft.com/office/drawing/2014/main" id="{90424211-CFB4-E84F-8B60-444B5A26CC8A}"/>
              </a:ext>
            </a:extLst>
          </p:cNvPr>
          <p:cNvSpPr>
            <a:spLocks noGrp="1"/>
          </p:cNvSpPr>
          <p:nvPr>
            <p:ph type="body" sz="quarter" idx="41"/>
          </p:nvPr>
        </p:nvSpPr>
        <p:spPr>
          <a:xfrm>
            <a:off x="889000" y="3429000"/>
            <a:ext cx="2682631" cy="887488"/>
          </a:xfrm>
        </p:spPr>
        <p:txBody>
          <a:bodyPr/>
          <a:lstStyle/>
          <a:p>
            <a:pPr algn="ctr"/>
            <a:r>
              <a:rPr lang="en-US" dirty="0">
                <a:solidFill>
                  <a:srgbClr val="FFC652"/>
                </a:solidFill>
              </a:rPr>
              <a:t>Recadrer les concepts</a:t>
            </a:r>
          </a:p>
        </p:txBody>
      </p:sp>
      <p:sp>
        <p:nvSpPr>
          <p:cNvPr id="27" name="Text Placeholder 26">
            <a:extLst>
              <a:ext uri="{FF2B5EF4-FFF2-40B4-BE49-F238E27FC236}">
                <a16:creationId xmlns:a16="http://schemas.microsoft.com/office/drawing/2014/main" id="{8C6CBAD1-C6F2-2247-AF88-38BD5D736F38}"/>
              </a:ext>
            </a:extLst>
          </p:cNvPr>
          <p:cNvSpPr>
            <a:spLocks noGrp="1"/>
          </p:cNvSpPr>
          <p:nvPr>
            <p:ph type="body" sz="quarter" idx="42"/>
          </p:nvPr>
        </p:nvSpPr>
        <p:spPr>
          <a:xfrm>
            <a:off x="1063894" y="4450080"/>
            <a:ext cx="2507737" cy="1147082"/>
          </a:xfrm>
        </p:spPr>
        <p:txBody>
          <a:bodyPr>
            <a:normAutofit fontScale="85000" lnSpcReduction="20000"/>
          </a:bodyPr>
          <a:lstStyle/>
          <a:p>
            <a:pPr algn="ctr">
              <a:lnSpc>
                <a:spcPct val="150000"/>
              </a:lnSpc>
            </a:pPr>
            <a:r>
              <a:rPr lang="en-US" dirty="0"/>
              <a:t>Utiliser le prisme des inégalités en matière de santé</a:t>
            </a:r>
          </a:p>
          <a:p>
            <a:endParaRPr lang="en-US" dirty="0"/>
          </a:p>
        </p:txBody>
      </p:sp>
      <p:sp>
        <p:nvSpPr>
          <p:cNvPr id="29" name="Text Placeholder 28">
            <a:extLst>
              <a:ext uri="{FF2B5EF4-FFF2-40B4-BE49-F238E27FC236}">
                <a16:creationId xmlns:a16="http://schemas.microsoft.com/office/drawing/2014/main" id="{DCD60479-1F6B-2B46-84D9-7DA1E2325BA1}"/>
              </a:ext>
            </a:extLst>
          </p:cNvPr>
          <p:cNvSpPr>
            <a:spLocks noGrp="1"/>
          </p:cNvSpPr>
          <p:nvPr>
            <p:ph type="body" sz="quarter" idx="43"/>
          </p:nvPr>
        </p:nvSpPr>
        <p:spPr>
          <a:xfrm>
            <a:off x="8644371" y="660001"/>
            <a:ext cx="2682631" cy="684000"/>
          </a:xfrm>
        </p:spPr>
        <p:txBody>
          <a:bodyPr/>
          <a:lstStyle/>
          <a:p>
            <a:r>
              <a:rPr lang="en-US" dirty="0">
                <a:solidFill>
                  <a:srgbClr val="FFC652"/>
                </a:solidFill>
              </a:rPr>
              <a:t>Coproduction</a:t>
            </a:r>
          </a:p>
        </p:txBody>
      </p:sp>
      <p:sp>
        <p:nvSpPr>
          <p:cNvPr id="30" name="Text Placeholder 29">
            <a:extLst>
              <a:ext uri="{FF2B5EF4-FFF2-40B4-BE49-F238E27FC236}">
                <a16:creationId xmlns:a16="http://schemas.microsoft.com/office/drawing/2014/main" id="{64CE5023-5A91-9E4E-B470-3CC086CE6CC4}"/>
              </a:ext>
            </a:extLst>
          </p:cNvPr>
          <p:cNvSpPr>
            <a:spLocks noGrp="1"/>
          </p:cNvSpPr>
          <p:nvPr>
            <p:ph type="body" sz="quarter" idx="44"/>
          </p:nvPr>
        </p:nvSpPr>
        <p:spPr>
          <a:xfrm>
            <a:off x="8644371" y="1344000"/>
            <a:ext cx="2507737" cy="1506776"/>
          </a:xfrm>
        </p:spPr>
        <p:txBody>
          <a:bodyPr>
            <a:normAutofit fontScale="85000" lnSpcReduction="20000"/>
          </a:bodyPr>
          <a:lstStyle/>
          <a:p>
            <a:pPr algn="ctr">
              <a:lnSpc>
                <a:spcPct val="150000"/>
              </a:lnSpc>
            </a:pPr>
            <a:r>
              <a:rPr lang="en-US" dirty="0"/>
              <a:t>Il s'agit du processus par lequel la solution proposée est mise en œuvre.</a:t>
            </a:r>
          </a:p>
          <a:p>
            <a:endParaRPr lang="en-US" dirty="0"/>
          </a:p>
        </p:txBody>
      </p:sp>
      <p:sp>
        <p:nvSpPr>
          <p:cNvPr id="31" name="Text Placeholder 30">
            <a:extLst>
              <a:ext uri="{FF2B5EF4-FFF2-40B4-BE49-F238E27FC236}">
                <a16:creationId xmlns:a16="http://schemas.microsoft.com/office/drawing/2014/main" id="{D9B3C583-298E-7048-AD76-076D27E5C285}"/>
              </a:ext>
            </a:extLst>
          </p:cNvPr>
          <p:cNvSpPr>
            <a:spLocks noGrp="1"/>
          </p:cNvSpPr>
          <p:nvPr>
            <p:ph type="body" sz="quarter" idx="45"/>
          </p:nvPr>
        </p:nvSpPr>
        <p:spPr>
          <a:xfrm>
            <a:off x="8644371" y="3632488"/>
            <a:ext cx="2682631" cy="684000"/>
          </a:xfrm>
        </p:spPr>
        <p:txBody>
          <a:bodyPr/>
          <a:lstStyle/>
          <a:p>
            <a:pPr algn="ctr"/>
            <a:r>
              <a:rPr lang="en-US" dirty="0">
                <a:solidFill>
                  <a:srgbClr val="FFC000"/>
                </a:solidFill>
              </a:rPr>
              <a:t>Co-création</a:t>
            </a:r>
          </a:p>
        </p:txBody>
      </p:sp>
      <p:sp>
        <p:nvSpPr>
          <p:cNvPr id="32" name="Text Placeholder 31">
            <a:extLst>
              <a:ext uri="{FF2B5EF4-FFF2-40B4-BE49-F238E27FC236}">
                <a16:creationId xmlns:a16="http://schemas.microsoft.com/office/drawing/2014/main" id="{B07BD9DD-C3DA-6A45-8C3B-2080F03DD0AB}"/>
              </a:ext>
            </a:extLst>
          </p:cNvPr>
          <p:cNvSpPr>
            <a:spLocks noGrp="1"/>
          </p:cNvSpPr>
          <p:nvPr>
            <p:ph type="body" sz="quarter" idx="46"/>
          </p:nvPr>
        </p:nvSpPr>
        <p:spPr>
          <a:xfrm>
            <a:off x="8644371" y="4191000"/>
            <a:ext cx="2507737" cy="1323000"/>
          </a:xfrm>
        </p:spPr>
        <p:txBody>
          <a:bodyPr>
            <a:normAutofit fontScale="85000" lnSpcReduction="10000"/>
          </a:bodyPr>
          <a:lstStyle/>
          <a:p>
            <a:pPr algn="ctr">
              <a:lnSpc>
                <a:spcPct val="150000"/>
              </a:lnSpc>
            </a:pPr>
            <a:r>
              <a:rPr lang="en-US" dirty="0"/>
              <a:t>C'est le processus par lequel les gens font les deux </a:t>
            </a:r>
            <a:r>
              <a:rPr lang="en-US" dirty="0" err="1"/>
              <a:t>à</a:t>
            </a:r>
            <a:r>
              <a:rPr lang="en-US" dirty="0"/>
              <a:t> la fois</a:t>
            </a:r>
          </a:p>
          <a:p>
            <a:endParaRPr lang="en-US" dirty="0"/>
          </a:p>
        </p:txBody>
      </p:sp>
    </p:spTree>
    <p:extLst>
      <p:ext uri="{BB962C8B-B14F-4D97-AF65-F5344CB8AC3E}">
        <p14:creationId xmlns:p14="http://schemas.microsoft.com/office/powerpoint/2010/main" val="2238064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3000"/>
            <a:lum/>
          </a:blip>
          <a:srcRect/>
          <a:tile tx="0" ty="0" sx="100000" sy="100000" flip="none" algn="tl"/>
        </a:blip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014969" y="578392"/>
            <a:ext cx="6992735" cy="4155397"/>
          </a:xfrm>
        </p:spPr>
        <p:txBody>
          <a:bodyPr/>
          <a:lstStyle/>
          <a:p>
            <a:pPr algn="ctr">
              <a:lnSpc>
                <a:spcPct val="150000"/>
              </a:lnSpc>
              <a:spcAft>
                <a:spcPts val="800"/>
              </a:spcAft>
            </a:pPr>
            <a:r>
              <a:rPr lang="en-GB" sz="3600" dirty="0">
                <a:solidFill>
                  <a:srgbClr val="000000"/>
                </a:solidFill>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"La coproduction consiste à combiner nos forces et nos capacités mutuelles afin que nous puissions travailler les uns avec les autres sur un pied d'égalité pour obtenir des changements positifs."</a:t>
            </a:r>
            <a:endParaRPr lang="en-GB" sz="3600" dirty="0">
              <a:effectLst/>
              <a:latin typeface="Amatic SC" panose="00000500000000000000" pitchFamily="2" charset="-79"/>
              <a:ea typeface="Calibri" panose="020F0502020204030204" pitchFamily="34" charset="0"/>
              <a:cs typeface="Amatic SC" panose="00000500000000000000" pitchFamily="2" charset="-79"/>
            </a:endParaRPr>
          </a:p>
          <a:p>
            <a:pPr algn="ctr">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2" name="Text Placeholder 1">
            <a:extLst>
              <a:ext uri="{FF2B5EF4-FFF2-40B4-BE49-F238E27FC236}">
                <a16:creationId xmlns:a16="http://schemas.microsoft.com/office/drawing/2014/main" id="{2065D9A2-E6DF-4141-B432-B4E7BEBCDC05}"/>
              </a:ext>
            </a:extLst>
          </p:cNvPr>
          <p:cNvSpPr>
            <a:spLocks noGrp="1"/>
          </p:cNvSpPr>
          <p:nvPr>
            <p:ph type="body" sz="quarter" idx="18"/>
          </p:nvPr>
        </p:nvSpPr>
        <p:spPr>
          <a:xfrm>
            <a:off x="831273" y="4995046"/>
            <a:ext cx="7360129" cy="684000"/>
          </a:xfrm>
        </p:spPr>
        <p:txBody>
          <a:bodyPr/>
          <a:lstStyle/>
          <a:p>
            <a:endPar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endParaRPr>
          </a:p>
          <a:p>
            <a:endParaRPr lang="en-GB" sz="1800" u="sng" dirty="0">
              <a:solidFill>
                <a:srgbClr val="0563C1"/>
              </a:solidFill>
              <a:latin typeface="Calibri" panose="020F0502020204030204" pitchFamily="34" charset="0"/>
              <a:ea typeface="Times New Roman" panose="02020603050405020304" pitchFamily="18" charset="0"/>
              <a:cs typeface="Calibri" panose="020F0502020204030204" pitchFamily="34" charset="0"/>
              <a:hlinkClick r:id="rId3"/>
            </a:endParaRPr>
          </a:p>
          <a:p>
            <a:r>
              <a:rPr lang="en-GB"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http://www.coproductionscotland.org.uk/about/what-is-co-production/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109007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Co-conception &amp; Co-production</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0" y="1508065"/>
            <a:ext cx="10783997" cy="4782565"/>
          </a:xfrm>
        </p:spPr>
        <p:txBody>
          <a:bodyPr numCol="2">
            <a:normAutofit fontScale="85000" lnSpcReduction="20000"/>
          </a:bodyPr>
          <a:lstStyle/>
          <a:p>
            <a:pPr marL="342900" indent="-28575">
              <a:lnSpc>
                <a:spcPct val="170000"/>
              </a:lnSpc>
              <a:spcAft>
                <a:spcPts val="800"/>
              </a:spcAft>
            </a:pPr>
            <a:r>
              <a:rPr lang="en-GB" sz="1900" dirty="0">
                <a:effectLst/>
                <a:latin typeface="Josefin Sans" pitchFamily="2" charset="0"/>
                <a:ea typeface="Times New Roman" panose="02020603050405020304" pitchFamily="18" charset="0"/>
                <a:cs typeface="Calibri" panose="020F0502020204030204" pitchFamily="34" charset="0"/>
              </a:rPr>
              <a:t>Les professionnels de la santé et des soins travaillant au Royaume-Uni et en Irlande sont familiarisés avec les différents guides de coproduction du ministère de la santé, détaillés ci-dessous :</a:t>
            </a:r>
            <a:endParaRPr lang="en-GB" sz="1900" dirty="0">
              <a:effectLst/>
              <a:latin typeface="Josefin Sans" pitchFamily="2" charset="0"/>
              <a:ea typeface="Calibri" panose="020F0502020204030204" pitchFamily="34" charset="0"/>
              <a:cs typeface="Times New Roman" panose="02020603050405020304" pitchFamily="18" charset="0"/>
            </a:endParaRPr>
          </a:p>
          <a:p>
            <a:pPr marL="342900" indent="-28575">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https://www.health-ni.gov.uk/publications/co-production-guide-northern-ireland-connecting-and-realising-value-through-people</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28575">
              <a:lnSpc>
                <a:spcPct val="170000"/>
              </a:lnSpc>
              <a:spcAft>
                <a:spcPts val="800"/>
              </a:spcAft>
              <a:buFont typeface="Courier New" panose="02070309020205020404" pitchFamily="49" charset="0"/>
              <a:buChar char="o"/>
            </a:pPr>
            <a:r>
              <a:rPr lang="en-GB"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https://www.govint.org/fileadmin/user_upload/publications/Co-Production_of_Health_and_Wellbeing_in_Scotland.pdf </a:t>
            </a:r>
            <a:endParaRPr lang="en-GB" sz="1900" u="sng" dirty="0">
              <a:solidFill>
                <a:srgbClr val="F33B48"/>
              </a:solidFill>
              <a:effectLst/>
              <a:latin typeface="Josefin Sans" pitchFamily="2"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342900" indent="-28575">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https://www.england.nhs.uk/get-involved/resources/co-production-resources/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342900" indent="-28575">
              <a:lnSpc>
                <a:spcPct val="170000"/>
              </a:lnSpc>
              <a:spcAft>
                <a:spcPts val="800"/>
              </a:spcAft>
              <a:buFont typeface="Courier New" panose="02070309020205020404" pitchFamily="49" charset="0"/>
              <a:buChar char="o"/>
            </a:pPr>
            <a:r>
              <a:rPr lang="en-GB" sz="1900" u="sng" dirty="0">
                <a:solidFill>
                  <a:schemeClr val="tx1"/>
                </a:solidFill>
                <a:effectLst/>
                <a:latin typeface="Josefin Sans" pitchFamily="2"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http://www.1000livesplus.wales.nhs.uk/sitesplus/documents/1011/T4I%20%288%29%20Co-production.pdf</a:t>
            </a:r>
            <a:endParaRPr lang="en-GB" sz="1900" dirty="0">
              <a:solidFill>
                <a:schemeClr val="tx1"/>
              </a:solidFill>
              <a:effectLst/>
              <a:latin typeface="Josefin Sans" pitchFamily="2" charset="0"/>
              <a:ea typeface="Calibri" panose="020F0502020204030204" pitchFamily="34" charset="0"/>
              <a:cs typeface="Times New Roman" panose="02020603050405020304" pitchFamily="18" charset="0"/>
            </a:endParaRPr>
          </a:p>
          <a:p>
            <a:pPr marL="342900" indent="-28575">
              <a:lnSpc>
                <a:spcPct val="170000"/>
              </a:lnSpc>
              <a:spcAft>
                <a:spcPts val="800"/>
              </a:spcAft>
              <a:buFont typeface="Courier New" panose="02070309020205020404" pitchFamily="49" charset="0"/>
              <a:buChar char="o"/>
            </a:pPr>
            <a:r>
              <a:rPr lang="en-GB" sz="1900" u="sng" dirty="0">
                <a:solidFill>
                  <a:srgbClr val="FF0000"/>
                </a:solidFill>
                <a:effectLst/>
                <a:latin typeface="Josefin Sans" pitchFamily="2" charset="0"/>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https://www.hse.ie/eng/services/list/4/mental-health-services/advancingrecoveryireland/national-framework-for-recovery-in-mental-health/co-production-in-practice-guidance-document-2018-to-2020.pdf </a:t>
            </a:r>
            <a:endParaRPr lang="en-GB" sz="1900" dirty="0">
              <a:solidFill>
                <a:srgbClr val="FF0000"/>
              </a:solidFill>
              <a:effectLst/>
              <a:latin typeface="Josefin Sans" pitchFamily="2" charset="0"/>
              <a:ea typeface="Calibri" panose="020F0502020204030204" pitchFamily="34" charset="0"/>
              <a:cs typeface="Times New Roman" panose="02020603050405020304" pitchFamily="18" charset="0"/>
            </a:endParaRPr>
          </a:p>
          <a:p>
            <a:endParaRPr lang="en-GB" dirty="0">
              <a:latin typeface="Josefin Sans" pitchFamily="2" charset="0"/>
            </a:endParaRPr>
          </a:p>
        </p:txBody>
      </p:sp>
    </p:spTree>
    <p:extLst>
      <p:ext uri="{BB962C8B-B14F-4D97-AF65-F5344CB8AC3E}">
        <p14:creationId xmlns:p14="http://schemas.microsoft.com/office/powerpoint/2010/main" val="3168669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738840" y="343588"/>
            <a:ext cx="10512420" cy="777240"/>
          </a:xfrm>
        </p:spPr>
        <p:txBody>
          <a:bodyPr/>
          <a:lstStyle/>
          <a:p>
            <a:pPr algn="ctr"/>
            <a:r>
              <a:rPr lang="en-US" dirty="0"/>
              <a:t>Co-conception &amp; Co-production</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17210" y="995681"/>
            <a:ext cx="11035950" cy="5091133"/>
          </a:xfrm>
        </p:spPr>
        <p:txBody>
          <a:bodyPr numCol="2">
            <a:normAutofit fontScale="25000" lnSpcReduction="20000"/>
          </a:bodyPr>
          <a:lstStyle/>
          <a:p>
            <a:pPr>
              <a:lnSpc>
                <a:spcPct val="170000"/>
              </a:lnSpc>
              <a:spcAft>
                <a:spcPts val="800"/>
              </a:spcAft>
            </a:pPr>
            <a:r>
              <a:rPr lang="en-GB" sz="5200" dirty="0">
                <a:effectLst/>
                <a:latin typeface="Josefin Sans" pitchFamily="2" charset="0"/>
                <a:ea typeface="Calibri" panose="020F0502020204030204" pitchFamily="34" charset="0"/>
                <a:cs typeface="Times New Roman" panose="02020603050405020304" pitchFamily="18" charset="0"/>
              </a:rPr>
              <a:t>Les expériences précédentes et la pandémie de Covid 19 ont mis en évidence l'incapacité persistante des approches traditionnelles à répondre aux niveaux croissants des besoins de santé. Traditionnellement, les causes sous-jacentes de la mauvaise santé ne sont pas abordées de manière holistique, comme les problèmes d'inégalité liés au logement, à la pauvreté, au niveau d'éducation et aux faibles opportunités.  </a:t>
            </a:r>
            <a:r>
              <a:rPr lang="en-GB" sz="5200" dirty="0">
                <a:latin typeface="Josefin Sans" pitchFamily="2" charset="0"/>
                <a:ea typeface="Calibri" panose="020F0502020204030204" pitchFamily="34" charset="0"/>
                <a:cs typeface="Times New Roman" panose="02020603050405020304" pitchFamily="18" charset="0"/>
              </a:rPr>
              <a:t>Il en résulte que les </a:t>
            </a:r>
            <a:r>
              <a:rPr lang="en-GB" sz="5200" dirty="0">
                <a:effectLst/>
                <a:latin typeface="Josefin Sans" pitchFamily="2" charset="0"/>
                <a:ea typeface="Calibri" panose="020F0502020204030204" pitchFamily="34" charset="0"/>
                <a:cs typeface="Times New Roman" panose="02020603050405020304" pitchFamily="18" charset="0"/>
              </a:rPr>
              <a:t>gens se sentent souvent démunis et que l'on </a:t>
            </a:r>
            <a:r>
              <a:rPr lang="en-GB" sz="5200" dirty="0">
                <a:latin typeface="Josefin Sans" pitchFamily="2" charset="0"/>
                <a:ea typeface="Calibri" panose="020F0502020204030204" pitchFamily="34" charset="0"/>
                <a:cs typeface="Times New Roman" panose="02020603050405020304" pitchFamily="18" charset="0"/>
              </a:rPr>
              <a:t>ne tient pas compte de leurs propres expériences et connaissances dans la mise en place des systèmes de santé fournis par les conseils, les services de santé ou l'éducation.</a:t>
            </a:r>
            <a:endParaRPr lang="en-GB" sz="52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5200" dirty="0">
                <a:latin typeface="Josefin Sans" pitchFamily="2" charset="0"/>
                <a:ea typeface="Calibri" panose="020F0502020204030204" pitchFamily="34" charset="0"/>
                <a:cs typeface="Times New Roman" panose="02020603050405020304" pitchFamily="18" charset="0"/>
              </a:rPr>
              <a:t>Il convient de remédier à </a:t>
            </a:r>
            <a:r>
              <a:rPr lang="en-GB" sz="5200" dirty="0">
                <a:effectLst/>
                <a:latin typeface="Josefin Sans" pitchFamily="2" charset="0"/>
                <a:ea typeface="Calibri" panose="020F0502020204030204" pitchFamily="34" charset="0"/>
                <a:cs typeface="Times New Roman" panose="02020603050405020304" pitchFamily="18" charset="0"/>
              </a:rPr>
              <a:t>ce déséquilibre des pouvoirs dans le cadre du développement global des systèmes de soins intégrés. La coproduction est un élément important de l'ancrage positif de ce processus, car elle associe le meilleur des services publics aux communautés. </a:t>
            </a:r>
            <a:r>
              <a:rPr lang="en-GB" sz="5200" dirty="0">
                <a:latin typeface="Josefin Sans" pitchFamily="2" charset="0"/>
                <a:ea typeface="Calibri" panose="020F0502020204030204" pitchFamily="34" charset="0"/>
                <a:cs typeface="Times New Roman" panose="02020603050405020304" pitchFamily="18" charset="0"/>
              </a:rPr>
              <a:t>Ce processus réaffirme un nouvel engagement en faveur du modèle social des soins de </a:t>
            </a:r>
            <a:r>
              <a:rPr lang="en-GB" sz="5200" dirty="0" err="1">
                <a:latin typeface="Josefin Sans" pitchFamily="2" charset="0"/>
                <a:ea typeface="Calibri" panose="020F0502020204030204" pitchFamily="34" charset="0"/>
                <a:cs typeface="Times New Roman" panose="02020603050405020304" pitchFamily="18" charset="0"/>
              </a:rPr>
              <a:t>santé</a:t>
            </a:r>
            <a:r>
              <a:rPr lang="en-GB" sz="5200" dirty="0">
                <a:latin typeface="Josefin Sans" pitchFamily="2" charset="0"/>
                <a:ea typeface="Calibri" panose="020F0502020204030204" pitchFamily="34" charset="0"/>
                <a:cs typeface="Times New Roman" panose="02020603050405020304" pitchFamily="18" charset="0"/>
              </a:rPr>
              <a:t>, </a:t>
            </a:r>
            <a:r>
              <a:rPr lang="en-GB" sz="5200" dirty="0" err="1">
                <a:latin typeface="Josefin Sans" pitchFamily="2" charset="0"/>
                <a:ea typeface="Calibri" panose="020F0502020204030204" pitchFamily="34" charset="0"/>
                <a:cs typeface="Times New Roman" panose="02020603050405020304" pitchFamily="18" charset="0"/>
              </a:rPr>
              <a:t>e</a:t>
            </a:r>
            <a:r>
              <a:rPr lang="en-GB" sz="5200" dirty="0" err="1">
                <a:effectLst/>
                <a:latin typeface="Josefin Sans" pitchFamily="2" charset="0"/>
                <a:ea typeface="Calibri" panose="020F0502020204030204" pitchFamily="34" charset="0"/>
                <a:cs typeface="Times New Roman" panose="02020603050405020304" pitchFamily="18" charset="0"/>
              </a:rPr>
              <a:t>n</a:t>
            </a:r>
            <a:r>
              <a:rPr lang="en-GB" sz="5200" dirty="0">
                <a:effectLst/>
                <a:latin typeface="Josefin Sans" pitchFamily="2" charset="0"/>
                <a:ea typeface="Calibri" panose="020F0502020204030204" pitchFamily="34" charset="0"/>
                <a:cs typeface="Times New Roman" panose="02020603050405020304" pitchFamily="18" charset="0"/>
              </a:rPr>
              <a:t> alignant les atouts et les compétences des utilisateurs des services avec l'allocation appropriée des ressources à tous les niveaux. </a:t>
            </a:r>
            <a:endParaRPr lang="en-GB" sz="52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marL="314325">
              <a:lnSpc>
                <a:spcPct val="160000"/>
              </a:lnSpc>
              <a:spcAft>
                <a:spcPts val="800"/>
              </a:spcAft>
              <a:tabLst>
                <a:tab pos="304800" algn="l"/>
              </a:tabLst>
            </a:pPr>
            <a:r>
              <a:rPr lang="en-GB" sz="5600" dirty="0">
                <a:latin typeface="Josefin Sans" pitchFamily="2" charset="0"/>
                <a:ea typeface="Times New Roman" panose="02020603050405020304" pitchFamily="18" charset="0"/>
                <a:cs typeface="Calibri" panose="020F0502020204030204" pitchFamily="34" charset="0"/>
              </a:rPr>
              <a:t>Exemples et discussions sur la co-production menés par la </a:t>
            </a:r>
            <a:r>
              <a:rPr lang="en-GB" sz="5600" dirty="0" err="1">
                <a:latin typeface="Josefin Sans" pitchFamily="2" charset="0"/>
                <a:ea typeface="Times New Roman" panose="02020603050405020304" pitchFamily="18" charset="0"/>
                <a:cs typeface="Calibri" panose="020F0502020204030204" pitchFamily="34" charset="0"/>
              </a:rPr>
              <a:t>communauté</a:t>
            </a:r>
            <a:r>
              <a:rPr lang="en-GB" sz="5600" dirty="0">
                <a:latin typeface="Josefin Sans" pitchFamily="2" charset="0"/>
                <a:ea typeface="Times New Roman" panose="02020603050405020304" pitchFamily="18" charset="0"/>
                <a:cs typeface="Calibri" panose="020F0502020204030204" pitchFamily="34" charset="0"/>
              </a:rPr>
              <a:t> :</a:t>
            </a:r>
            <a:endParaRPr lang="en-GB" sz="5600" dirty="0">
              <a:latin typeface="Josefin Sans" pitchFamily="2" charset="0"/>
              <a:ea typeface="Calibri" panose="020F0502020204030204" pitchFamily="34" charset="0"/>
              <a:cs typeface="Times New Roman" panose="02020603050405020304" pitchFamily="18" charset="0"/>
            </a:endParaRPr>
          </a:p>
          <a:p>
            <a:pPr marL="314325">
              <a:lnSpc>
                <a:spcPct val="160000"/>
              </a:lnSpc>
              <a:spcAft>
                <a:spcPts val="800"/>
              </a:spcAft>
              <a:tabLst>
                <a:tab pos="304800" algn="l"/>
              </a:tabLst>
            </a:pPr>
            <a:r>
              <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2"/>
              </a:rPr>
              <a:t>https://www.cdhn.org/sites/default/files/FACTSHEETS%2018%20Co-Production%202017.pdf </a:t>
            </a:r>
            <a:endParaRPr lang="en-GB" sz="5600" dirty="0">
              <a:latin typeface="Josefin Sans" pitchFamily="2" charset="0"/>
              <a:ea typeface="Calibri" panose="020F0502020204030204" pitchFamily="34" charset="0"/>
              <a:cs typeface="Times New Roman" panose="02020603050405020304" pitchFamily="18" charset="0"/>
            </a:endParaRPr>
          </a:p>
          <a:p>
            <a:pPr marL="314325">
              <a:lnSpc>
                <a:spcPct val="160000"/>
              </a:lnSpc>
              <a:spcAft>
                <a:spcPts val="800"/>
              </a:spcAft>
              <a:tabLst>
                <a:tab pos="304800" algn="l"/>
              </a:tabLst>
            </a:pPr>
            <a:r>
              <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3"/>
              </a:rPr>
              <a:t>https://www.scie.org.uk/publications/guides/guide51/what-is-coproduction/principles-of-coproduction.asp </a:t>
            </a:r>
            <a:endParaRPr lang="en-GB" sz="5600" dirty="0">
              <a:latin typeface="Josefin Sans" pitchFamily="2" charset="0"/>
              <a:ea typeface="Calibri" panose="020F0502020204030204" pitchFamily="34" charset="0"/>
              <a:cs typeface="Times New Roman" panose="02020603050405020304" pitchFamily="18" charset="0"/>
            </a:endParaRPr>
          </a:p>
          <a:p>
            <a:pPr marL="360363">
              <a:lnSpc>
                <a:spcPct val="160000"/>
              </a:lnSpc>
              <a:spcAft>
                <a:spcPts val="800"/>
              </a:spcAft>
            </a:pPr>
            <a:endParaRPr lang="en-GB" sz="5600" u="sng" dirty="0">
              <a:solidFill>
                <a:srgbClr val="0563C1"/>
              </a:solidFill>
              <a:latin typeface="Josefin Sans" pitchFamily="2" charset="0"/>
              <a:ea typeface="Times New Roman" panose="02020603050405020304" pitchFamily="18" charset="0"/>
              <a:cs typeface="Calibri" panose="020F0502020204030204" pitchFamily="34" charset="0"/>
              <a:hlinkClick r:id="rId2"/>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56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800" dirty="0">
              <a:latin typeface="Josefin Sans" pitchFamily="2" charset="0"/>
              <a:ea typeface="Times New Roman" panose="02020603050405020304" pitchFamily="18" charset="0"/>
              <a:cs typeface="Calibri" panose="020F0502020204030204" pitchFamily="34" charset="0"/>
            </a:endParaRPr>
          </a:p>
          <a:p>
            <a:pPr>
              <a:lnSpc>
                <a:spcPct val="160000"/>
              </a:lnSpc>
              <a:spcAft>
                <a:spcPts val="800"/>
              </a:spcAft>
            </a:pPr>
            <a:endParaRPr lang="en-GB" sz="1800" dirty="0">
              <a:latin typeface="Josefin Sans" pitchFamily="2" charset="0"/>
              <a:ea typeface="Times New Roman" panose="02020603050405020304" pitchFamily="18" charset="0"/>
              <a:cs typeface="Calibri" panose="020F0502020204030204" pitchFamily="34" charset="0"/>
            </a:endParaRPr>
          </a:p>
          <a:p>
            <a:endParaRPr lang="en-GB" dirty="0">
              <a:latin typeface="Josefin Sans" pitchFamily="2" charset="0"/>
            </a:endParaRPr>
          </a:p>
        </p:txBody>
      </p:sp>
      <p:pic>
        <p:nvPicPr>
          <p:cNvPr id="5" name="Picture 4">
            <a:extLst>
              <a:ext uri="{FF2B5EF4-FFF2-40B4-BE49-F238E27FC236}">
                <a16:creationId xmlns:a16="http://schemas.microsoft.com/office/drawing/2014/main" id="{865F4496-907C-8A1A-5CE2-84533B2ED4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75320" y="3996107"/>
            <a:ext cx="1651049" cy="1866212"/>
          </a:xfrm>
          <a:prstGeom prst="rect">
            <a:avLst/>
          </a:prstGeom>
          <a:noFill/>
          <a:ln>
            <a:noFill/>
          </a:ln>
        </p:spPr>
      </p:pic>
    </p:spTree>
    <p:extLst>
      <p:ext uri="{BB962C8B-B14F-4D97-AF65-F5344CB8AC3E}">
        <p14:creationId xmlns:p14="http://schemas.microsoft.com/office/powerpoint/2010/main" val="1591521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557210" y="445785"/>
            <a:ext cx="7506332" cy="729873"/>
          </a:xfrm>
        </p:spPr>
        <p:txBody>
          <a:bodyPr/>
          <a:lstStyle/>
          <a:p>
            <a:r>
              <a:rPr lang="en-US" dirty="0"/>
              <a:t>Égalité, équité et réalité</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51122" y="1175658"/>
            <a:ext cx="10512420" cy="5343758"/>
          </a:xfrm>
        </p:spPr>
        <p:txBody>
          <a:bodyPr numCol="2">
            <a:normAutofit lnSpcReduction="10000"/>
          </a:bodyPr>
          <a:lstStyle/>
          <a:p>
            <a:pPr>
              <a:lnSpc>
                <a:spcPct val="150000"/>
              </a:lnSpc>
              <a:spcAft>
                <a:spcPts val="800"/>
              </a:spcAft>
            </a:pPr>
            <a:r>
              <a:rPr lang="en-GB" sz="1400" dirty="0">
                <a:effectLst/>
                <a:latin typeface="Josefin Sans" pitchFamily="2" charset="0"/>
                <a:ea typeface="Times New Roman" panose="02020603050405020304" pitchFamily="18" charset="0"/>
                <a:cs typeface="Calibri" panose="020F0502020204030204" pitchFamily="34" charset="0"/>
              </a:rPr>
              <a:t>Pour </a:t>
            </a:r>
            <a:r>
              <a:rPr lang="en-GB" sz="1400" dirty="0" err="1">
                <a:effectLst/>
                <a:latin typeface="Josefin Sans" pitchFamily="2" charset="0"/>
                <a:ea typeface="Times New Roman" panose="02020603050405020304" pitchFamily="18" charset="0"/>
                <a:cs typeface="Calibri" panose="020F0502020204030204" pitchFamily="34" charset="0"/>
              </a:rPr>
              <a:t>réfléchir</a:t>
            </a:r>
            <a:r>
              <a:rPr lang="en-GB" sz="1400" dirty="0">
                <a:effectLst/>
                <a:latin typeface="Josefin Sans" pitchFamily="2" charset="0"/>
                <a:ea typeface="Times New Roman" panose="02020603050405020304" pitchFamily="18" charset="0"/>
                <a:cs typeface="Calibri" panose="020F0502020204030204" pitchFamily="34" charset="0"/>
              </a:rPr>
              <a:t> sur la co-production, il est </a:t>
            </a:r>
            <a:r>
              <a:rPr lang="en-GB" sz="1400" dirty="0" err="1">
                <a:effectLst/>
                <a:latin typeface="Josefin Sans" pitchFamily="2" charset="0"/>
                <a:ea typeface="Times New Roman" panose="02020603050405020304" pitchFamily="18" charset="0"/>
                <a:cs typeface="Calibri" panose="020F0502020204030204" pitchFamily="34" charset="0"/>
              </a:rPr>
              <a:t>nécessaire</a:t>
            </a:r>
            <a:r>
              <a:rPr lang="en-GB" sz="1400" dirty="0">
                <a:effectLst/>
                <a:latin typeface="Josefin Sans" pitchFamily="2" charset="0"/>
                <a:ea typeface="Times New Roman" panose="02020603050405020304" pitchFamily="18" charset="0"/>
                <a:cs typeface="Calibri" panose="020F0502020204030204" pitchFamily="34" charset="0"/>
              </a:rPr>
              <a:t> </a:t>
            </a:r>
            <a:r>
              <a:rPr lang="en-GB" sz="1400" dirty="0">
                <a:latin typeface="Josefin Sans" pitchFamily="2" charset="0"/>
                <a:ea typeface="Times New Roman" panose="02020603050405020304" pitchFamily="18" charset="0"/>
                <a:cs typeface="Calibri" panose="020F0502020204030204" pitchFamily="34" charset="0"/>
              </a:rPr>
              <a:t>de </a:t>
            </a:r>
            <a:r>
              <a:rPr lang="en-GB" sz="1400" dirty="0" err="1">
                <a:latin typeface="Josefin Sans" pitchFamily="2" charset="0"/>
                <a:ea typeface="Times New Roman" panose="02020603050405020304" pitchFamily="18" charset="0"/>
                <a:cs typeface="Calibri" panose="020F0502020204030204" pitchFamily="34" charset="0"/>
              </a:rPr>
              <a:t>concevoir</a:t>
            </a:r>
            <a:r>
              <a:rPr lang="en-GB" sz="1400" dirty="0">
                <a:latin typeface="Josefin Sans" pitchFamily="2" charset="0"/>
                <a:ea typeface="Times New Roman" panose="02020603050405020304" pitchFamily="18" charset="0"/>
                <a:cs typeface="Calibri" panose="020F0502020204030204" pitchFamily="34" charset="0"/>
              </a:rPr>
              <a:t> la mise </a:t>
            </a:r>
            <a:r>
              <a:rPr lang="en-GB" sz="1400" dirty="0" err="1">
                <a:latin typeface="Josefin Sans" pitchFamily="2" charset="0"/>
                <a:ea typeface="Times New Roman" panose="02020603050405020304" pitchFamily="18" charset="0"/>
                <a:cs typeface="Calibri" panose="020F0502020204030204" pitchFamily="34" charset="0"/>
              </a:rPr>
              <a:t>en</a:t>
            </a:r>
            <a:r>
              <a:rPr lang="en-GB" sz="1400" dirty="0">
                <a:latin typeface="Josefin Sans" pitchFamily="2" charset="0"/>
                <a:ea typeface="Times New Roman" panose="02020603050405020304" pitchFamily="18" charset="0"/>
                <a:cs typeface="Calibri" panose="020F0502020204030204" pitchFamily="34" charset="0"/>
              </a:rPr>
              <a:t> exergue d’un manque flagrant : </a:t>
            </a:r>
            <a:r>
              <a:rPr lang="en-GB" sz="1400" dirty="0" err="1">
                <a:effectLst/>
                <a:latin typeface="Josefin Sans" pitchFamily="2" charset="0"/>
                <a:ea typeface="Times New Roman" panose="02020603050405020304" pitchFamily="18" charset="0"/>
                <a:cs typeface="Calibri" panose="020F0502020204030204" pitchFamily="34" charset="0"/>
              </a:rPr>
              <a:t>l'égalité</a:t>
            </a:r>
            <a:r>
              <a:rPr lang="en-GB" sz="1400" dirty="0">
                <a:effectLst/>
                <a:latin typeface="Josefin Sans" pitchFamily="2" charset="0"/>
                <a:ea typeface="Times New Roman" panose="02020603050405020304" pitchFamily="18" charset="0"/>
                <a:cs typeface="Calibri" panose="020F0502020204030204" pitchFamily="34" charset="0"/>
              </a:rPr>
              <a:t>. La </a:t>
            </a:r>
            <a:r>
              <a:rPr lang="en-GB" sz="1400" dirty="0">
                <a:latin typeface="Josefin Sans" pitchFamily="2" charset="0"/>
                <a:ea typeface="Times New Roman" panose="02020603050405020304" pitchFamily="18" charset="0"/>
                <a:cs typeface="Calibri" panose="020F0502020204030204" pitchFamily="34" charset="0"/>
              </a:rPr>
              <a:t>recherche a démontré que le Covid </a:t>
            </a:r>
            <a:r>
              <a:rPr lang="en-GB" sz="1400" dirty="0">
                <a:effectLst/>
                <a:latin typeface="Josefin Sans" pitchFamily="2" charset="0"/>
                <a:ea typeface="Times New Roman" panose="02020603050405020304" pitchFamily="18" charset="0"/>
                <a:cs typeface="Calibri" panose="020F0502020204030204" pitchFamily="34" charset="0"/>
              </a:rPr>
              <a:t>19 a eu un </a:t>
            </a:r>
            <a:r>
              <a:rPr lang="en-GB" sz="1400" dirty="0">
                <a:latin typeface="Josefin Sans" pitchFamily="2" charset="0"/>
                <a:ea typeface="Times New Roman" panose="02020603050405020304" pitchFamily="18" charset="0"/>
                <a:cs typeface="Calibri" panose="020F0502020204030204" pitchFamily="34" charset="0"/>
              </a:rPr>
              <a:t>impact plus sévère sur les </a:t>
            </a:r>
            <a:r>
              <a:rPr lang="en-GB" sz="1400" dirty="0">
                <a:effectLst/>
                <a:latin typeface="Josefin Sans" pitchFamily="2" charset="0"/>
                <a:ea typeface="Times New Roman" panose="02020603050405020304" pitchFamily="18" charset="0"/>
                <a:cs typeface="Calibri" panose="020F0502020204030204" pitchFamily="34" charset="0"/>
              </a:rPr>
              <a:t>membres </a:t>
            </a:r>
            <a:r>
              <a:rPr lang="en-GB" sz="1400" dirty="0">
                <a:latin typeface="Josefin Sans" pitchFamily="2" charset="0"/>
                <a:ea typeface="Times New Roman" panose="02020603050405020304" pitchFamily="18" charset="0"/>
                <a:cs typeface="Calibri" panose="020F0502020204030204" pitchFamily="34" charset="0"/>
              </a:rPr>
              <a:t>les plus </a:t>
            </a:r>
            <a:r>
              <a:rPr lang="en-GB" sz="1400" dirty="0">
                <a:effectLst/>
                <a:latin typeface="Josefin Sans" pitchFamily="2" charset="0"/>
                <a:ea typeface="Times New Roman" panose="02020603050405020304" pitchFamily="18" charset="0"/>
                <a:cs typeface="Calibri" panose="020F0502020204030204" pitchFamily="34" charset="0"/>
              </a:rPr>
              <a:t>vulnérables de nos communautés. Il n'existe pas de définition clinique de ce qui constitue un groupe vulnérable, mais les catégories suivantes offrent un large cadre de classification : </a:t>
            </a:r>
            <a:endParaRPr lang="en-GB" sz="14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Situation financière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Lieu de résidence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Contexte culturel/ ethnique/ histoire</a:t>
            </a:r>
            <a:endParaRPr lang="en-GB" sz="1600" dirty="0">
              <a:effectLst/>
              <a:latin typeface="Josefin Sans" pitchFamily="2" charset="0"/>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Âge</a:t>
            </a:r>
            <a:endParaRPr lang="en-GB" sz="1600" dirty="0">
              <a:effectLst/>
              <a:latin typeface="Josefin Sans" pitchFamily="2" charset="0"/>
              <a:ea typeface="Calibri" panose="020F0502020204030204" pitchFamily="34" charset="0"/>
              <a:cs typeface="Times New Roman" panose="02020603050405020304" pitchFamily="18" charset="0"/>
            </a:endParaRPr>
          </a:p>
          <a:p>
            <a:pPr marL="7938" lvl="0">
              <a:lnSpc>
                <a:spcPct val="150000"/>
              </a:lnSpc>
              <a:spcAft>
                <a:spcPts val="800"/>
              </a:spcAft>
              <a:buFont typeface="Symbol" panose="05050102010706020507" pitchFamily="18" charset="2"/>
              <a:buChar char=""/>
            </a:pPr>
            <a:r>
              <a:rPr lang="en-GB" sz="1600" dirty="0">
                <a:effectLst/>
                <a:latin typeface="Josefin Sans" pitchFamily="2" charset="0"/>
                <a:ea typeface="Times New Roman" panose="02020603050405020304" pitchFamily="18" charset="0"/>
                <a:cs typeface="Calibri" panose="020F0502020204030204" pitchFamily="34" charset="0"/>
              </a:rPr>
              <a:t>   Conditions de </a:t>
            </a:r>
            <a:r>
              <a:rPr lang="en-GB" sz="1600" dirty="0" err="1">
                <a:effectLst/>
                <a:latin typeface="Josefin Sans" pitchFamily="2" charset="0"/>
                <a:ea typeface="Times New Roman" panose="02020603050405020304" pitchFamily="18" charset="0"/>
                <a:cs typeface="Calibri" panose="020F0502020204030204" pitchFamily="34" charset="0"/>
              </a:rPr>
              <a:t>santé</a:t>
            </a:r>
            <a:r>
              <a:rPr lang="en-GB" sz="1600" dirty="0">
                <a:effectLst/>
                <a:latin typeface="Josefin Sans" pitchFamily="2" charset="0"/>
                <a:ea typeface="Times New Roman" panose="02020603050405020304" pitchFamily="18" charset="0"/>
                <a:cs typeface="Calibri" panose="020F0502020204030204" pitchFamily="34" charset="0"/>
              </a:rPr>
              <a:t> : </a:t>
            </a:r>
            <a:r>
              <a:rPr lang="en-GB" sz="1600" dirty="0" err="1">
                <a:effectLst/>
                <a:latin typeface="Josefin Sans" pitchFamily="2" charset="0"/>
                <a:ea typeface="Times New Roman" panose="02020603050405020304" pitchFamily="18" charset="0"/>
                <a:cs typeface="Calibri" panose="020F0502020204030204" pitchFamily="34" charset="0"/>
              </a:rPr>
              <a:t>maladie</a:t>
            </a:r>
            <a:r>
              <a:rPr lang="en-GB" sz="1600" dirty="0">
                <a:effectLst/>
                <a:latin typeface="Josefin Sans" pitchFamily="2" charset="0"/>
                <a:ea typeface="Times New Roman" panose="02020603050405020304" pitchFamily="18" charset="0"/>
                <a:cs typeface="Calibri" panose="020F0502020204030204" pitchFamily="34" charset="0"/>
              </a:rPr>
              <a:t> mentale ainsi que situation physique et handicap.</a:t>
            </a:r>
            <a:endParaRPr lang="en-GB" sz="1600" dirty="0">
              <a:effectLst/>
              <a:latin typeface="Josefin Sans" pitchFamily="2" charset="0"/>
              <a:ea typeface="Calibri" panose="020F0502020204030204" pitchFamily="34" charset="0"/>
              <a:cs typeface="Times New Roman" panose="02020603050405020304" pitchFamily="18" charset="0"/>
            </a:endParaRPr>
          </a:p>
          <a:p>
            <a:pPr marL="268288">
              <a:lnSpc>
                <a:spcPct val="150000"/>
              </a:lnSpc>
              <a:spcAft>
                <a:spcPts val="800"/>
              </a:spcAft>
            </a:pPr>
            <a:r>
              <a:rPr lang="en-GB" sz="1400" u="sng" dirty="0">
                <a:solidFill>
                  <a:srgbClr val="0563C1"/>
                </a:solidFill>
                <a:effectLst/>
                <a:latin typeface="Josefin Sans" pitchFamily="2" charset="0"/>
                <a:ea typeface="Times New Roman" panose="02020603050405020304" pitchFamily="18" charset="0"/>
                <a:cs typeface="Calibri" panose="020F0502020204030204" pitchFamily="34" charset="0"/>
                <a:hlinkClick r:id="rId2"/>
              </a:rPr>
              <a:t>https://journals.sagepub.com/doi/abs/10.1177/0009922820973018?journalCode=cpja </a:t>
            </a:r>
            <a:endParaRPr lang="en-GB" sz="1400" dirty="0">
              <a:effectLst/>
              <a:latin typeface="Josefin Sans" pitchFamily="2" charset="0"/>
              <a:ea typeface="Calibri" panose="020F0502020204030204" pitchFamily="34" charset="0"/>
              <a:cs typeface="Times New Roman" panose="02020603050405020304" pitchFamily="18" charset="0"/>
            </a:endParaRPr>
          </a:p>
          <a:p>
            <a:pPr marL="268288" algn="just">
              <a:lnSpc>
                <a:spcPct val="150000"/>
              </a:lnSpc>
            </a:pPr>
            <a:r>
              <a:rPr lang="en-GB" sz="1400" dirty="0">
                <a:effectLst/>
                <a:latin typeface="Josefin Sans" pitchFamily="2" charset="0"/>
                <a:ea typeface="Times New Roman" panose="02020603050405020304" pitchFamily="18" charset="0"/>
              </a:rPr>
              <a:t>Les questions relatives à l'égalité d'accès aux services ou aux ressources sont sous-tendues par la capacité d'une personne à rechercher le soutien dont elle a besoin, et les personnes ayant des connaissances limitées en matière de santé sont souvent incapables d'accéder aux informations dont elles ont besoin. Cette incapacité à accéder aux services ouvre le débat sur l'égalité et l'équité.</a:t>
            </a:r>
          </a:p>
          <a:p>
            <a:pPr algn="just">
              <a:lnSpc>
                <a:spcPct val="150000"/>
              </a:lnSpc>
            </a:pPr>
            <a:endParaRPr lang="en-GB" sz="1400" dirty="0">
              <a:latin typeface="Josefin Sans" pitchFamily="2" charset="0"/>
            </a:endParaRPr>
          </a:p>
          <a:p>
            <a:pPr algn="just">
              <a:lnSpc>
                <a:spcPct val="150000"/>
              </a:lnSpc>
            </a:pPr>
            <a:r>
              <a:rPr lang="en-GB" sz="1400" dirty="0">
                <a:latin typeface="Josefin Sans" pitchFamily="2" charset="0"/>
              </a:rPr>
              <a:t>                           </a:t>
            </a:r>
          </a:p>
        </p:txBody>
      </p:sp>
      <p:pic>
        <p:nvPicPr>
          <p:cNvPr id="6" name="Picture 5" descr="Golden Scales Of Justice Flat Icon Royalty Free SVG, Cliparts, Vectors, And  Stock Illustration. Image 42419445.">
            <a:extLst>
              <a:ext uri="{FF2B5EF4-FFF2-40B4-BE49-F238E27FC236}">
                <a16:creationId xmlns:a16="http://schemas.microsoft.com/office/drawing/2014/main" id="{75BD1775-2BAD-A098-069F-FA6BEBCEBA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04170" y="4838497"/>
            <a:ext cx="1803606" cy="1680918"/>
          </a:xfrm>
          <a:prstGeom prst="rect">
            <a:avLst/>
          </a:prstGeom>
          <a:noFill/>
          <a:ln>
            <a:noFill/>
          </a:ln>
        </p:spPr>
      </p:pic>
    </p:spTree>
    <p:extLst>
      <p:ext uri="{BB962C8B-B14F-4D97-AF65-F5344CB8AC3E}">
        <p14:creationId xmlns:p14="http://schemas.microsoft.com/office/powerpoint/2010/main" val="3948671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Égalité, équité et réalité </a:t>
            </a:r>
            <a:r>
              <a:rPr lang="en-GB" sz="1800" dirty="0">
                <a:effectLst/>
                <a:latin typeface="Amatic SC" panose="00000500000000000000" pitchFamily="2" charset="-79"/>
                <a:ea typeface="Times New Roman" panose="02020603050405020304" pitchFamily="18" charset="0"/>
                <a:cs typeface="Amatic SC" panose="00000500000000000000" pitchFamily="2" charset="-79"/>
              </a:rPr>
              <a:t>https://interactioninstitute.org/equality-equality-cartoon-gallery/ </a:t>
            </a:r>
            <a:endParaRPr lang="en-GB" sz="18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a:lnSpc>
                <a:spcPct val="10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Égalité - On part du principe que tout le monde bénéficie des mêmes aides, ce qui est considéré comme une égalité de traitement.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Diagram&#10;&#10;Description automatically generated">
            <a:extLst>
              <a:ext uri="{FF2B5EF4-FFF2-40B4-BE49-F238E27FC236}">
                <a16:creationId xmlns:a16="http://schemas.microsoft.com/office/drawing/2014/main" id="{BF5668DA-B8EE-4A0B-A2DD-7578468197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461" y="1468228"/>
            <a:ext cx="10512420" cy="4811626"/>
          </a:xfrm>
          <a:prstGeom prst="rect">
            <a:avLst/>
          </a:prstGeom>
          <a:noFill/>
          <a:ln>
            <a:noFill/>
          </a:ln>
        </p:spPr>
      </p:pic>
    </p:spTree>
    <p:extLst>
      <p:ext uri="{BB962C8B-B14F-4D97-AF65-F5344CB8AC3E}">
        <p14:creationId xmlns:p14="http://schemas.microsoft.com/office/powerpoint/2010/main" val="116076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31470" y="1411392"/>
            <a:ext cx="11235689" cy="5115137"/>
          </a:xfrm>
        </p:spPr>
        <p:txBody>
          <a:bodyPr numCol="3"/>
          <a:lstStyle/>
          <a:p>
            <a:pPr marL="457200" lvl="1" indent="0" eaLnBrk="1" fontAlgn="auto" hangingPunct="1">
              <a:lnSpc>
                <a:spcPct val="150000"/>
              </a:lnSpc>
              <a:spcBef>
                <a:spcPts val="0"/>
              </a:spcBef>
              <a:spcAft>
                <a:spcPts val="0"/>
              </a:spcAft>
              <a:buNone/>
              <a:defRPr/>
            </a:pPr>
            <a:r>
              <a:rPr lang="en-US" sz="1500" dirty="0">
                <a:solidFill>
                  <a:srgbClr val="141414"/>
                </a:solidFill>
                <a:effectLst/>
                <a:latin typeface="Josefin Sans" pitchFamily="2" charset="0"/>
                <a:ea typeface="Times New Roman" panose="02020603050405020304" pitchFamily="18" charset="0"/>
              </a:rPr>
              <a:t>Cette introduction </a:t>
            </a:r>
            <a:r>
              <a:rPr lang="en-US" sz="1500" dirty="0" err="1">
                <a:solidFill>
                  <a:srgbClr val="141414"/>
                </a:solidFill>
                <a:effectLst/>
                <a:latin typeface="Josefin Sans" pitchFamily="2" charset="0"/>
                <a:ea typeface="Times New Roman" panose="02020603050405020304" pitchFamily="18" charset="0"/>
              </a:rPr>
              <a:t>s'inscrit</a:t>
            </a:r>
            <a:r>
              <a:rPr lang="en-US" sz="1500" dirty="0">
                <a:solidFill>
                  <a:srgbClr val="141414"/>
                </a:solidFill>
                <a:effectLst/>
                <a:latin typeface="Josefin Sans" pitchFamily="2" charset="0"/>
                <a:ea typeface="Times New Roman" panose="02020603050405020304" pitchFamily="18" charset="0"/>
              </a:rPr>
              <a:t> dans le cadre des changements globaux qui se produisent </a:t>
            </a:r>
            <a:r>
              <a:rPr lang="en-US" sz="1500" dirty="0">
                <a:solidFill>
                  <a:srgbClr val="141414"/>
                </a:solidFill>
                <a:latin typeface="Josefin Sans" pitchFamily="2" charset="0"/>
                <a:ea typeface="Times New Roman" panose="02020603050405020304" pitchFamily="18" charset="0"/>
              </a:rPr>
              <a:t>dans tous les secteurs de la </a:t>
            </a:r>
            <a:r>
              <a:rPr lang="en-US" sz="1500" dirty="0">
                <a:solidFill>
                  <a:srgbClr val="141414"/>
                </a:solidFill>
                <a:effectLst/>
                <a:latin typeface="Josefin Sans" pitchFamily="2" charset="0"/>
                <a:ea typeface="Times New Roman" panose="02020603050405020304" pitchFamily="18" charset="0"/>
              </a:rPr>
              <a:t>prestation de soins de </a:t>
            </a:r>
            <a:r>
              <a:rPr lang="en-US" sz="1500" dirty="0" err="1">
                <a:solidFill>
                  <a:srgbClr val="141414"/>
                </a:solidFill>
                <a:effectLst/>
                <a:latin typeface="Josefin Sans" pitchFamily="2" charset="0"/>
                <a:ea typeface="Times New Roman" panose="02020603050405020304" pitchFamily="18" charset="0"/>
              </a:rPr>
              <a:t>santé</a:t>
            </a:r>
            <a:r>
              <a:rPr lang="en-US" sz="1500" dirty="0">
                <a:solidFill>
                  <a:srgbClr val="141414"/>
                </a:solidFill>
                <a:effectLst/>
                <a:latin typeface="Josefin Sans" pitchFamily="2" charset="0"/>
                <a:ea typeface="Times New Roman" panose="02020603050405020304" pitchFamily="18" charset="0"/>
              </a:rPr>
              <a:t> et </a:t>
            </a:r>
            <a:r>
              <a:rPr lang="en-US" sz="1500" dirty="0">
                <a:solidFill>
                  <a:srgbClr val="141414"/>
                </a:solidFill>
                <a:latin typeface="Josefin Sans" pitchFamily="2" charset="0"/>
                <a:ea typeface="Times New Roman" panose="02020603050405020304" pitchFamily="18" charset="0"/>
              </a:rPr>
              <a:t>et </a:t>
            </a:r>
            <a:r>
              <a:rPr lang="en-US" sz="1500" dirty="0" err="1">
                <a:solidFill>
                  <a:srgbClr val="141414"/>
                </a:solidFill>
                <a:latin typeface="Josefin Sans" pitchFamily="2" charset="0"/>
                <a:ea typeface="Times New Roman" panose="02020603050405020304" pitchFamily="18" charset="0"/>
              </a:rPr>
              <a:t>présente</a:t>
            </a:r>
            <a:r>
              <a:rPr lang="en-US" sz="1500" dirty="0">
                <a:solidFill>
                  <a:srgbClr val="141414"/>
                </a:solidFill>
                <a:latin typeface="Josefin Sans" pitchFamily="2" charset="0"/>
                <a:ea typeface="Times New Roman" panose="02020603050405020304" pitchFamily="18" charset="0"/>
              </a:rPr>
              <a:t> </a:t>
            </a:r>
            <a:r>
              <a:rPr lang="en-US" sz="1500" dirty="0">
                <a:solidFill>
                  <a:srgbClr val="141414"/>
                </a:solidFill>
                <a:effectLst/>
                <a:latin typeface="Josefin Sans" pitchFamily="2" charset="0"/>
                <a:ea typeface="Times New Roman" panose="02020603050405020304" pitchFamily="18" charset="0"/>
              </a:rPr>
              <a:t>un nouveau </a:t>
            </a:r>
            <a:r>
              <a:rPr lang="en-US" sz="1500" dirty="0" err="1">
                <a:solidFill>
                  <a:srgbClr val="141414"/>
                </a:solidFill>
                <a:effectLst/>
                <a:latin typeface="Josefin Sans" pitchFamily="2" charset="0"/>
                <a:ea typeface="Times New Roman" panose="02020603050405020304" pitchFamily="18" charset="0"/>
              </a:rPr>
              <a:t>modèle</a:t>
            </a:r>
            <a:r>
              <a:rPr lang="en-US" sz="1500" dirty="0">
                <a:solidFill>
                  <a:srgbClr val="141414"/>
                </a:solidFill>
                <a:effectLst/>
                <a:latin typeface="Josefin Sans" pitchFamily="2" charset="0"/>
                <a:ea typeface="Times New Roman" panose="02020603050405020304" pitchFamily="18" charset="0"/>
              </a:rPr>
              <a:t> de travail. Nombre d'entre vous sont peut-être déjà des "prescripteurs sociaux" dans le cadre de leurs fonctions actuelles. Si vous êtes impliqué dans des organisations communautaires et bénévoles, ainsi que dans des ONG et autres entreprises sociales, il s'agit d'une approche holistique </a:t>
            </a:r>
            <a:r>
              <a:rPr lang="en-US" sz="1500" dirty="0">
                <a:solidFill>
                  <a:srgbClr val="141414"/>
                </a:solidFill>
                <a:latin typeface="Josefin Sans" pitchFamily="2" charset="0"/>
                <a:ea typeface="Times New Roman" panose="02020603050405020304" pitchFamily="18" charset="0"/>
              </a:rPr>
              <a:t>qui </a:t>
            </a:r>
            <a:r>
              <a:rPr lang="en-US" sz="1500" dirty="0">
                <a:solidFill>
                  <a:srgbClr val="141414"/>
                </a:solidFill>
                <a:effectLst/>
                <a:latin typeface="Josefin Sans" pitchFamily="2" charset="0"/>
                <a:ea typeface="Times New Roman" panose="02020603050405020304" pitchFamily="18" charset="0"/>
              </a:rPr>
              <a:t>fonctionne depuis de nombreuses années. </a:t>
            </a:r>
          </a:p>
          <a:p>
            <a:pPr marL="457200" lvl="1" indent="0" eaLnBrk="1" fontAlgn="auto" hangingPunct="1">
              <a:lnSpc>
                <a:spcPct val="150000"/>
              </a:lnSpc>
              <a:spcBef>
                <a:spcPts val="0"/>
              </a:spcBef>
              <a:spcAft>
                <a:spcPts val="0"/>
              </a:spcAft>
              <a:buNone/>
              <a:defRPr/>
            </a:pPr>
            <a:r>
              <a:rPr lang="en-US" sz="1500" dirty="0">
                <a:solidFill>
                  <a:srgbClr val="141414"/>
                </a:solidFill>
                <a:effectLst/>
                <a:latin typeface="Josefin Sans" pitchFamily="2" charset="0"/>
                <a:ea typeface="Times New Roman" panose="02020603050405020304" pitchFamily="18" charset="0"/>
              </a:rPr>
              <a:t>Toutefois, ce n'est que depuis que le terme est passé dans le langage courant, au cours des 20 dernières années, qu'il est utilisé pour décrire la pratique </a:t>
            </a:r>
            <a:r>
              <a:rPr lang="en-US" sz="1500" dirty="0">
                <a:solidFill>
                  <a:srgbClr val="141414"/>
                </a:solidFill>
                <a:latin typeface="Josefin Sans" pitchFamily="2" charset="0"/>
                <a:ea typeface="Times New Roman" panose="02020603050405020304" pitchFamily="18" charset="0"/>
              </a:rPr>
              <a:t>de</a:t>
            </a:r>
            <a:r>
              <a:rPr lang="en-US" sz="1500" dirty="0">
                <a:solidFill>
                  <a:srgbClr val="141414"/>
                </a:solidFill>
                <a:effectLst/>
                <a:latin typeface="Josefin Sans" pitchFamily="2" charset="0"/>
                <a:ea typeface="Times New Roman" panose="02020603050405020304" pitchFamily="18" charset="0"/>
              </a:rPr>
              <a:t> ces organisations.  L'expression "prescription sociale" trouve son origine dans l'expérience de Peckham, dans le sud de Londres, dans les années 1950, lorsqu'un cabinet de médecins généralistes a exploré d'autres moyens d'aider les patients et de répondre au mieux à leurs besoins. Malgré ses succès, l'expérience a pris fin en raison de l'introduction du Service de </a:t>
            </a:r>
            <a:r>
              <a:rPr lang="en-US" sz="1500" dirty="0" err="1">
                <a:solidFill>
                  <a:srgbClr val="141414"/>
                </a:solidFill>
                <a:effectLst/>
                <a:latin typeface="Josefin Sans" pitchFamily="2" charset="0"/>
                <a:ea typeface="Times New Roman" panose="02020603050405020304" pitchFamily="18" charset="0"/>
              </a:rPr>
              <a:t>Santé</a:t>
            </a:r>
            <a:r>
              <a:rPr lang="en-US" sz="1500" dirty="0">
                <a:solidFill>
                  <a:srgbClr val="141414"/>
                </a:solidFill>
                <a:effectLst/>
                <a:latin typeface="Josefin Sans" pitchFamily="2" charset="0"/>
                <a:ea typeface="Times New Roman" panose="02020603050405020304" pitchFamily="18" charset="0"/>
              </a:rPr>
              <a:t> </a:t>
            </a:r>
            <a:r>
              <a:rPr lang="en-US" sz="1500" dirty="0" err="1">
                <a:solidFill>
                  <a:srgbClr val="141414"/>
                </a:solidFill>
                <a:effectLst/>
                <a:latin typeface="Josefin Sans" pitchFamily="2" charset="0"/>
                <a:ea typeface="Times New Roman" panose="02020603050405020304" pitchFamily="18" charset="0"/>
              </a:rPr>
              <a:t>Publique</a:t>
            </a:r>
            <a:r>
              <a:rPr lang="en-US" sz="1500" dirty="0">
                <a:solidFill>
                  <a:srgbClr val="141414"/>
                </a:solidFill>
                <a:effectLst/>
                <a:latin typeface="Josefin Sans" pitchFamily="2" charset="0"/>
                <a:ea typeface="Times New Roman" panose="02020603050405020304" pitchFamily="18" charset="0"/>
              </a:rPr>
              <a:t> du </a:t>
            </a:r>
            <a:r>
              <a:rPr lang="en-US" sz="1500" dirty="0" err="1">
                <a:solidFill>
                  <a:srgbClr val="141414"/>
                </a:solidFill>
                <a:effectLst/>
                <a:latin typeface="Josefin Sans" pitchFamily="2" charset="0"/>
                <a:ea typeface="Times New Roman" panose="02020603050405020304" pitchFamily="18" charset="0"/>
              </a:rPr>
              <a:t>Royaume</a:t>
            </a:r>
            <a:r>
              <a:rPr lang="en-US" sz="1500" dirty="0">
                <a:solidFill>
                  <a:srgbClr val="141414"/>
                </a:solidFill>
                <a:latin typeface="Josefin Sans" pitchFamily="2" charset="0"/>
                <a:ea typeface="Times New Roman" panose="02020603050405020304" pitchFamily="18" charset="0"/>
              </a:rPr>
              <a:t>-Uni</a:t>
            </a:r>
            <a:r>
              <a:rPr lang="en-US" sz="1500" dirty="0">
                <a:solidFill>
                  <a:srgbClr val="141414"/>
                </a:solidFill>
                <a:effectLst/>
                <a:latin typeface="Josefin Sans" pitchFamily="2" charset="0"/>
                <a:ea typeface="Times New Roman" panose="02020603050405020304" pitchFamily="18" charset="0"/>
              </a:rPr>
              <a:t>. </a:t>
            </a:r>
          </a:p>
          <a:p>
            <a:pPr marL="457200" lvl="1" indent="0">
              <a:lnSpc>
                <a:spcPct val="150000"/>
              </a:lnSpc>
              <a:buNone/>
            </a:pPr>
            <a:r>
              <a:rPr lang="en-US" sz="1500" dirty="0">
                <a:solidFill>
                  <a:srgbClr val="141414"/>
                </a:solidFill>
                <a:effectLst/>
                <a:latin typeface="Josefin Sans" pitchFamily="2" charset="0"/>
                <a:ea typeface="Times New Roman" panose="02020603050405020304" pitchFamily="18" charset="0"/>
              </a:rPr>
              <a:t>Dans la vidéo suivante, le Dr Michael Dixon explique ses origines </a:t>
            </a:r>
            <a:r>
              <a:rPr lang="en-US" sz="1500" dirty="0">
                <a:solidFill>
                  <a:srgbClr val="141414"/>
                </a:solidFill>
                <a:latin typeface="Josefin Sans" pitchFamily="2" charset="0"/>
                <a:ea typeface="Times New Roman" panose="02020603050405020304" pitchFamily="18" charset="0"/>
              </a:rPr>
              <a:t>:</a:t>
            </a:r>
          </a:p>
          <a:p>
            <a:pPr marL="457200" lvl="1" indent="0">
              <a:lnSpc>
                <a:spcPct val="150000"/>
              </a:lnSpc>
              <a:buNone/>
            </a:pPr>
            <a:endParaRPr lang="en-US" sz="1500" dirty="0">
              <a:solidFill>
                <a:srgbClr val="141414"/>
              </a:solidFill>
              <a:latin typeface="Josefin Sans" pitchFamily="2" charset="0"/>
              <a:ea typeface="Times New Roman" panose="02020603050405020304" pitchFamily="18" charset="0"/>
            </a:endParaRPr>
          </a:p>
          <a:p>
            <a:pPr marL="457200" lvl="1" indent="0">
              <a:lnSpc>
                <a:spcPct val="150000"/>
              </a:lnSpc>
              <a:buNone/>
            </a:pPr>
            <a:r>
              <a:rPr lang="en-US" sz="1500" dirty="0">
                <a:solidFill>
                  <a:srgbClr val="FFC000"/>
                </a:solidFill>
                <a:effectLst>
                  <a:outerShdw blurRad="38100" dist="38100" dir="2700000" algn="tl">
                    <a:srgbClr val="000000">
                      <a:alpha val="43137"/>
                    </a:srgbClr>
                  </a:outerShdw>
                </a:effectLst>
                <a:latin typeface="Josefin Sans" pitchFamily="2" charset="0"/>
                <a:ea typeface="Times New Roman" panose="02020603050405020304" pitchFamily="18" charset="0"/>
                <a:hlinkClick r:id="rId2">
                  <a:extLst>
                    <a:ext uri="{A12FA001-AC4F-418D-AE19-62706E023703}">
                      <ahyp:hlinkClr xmlns:ahyp="http://schemas.microsoft.com/office/drawing/2018/hyperlinkcolor" val="tx"/>
                    </a:ext>
                  </a:extLst>
                </a:hlinkClick>
              </a:rPr>
              <a:t>https://collegeofmedicine.org.uk/social-prescribing-is-as-old-as-the-hills-dr-michael-dixon-gives-a-potted-history-of-integrative-medicine/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effectLst>
                  <a:outerShdw blurRad="38100" dist="38100" dir="2700000" algn="tl">
                    <a:srgbClr val="000000">
                      <a:alpha val="43137"/>
                    </a:srgbClr>
                  </a:outerShdw>
                </a:effectLst>
              </a:rPr>
              <a:t>Introduction</a:t>
            </a:r>
          </a:p>
        </p:txBody>
      </p:sp>
      <p:pic>
        <p:nvPicPr>
          <p:cNvPr id="2" name="Picture 19" descr="A picture containing text, vector graphics&#10;&#10;Description automatically generated">
            <a:extLst>
              <a:ext uri="{FF2B5EF4-FFF2-40B4-BE49-F238E27FC236}">
                <a16:creationId xmlns:a16="http://schemas.microsoft.com/office/drawing/2014/main" id="{4B7E75FF-96EB-B84D-34ED-FB57420186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0232" y="4263088"/>
            <a:ext cx="2559851" cy="3063654"/>
          </a:xfrm>
          <a:prstGeom prst="rect">
            <a:avLst/>
          </a:prstGeom>
        </p:spPr>
      </p:pic>
    </p:spTree>
    <p:extLst>
      <p:ext uri="{BB962C8B-B14F-4D97-AF65-F5344CB8AC3E}">
        <p14:creationId xmlns:p14="http://schemas.microsoft.com/office/powerpoint/2010/main" val="1195224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Égalité, équité et réalité</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p:txBody>
          <a:bodyPr numCol="3">
            <a:normAutofit/>
          </a:bodyPr>
          <a:lstStyle/>
          <a:p>
            <a:pPr marL="228600">
              <a:lnSpc>
                <a:spcPct val="150000"/>
              </a:lnSpc>
              <a:spcAft>
                <a:spcPts val="800"/>
              </a:spcAft>
            </a:pPr>
            <a:r>
              <a:rPr lang="en-GB" sz="2800" dirty="0">
                <a:effectLst/>
                <a:latin typeface="Josefin Sans" pitchFamily="2" charset="0"/>
                <a:ea typeface="Times New Roman" panose="02020603050405020304" pitchFamily="18" charset="0"/>
                <a:cs typeface="Calibri" panose="020F0502020204030204" pitchFamily="34" charset="0"/>
              </a:rPr>
              <a:t>Égalité </a:t>
            </a:r>
            <a:r>
              <a:rPr lang="en-GB" sz="2400" dirty="0">
                <a:effectLst/>
                <a:latin typeface="Josefin Sans" pitchFamily="2" charset="0"/>
                <a:ea typeface="Times New Roman" panose="02020603050405020304" pitchFamily="18" charset="0"/>
                <a:cs typeface="Calibri" panose="020F0502020204030204" pitchFamily="34" charset="0"/>
              </a:rPr>
              <a:t>- </a:t>
            </a:r>
          </a:p>
          <a:p>
            <a:pPr marL="228600">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On part du principe que tout le monde bénéficie des mêmes aides, ce qui est considéré comme une égalité de traitement.</a:t>
            </a:r>
          </a:p>
          <a:p>
            <a:pPr marL="228600">
              <a:lnSpc>
                <a:spcPct val="150000"/>
              </a:lnSpc>
              <a:spcAft>
                <a:spcPts val="800"/>
              </a:spcAft>
            </a:pPr>
            <a:endParaRPr lang="en-GB" sz="28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dirty="0" err="1">
                <a:effectLst/>
                <a:latin typeface="Josefin Sans" pitchFamily="2" charset="0"/>
                <a:ea typeface="Times New Roman" panose="02020603050405020304" pitchFamily="18" charset="0"/>
                <a:cs typeface="Calibri" panose="020F0502020204030204" pitchFamily="34" charset="0"/>
              </a:rPr>
              <a:t>Équité</a:t>
            </a:r>
            <a:r>
              <a:rPr lang="en-GB" sz="2800" dirty="0">
                <a:effectLst/>
                <a:latin typeface="Josefin Sans" pitchFamily="2" charset="0"/>
                <a:ea typeface="Times New Roman" panose="02020603050405020304" pitchFamily="18" charset="0"/>
                <a:cs typeface="Calibri" panose="020F0502020204030204" pitchFamily="34" charset="0"/>
              </a:rPr>
              <a:t> </a:t>
            </a:r>
            <a:r>
              <a:rPr lang="en-GB" sz="2400" dirty="0">
                <a:effectLst/>
                <a:latin typeface="Josefin Sans" pitchFamily="2" charset="0"/>
                <a:ea typeface="Times New Roman" panose="02020603050405020304" pitchFamily="18" charset="0"/>
                <a:cs typeface="Calibri" panose="020F0502020204030204" pitchFamily="34" charset="0"/>
              </a:rPr>
              <a:t>- </a:t>
            </a:r>
          </a:p>
          <a:p>
            <a:pPr marL="228600">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Chacun reçoit le soutien dont il a besoin, ce qui produit de </a:t>
            </a:r>
            <a:r>
              <a:rPr lang="en-GB" sz="2000" dirty="0" err="1">
                <a:effectLst/>
                <a:latin typeface="Josefin Sans" pitchFamily="2" charset="0"/>
                <a:ea typeface="Times New Roman" panose="02020603050405020304" pitchFamily="18" charset="0"/>
                <a:cs typeface="Calibri" panose="020F0502020204030204" pitchFamily="34" charset="0"/>
              </a:rPr>
              <a:t>l'équité</a:t>
            </a:r>
            <a:r>
              <a:rPr lang="en-GB" sz="2000" dirty="0">
                <a:effectLst/>
                <a:latin typeface="Josefin Sans" pitchFamily="2" charset="0"/>
                <a:ea typeface="Times New Roman" panose="02020603050405020304" pitchFamily="18" charset="0"/>
                <a:cs typeface="Calibri" panose="020F0502020204030204" pitchFamily="34" charset="0"/>
              </a:rPr>
              <a:t>.</a:t>
            </a:r>
          </a:p>
          <a:p>
            <a:pPr marL="228600">
              <a:lnSpc>
                <a:spcPct val="150000"/>
              </a:lnSpc>
              <a:spcAft>
                <a:spcPts val="800"/>
              </a:spcAft>
            </a:pP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400" dirty="0">
                <a:latin typeface="Josefin Sans" pitchFamily="2" charset="0"/>
                <a:ea typeface="Times New Roman" panose="02020603050405020304" pitchFamily="18" charset="0"/>
                <a:cs typeface="Calibri" panose="020F0502020204030204" pitchFamily="34" charset="0"/>
              </a:rPr>
              <a:t> </a:t>
            </a:r>
            <a:endParaRPr lang="en-GB" sz="2400" dirty="0">
              <a:effectLst/>
              <a:latin typeface="Josefin Sans" pitchFamily="2" charset="0"/>
              <a:ea typeface="Times New Roman" panose="02020603050405020304" pitchFamily="18" charset="0"/>
              <a:cs typeface="Calibri" panose="020F0502020204030204" pitchFamily="34" charset="0"/>
            </a:endParaRPr>
          </a:p>
          <a:p>
            <a:pPr marL="228600">
              <a:lnSpc>
                <a:spcPct val="150000"/>
              </a:lnSpc>
              <a:spcAft>
                <a:spcPts val="800"/>
              </a:spcAft>
            </a:pPr>
            <a:r>
              <a:rPr lang="en-GB" sz="2800" b="1" dirty="0">
                <a:effectLst/>
                <a:latin typeface="Josefin Sans" pitchFamily="2" charset="0"/>
                <a:ea typeface="Times New Roman" panose="02020603050405020304" pitchFamily="18" charset="0"/>
                <a:cs typeface="Calibri" panose="020F0502020204030204" pitchFamily="34" charset="0"/>
              </a:rPr>
              <a:t>La réalité... </a:t>
            </a:r>
          </a:p>
          <a:p>
            <a:pPr marL="228600">
              <a:lnSpc>
                <a:spcPct val="150000"/>
              </a:lnSpc>
              <a:spcAft>
                <a:spcPts val="800"/>
              </a:spcAft>
            </a:pPr>
            <a:r>
              <a:rPr lang="en-GB" sz="2400" dirty="0">
                <a:latin typeface="Josefin Sans" pitchFamily="2" charset="0"/>
                <a:ea typeface="Times New Roman" panose="02020603050405020304" pitchFamily="18" charset="0"/>
                <a:cs typeface="Calibri" panose="020F0502020204030204" pitchFamily="34" charset="0"/>
              </a:rPr>
              <a:t>Réalité -</a:t>
            </a:r>
          </a:p>
          <a:p>
            <a:pPr marL="228600">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L'un reçoit plus que ce dont il a besoin, tandis que l'autre reçoit moins que ce dont il a besoin, ce qui crée une énorme disparité.</a:t>
            </a:r>
            <a:endParaRPr lang="en-GB" sz="20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descr="Golden Scales Of Justice Flat Icon Royalty Free SVG, Cliparts, Vectors, And  Stock Illustration. Image 42419445.">
            <a:extLst>
              <a:ext uri="{FF2B5EF4-FFF2-40B4-BE49-F238E27FC236}">
                <a16:creationId xmlns:a16="http://schemas.microsoft.com/office/drawing/2014/main" id="{B62963C0-AF39-C574-86BD-29B05B8BBA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28519" y="411480"/>
            <a:ext cx="2032285" cy="1096585"/>
          </a:xfrm>
          <a:prstGeom prst="rect">
            <a:avLst/>
          </a:prstGeom>
          <a:noFill/>
          <a:ln>
            <a:noFill/>
          </a:ln>
        </p:spPr>
      </p:pic>
      <p:pic>
        <p:nvPicPr>
          <p:cNvPr id="2" name="Picture 18" descr="Icon&#10;&#10;Description automatically generated with low confidence">
            <a:extLst>
              <a:ext uri="{FF2B5EF4-FFF2-40B4-BE49-F238E27FC236}">
                <a16:creationId xmlns:a16="http://schemas.microsoft.com/office/drawing/2014/main" id="{CC311880-E45C-9354-416B-67F94AC49F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549" y="3964299"/>
            <a:ext cx="1873702" cy="1862171"/>
          </a:xfrm>
          <a:prstGeom prst="rect">
            <a:avLst/>
          </a:prstGeom>
        </p:spPr>
      </p:pic>
    </p:spTree>
    <p:extLst>
      <p:ext uri="{BB962C8B-B14F-4D97-AF65-F5344CB8AC3E}">
        <p14:creationId xmlns:p14="http://schemas.microsoft.com/office/powerpoint/2010/main" val="550957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t>Égalité, équité et réalité</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2">
            <a:normAutofit/>
          </a:bodyPr>
          <a:lstStyle/>
          <a:p>
            <a:pPr>
              <a:lnSpc>
                <a:spcPct val="100000"/>
              </a:lnSpc>
              <a:spcAft>
                <a:spcPts val="800"/>
              </a:spcAft>
            </a:pPr>
            <a:r>
              <a:rPr lang="en-GB" sz="1800" dirty="0">
                <a:latin typeface="Josefin Sans" pitchFamily="2" charset="0"/>
              </a:rPr>
              <a:t>Devons-nous être </a:t>
            </a:r>
            <a:r>
              <a:rPr lang="en-GB" sz="1800" dirty="0" err="1">
                <a:latin typeface="Josefin Sans" pitchFamily="2" charset="0"/>
              </a:rPr>
              <a:t>satisfaits</a:t>
            </a:r>
            <a:r>
              <a:rPr lang="en-GB" sz="1800" dirty="0">
                <a:latin typeface="Josefin Sans" pitchFamily="2" charset="0"/>
              </a:rPr>
              <a:t> de </a:t>
            </a:r>
            <a:r>
              <a:rPr lang="en-GB" sz="1800" dirty="0" err="1">
                <a:latin typeface="Josefin Sans" pitchFamily="2" charset="0"/>
              </a:rPr>
              <a:t>cette</a:t>
            </a:r>
            <a:r>
              <a:rPr lang="en-GB" sz="1800" dirty="0">
                <a:latin typeface="Josefin Sans" pitchFamily="2" charset="0"/>
              </a:rPr>
              <a:t> </a:t>
            </a:r>
            <a:r>
              <a:rPr lang="en-GB" sz="1800" dirty="0" err="1">
                <a:latin typeface="Josefin Sans" pitchFamily="2" charset="0"/>
              </a:rPr>
              <a:t>réalité</a:t>
            </a:r>
            <a:r>
              <a:rPr lang="en-GB" sz="1800" dirty="0">
                <a:latin typeface="Josefin Sans" pitchFamily="2" charset="0"/>
              </a:rPr>
              <a:t> ?</a:t>
            </a:r>
          </a:p>
          <a:p>
            <a:pPr>
              <a:lnSpc>
                <a:spcPct val="100000"/>
              </a:lnSpc>
              <a:spcAft>
                <a:spcPts val="800"/>
              </a:spcAft>
            </a:pPr>
            <a:r>
              <a:rPr lang="en-GB" sz="1800" dirty="0">
                <a:effectLst/>
                <a:latin typeface="Josefin Sans" pitchFamily="2" charset="0"/>
                <a:ea typeface="Times New Roman" panose="02020603050405020304" pitchFamily="18" charset="0"/>
                <a:cs typeface="Calibri" panose="020F0502020204030204" pitchFamily="34" charset="0"/>
              </a:rPr>
              <a:t>Le professeur David Murphy, psychologue clinicien, pense le contraire comme vous pourrez le constater sur son compte twitter.</a:t>
            </a:r>
          </a:p>
          <a:p>
            <a:pPr>
              <a:lnSpc>
                <a:spcPct val="100000"/>
              </a:lnSpc>
              <a:spcAft>
                <a:spcPts val="800"/>
              </a:spcAft>
            </a:pPr>
            <a:r>
              <a:rPr lang="en-GB" sz="1800" dirty="0">
                <a:effectLst/>
                <a:latin typeface="Josefin Sans" pitchFamily="2" charset="0"/>
                <a:ea typeface="Calibri" panose="020F0502020204030204" pitchFamily="34" charset="0"/>
                <a:cs typeface="Times New Roman" panose="02020603050405020304" pitchFamily="18" charset="0"/>
                <a:hlinkClick r:id="rId2"/>
              </a:rPr>
              <a:t>https://www.plymouth.ac.uk/staff/david-murphy</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600" dirty="0">
                <a:latin typeface="Josefin Sans" pitchFamily="2" charset="0"/>
                <a:ea typeface="Calibri" panose="020F0502020204030204" pitchFamily="34" charset="0"/>
                <a:cs typeface="Times New Roman" panose="02020603050405020304" pitchFamily="18" charset="0"/>
              </a:rPr>
              <a:t>La justice : Tous les 3 peuvent voir le match sans soutien ni aménagement parce que la cause de l'inégalité a été traitée - l'obstacle systémique a été supprimé.</a:t>
            </a:r>
          </a:p>
          <a:p>
            <a:pPr>
              <a:lnSpc>
                <a:spcPct val="100000"/>
              </a:lnSpc>
              <a:spcAft>
                <a:spcPts val="800"/>
              </a:spcAft>
            </a:pPr>
            <a:r>
              <a:rPr lang="en-GB" sz="1600" dirty="0">
                <a:latin typeface="Josefin Sans" pitchFamily="2" charset="0"/>
                <a:ea typeface="Calibri" panose="020F0502020204030204" pitchFamily="34" charset="0"/>
                <a:cs typeface="Times New Roman" panose="02020603050405020304" pitchFamily="18" charset="0"/>
              </a:rPr>
              <a:t>Inclusion : Tout le monde est inclus dans le jeu, personne n'est laissé en dehors. Nous n'avons pas seulement supprimé les barrières qui empêchaient les gens d'entrer, nous avons fait en sorte qu'ils soient valorisés et impliqués.</a:t>
            </a:r>
            <a:endParaRPr lang="en-GB" sz="1600" dirty="0">
              <a:latin typeface="Josefin Sans" pitchFamily="2" charset="0"/>
              <a:ea typeface="Calibri" panose="020F0502020204030204" pitchFamily="34" charset="0"/>
              <a:cs typeface="Calibri" panose="020F0502020204030204" pitchFamily="34"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11" name="Picture 10" descr="A picture containing timeline&#10;&#10;Description automatically generated">
            <a:extLst>
              <a:ext uri="{FF2B5EF4-FFF2-40B4-BE49-F238E27FC236}">
                <a16:creationId xmlns:a16="http://schemas.microsoft.com/office/drawing/2014/main" id="{37FD37A7-17FF-4A88-B4A5-B340E0698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96240"/>
            <a:ext cx="5218205" cy="5991524"/>
          </a:xfrm>
          <a:prstGeom prst="rect">
            <a:avLst/>
          </a:prstGeom>
        </p:spPr>
      </p:pic>
    </p:spTree>
    <p:extLst>
      <p:ext uri="{BB962C8B-B14F-4D97-AF65-F5344CB8AC3E}">
        <p14:creationId xmlns:p14="http://schemas.microsoft.com/office/powerpoint/2010/main" val="176844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Égalité, équité et réalité</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6"/>
            <a:ext cx="10695744" cy="5041672"/>
          </a:xfrm>
        </p:spPr>
        <p:txBody>
          <a:bodyPr numCol="1">
            <a:normAutofit fontScale="85000" lnSpcReduction="20000"/>
          </a:bodyPr>
          <a:lstStyle/>
          <a:p>
            <a:pPr>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Les organisations communautaires et bénévoles ainsi que les ONG ont une longue tradition d'aide aux personnes difficiles à atteindre ou rarement entendues, et c'est pourquoi la prescription sociale peut jouer un rôle aussi vital et efficace dans la santé communautaire au </a:t>
            </a:r>
            <a:r>
              <a:rPr lang="en-GB" sz="2000" dirty="0" err="1">
                <a:latin typeface="Josefin Sans" pitchFamily="2" charset="0"/>
                <a:ea typeface="Times New Roman" panose="02020603050405020304" pitchFamily="18" charset="0"/>
                <a:cs typeface="Calibri" panose="020F0502020204030204" pitchFamily="34" charset="0"/>
              </a:rPr>
              <a:t>XXI</a:t>
            </a:r>
            <a:r>
              <a:rPr lang="en-GB" sz="2000" baseline="30000" dirty="0" err="1">
                <a:latin typeface="Josefin Sans" pitchFamily="2" charset="0"/>
                <a:ea typeface="Times New Roman" panose="02020603050405020304" pitchFamily="18" charset="0"/>
                <a:cs typeface="Calibri" panose="020F0502020204030204" pitchFamily="34" charset="0"/>
              </a:rPr>
              <a:t>eme</a:t>
            </a:r>
            <a:r>
              <a:rPr lang="en-GB" sz="2000" dirty="0">
                <a:effectLst/>
                <a:latin typeface="Josefin Sans" pitchFamily="2" charset="0"/>
                <a:ea typeface="Times New Roman" panose="02020603050405020304" pitchFamily="18" charset="0"/>
                <a:cs typeface="Calibri" panose="020F0502020204030204" pitchFamily="34" charset="0"/>
              </a:rPr>
              <a:t> siècle. Pour les professionnels, ces concepts ne seront pas nouveaux, mais ce cours vise à recadrer les opportunités et les possibilités qui sont disponibles en dehors de votre cadre de soins de santé. </a:t>
            </a:r>
          </a:p>
          <a:p>
            <a:pPr>
              <a:lnSpc>
                <a:spcPct val="150000"/>
              </a:lnSpc>
              <a:spcAft>
                <a:spcPts val="800"/>
              </a:spcAft>
            </a:pPr>
            <a:r>
              <a:rPr lang="en-GB" sz="2000" dirty="0">
                <a:latin typeface="Josefin Sans" pitchFamily="2" charset="0"/>
                <a:ea typeface="Times New Roman" panose="02020603050405020304" pitchFamily="18" charset="0"/>
                <a:cs typeface="Calibri" panose="020F0502020204030204" pitchFamily="34" charset="0"/>
              </a:rPr>
              <a:t>Ce potentiel permettra </a:t>
            </a:r>
            <a:r>
              <a:rPr lang="en-GB" sz="2000" dirty="0">
                <a:effectLst/>
                <a:latin typeface="Josefin Sans" pitchFamily="2" charset="0"/>
                <a:ea typeface="Times New Roman" panose="02020603050405020304" pitchFamily="18" charset="0"/>
                <a:cs typeface="Calibri" panose="020F0502020204030204" pitchFamily="34" charset="0"/>
              </a:rPr>
              <a:t>d'améliorer les résultats pour vos patients/utilisateurs de services grâce à la mise en place de programmes de santé communautaire qui, tout en traitant les problèmes de santé, permettront également de connecter les personnes </a:t>
            </a:r>
            <a:r>
              <a:rPr lang="en-GB" sz="2000" dirty="0">
                <a:latin typeface="Josefin Sans" pitchFamily="2" charset="0"/>
                <a:ea typeface="Times New Roman" panose="02020603050405020304" pitchFamily="18" charset="0"/>
                <a:cs typeface="Calibri" panose="020F0502020204030204" pitchFamily="34" charset="0"/>
              </a:rPr>
              <a:t>à la </a:t>
            </a:r>
            <a:r>
              <a:rPr lang="en-GB" sz="2000" dirty="0">
                <a:effectLst/>
                <a:latin typeface="Josefin Sans" pitchFamily="2" charset="0"/>
                <a:ea typeface="Times New Roman" panose="02020603050405020304" pitchFamily="18" charset="0"/>
                <a:cs typeface="Calibri" panose="020F0502020204030204" pitchFamily="34" charset="0"/>
              </a:rPr>
              <a:t>communauté </a:t>
            </a:r>
            <a:r>
              <a:rPr lang="en-GB" sz="2000" dirty="0">
                <a:latin typeface="Josefin Sans" pitchFamily="2" charset="0"/>
                <a:ea typeface="Times New Roman" panose="02020603050405020304" pitchFamily="18" charset="0"/>
                <a:cs typeface="Calibri" panose="020F0502020204030204" pitchFamily="34" charset="0"/>
              </a:rPr>
              <a:t>au sens large</a:t>
            </a:r>
            <a:r>
              <a:rPr lang="en-GB" sz="2000" dirty="0">
                <a:effectLst/>
                <a:latin typeface="Josefin Sans" pitchFamily="2" charset="0"/>
                <a:ea typeface="Times New Roman" panose="02020603050405020304" pitchFamily="18" charset="0"/>
                <a:cs typeface="Calibri" panose="020F0502020204030204" pitchFamily="34" charset="0"/>
              </a:rPr>
              <a:t>, réduisant ainsi l'isolement social. </a:t>
            </a:r>
          </a:p>
          <a:p>
            <a:pPr>
              <a:lnSpc>
                <a:spcPct val="150000"/>
              </a:lnSpc>
              <a:spcAft>
                <a:spcPts val="800"/>
              </a:spcAft>
            </a:pPr>
            <a:r>
              <a:rPr lang="en-GB" sz="2000" dirty="0">
                <a:effectLst/>
                <a:latin typeface="Josefin Sans" pitchFamily="2" charset="0"/>
                <a:ea typeface="Times New Roman" panose="02020603050405020304" pitchFamily="18" charset="0"/>
                <a:cs typeface="Calibri" panose="020F0502020204030204" pitchFamily="34" charset="0"/>
              </a:rPr>
              <a:t>Les systèmes de soins intégrés se développent à l'échelle mondiale, même si des obstacles subsistent en ce qui concerne les dispositions en matière de gouvernance et de responsabilité, ajoutées aux rôles et responsabilités à tous les niveaux, et les programmes financiers nécessaires pour tout mettre en place. Il s'agit </a:t>
            </a:r>
            <a:r>
              <a:rPr lang="en-GB" sz="2000" dirty="0">
                <a:latin typeface="Josefin Sans" pitchFamily="2" charset="0"/>
                <a:ea typeface="Times New Roman" panose="02020603050405020304" pitchFamily="18" charset="0"/>
                <a:cs typeface="Calibri" panose="020F0502020204030204" pitchFamily="34" charset="0"/>
              </a:rPr>
              <a:t>d'un </a:t>
            </a:r>
            <a:r>
              <a:rPr lang="en-GB" sz="2000" dirty="0">
                <a:effectLst/>
                <a:latin typeface="Josefin Sans" pitchFamily="2" charset="0"/>
                <a:ea typeface="Times New Roman" panose="02020603050405020304" pitchFamily="18" charset="0"/>
                <a:cs typeface="Calibri" panose="020F0502020204030204" pitchFamily="34" charset="0"/>
              </a:rPr>
              <a:t>travail en cours et les rôles et responsabilités évolueront et progresseront avec </a:t>
            </a:r>
            <a:r>
              <a:rPr lang="en-GB" sz="2000" dirty="0" err="1">
                <a:effectLst/>
                <a:latin typeface="Josefin Sans" pitchFamily="2" charset="0"/>
                <a:ea typeface="Times New Roman" panose="02020603050405020304" pitchFamily="18" charset="0"/>
                <a:cs typeface="Calibri" panose="020F0502020204030204" pitchFamily="34" charset="0"/>
              </a:rPr>
              <a:t>l’expérience</a:t>
            </a:r>
            <a:r>
              <a:rPr lang="en-GB" sz="2000" dirty="0">
                <a:effectLst/>
                <a:latin typeface="Josefin Sans" pitchFamily="2" charset="0"/>
                <a:ea typeface="Times New Roman" panose="02020603050405020304" pitchFamily="18" charset="0"/>
                <a:cs typeface="Calibri" panose="020F0502020204030204" pitchFamily="34" charset="0"/>
              </a:rPr>
              <a:t> </a:t>
            </a:r>
            <a:r>
              <a:rPr lang="en-GB" sz="2000" dirty="0" err="1">
                <a:effectLst/>
                <a:latin typeface="Josefin Sans" pitchFamily="2" charset="0"/>
                <a:ea typeface="Times New Roman" panose="02020603050405020304" pitchFamily="18" charset="0"/>
                <a:cs typeface="Calibri" panose="020F0502020204030204" pitchFamily="34" charset="0"/>
              </a:rPr>
              <a:t>acquise</a:t>
            </a:r>
            <a:r>
              <a:rPr lang="en-GB" sz="2000" dirty="0">
                <a:effectLst/>
                <a:latin typeface="Josefin Sans" pitchFamily="2" charset="0"/>
                <a:ea typeface="Times New Roman" panose="02020603050405020304" pitchFamily="18" charset="0"/>
                <a:cs typeface="Calibri" panose="020F0502020204030204" pitchFamily="34" charset="0"/>
              </a:rPr>
              <a:t>.</a:t>
            </a:r>
            <a:endParaRPr lang="en-GB" sz="20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1673673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220919" y="523790"/>
            <a:ext cx="10512420" cy="720090"/>
          </a:xfrm>
        </p:spPr>
        <p:txBody>
          <a:bodyPr/>
          <a:lstStyle/>
          <a:p>
            <a:r>
              <a:rPr lang="en-US" dirty="0">
                <a:effectLst>
                  <a:outerShdw blurRad="38100" dist="38100" dir="2700000" algn="tl">
                    <a:srgbClr val="000000">
                      <a:alpha val="43137"/>
                    </a:srgbClr>
                  </a:outerShdw>
                </a:effectLst>
              </a:rPr>
              <a:t>Modèles de soins par étapes </a:t>
            </a:r>
            <a:r>
              <a:rPr lang="en-US" sz="2400" dirty="0"/>
              <a:t>[CA3</a:t>
            </a:r>
            <a:r>
              <a:rPr lang="en-US" dirty="0"/>
              <a:t>]      </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097280"/>
            <a:ext cx="10695744" cy="5760720"/>
          </a:xfrm>
        </p:spPr>
        <p:txBody>
          <a:bodyPr numCol="2">
            <a:normAutofit/>
          </a:bodyPr>
          <a:lstStyle/>
          <a:p>
            <a:pPr>
              <a:lnSpc>
                <a:spcPct val="170000"/>
              </a:lnSpc>
              <a:spcAft>
                <a:spcPts val="800"/>
              </a:spcAft>
            </a:pPr>
            <a:endParaRPr lang="en-GB" sz="15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La valeur des services de proximité réside dans leur capacité à </a:t>
            </a:r>
            <a:r>
              <a:rPr lang="en-GB" sz="1500" dirty="0" err="1">
                <a:solidFill>
                  <a:srgbClr val="000000"/>
                </a:solidFill>
                <a:effectLst/>
                <a:latin typeface="Josefin Sans" pitchFamily="2" charset="0"/>
                <a:ea typeface="Calibri" panose="020F0502020204030204" pitchFamily="34" charset="0"/>
                <a:cs typeface="Times New Roman" panose="02020603050405020304" pitchFamily="18" charset="0"/>
              </a:rPr>
              <a:t>fournir</a:t>
            </a: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 un </a:t>
            </a:r>
            <a:r>
              <a:rPr lang="en-GB" sz="1500" dirty="0" err="1">
                <a:solidFill>
                  <a:srgbClr val="000000"/>
                </a:solidFill>
                <a:effectLst/>
                <a:latin typeface="Josefin Sans" pitchFamily="2" charset="0"/>
                <a:ea typeface="Calibri" panose="020F0502020204030204" pitchFamily="34" charset="0"/>
                <a:cs typeface="Times New Roman" panose="02020603050405020304" pitchFamily="18" charset="0"/>
              </a:rPr>
              <a:t>soutien</a:t>
            </a: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 de niveau 1 et 2 jusqu'à ce que des services cliniques soient disponibles.  Ce modèle de soins par étapes a été proposé pour la première fois en Irlande du Nord dans le cadre de la Bamford Review [comme le préconise le National Institute for Health &amp; Care Excellence (NICE)]. Le plan d'action Bamford 2009-11 fournira le cadre de toutes les prestations futures des services de santé mentale, le nombre et la nature des étapes variant en fonction des besoins. </a:t>
            </a:r>
          </a:p>
          <a:p>
            <a:pPr>
              <a:lnSpc>
                <a:spcPct val="100000"/>
              </a:lnSpc>
              <a:spcAft>
                <a:spcPts val="800"/>
              </a:spcAft>
            </a:pPr>
            <a:r>
              <a:rPr lang="en-GB" sz="1500" dirty="0">
                <a:solidFill>
                  <a:srgbClr val="000000"/>
                </a:solidFill>
                <a:effectLst/>
                <a:latin typeface="Josefin Sans" pitchFamily="2" charset="0"/>
                <a:ea typeface="Calibri" panose="020F0502020204030204" pitchFamily="34" charset="0"/>
                <a:cs typeface="Times New Roman" panose="02020603050405020304" pitchFamily="18" charset="0"/>
              </a:rPr>
              <a:t>Ce diagramme illustre le modèle dans un contexte clinique. </a:t>
            </a:r>
          </a:p>
          <a:p>
            <a:pPr>
              <a:lnSpc>
                <a:spcPct val="100000"/>
              </a:lnSpc>
              <a:spcAft>
                <a:spcPts val="800"/>
              </a:spcAft>
            </a:pPr>
            <a:endParaRPr lang="en-GB" sz="1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https://www.researchgate.net/publication/302519689_MODEL_FOR_THE_ORGANIZATION_AND_REIMBURSEMENT_OF_PSYCHOLOGICAL_AND_ORTHO_PEDAGOGICAL_CARE_IN_BELGIUM</a:t>
            </a: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5" name="Picture 4" descr="Stepped-care model developed by NICE | Download Scientific Diagram">
            <a:extLst>
              <a:ext uri="{FF2B5EF4-FFF2-40B4-BE49-F238E27FC236}">
                <a16:creationId xmlns:a16="http://schemas.microsoft.com/office/drawing/2014/main" id="{11C58FE2-39E4-4168-82ED-FB82DDB280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66333" y="413471"/>
            <a:ext cx="5875147" cy="5920739"/>
          </a:xfrm>
          <a:prstGeom prst="rect">
            <a:avLst/>
          </a:prstGeom>
          <a:noFill/>
          <a:ln>
            <a:noFill/>
          </a:ln>
        </p:spPr>
      </p:pic>
      <p:sp>
        <p:nvSpPr>
          <p:cNvPr id="2" name="Arrow: Right 1">
            <a:extLst>
              <a:ext uri="{FF2B5EF4-FFF2-40B4-BE49-F238E27FC236}">
                <a16:creationId xmlns:a16="http://schemas.microsoft.com/office/drawing/2014/main" id="{108C5389-841F-32E8-D8D9-CF74128C55EB}"/>
              </a:ext>
            </a:extLst>
          </p:cNvPr>
          <p:cNvSpPr/>
          <p:nvPr/>
        </p:nvSpPr>
        <p:spPr>
          <a:xfrm>
            <a:off x="4987925" y="5404106"/>
            <a:ext cx="978408" cy="35661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7560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487679"/>
            <a:ext cx="10512420" cy="807721"/>
          </a:xfrm>
        </p:spPr>
        <p:txBody>
          <a:bodyPr/>
          <a:lstStyle/>
          <a:p>
            <a:r>
              <a:rPr lang="en-US" dirty="0">
                <a:effectLst>
                  <a:outerShdw blurRad="38100" dist="38100" dir="2700000" algn="tl">
                    <a:srgbClr val="000000">
                      <a:alpha val="43137"/>
                    </a:srgbClr>
                  </a:outerShdw>
                </a:effectLst>
              </a:rPr>
              <a:t>Modèles de soins par étapes</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295400"/>
            <a:ext cx="10695744" cy="5254338"/>
          </a:xfrm>
        </p:spPr>
        <p:txBody>
          <a:bodyPr numCol="2">
            <a:normAutofit fontScale="70000" lnSpcReduction="20000"/>
          </a:bodyPr>
          <a:lstStyle/>
          <a:p>
            <a:pPr>
              <a:lnSpc>
                <a:spcPct val="170000"/>
              </a:lnSpc>
              <a:spcAft>
                <a:spcPts val="800"/>
              </a:spcAft>
            </a:pPr>
            <a:r>
              <a:rPr lang="en-GB" sz="1800" dirty="0">
                <a:solidFill>
                  <a:srgbClr val="333333"/>
                </a:solidFill>
                <a:effectLst/>
                <a:latin typeface="Josefin Sans" pitchFamily="2" charset="0"/>
                <a:ea typeface="Times New Roman" panose="02020603050405020304" pitchFamily="18" charset="0"/>
              </a:rPr>
              <a:t>Les soins échelonnés sont une approche par étapes, fondée sur des preuves, de la prestation de services de santé mentale, comprenant une hiérarchie d'interventions - des moins intensives aux plus intensives - adaptées aux besoins de l'individu.</a:t>
            </a:r>
            <a:br>
              <a:rPr lang="en-GB" sz="1800" dirty="0">
                <a:solidFill>
                  <a:srgbClr val="333333"/>
                </a:solidFill>
                <a:effectLst/>
                <a:latin typeface="Josefin Sans" pitchFamily="2" charset="0"/>
                <a:ea typeface="Times New Roman" panose="02020603050405020304" pitchFamily="18" charset="0"/>
              </a:rPr>
            </a:br>
            <a:br>
              <a:rPr lang="en-GB" sz="1800" dirty="0">
                <a:solidFill>
                  <a:srgbClr val="333333"/>
                </a:solidFill>
                <a:effectLst/>
                <a:latin typeface="Josefin Sans" pitchFamily="2" charset="0"/>
                <a:ea typeface="Times New Roman" panose="02020603050405020304" pitchFamily="18" charset="0"/>
              </a:rPr>
            </a:br>
            <a:r>
              <a:rPr lang="en-GB" sz="1800" dirty="0">
                <a:solidFill>
                  <a:srgbClr val="333333"/>
                </a:solidFill>
                <a:effectLst/>
                <a:latin typeface="Josefin Sans" pitchFamily="2" charset="0"/>
                <a:ea typeface="Times New Roman" panose="02020603050405020304" pitchFamily="18" charset="0"/>
              </a:rPr>
              <a:t>Il s'agit de veiller à ce que les personnes puissent accéder aux services les plus appropriés à leurs besoins en matière de santé mentale à tout moment - y compris la possibilité de passer à différents niveaux de soins au fur et à mesure de leur rétablissement.</a:t>
            </a:r>
            <a:endParaRPr lang="en-GB" sz="1800" dirty="0">
              <a:effectLst/>
              <a:latin typeface="Josefin Sans" pitchFamily="2" charset="0"/>
              <a:ea typeface="Times New Roman" panose="02020603050405020304" pitchFamily="18" charset="0"/>
            </a:endParaRPr>
          </a:p>
          <a:p>
            <a:pPr fontAlgn="base">
              <a:lnSpc>
                <a:spcPct val="170000"/>
              </a:lnSpc>
            </a:pPr>
            <a:r>
              <a:rPr lang="en-GB" sz="1800" dirty="0">
                <a:solidFill>
                  <a:srgbClr val="444444"/>
                </a:solidFill>
                <a:effectLst/>
                <a:latin typeface="Josefin Sans" pitchFamily="2" charset="0"/>
                <a:ea typeface="Times New Roman" panose="02020603050405020304" pitchFamily="18" charset="0"/>
              </a:rPr>
              <a:t>Le plan d'action de Bamford met en évidence les étapes de la sensibilisation, de la reconnaissance et de l'évaluation/du diagnostic, dans le cadre des soins primaires à l'étape 1, jusqu'aux étapes les plus élevées des programmes de traitement hospitalier ou intensif. </a:t>
            </a:r>
          </a:p>
          <a:p>
            <a:pPr fontAlgn="base">
              <a:lnSpc>
                <a:spcPct val="170000"/>
              </a:lnSpc>
            </a:pPr>
            <a:r>
              <a:rPr lang="en-GB" sz="1800" dirty="0">
                <a:solidFill>
                  <a:srgbClr val="444444"/>
                </a:solidFill>
                <a:latin typeface="Josefin Sans" pitchFamily="2" charset="0"/>
                <a:ea typeface="Times New Roman" panose="02020603050405020304" pitchFamily="18" charset="0"/>
              </a:rPr>
              <a:t>Le </a:t>
            </a:r>
            <a:r>
              <a:rPr lang="en-GB" sz="1800" dirty="0">
                <a:solidFill>
                  <a:srgbClr val="444444"/>
                </a:solidFill>
                <a:effectLst/>
                <a:latin typeface="Josefin Sans" pitchFamily="2" charset="0"/>
                <a:ea typeface="Times New Roman" panose="02020603050405020304" pitchFamily="18" charset="0"/>
              </a:rPr>
              <a:t>modèle illustré est actuellement utilisé par </a:t>
            </a:r>
            <a:r>
              <a:rPr lang="en-GB" sz="1800" dirty="0" err="1">
                <a:solidFill>
                  <a:srgbClr val="444444"/>
                </a:solidFill>
                <a:effectLst/>
                <a:latin typeface="Josefin Sans" pitchFamily="2" charset="0"/>
                <a:ea typeface="Times New Roman" panose="02020603050405020304" pitchFamily="18" charset="0"/>
              </a:rPr>
              <a:t>l'Assemblée</a:t>
            </a:r>
            <a:r>
              <a:rPr lang="en-GB" sz="1800" dirty="0">
                <a:solidFill>
                  <a:srgbClr val="444444"/>
                </a:solidFill>
                <a:effectLst/>
                <a:latin typeface="Josefin Sans" pitchFamily="2" charset="0"/>
                <a:ea typeface="Times New Roman" panose="02020603050405020304" pitchFamily="18" charset="0"/>
              </a:rPr>
              <a:t> </a:t>
            </a:r>
            <a:r>
              <a:rPr lang="en-GB" sz="1800" dirty="0" err="1">
                <a:solidFill>
                  <a:srgbClr val="444444"/>
                </a:solidFill>
                <a:effectLst/>
                <a:latin typeface="Josefin Sans" pitchFamily="2" charset="0"/>
                <a:ea typeface="Times New Roman" panose="02020603050405020304" pitchFamily="18" charset="0"/>
              </a:rPr>
              <a:t>d’Irlan</a:t>
            </a:r>
            <a:r>
              <a:rPr lang="en-GB" sz="1800" dirty="0" err="1">
                <a:solidFill>
                  <a:srgbClr val="444444"/>
                </a:solidFill>
                <a:latin typeface="Josefin Sans" pitchFamily="2" charset="0"/>
                <a:ea typeface="Times New Roman" panose="02020603050405020304" pitchFamily="18" charset="0"/>
              </a:rPr>
              <a:t>de</a:t>
            </a:r>
            <a:r>
              <a:rPr lang="en-GB" sz="1800" dirty="0">
                <a:solidFill>
                  <a:srgbClr val="444444"/>
                </a:solidFill>
                <a:latin typeface="Josefin Sans" pitchFamily="2" charset="0"/>
                <a:ea typeface="Times New Roman" panose="02020603050405020304" pitchFamily="18" charset="0"/>
              </a:rPr>
              <a:t> du Nord</a:t>
            </a:r>
            <a:r>
              <a:rPr lang="en-GB" sz="1500" dirty="0">
                <a:solidFill>
                  <a:srgbClr val="444444"/>
                </a:solidFill>
                <a:effectLst/>
                <a:latin typeface="Josefin Sans" pitchFamily="2" charset="0"/>
                <a:ea typeface="Times New Roman" panose="02020603050405020304" pitchFamily="18" charset="0"/>
              </a:rPr>
              <a:t>.</a:t>
            </a:r>
            <a:endParaRPr lang="en-GB" sz="1500" dirty="0">
              <a:effectLst/>
              <a:latin typeface="Josefin Sans" pitchFamily="2" charset="0"/>
              <a:ea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dirty="0">
              <a:solidFill>
                <a:srgbClr val="000000"/>
              </a:solidFill>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endPar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a:lnSpc>
                <a:spcPct val="100000"/>
              </a:lnSpc>
              <a:spcAft>
                <a:spcPts val="800"/>
              </a:spcAft>
            </a:pPr>
            <a:r>
              <a:rPr lang="en-GB"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https://www.assemblyresearchmatters.org/2017/03/21/mental-health-and-illness-in-northern-ireland-2-service-provision-care-pathways-recovery-focus/care-pathways-diagram_3/</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800"/>
              </a:spcAft>
            </a:pPr>
            <a:endParaRPr lang="en-GB" sz="800" dirty="0">
              <a:solidFill>
                <a:srgbClr val="000000"/>
              </a:solidFill>
              <a:latin typeface="Josefin Sans" pitchFamily="2" charset="0"/>
              <a:ea typeface="Calibri" panose="020F0502020204030204" pitchFamily="34" charset="0"/>
              <a:cs typeface="Times New Roman" panose="02020603050405020304" pitchFamily="18" charset="0"/>
            </a:endParaRPr>
          </a:p>
        </p:txBody>
      </p:sp>
      <p:pic>
        <p:nvPicPr>
          <p:cNvPr id="3" name="Picture 2" descr="A picture containing timeline&#10;&#10;Description automatically generated">
            <a:extLst>
              <a:ext uri="{FF2B5EF4-FFF2-40B4-BE49-F238E27FC236}">
                <a16:creationId xmlns:a16="http://schemas.microsoft.com/office/drawing/2014/main" id="{984DDCA9-94AF-4887-95A6-03247326A8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6333" y="487679"/>
            <a:ext cx="5510320" cy="5688801"/>
          </a:xfrm>
          <a:prstGeom prst="rect">
            <a:avLst/>
          </a:prstGeom>
        </p:spPr>
      </p:pic>
    </p:spTree>
    <p:extLst>
      <p:ext uri="{BB962C8B-B14F-4D97-AF65-F5344CB8AC3E}">
        <p14:creationId xmlns:p14="http://schemas.microsoft.com/office/powerpoint/2010/main" val="116383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99285" y="245030"/>
            <a:ext cx="10512420" cy="908472"/>
          </a:xfrm>
        </p:spPr>
        <p:txBody>
          <a:bodyPr/>
          <a:lstStyle/>
          <a:p>
            <a:pPr algn="ctr"/>
            <a:r>
              <a:rPr lang="en-US" dirty="0">
                <a:effectLst>
                  <a:outerShdw blurRad="38100" dist="38100" dir="2700000" algn="tl">
                    <a:srgbClr val="000000">
                      <a:alpha val="43137"/>
                    </a:srgbClr>
                  </a:outerShdw>
                </a:effectLst>
              </a:rPr>
              <a:t>Surmonter les réticences à </a:t>
            </a:r>
            <a:r>
              <a:rPr lang="en-US" dirty="0" err="1">
                <a:effectLst>
                  <a:outerShdw blurRad="38100" dist="38100" dir="2700000" algn="tl">
                    <a:srgbClr val="000000">
                      <a:alpha val="43137"/>
                    </a:srgbClr>
                  </a:outerShdw>
                </a:effectLst>
              </a:rPr>
              <a:t>s'engager</a:t>
            </a:r>
            <a:r>
              <a:rPr lang="en-US" dirty="0">
                <a:effectLst>
                  <a:outerShdw blurRad="38100" dist="38100" dir="2700000" algn="tl">
                    <a:srgbClr val="000000">
                      <a:alpha val="43137"/>
                    </a:srgbClr>
                  </a:outerShdw>
                </a:effectLst>
              </a:rPr>
              <a:t> </a:t>
            </a:r>
            <a:r>
              <a:rPr lang="en-US" sz="2400" dirty="0"/>
              <a:t>[CA4].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34339" y="857887"/>
            <a:ext cx="11042313" cy="5928158"/>
          </a:xfrm>
        </p:spPr>
        <p:txBody>
          <a:bodyPr numCol="2">
            <a:normAutofit fontScale="25000" lnSpcReduction="20000"/>
          </a:bodyPr>
          <a:lstStyle/>
          <a:p>
            <a:pPr eaLnBrk="0" fontAlgn="base" hangingPunct="0">
              <a:lnSpc>
                <a:spcPct val="170000"/>
              </a:lnSpc>
              <a:spcAft>
                <a:spcPts val="800"/>
              </a:spcAft>
            </a:pPr>
            <a:r>
              <a:rPr lang="en-GB" sz="7200" b="1" dirty="0">
                <a:effectLst/>
                <a:latin typeface="Josefin Sans" pitchFamily="2" charset="0"/>
                <a:ea typeface="Times New Roman" panose="02020603050405020304" pitchFamily="18" charset="0"/>
                <a:cs typeface="Calibri" panose="020F0502020204030204" pitchFamily="34" charset="0"/>
              </a:rPr>
              <a:t>Motivation à s'engager</a:t>
            </a:r>
          </a:p>
          <a:p>
            <a:pPr eaLnBrk="0" fontAlgn="base" hangingPunct="0">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Malgré les avantages pour la santé, les implications en termes de ressources, le rapport coût-efficacité </a:t>
            </a:r>
            <a:r>
              <a:rPr lang="en-GB" sz="5600" kern="1200" dirty="0">
                <a:effectLst/>
                <a:latin typeface="Josefin Sans" pitchFamily="2" charset="0"/>
                <a:ea typeface="Times New Roman" panose="02020603050405020304" pitchFamily="18" charset="0"/>
                <a:cs typeface="Calibri" panose="020F0502020204030204" pitchFamily="34" charset="0"/>
              </a:rPr>
              <a:t>et l'</a:t>
            </a:r>
            <a:r>
              <a:rPr lang="en-GB" sz="5600" dirty="0">
                <a:effectLst/>
                <a:latin typeface="Josefin Sans" pitchFamily="2" charset="0"/>
                <a:ea typeface="Times New Roman" panose="02020603050405020304" pitchFamily="18" charset="0"/>
                <a:cs typeface="Calibri" panose="020F0502020204030204" pitchFamily="34" charset="0"/>
              </a:rPr>
              <a:t>accent mis par </a:t>
            </a:r>
            <a:r>
              <a:rPr lang="en-GB" sz="5600" kern="1200" dirty="0">
                <a:effectLst/>
                <a:latin typeface="Josefin Sans" pitchFamily="2" charset="0"/>
                <a:ea typeface="Times New Roman" panose="02020603050405020304" pitchFamily="18" charset="0"/>
                <a:cs typeface="Calibri" panose="020F0502020204030204" pitchFamily="34" charset="0"/>
              </a:rPr>
              <a:t>la politique de santé </a:t>
            </a:r>
            <a:r>
              <a:rPr lang="en-GB" sz="5600" dirty="0">
                <a:effectLst/>
                <a:latin typeface="Josefin Sans" pitchFamily="2" charset="0"/>
                <a:ea typeface="Times New Roman" panose="02020603050405020304" pitchFamily="18" charset="0"/>
                <a:cs typeface="Calibri" panose="020F0502020204030204" pitchFamily="34" charset="0"/>
              </a:rPr>
              <a:t>sur les mesures préventives, il </a:t>
            </a:r>
            <a:r>
              <a:rPr lang="en-GB" sz="5600" kern="1200" dirty="0">
                <a:effectLst/>
                <a:latin typeface="Josefin Sans" pitchFamily="2" charset="0"/>
                <a:ea typeface="Times New Roman" panose="02020603050405020304" pitchFamily="18" charset="0"/>
                <a:cs typeface="Calibri" panose="020F0502020204030204" pitchFamily="34" charset="0"/>
              </a:rPr>
              <a:t>semble qu'il y ait toujours une réticence à s'engager pleinement dans le processus de </a:t>
            </a:r>
            <a:r>
              <a:rPr lang="en-GB" sz="5600" dirty="0">
                <a:effectLst/>
                <a:latin typeface="Josefin Sans" pitchFamily="2" charset="0"/>
                <a:ea typeface="Times New Roman" panose="02020603050405020304" pitchFamily="18" charset="0"/>
                <a:cs typeface="Calibri" panose="020F0502020204030204" pitchFamily="34" charset="0"/>
              </a:rPr>
              <a:t>prescription sociale</a:t>
            </a:r>
            <a:r>
              <a:rPr lang="en-GB" sz="5600" kern="1200" dirty="0">
                <a:effectLst/>
                <a:latin typeface="Josefin Sans" pitchFamily="2" charset="0"/>
                <a:ea typeface="Times New Roman" panose="02020603050405020304" pitchFamily="18" charset="0"/>
                <a:cs typeface="Calibri" panose="020F0502020204030204" pitchFamily="34" charset="0"/>
              </a:rPr>
              <a:t>.</a:t>
            </a:r>
            <a:r>
              <a:rPr lang="en-GB" sz="5600" dirty="0">
                <a:effectLst/>
                <a:latin typeface="Josefin Sans" pitchFamily="2" charset="0"/>
                <a:ea typeface="Times New Roman" panose="02020603050405020304" pitchFamily="18" charset="0"/>
                <a:cs typeface="Calibri" panose="020F0502020204030204" pitchFamily="34" charset="0"/>
              </a:rPr>
              <a:t> Plusieurs facteurs peuvent empêcher la participation, notamment la peur/l'anxiété du changement, un sentiment d'ambivalence/d'incertitude/une appréhension à l'idée d'essayer de nouvelles initiatives.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Certains diront </a:t>
            </a:r>
            <a:r>
              <a:rPr lang="en-GB" sz="5600" kern="1200" dirty="0">
                <a:effectLst/>
                <a:latin typeface="Josefin Sans" pitchFamily="2" charset="0"/>
                <a:ea typeface="Times New Roman" panose="02020603050405020304" pitchFamily="18" charset="0"/>
                <a:cs typeface="Calibri" panose="020F0502020204030204" pitchFamily="34" charset="0"/>
              </a:rPr>
              <a:t>qu'il incombe au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médecin de répondre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à</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ces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besoins et qu'en tant que patients, ils ne doivent suivre que les instructions du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professionnel</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de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D'autres affirment qu'il est difficile de trouver la motivation ou la confiance nécessaires pour s'engager auprès d'un travailleur de liaison ou d'un </a:t>
            </a:r>
            <a:r>
              <a:rPr lang="en-GB" sz="5600" dirty="0">
                <a:solidFill>
                  <a:srgbClr val="000000"/>
                </a:solidFill>
                <a:latin typeface="Josefin Sans" pitchFamily="2" charset="0"/>
                <a:ea typeface="Calibri" panose="020F0502020204030204" pitchFamily="34" charset="0"/>
                <a:cs typeface="Calibri" panose="020F0502020204030204" pitchFamily="34" charset="0"/>
              </a:rPr>
              <a:t>groupe/activité</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social(e), en particulier pour les personnes déprimées ou souffrant d'anxiété.</a:t>
            </a:r>
          </a:p>
          <a:p>
            <a:pPr eaLnBrk="0" fontAlgn="base" hangingPunct="0">
              <a:lnSpc>
                <a:spcPct val="170000"/>
              </a:lnSpc>
              <a:spcAft>
                <a:spcPts val="800"/>
              </a:spcAft>
            </a:pP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18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marL="360363">
              <a:lnSpc>
                <a:spcPct val="170000"/>
              </a:lnSpc>
              <a:spcAft>
                <a:spcPts val="18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D'autres recherches ont suggéré que certains professionnels de la santé peuvent être résistants aux changements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et préfèrent les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méthodes traditionnelles de soins. Certains ne sont pas à l'aise avec le partage d'informations avec les travailleurs de liaison et avec d'autres agences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et certains patients peuvent avoir des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attentes irréalistes quant à la prescription sociale en tant que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remède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et par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conséquent</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exacerebr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leurs conditions ou leur santé mentale.  En outre, un manque de compréhension peut conduire à des orientations inappropriées vers le mauvais groupe cible. Dans ce cas, cela pourrait entraîner un surcroît de temps et d'heures de travail pour le personnel, entraînant des coûts et des retards supplémentaires.                       </a:t>
            </a:r>
            <a:r>
              <a:rPr lang="en-GB" sz="5600" dirty="0">
                <a:solidFill>
                  <a:srgbClr val="333333"/>
                </a:solidFill>
                <a:effectLst/>
                <a:latin typeface="Josefin Sans" pitchFamily="2" charset="0"/>
                <a:ea typeface="Calibri" panose="020F0502020204030204" pitchFamily="34" charset="0"/>
                <a:cs typeface="Calibri" panose="020F0502020204030204" pitchFamily="34" charset="0"/>
              </a:rPr>
              <a:t>Lecture complémentaire : </a:t>
            </a:r>
            <a:r>
              <a:rPr lang="en-GB" sz="5600" dirty="0">
                <a:solidFill>
                  <a:srgbClr val="333333"/>
                </a:solidFill>
                <a:latin typeface="Josefin Sans" pitchFamily="2" charset="0"/>
                <a:ea typeface="Calibri" panose="020F0502020204030204" pitchFamily="34" charset="0"/>
                <a:cs typeface="Calibri" panose="020F0502020204030204" pitchFamily="34" charset="0"/>
              </a:rPr>
              <a:t>Interventions </a:t>
            </a:r>
            <a:r>
              <a:rPr lang="en-GB" sz="5600" dirty="0" err="1">
                <a:solidFill>
                  <a:srgbClr val="333333"/>
                </a:solidFill>
                <a:latin typeface="Josefin Sans" pitchFamily="2" charset="0"/>
                <a:ea typeface="Calibri" panose="020F0502020204030204" pitchFamily="34" charset="0"/>
                <a:cs typeface="Calibri" panose="020F0502020204030204" pitchFamily="34" charset="0"/>
              </a:rPr>
              <a:t>communautaires</a:t>
            </a:r>
            <a:r>
              <a:rPr lang="en-GB" sz="5600" dirty="0">
                <a:solidFill>
                  <a:srgbClr val="333333"/>
                </a:solidFill>
                <a:latin typeface="Josefin Sans" pitchFamily="2" charset="0"/>
                <a:ea typeface="Calibri" panose="020F0502020204030204" pitchFamily="34" charset="0"/>
                <a:cs typeface="Calibri" panose="020F0502020204030204" pitchFamily="34" charset="0"/>
              </a:rPr>
              <a:t> non </a:t>
            </a:r>
            <a:r>
              <a:rPr lang="en-GB" sz="5600" dirty="0" err="1">
                <a:solidFill>
                  <a:srgbClr val="333333"/>
                </a:solidFill>
                <a:latin typeface="Josefin Sans" pitchFamily="2" charset="0"/>
                <a:ea typeface="Calibri" panose="020F0502020204030204" pitchFamily="34" charset="0"/>
                <a:cs typeface="Calibri" panose="020F0502020204030204" pitchFamily="34" charset="0"/>
              </a:rPr>
              <a:t>cliniques</a:t>
            </a:r>
            <a:r>
              <a:rPr lang="en-GB" sz="5600" dirty="0">
                <a:solidFill>
                  <a:srgbClr val="333333"/>
                </a:solidFill>
                <a:latin typeface="Josefin Sans" pitchFamily="2" charset="0"/>
                <a:ea typeface="Calibri" panose="020F0502020204030204" pitchFamily="34" charset="0"/>
                <a:cs typeface="Calibri" panose="020F0502020204030204" pitchFamily="34" charset="0"/>
              </a:rPr>
              <a:t> : examen </a:t>
            </a:r>
            <a:r>
              <a:rPr lang="en-GB" sz="5600" dirty="0" err="1">
                <a:solidFill>
                  <a:srgbClr val="333333"/>
                </a:solidFill>
                <a:latin typeface="Josefin Sans" pitchFamily="2" charset="0"/>
                <a:ea typeface="Calibri" panose="020F0502020204030204" pitchFamily="34" charset="0"/>
                <a:cs typeface="Calibri" panose="020F0502020204030204" pitchFamily="34" charset="0"/>
              </a:rPr>
              <a:t>systématisé</a:t>
            </a:r>
            <a:r>
              <a:rPr lang="en-GB" sz="5600" dirty="0">
                <a:solidFill>
                  <a:srgbClr val="333333"/>
                </a:solidFill>
                <a:latin typeface="Josefin Sans" pitchFamily="2" charset="0"/>
                <a:ea typeface="Calibri" panose="020F0502020204030204" pitchFamily="34" charset="0"/>
                <a:cs typeface="Calibri" panose="020F0502020204030204" pitchFamily="34" charset="0"/>
              </a:rPr>
              <a:t> des programmes de prescription </a:t>
            </a:r>
            <a:r>
              <a:rPr lang="en-GB" sz="5600" dirty="0" err="1">
                <a:solidFill>
                  <a:srgbClr val="333333"/>
                </a:solidFill>
                <a:latin typeface="Josefin Sans" pitchFamily="2" charset="0"/>
                <a:ea typeface="Calibri" panose="020F0502020204030204" pitchFamily="34" charset="0"/>
                <a:cs typeface="Calibri" panose="020F0502020204030204" pitchFamily="34" charset="0"/>
              </a:rPr>
              <a:t>sociale</a:t>
            </a:r>
            <a:r>
              <a:rPr lang="en-GB" sz="5600" dirty="0">
                <a:solidFill>
                  <a:srgbClr val="333333"/>
                </a:solidFill>
                <a:latin typeface="Josefin Sans" pitchFamily="2" charset="0"/>
                <a:ea typeface="Calibri" panose="020F0502020204030204" pitchFamily="34" charset="0"/>
                <a:cs typeface="Calibri" panose="020F0502020204030204" pitchFamily="34" charset="0"/>
              </a:rPr>
              <a:t> </a:t>
            </a:r>
            <a:r>
              <a:rPr lang="en-GB" sz="5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https://www.tandfonline.com/doi/full/10.1080/17533015.2017.1334002</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F3144FBD-EF75-8E92-36BB-4CD939BF13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15733" y="5846587"/>
            <a:ext cx="809182" cy="1011413"/>
          </a:xfrm>
          <a:prstGeom prst="rect">
            <a:avLst/>
          </a:prstGeom>
          <a:noFill/>
          <a:ln>
            <a:noFill/>
          </a:ln>
        </p:spPr>
      </p:pic>
    </p:spTree>
    <p:extLst>
      <p:ext uri="{BB962C8B-B14F-4D97-AF65-F5344CB8AC3E}">
        <p14:creationId xmlns:p14="http://schemas.microsoft.com/office/powerpoint/2010/main" val="40293874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         Surmonter les réticences à </a:t>
            </a:r>
            <a:r>
              <a:rPr lang="en-US" dirty="0" err="1"/>
              <a:t>s'engager</a:t>
            </a:r>
            <a:r>
              <a:rPr lang="en-US" dirty="0"/>
              <a:t> </a:t>
            </a:r>
            <a:r>
              <a:rPr lang="en-US" sz="2400" dirty="0"/>
              <a:t>[CA4].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508065"/>
            <a:ext cx="10928770" cy="5135105"/>
          </a:xfrm>
        </p:spPr>
        <p:txBody>
          <a:bodyPr numCol="2">
            <a:normAutofit fontScale="92500"/>
          </a:bodyPr>
          <a:lstStyle/>
          <a:p>
            <a:pPr>
              <a:lnSpc>
                <a:spcPct val="150000"/>
              </a:lnSpc>
              <a:spcAft>
                <a:spcPts val="600"/>
              </a:spcAft>
            </a:pPr>
            <a:r>
              <a:rPr lang="en-GB" sz="1600" b="1" dirty="0">
                <a:ln>
                  <a:noFill/>
                </a:ln>
                <a:solidFill>
                  <a:srgbClr val="000000"/>
                </a:solidFill>
                <a:latin typeface="Josefin Sans" pitchFamily="2" charset="0"/>
                <a:ea typeface="Times New Roman" panose="02020603050405020304" pitchFamily="18" charset="0"/>
                <a:cs typeface="Calibri" panose="020F0502020204030204" pitchFamily="34" charset="0"/>
              </a:rPr>
              <a:t>Engagement du personnel de santé et des participants.</a:t>
            </a:r>
            <a:endParaRPr lang="en-GB" sz="1600" b="1" dirty="0">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Aft>
                <a:spcPts val="800"/>
              </a:spcAft>
            </a:pPr>
            <a:r>
              <a:rPr lang="en-GB" sz="1600" dirty="0">
                <a:latin typeface="Josefin Sans" pitchFamily="2" charset="0"/>
                <a:ea typeface="Times New Roman" panose="02020603050405020304" pitchFamily="18" charset="0"/>
                <a:cs typeface="Calibri" panose="020F0502020204030204" pitchFamily="34" charset="0"/>
              </a:rPr>
              <a:t>Les </a:t>
            </a:r>
            <a:r>
              <a:rPr lang="en-GB" sz="1600" dirty="0" err="1">
                <a:latin typeface="Josefin Sans" pitchFamily="2" charset="0"/>
                <a:ea typeface="Times New Roman" panose="02020603050405020304" pitchFamily="18" charset="0"/>
                <a:cs typeface="Calibri" panose="020F0502020204030204" pitchFamily="34" charset="0"/>
              </a:rPr>
              <a:t>ressources</a:t>
            </a:r>
            <a:r>
              <a:rPr lang="en-GB" sz="1600" dirty="0">
                <a:latin typeface="Josefin Sans" pitchFamily="2" charset="0"/>
                <a:ea typeface="Times New Roman" panose="02020603050405020304" pitchFamily="18" charset="0"/>
                <a:cs typeface="Calibri" panose="020F0502020204030204" pitchFamily="34" charset="0"/>
              </a:rPr>
              <a:t> ACTIVATE </a:t>
            </a:r>
            <a:r>
              <a:rPr lang="en-GB" sz="1600" kern="1200" dirty="0">
                <a:effectLst/>
                <a:latin typeface="Josefin Sans" pitchFamily="2" charset="0"/>
                <a:ea typeface="Times New Roman" panose="02020603050405020304" pitchFamily="18" charset="0"/>
                <a:cs typeface="Calibri" panose="020F0502020204030204" pitchFamily="34" charset="0"/>
              </a:rPr>
              <a:t>aident les professionnels de la santé et les patients à surmonter et à changer ces attitudes</a:t>
            </a:r>
            <a:r>
              <a:rPr lang="en-GB" sz="1600" dirty="0">
                <a:latin typeface="Josefin Sans" pitchFamily="2" charset="0"/>
                <a:ea typeface="Times New Roman" panose="02020603050405020304" pitchFamily="18" charset="0"/>
                <a:cs typeface="Calibri" panose="020F0502020204030204" pitchFamily="34" charset="0"/>
              </a:rPr>
              <a:t>, à </a:t>
            </a:r>
            <a:r>
              <a:rPr lang="en-GB" sz="1600" dirty="0">
                <a:effectLst/>
                <a:latin typeface="Josefin Sans" pitchFamily="2" charset="0"/>
                <a:ea typeface="Times New Roman" panose="02020603050405020304" pitchFamily="18" charset="0"/>
                <a:cs typeface="Calibri" panose="020F0502020204030204" pitchFamily="34" charset="0"/>
              </a:rPr>
              <a:t>lever les obstacles à l'engagement, à permettre aux patients de jouer un rôle actif dans leurs soins et à faciliter les conversations pour identifier les problèmes sur lesquels ils aimeraient travailler.</a:t>
            </a:r>
          </a:p>
          <a:p>
            <a:pPr marL="314325" eaLnBrk="0" fontAlgn="base" hangingPunct="0">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La prescription sociale exige du temps, de la patience, une communication ouverte, de l'engagement </a:t>
            </a:r>
            <a:r>
              <a:rPr lang="en-GB" sz="1600" kern="1200" dirty="0">
                <a:effectLst/>
                <a:latin typeface="Josefin Sans" pitchFamily="2" charset="0"/>
                <a:ea typeface="Times New Roman" panose="02020603050405020304" pitchFamily="18" charset="0"/>
                <a:cs typeface="Calibri" panose="020F0502020204030204" pitchFamily="34" charset="0"/>
              </a:rPr>
              <a:t>et de la confiance pour engendrer une relation de collaboration avec le travailleur de liaison et un engagement dans les activités communautaires. Elle requiert une approche motivante et centrée sur la personne, ainsi qu'un partage clair et respectueux des informations</a:t>
            </a:r>
            <a:r>
              <a:rPr lang="en-GB" sz="1600" dirty="0">
                <a:effectLst/>
                <a:latin typeface="Josefin Sans" pitchFamily="2" charset="0"/>
                <a:ea typeface="Times New Roman" panose="02020603050405020304" pitchFamily="18" charset="0"/>
                <a:cs typeface="Calibri" panose="020F0502020204030204" pitchFamily="34" charset="0"/>
              </a:rPr>
              <a:t>. </a:t>
            </a:r>
            <a:endParaRPr lang="en-GB" sz="1600" kern="1200" dirty="0">
              <a:effectLst/>
              <a:latin typeface="Josefin Sans" pitchFamily="2" charset="0"/>
              <a:ea typeface="Times New Roman" panose="02020603050405020304" pitchFamily="18" charset="0"/>
              <a:cs typeface="Calibri" panose="020F0502020204030204" pitchFamily="34" charset="0"/>
            </a:endParaRPr>
          </a:p>
          <a:p>
            <a:pPr marL="314325" eaLnBrk="0" fontAlgn="base" hangingPunct="0">
              <a:lnSpc>
                <a:spcPct val="150000"/>
              </a:lnSpc>
              <a:spcAft>
                <a:spcPts val="800"/>
              </a:spcAft>
            </a:pPr>
            <a:r>
              <a:rPr lang="en-GB" sz="1600" kern="1200" dirty="0">
                <a:effectLst/>
                <a:latin typeface="Josefin Sans" pitchFamily="2" charset="0"/>
                <a:ea typeface="Times New Roman" panose="02020603050405020304" pitchFamily="18" charset="0"/>
                <a:cs typeface="Calibri" panose="020F0502020204030204" pitchFamily="34" charset="0"/>
              </a:rPr>
              <a:t>Le travailleur de liaison </a:t>
            </a:r>
            <a:r>
              <a:rPr lang="en-GB" sz="1600" dirty="0">
                <a:effectLst/>
                <a:latin typeface="Josefin Sans" pitchFamily="2" charset="0"/>
                <a:ea typeface="Times New Roman" panose="02020603050405020304" pitchFamily="18" charset="0"/>
                <a:cs typeface="Calibri" panose="020F0502020204030204" pitchFamily="34" charset="0"/>
              </a:rPr>
              <a:t>identifiera les facteurs susceptibles d'affecter la santé et le bien-être de l'</a:t>
            </a:r>
            <a:r>
              <a:rPr lang="en-GB" sz="1600" dirty="0">
                <a:latin typeface="Josefin Sans" pitchFamily="2" charset="0"/>
                <a:ea typeface="Times New Roman" panose="02020603050405020304" pitchFamily="18" charset="0"/>
                <a:cs typeface="Calibri" panose="020F0502020204030204" pitchFamily="34" charset="0"/>
              </a:rPr>
              <a:t>utilisateur du service, </a:t>
            </a:r>
            <a:r>
              <a:rPr lang="en-GB" sz="1600" dirty="0">
                <a:effectLst/>
                <a:latin typeface="Josefin Sans" pitchFamily="2" charset="0"/>
                <a:ea typeface="Times New Roman" panose="02020603050405020304" pitchFamily="18" charset="0"/>
                <a:cs typeface="Calibri" panose="020F0502020204030204" pitchFamily="34" charset="0"/>
              </a:rPr>
              <a:t>et l'aidera à </a:t>
            </a:r>
            <a:r>
              <a:rPr lang="en-GB" sz="1600" dirty="0">
                <a:latin typeface="Josefin Sans" pitchFamily="2" charset="0"/>
                <a:ea typeface="Times New Roman" panose="02020603050405020304" pitchFamily="18" charset="0"/>
                <a:cs typeface="Calibri" panose="020F0502020204030204" pitchFamily="34" charset="0"/>
              </a:rPr>
              <a:t>l'</a:t>
            </a:r>
            <a:r>
              <a:rPr lang="en-GB" sz="1600" dirty="0">
                <a:effectLst/>
                <a:latin typeface="Josefin Sans" pitchFamily="2" charset="0"/>
                <a:ea typeface="Times New Roman" panose="02020603050405020304" pitchFamily="18" charset="0"/>
                <a:cs typeface="Calibri" panose="020F0502020204030204" pitchFamily="34" charset="0"/>
              </a:rPr>
              <a:t>encourager et à </a:t>
            </a:r>
            <a:r>
              <a:rPr lang="en-GB" sz="1600" dirty="0">
                <a:latin typeface="Josefin Sans" pitchFamily="2" charset="0"/>
                <a:ea typeface="Times New Roman" panose="02020603050405020304" pitchFamily="18" charset="0"/>
                <a:cs typeface="Calibri" panose="020F0502020204030204" pitchFamily="34" charset="0"/>
              </a:rPr>
              <a:t>lui </a:t>
            </a:r>
            <a:r>
              <a:rPr lang="en-GB" sz="1600" dirty="0">
                <a:effectLst/>
                <a:latin typeface="Josefin Sans" pitchFamily="2" charset="0"/>
                <a:ea typeface="Times New Roman" panose="02020603050405020304" pitchFamily="18" charset="0"/>
                <a:cs typeface="Calibri" panose="020F0502020204030204" pitchFamily="34" charset="0"/>
              </a:rPr>
              <a:t>donner les moyens de modifier son comportement de manière positive, à le </a:t>
            </a:r>
            <a:r>
              <a:rPr lang="en-GB" sz="1600" kern="1200" dirty="0">
                <a:effectLst/>
                <a:latin typeface="Josefin Sans" pitchFamily="2" charset="0"/>
                <a:ea typeface="Times New Roman" panose="02020603050405020304" pitchFamily="18" charset="0"/>
                <a:cs typeface="Calibri" panose="020F0502020204030204" pitchFamily="34" charset="0"/>
              </a:rPr>
              <a:t>rassurer et à promouvoir l'autogestion, à développer des stratégies d'adaptation et un sentiment positif de bien-être</a:t>
            </a:r>
            <a:r>
              <a:rPr lang="en-GB" sz="1600" dirty="0">
                <a:effectLst/>
                <a:latin typeface="Josefin Sans" pitchFamily="2" charset="0"/>
                <a:ea typeface="Times New Roman" panose="02020603050405020304" pitchFamily="18"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600" dirty="0">
                <a:effectLst/>
                <a:latin typeface="Calibri" panose="020F0502020204030204" pitchFamily="34" charset="0"/>
                <a:ea typeface="+mn-ea"/>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235805E0-8EED-35A4-394C-CDB3A17114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54981" y="4587636"/>
            <a:ext cx="2643994" cy="1776155"/>
          </a:xfrm>
          <a:prstGeom prst="rect">
            <a:avLst/>
          </a:prstGeom>
          <a:noFill/>
          <a:ln>
            <a:noFill/>
          </a:ln>
        </p:spPr>
      </p:pic>
    </p:spTree>
    <p:extLst>
      <p:ext uri="{BB962C8B-B14F-4D97-AF65-F5344CB8AC3E}">
        <p14:creationId xmlns:p14="http://schemas.microsoft.com/office/powerpoint/2010/main" val="1885678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D3E059F-74F7-A34F-95BA-74641647611A}"/>
              </a:ext>
            </a:extLst>
          </p:cNvPr>
          <p:cNvSpPr>
            <a:spLocks noGrp="1"/>
          </p:cNvSpPr>
          <p:nvPr>
            <p:ph type="body" sz="quarter" idx="22"/>
          </p:nvPr>
        </p:nvSpPr>
        <p:spPr>
          <a:xfrm>
            <a:off x="222505" y="828098"/>
            <a:ext cx="2897954" cy="830997"/>
          </a:xfrm>
        </p:spPr>
        <p:txBody>
          <a:bodyPr/>
          <a:lstStyle/>
          <a:p>
            <a:r>
              <a:rPr lang="en-US" sz="2800" dirty="0"/>
              <a:t>Soutien en face à face</a:t>
            </a:r>
          </a:p>
        </p:txBody>
      </p:sp>
      <p:sp>
        <p:nvSpPr>
          <p:cNvPr id="19" name="Text Placeholder 18">
            <a:extLst>
              <a:ext uri="{FF2B5EF4-FFF2-40B4-BE49-F238E27FC236}">
                <a16:creationId xmlns:a16="http://schemas.microsoft.com/office/drawing/2014/main" id="{7C453FDC-7E01-BA47-AC24-98D4452BFA4C}"/>
              </a:ext>
            </a:extLst>
          </p:cNvPr>
          <p:cNvSpPr>
            <a:spLocks noGrp="1"/>
          </p:cNvSpPr>
          <p:nvPr>
            <p:ph type="body" sz="quarter" idx="28"/>
          </p:nvPr>
        </p:nvSpPr>
        <p:spPr>
          <a:xfrm>
            <a:off x="222505" y="1340563"/>
            <a:ext cx="3404662" cy="1294653"/>
          </a:xfrm>
        </p:spPr>
        <p:txBody>
          <a:bodyPr>
            <a:noAutofit/>
          </a:bodyPr>
          <a:lstStyle/>
          <a:p>
            <a:pPr>
              <a:lnSpc>
                <a:spcPct val="150000"/>
              </a:lnSpc>
            </a:pPr>
            <a:r>
              <a:rPr lang="en-US" sz="14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Les demandes proviennent de </a:t>
            </a:r>
            <a:r>
              <a:rPr lang="en-GB" sz="1400" b="1" dirty="0">
                <a:solidFill>
                  <a:srgbClr val="000000"/>
                </a:solidFill>
                <a:effectLst/>
                <a:latin typeface="Amatic SC" panose="00000500000000000000" pitchFamily="2" charset="-79"/>
                <a:ea typeface="Calibri" panose="020F0502020204030204" pitchFamily="34" charset="0"/>
                <a:cs typeface="Amatic SC" panose="00000500000000000000" pitchFamily="2" charset="-79"/>
              </a:rPr>
              <a:t>médecins généralistes, d'autorités locales, de pharmacies, d'équipes pluridisciplinaires, d'équipes de sortie d'hôpital, de professionnels paramédicaux, de pompiers, de la police, de centres pour l'emploi, de services de soins sociaux, d'associations de logement et d'associations bénévoles et communautaires</a:t>
            </a:r>
            <a:r>
              <a:rPr lang="en-GB" sz="1400" b="1" dirty="0">
                <a:effectLst/>
                <a:latin typeface="Amatic SC" panose="00000500000000000000" pitchFamily="2" charset="-79"/>
                <a:ea typeface="Times New Roman" panose="02020603050405020304" pitchFamily="18" charset="0"/>
                <a:cs typeface="Amatic SC" panose="00000500000000000000" pitchFamily="2" charset="-79"/>
              </a:rPr>
              <a:t>. </a:t>
            </a:r>
            <a:endParaRPr lang="en-US" sz="1400" b="1" dirty="0">
              <a:latin typeface="Amatic SC" panose="00000500000000000000" pitchFamily="2" charset="-79"/>
              <a:cs typeface="Amatic SC" panose="00000500000000000000" pitchFamily="2" charset="-79"/>
            </a:endParaRPr>
          </a:p>
        </p:txBody>
      </p:sp>
      <p:sp>
        <p:nvSpPr>
          <p:cNvPr id="20" name="Text Placeholder 19">
            <a:extLst>
              <a:ext uri="{FF2B5EF4-FFF2-40B4-BE49-F238E27FC236}">
                <a16:creationId xmlns:a16="http://schemas.microsoft.com/office/drawing/2014/main" id="{5EF96FA4-1E3F-4F4F-8784-9C41A9D5C13D}"/>
              </a:ext>
            </a:extLst>
          </p:cNvPr>
          <p:cNvSpPr>
            <a:spLocks noGrp="1"/>
          </p:cNvSpPr>
          <p:nvPr>
            <p:ph type="body" sz="quarter" idx="29"/>
          </p:nvPr>
        </p:nvSpPr>
        <p:spPr>
          <a:xfrm>
            <a:off x="997168" y="2858483"/>
            <a:ext cx="3296735" cy="985999"/>
          </a:xfrm>
        </p:spPr>
        <p:txBody>
          <a:bodyPr/>
          <a:lstStyle/>
          <a:p>
            <a:pPr algn="ctr"/>
            <a:endParaRPr lang="en-US" sz="2800" dirty="0"/>
          </a:p>
          <a:p>
            <a:pPr algn="ctr"/>
            <a:r>
              <a:rPr lang="en-US" sz="2800" dirty="0"/>
              <a:t>Assistance téléphonique</a:t>
            </a:r>
          </a:p>
        </p:txBody>
      </p:sp>
      <p:sp>
        <p:nvSpPr>
          <p:cNvPr id="21" name="Text Placeholder 20">
            <a:extLst>
              <a:ext uri="{FF2B5EF4-FFF2-40B4-BE49-F238E27FC236}">
                <a16:creationId xmlns:a16="http://schemas.microsoft.com/office/drawing/2014/main" id="{2C5D03A9-2A9F-C74C-B4FA-254D173F1005}"/>
              </a:ext>
            </a:extLst>
          </p:cNvPr>
          <p:cNvSpPr>
            <a:spLocks noGrp="1"/>
          </p:cNvSpPr>
          <p:nvPr>
            <p:ph type="body" sz="quarter" idx="30"/>
          </p:nvPr>
        </p:nvSpPr>
        <p:spPr>
          <a:xfrm>
            <a:off x="690890" y="3752358"/>
            <a:ext cx="3643084" cy="1143312"/>
          </a:xfrm>
        </p:spPr>
        <p:txBody>
          <a:bodyPr>
            <a:normAutofit fontScale="55000" lnSpcReduction="20000"/>
          </a:bodyPr>
          <a:lstStyle/>
          <a:p>
            <a:pPr>
              <a:lnSpc>
                <a:spcPct val="170000"/>
              </a:lnSpc>
            </a:pPr>
            <a:r>
              <a:rPr lang="en-GB" b="1" dirty="0">
                <a:solidFill>
                  <a:srgbClr val="202124"/>
                </a:solidFill>
                <a:effectLst/>
                <a:latin typeface="Amatic SC" panose="00000500000000000000" pitchFamily="2" charset="-79"/>
                <a:ea typeface="Calibri" panose="020F0502020204030204" pitchFamily="34" charset="0"/>
                <a:cs typeface="Amatic SC" panose="00000500000000000000" pitchFamily="2" charset="-79"/>
              </a:rPr>
              <a:t>Les informations et le soutien relatifs à la prescription sociale peuvent être fournis par téléphone ou en ligne, et des </a:t>
            </a:r>
            <a:r>
              <a:rPr lang="en-GB" b="1" dirty="0">
                <a:effectLst/>
                <a:latin typeface="Amatic SC" panose="00000500000000000000" pitchFamily="2" charset="-79"/>
                <a:ea typeface="Times New Roman" panose="02020603050405020304" pitchFamily="18" charset="0"/>
                <a:cs typeface="Amatic SC" panose="00000500000000000000" pitchFamily="2" charset="-79"/>
              </a:rPr>
              <a:t>documents d'information sont disponibles dans tous les établissements de santé, les bibliothèques, les bureaux de poste et les établissements communautaires. </a:t>
            </a:r>
            <a:endParaRPr lang="en-GB" b="1"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a:p>
            <a:endParaRPr lang="en-US" dirty="0"/>
          </a:p>
        </p:txBody>
      </p:sp>
      <p:sp>
        <p:nvSpPr>
          <p:cNvPr id="22" name="Text Placeholder 21">
            <a:extLst>
              <a:ext uri="{FF2B5EF4-FFF2-40B4-BE49-F238E27FC236}">
                <a16:creationId xmlns:a16="http://schemas.microsoft.com/office/drawing/2014/main" id="{4B0133F0-B63B-384A-A396-9C61E412A5B8}"/>
              </a:ext>
            </a:extLst>
          </p:cNvPr>
          <p:cNvSpPr>
            <a:spLocks noGrp="1"/>
          </p:cNvSpPr>
          <p:nvPr>
            <p:ph type="body" sz="quarter" idx="31"/>
          </p:nvPr>
        </p:nvSpPr>
        <p:spPr>
          <a:xfrm>
            <a:off x="309191" y="4992636"/>
            <a:ext cx="3984712" cy="865435"/>
          </a:xfrm>
        </p:spPr>
        <p:txBody>
          <a:bodyPr/>
          <a:lstStyle/>
          <a:p>
            <a:pPr algn="ctr"/>
            <a:r>
              <a:rPr lang="en-GB" sz="2800" dirty="0">
                <a:effectLst/>
                <a:latin typeface="Amatic SC" panose="00000500000000000000" pitchFamily="2" charset="-79"/>
                <a:cs typeface="Amatic SC" panose="00000500000000000000" pitchFamily="2" charset="-79"/>
              </a:rPr>
              <a:t>Activités et rendez-vous dans la communauté</a:t>
            </a:r>
            <a:endParaRPr lang="en-US" sz="2800" dirty="0">
              <a:latin typeface="Amatic SC" panose="00000500000000000000" pitchFamily="2" charset="-79"/>
              <a:cs typeface="Amatic SC" panose="00000500000000000000" pitchFamily="2" charset="-79"/>
            </a:endParaRPr>
          </a:p>
        </p:txBody>
      </p:sp>
      <p:sp>
        <p:nvSpPr>
          <p:cNvPr id="23" name="Text Placeholder 22">
            <a:extLst>
              <a:ext uri="{FF2B5EF4-FFF2-40B4-BE49-F238E27FC236}">
                <a16:creationId xmlns:a16="http://schemas.microsoft.com/office/drawing/2014/main" id="{BB00BD05-29EA-ED41-8EEF-13D4C1007F61}"/>
              </a:ext>
            </a:extLst>
          </p:cNvPr>
          <p:cNvSpPr>
            <a:spLocks noGrp="1"/>
          </p:cNvSpPr>
          <p:nvPr>
            <p:ph type="body" sz="quarter" idx="32"/>
          </p:nvPr>
        </p:nvSpPr>
        <p:spPr>
          <a:xfrm>
            <a:off x="327115" y="5681757"/>
            <a:ext cx="4107541" cy="1224726"/>
          </a:xfrm>
        </p:spPr>
        <p:txBody>
          <a:bodyPr>
            <a:normAutofit fontScale="70000" lnSpcReduction="20000"/>
          </a:bodyPr>
          <a:lstStyle/>
          <a:p>
            <a:pPr>
              <a:lnSpc>
                <a:spcPct val="150000"/>
              </a:lnSpc>
              <a:spcAft>
                <a:spcPts val="800"/>
              </a:spcAft>
              <a:tabLst>
                <a:tab pos="457200" algn="l"/>
              </a:tabLst>
            </a:pPr>
            <a:r>
              <a:rPr lang="en-GB" sz="1800" b="1" dirty="0">
                <a:latin typeface="Amatic SC" panose="00000500000000000000" pitchFamily="2" charset="-79"/>
                <a:cs typeface="Amatic SC" panose="00000500000000000000" pitchFamily="2" charset="-79"/>
              </a:rPr>
              <a:t>Il s'agit notamment de cours, de clubs, d'ateliers de cuisine, de jardinage, d'échecs, d'informatique, d'arts créatifs, de groupes de soutien, de thérapie par la parole, d'ateliers, de groupes sociaux, de centres de loisirs, de bibliothèques, de cinémas et de matinées café.</a:t>
            </a:r>
            <a:endParaRPr lang="en-GB" sz="1800" b="1" dirty="0">
              <a:latin typeface="Amatic SC" panose="00000500000000000000" pitchFamily="2" charset="-79"/>
              <a:ea typeface="Calibri" panose="020F0502020204030204" pitchFamily="34" charset="0"/>
              <a:cs typeface="Amatic SC" panose="00000500000000000000" pitchFamily="2" charset="-79"/>
            </a:endParaRPr>
          </a:p>
          <a:p>
            <a:pPr lvl="0" eaLnBrk="0" fontAlgn="base" hangingPunct="0">
              <a:lnSpc>
                <a:spcPct val="150000"/>
              </a:lnSpc>
              <a:spcAft>
                <a:spcPts val="800"/>
              </a:spcAft>
              <a:tabLst>
                <a:tab pos="457200" algn="l"/>
              </a:tabLst>
            </a:pPr>
            <a:endParaRPr lang="en-GB" sz="1800" dirty="0">
              <a:effectLst/>
              <a:latin typeface="Amatic SC" panose="00000500000000000000" pitchFamily="2" charset="-79"/>
              <a:cs typeface="Amatic SC" panose="00000500000000000000" pitchFamily="2" charset="-79"/>
            </a:endParaRPr>
          </a:p>
          <a:p>
            <a:endParaRPr lang="en-US" dirty="0"/>
          </a:p>
        </p:txBody>
      </p:sp>
      <p:sp>
        <p:nvSpPr>
          <p:cNvPr id="24" name="Text Placeholder 23">
            <a:extLst>
              <a:ext uri="{FF2B5EF4-FFF2-40B4-BE49-F238E27FC236}">
                <a16:creationId xmlns:a16="http://schemas.microsoft.com/office/drawing/2014/main" id="{1FB51F87-32E0-E14B-9247-00A437B4ABED}"/>
              </a:ext>
            </a:extLst>
          </p:cNvPr>
          <p:cNvSpPr>
            <a:spLocks noGrp="1"/>
          </p:cNvSpPr>
          <p:nvPr>
            <p:ph type="body" sz="quarter" idx="33"/>
          </p:nvPr>
        </p:nvSpPr>
        <p:spPr>
          <a:xfrm>
            <a:off x="8169530" y="964179"/>
            <a:ext cx="3521725" cy="1149883"/>
          </a:xfrm>
        </p:spPr>
        <p:txBody>
          <a:bodyPr/>
          <a:lstStyle/>
          <a:p>
            <a:endParaRPr lang="en-GB" sz="1800" dirty="0">
              <a:effectLst/>
              <a:latin typeface="Calibri" panose="020F0502020204030204" pitchFamily="34" charset="0"/>
              <a:ea typeface="+mn-ea"/>
              <a:cs typeface="Calibri" panose="020F0502020204030204" pitchFamily="34" charset="0"/>
            </a:endParaRPr>
          </a:p>
          <a:p>
            <a:pPr algn="ctr"/>
            <a:r>
              <a:rPr lang="en-GB" sz="2800" dirty="0">
                <a:effectLst/>
                <a:latin typeface="Amatic SC" panose="00000500000000000000" pitchFamily="2" charset="-79"/>
                <a:cs typeface="Amatic SC" panose="00000500000000000000" pitchFamily="2" charset="-79"/>
              </a:rPr>
              <a:t>Zoom/appel vidéo/groupe de discussion virtuel</a:t>
            </a:r>
            <a:endParaRPr lang="en-GB" sz="2800"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p>
        </p:txBody>
      </p:sp>
      <p:sp>
        <p:nvSpPr>
          <p:cNvPr id="25" name="Text Placeholder 24">
            <a:extLst>
              <a:ext uri="{FF2B5EF4-FFF2-40B4-BE49-F238E27FC236}">
                <a16:creationId xmlns:a16="http://schemas.microsoft.com/office/drawing/2014/main" id="{2F82DC90-AAD5-5A4C-8D6B-889F45C5C156}"/>
              </a:ext>
            </a:extLst>
          </p:cNvPr>
          <p:cNvSpPr>
            <a:spLocks noGrp="1"/>
          </p:cNvSpPr>
          <p:nvPr>
            <p:ph type="body" sz="quarter" idx="34"/>
          </p:nvPr>
        </p:nvSpPr>
        <p:spPr>
          <a:xfrm>
            <a:off x="7866375" y="1804023"/>
            <a:ext cx="4026434" cy="1774454"/>
          </a:xfrm>
        </p:spPr>
        <p:txBody>
          <a:bodyPr>
            <a:normAutofit fontScale="25000" lnSpcReduction="20000"/>
          </a:bodyPr>
          <a:lstStyle/>
          <a:p>
            <a:pPr>
              <a:lnSpc>
                <a:spcPct val="170000"/>
              </a:lnSpc>
            </a:pPr>
            <a:r>
              <a:rPr lang="en-GB" sz="5600" b="1" dirty="0">
                <a:solidFill>
                  <a:srgbClr val="000000"/>
                </a:solidFill>
                <a:effectLst/>
                <a:latin typeface="Amatic SC" panose="00000500000000000000" pitchFamily="2" charset="-79"/>
                <a:ea typeface="Times New Roman" panose="02020603050405020304" pitchFamily="18" charset="0"/>
                <a:cs typeface="Amatic SC" panose="00000500000000000000" pitchFamily="2" charset="-79"/>
              </a:rPr>
              <a:t>Cette approche sur mesure et non clinique donne aux patients plus de temps pour se concentrer sur ce qui compte pour eux et pour hiérarchiser leurs besoins. </a:t>
            </a:r>
            <a:r>
              <a:rPr lang="en-GB" sz="5600" b="1" dirty="0">
                <a:solidFill>
                  <a:srgbClr val="000000"/>
                </a:solidFill>
                <a:effectLst/>
                <a:latin typeface="Amatic SC" panose="00000500000000000000" pitchFamily="2" charset="-79"/>
                <a:cs typeface="Amatic SC" panose="00000500000000000000" pitchFamily="2" charset="-79"/>
              </a:rPr>
              <a:t>Les plans de soutien peuvent changer en fonction de l'évolution des besoins de l'utilisateur du service. </a:t>
            </a:r>
            <a:r>
              <a:rPr lang="en-GB" sz="5600" b="1" dirty="0" err="1">
                <a:solidFill>
                  <a:srgbClr val="000000"/>
                </a:solidFill>
                <a:effectLst/>
                <a:latin typeface="Amatic SC" panose="00000500000000000000" pitchFamily="2" charset="-79"/>
                <a:cs typeface="Amatic SC" panose="00000500000000000000" pitchFamily="2" charset="-79"/>
              </a:rPr>
              <a:t>Certains</a:t>
            </a:r>
            <a:r>
              <a:rPr lang="en-GB" sz="5600" b="1" dirty="0">
                <a:solidFill>
                  <a:srgbClr val="000000"/>
                </a:solidFill>
                <a:effectLst/>
                <a:latin typeface="Amatic SC" panose="00000500000000000000" pitchFamily="2" charset="-79"/>
                <a:cs typeface="Amatic SC" panose="00000500000000000000" pitchFamily="2" charset="-79"/>
              </a:rPr>
              <a:t> </a:t>
            </a:r>
            <a:r>
              <a:rPr lang="en-GB" sz="5600" b="1" dirty="0" err="1">
                <a:solidFill>
                  <a:srgbClr val="000000"/>
                </a:solidFill>
                <a:effectLst/>
                <a:latin typeface="Amatic SC" panose="00000500000000000000" pitchFamily="2" charset="-79"/>
                <a:cs typeface="Amatic SC" panose="00000500000000000000" pitchFamily="2" charset="-79"/>
              </a:rPr>
              <a:t>professionnels</a:t>
            </a:r>
            <a:r>
              <a:rPr lang="en-GB" sz="5600" b="1" dirty="0">
                <a:solidFill>
                  <a:srgbClr val="000000"/>
                </a:solidFill>
                <a:effectLst/>
                <a:latin typeface="Amatic SC" panose="00000500000000000000" pitchFamily="2" charset="-79"/>
                <a:cs typeface="Amatic SC" panose="00000500000000000000" pitchFamily="2" charset="-79"/>
              </a:rPr>
              <a:t> de la santé font la liaison avec le </a:t>
            </a:r>
            <a:r>
              <a:rPr lang="en-GB" sz="5600" b="1" dirty="0" err="1">
                <a:solidFill>
                  <a:srgbClr val="000000"/>
                </a:solidFill>
                <a:effectLst/>
                <a:latin typeface="Amatic SC" panose="00000500000000000000" pitchFamily="2" charset="-79"/>
                <a:cs typeface="Amatic SC" panose="00000500000000000000" pitchFamily="2" charset="-79"/>
              </a:rPr>
              <a:t>travailleur</a:t>
            </a:r>
            <a:r>
              <a:rPr lang="en-GB" sz="5600" dirty="0">
                <a:solidFill>
                  <a:srgbClr val="000000"/>
                </a:solidFill>
                <a:effectLst/>
                <a:latin typeface="Amatic SC" panose="00000500000000000000" pitchFamily="2" charset="-79"/>
                <a:cs typeface="Amatic SC" panose="00000500000000000000" pitchFamily="2" charset="-79"/>
              </a:rPr>
              <a:t>, ce </a:t>
            </a:r>
            <a:r>
              <a:rPr lang="en-GB" sz="5600" b="1" dirty="0">
                <a:solidFill>
                  <a:srgbClr val="000000"/>
                </a:solidFill>
                <a:effectLst/>
                <a:latin typeface="Amatic SC" panose="00000500000000000000" pitchFamily="2" charset="-79"/>
                <a:cs typeface="Amatic SC" panose="00000500000000000000" pitchFamily="2" charset="-79"/>
              </a:rPr>
              <a:t>qui est dans l'intérêt de toutes les personnes concernées</a:t>
            </a:r>
            <a:r>
              <a:rPr lang="en-GB" sz="5600" b="1" dirty="0">
                <a:solidFill>
                  <a:srgbClr val="000000"/>
                </a:solidFill>
                <a:effectLst/>
                <a:latin typeface="Amatic SC" panose="00000500000000000000" pitchFamily="2" charset="-79"/>
                <a:ea typeface="Times New Roman" panose="02020603050405020304" pitchFamily="18" charset="0"/>
                <a:cs typeface="Amatic SC" panose="00000500000000000000" pitchFamily="2" charset="-79"/>
              </a:rPr>
              <a:t>. </a:t>
            </a:r>
            <a:endParaRPr lang="en-GB" sz="5600" b="1" dirty="0">
              <a:effectLst/>
              <a:latin typeface="Amatic SC" panose="00000500000000000000" pitchFamily="2" charset="-79"/>
              <a:ea typeface="Calibri" panose="020F0502020204030204" pitchFamily="34" charset="0"/>
              <a:cs typeface="Amatic SC" panose="00000500000000000000" pitchFamily="2" charset="-79"/>
            </a:endParaRPr>
          </a:p>
          <a:p>
            <a:endParaRPr lang="en-US" dirty="0">
              <a:latin typeface="Amatic SC" panose="00000500000000000000" pitchFamily="2" charset="-79"/>
              <a:cs typeface="Amatic SC" panose="00000500000000000000" pitchFamily="2" charset="-79"/>
            </a:endParaRPr>
          </a:p>
          <a:p>
            <a:endParaRPr lang="en-US" dirty="0"/>
          </a:p>
        </p:txBody>
      </p:sp>
      <p:sp>
        <p:nvSpPr>
          <p:cNvPr id="26" name="Text Placeholder 25">
            <a:extLst>
              <a:ext uri="{FF2B5EF4-FFF2-40B4-BE49-F238E27FC236}">
                <a16:creationId xmlns:a16="http://schemas.microsoft.com/office/drawing/2014/main" id="{1F3150CF-2069-0F4E-8229-266B594CD135}"/>
              </a:ext>
            </a:extLst>
          </p:cNvPr>
          <p:cNvSpPr>
            <a:spLocks noGrp="1"/>
          </p:cNvSpPr>
          <p:nvPr>
            <p:ph type="body" sz="quarter" idx="35"/>
          </p:nvPr>
        </p:nvSpPr>
        <p:spPr>
          <a:xfrm>
            <a:off x="8067930" y="3673218"/>
            <a:ext cx="3623325" cy="790789"/>
          </a:xfrm>
        </p:spPr>
        <p:txBody>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800" dirty="0"/>
              <a:t>Visites à domicile/cafés/marche à pied/shopping</a:t>
            </a:r>
          </a:p>
        </p:txBody>
      </p:sp>
      <p:sp>
        <p:nvSpPr>
          <p:cNvPr id="27" name="Text Placeholder 26">
            <a:extLst>
              <a:ext uri="{FF2B5EF4-FFF2-40B4-BE49-F238E27FC236}">
                <a16:creationId xmlns:a16="http://schemas.microsoft.com/office/drawing/2014/main" id="{E55CFF9F-AD12-F245-A92C-118B7E22848E}"/>
              </a:ext>
            </a:extLst>
          </p:cNvPr>
          <p:cNvSpPr>
            <a:spLocks noGrp="1"/>
          </p:cNvSpPr>
          <p:nvPr>
            <p:ph type="body" sz="quarter" idx="36"/>
          </p:nvPr>
        </p:nvSpPr>
        <p:spPr>
          <a:xfrm>
            <a:off x="8118732" y="4467400"/>
            <a:ext cx="3521724" cy="1826720"/>
          </a:xfrm>
        </p:spPr>
        <p:txBody>
          <a:bodyPr>
            <a:normAutofit fontScale="25000" lnSpcReduction="20000"/>
          </a:bodyPr>
          <a:lstStyle/>
          <a:p>
            <a:endParaRPr lang="en-US" dirty="0"/>
          </a:p>
          <a:p>
            <a:pPr>
              <a:lnSpc>
                <a:spcPct val="170000"/>
              </a:lnSpc>
            </a:pPr>
            <a:r>
              <a:rPr lang="en-GB" sz="5600" b="1" dirty="0">
                <a:effectLst/>
                <a:latin typeface="Amatic SC" panose="00000500000000000000" pitchFamily="2" charset="-79"/>
                <a:cs typeface="Amatic SC" panose="00000500000000000000" pitchFamily="2" charset="-79"/>
              </a:rPr>
              <a:t>L'avantage </a:t>
            </a:r>
            <a:r>
              <a:rPr lang="en-GB" sz="5600" b="1" dirty="0">
                <a:effectLst/>
                <a:latin typeface="Amatic SC" panose="00000500000000000000" pitchFamily="2" charset="-79"/>
                <a:ea typeface="Times New Roman" panose="02020603050405020304" pitchFamily="18" charset="0"/>
                <a:cs typeface="Amatic SC" panose="00000500000000000000" pitchFamily="2" charset="-79"/>
              </a:rPr>
              <a:t>de se réunir dans un cadre non clinique est que le travailleur de liaison peut donner au patient du temps, de l'attention et de l'empathie, afin qu'il se sente entendu et compris, et qu'il puisse travailler en collaboration dans le cadre de la prise de décision partagée, de la planification du soutien et des soins personnalisés. </a:t>
            </a:r>
            <a:endParaRPr lang="en-US" sz="5600" b="1" dirty="0">
              <a:latin typeface="Amatic SC" panose="00000500000000000000" pitchFamily="2" charset="-79"/>
              <a:cs typeface="Amatic SC" panose="00000500000000000000" pitchFamily="2" charset="-79"/>
            </a:endParaRPr>
          </a:p>
        </p:txBody>
      </p:sp>
      <p:sp>
        <p:nvSpPr>
          <p:cNvPr id="28" name="Text Placeholder 27">
            <a:extLst>
              <a:ext uri="{FF2B5EF4-FFF2-40B4-BE49-F238E27FC236}">
                <a16:creationId xmlns:a16="http://schemas.microsoft.com/office/drawing/2014/main" id="{EA394B44-EE20-3C4D-B38A-9F5F1AB9132D}"/>
              </a:ext>
            </a:extLst>
          </p:cNvPr>
          <p:cNvSpPr>
            <a:spLocks noGrp="1"/>
          </p:cNvSpPr>
          <p:nvPr>
            <p:ph type="body" sz="quarter" idx="37"/>
          </p:nvPr>
        </p:nvSpPr>
        <p:spPr>
          <a:xfrm>
            <a:off x="5696092" y="1244111"/>
            <a:ext cx="830122" cy="684000"/>
          </a:xfrm>
        </p:spPr>
        <p:txBody>
          <a:bodyPr/>
          <a:lstStyle/>
          <a:p>
            <a:r>
              <a:rPr lang="en-US" dirty="0"/>
              <a:t>01</a:t>
            </a:r>
          </a:p>
        </p:txBody>
      </p:sp>
      <p:sp>
        <p:nvSpPr>
          <p:cNvPr id="29" name="Text Placeholder 28">
            <a:extLst>
              <a:ext uri="{FF2B5EF4-FFF2-40B4-BE49-F238E27FC236}">
                <a16:creationId xmlns:a16="http://schemas.microsoft.com/office/drawing/2014/main" id="{244B0A68-F7DE-0E44-9DBC-09AA522E0260}"/>
              </a:ext>
            </a:extLst>
          </p:cNvPr>
          <p:cNvSpPr>
            <a:spLocks noGrp="1"/>
          </p:cNvSpPr>
          <p:nvPr>
            <p:ph type="body" sz="quarter" idx="38"/>
          </p:nvPr>
        </p:nvSpPr>
        <p:spPr/>
        <p:txBody>
          <a:bodyPr/>
          <a:lstStyle/>
          <a:p>
            <a:r>
              <a:rPr lang="en-US" dirty="0"/>
              <a:t>02</a:t>
            </a:r>
          </a:p>
        </p:txBody>
      </p:sp>
      <p:sp>
        <p:nvSpPr>
          <p:cNvPr id="30" name="Text Placeholder 29">
            <a:extLst>
              <a:ext uri="{FF2B5EF4-FFF2-40B4-BE49-F238E27FC236}">
                <a16:creationId xmlns:a16="http://schemas.microsoft.com/office/drawing/2014/main" id="{CC9D813C-A1B4-9D4D-A47C-DD4F402477FD}"/>
              </a:ext>
            </a:extLst>
          </p:cNvPr>
          <p:cNvSpPr>
            <a:spLocks noGrp="1"/>
          </p:cNvSpPr>
          <p:nvPr>
            <p:ph type="body" sz="quarter" idx="39"/>
          </p:nvPr>
        </p:nvSpPr>
        <p:spPr/>
        <p:txBody>
          <a:bodyPr/>
          <a:lstStyle/>
          <a:p>
            <a:r>
              <a:rPr lang="en-US" dirty="0"/>
              <a:t>03</a:t>
            </a:r>
          </a:p>
        </p:txBody>
      </p:sp>
      <p:sp>
        <p:nvSpPr>
          <p:cNvPr id="31" name="Text Placeholder 30">
            <a:extLst>
              <a:ext uri="{FF2B5EF4-FFF2-40B4-BE49-F238E27FC236}">
                <a16:creationId xmlns:a16="http://schemas.microsoft.com/office/drawing/2014/main" id="{9B77F041-314B-D44C-BFE0-BA5E7BD0B9AB}"/>
              </a:ext>
            </a:extLst>
          </p:cNvPr>
          <p:cNvSpPr>
            <a:spLocks noGrp="1"/>
          </p:cNvSpPr>
          <p:nvPr>
            <p:ph type="body" sz="quarter" idx="40"/>
          </p:nvPr>
        </p:nvSpPr>
        <p:spPr/>
        <p:txBody>
          <a:bodyPr/>
          <a:lstStyle/>
          <a:p>
            <a:r>
              <a:rPr lang="en-US" dirty="0"/>
              <a:t>04</a:t>
            </a:r>
          </a:p>
        </p:txBody>
      </p:sp>
      <p:sp>
        <p:nvSpPr>
          <p:cNvPr id="32" name="Text Placeholder 31">
            <a:extLst>
              <a:ext uri="{FF2B5EF4-FFF2-40B4-BE49-F238E27FC236}">
                <a16:creationId xmlns:a16="http://schemas.microsoft.com/office/drawing/2014/main" id="{636AB715-2C4A-A248-A19E-E8CE46E335FD}"/>
              </a:ext>
            </a:extLst>
          </p:cNvPr>
          <p:cNvSpPr>
            <a:spLocks noGrp="1"/>
          </p:cNvSpPr>
          <p:nvPr>
            <p:ph type="body" sz="quarter" idx="41"/>
          </p:nvPr>
        </p:nvSpPr>
        <p:spPr/>
        <p:txBody>
          <a:bodyPr/>
          <a:lstStyle/>
          <a:p>
            <a:r>
              <a:rPr lang="en-US" dirty="0"/>
              <a:t>05</a:t>
            </a:r>
          </a:p>
        </p:txBody>
      </p:sp>
      <p:sp>
        <p:nvSpPr>
          <p:cNvPr id="2" name="TextBox 1">
            <a:extLst>
              <a:ext uri="{FF2B5EF4-FFF2-40B4-BE49-F238E27FC236}">
                <a16:creationId xmlns:a16="http://schemas.microsoft.com/office/drawing/2014/main" id="{9F0BE807-ABC0-4DAD-B24D-5B19E4C20ACD}"/>
              </a:ext>
            </a:extLst>
          </p:cNvPr>
          <p:cNvSpPr txBox="1"/>
          <p:nvPr/>
        </p:nvSpPr>
        <p:spPr>
          <a:xfrm>
            <a:off x="1339534" y="20359"/>
            <a:ext cx="10373360" cy="892552"/>
          </a:xfrm>
          <a:prstGeom prst="rect">
            <a:avLst/>
          </a:prstGeom>
          <a:noFill/>
        </p:spPr>
        <p:txBody>
          <a:bodyPr wrap="square" rtlCol="0">
            <a:spAutoFit/>
          </a:bodyPr>
          <a:lstStyle/>
          <a:p>
            <a:r>
              <a:rPr lang="en-GB" sz="2600" b="1" dirty="0">
                <a:effectLst/>
                <a:latin typeface="Amatic SC" panose="00000500000000000000" pitchFamily="2" charset="-79"/>
                <a:cs typeface="Amatic SC" panose="00000500000000000000" pitchFamily="2" charset="-79"/>
              </a:rPr>
              <a:t>Le travailleur de liaison est la dimension essentielle pour assurer une communication ouverte, </a:t>
            </a:r>
            <a:r>
              <a:rPr lang="en-GB" sz="2600" b="1" dirty="0" err="1">
                <a:effectLst/>
                <a:latin typeface="Amatic SC" panose="00000500000000000000" pitchFamily="2" charset="-79"/>
                <a:cs typeface="Amatic SC" panose="00000500000000000000" pitchFamily="2" charset="-79"/>
              </a:rPr>
              <a:t>une</a:t>
            </a:r>
            <a:r>
              <a:rPr lang="en-GB" sz="2600" b="1" dirty="0">
                <a:effectLst/>
                <a:latin typeface="Amatic SC" panose="00000500000000000000" pitchFamily="2" charset="-79"/>
                <a:cs typeface="Amatic SC" panose="00000500000000000000" pitchFamily="2" charset="-79"/>
              </a:rPr>
              <a:t> relation d'amitié et une orientation. </a:t>
            </a:r>
            <a:endParaRPr lang="en-GB" sz="2600" b="1"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807386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39790" y="384812"/>
            <a:ext cx="10512420" cy="811530"/>
          </a:xfrm>
        </p:spPr>
        <p:txBody>
          <a:bodyPr/>
          <a:lstStyle/>
          <a:p>
            <a:pPr algn="ctr"/>
            <a:r>
              <a:rPr lang="en-US" dirty="0"/>
              <a:t>Les résultats sont </a:t>
            </a:r>
            <a:r>
              <a:rPr lang="en-US" dirty="0" err="1"/>
              <a:t>encourageants</a:t>
            </a:r>
            <a:r>
              <a:rPr lang="en-US" dirty="0"/>
              <a:t> </a:t>
            </a:r>
            <a:r>
              <a:rPr lang="en-US" sz="2400" dirty="0"/>
              <a:t>[CA4].</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56466" y="1096011"/>
            <a:ext cx="10695744" cy="5486399"/>
          </a:xfrm>
        </p:spPr>
        <p:txBody>
          <a:bodyPr numCol="2">
            <a:normAutofit fontScale="25000" lnSpcReduction="20000"/>
          </a:bodyPr>
          <a:lstStyle/>
          <a:p>
            <a:pPr>
              <a:lnSpc>
                <a:spcPct val="170000"/>
              </a:lnSpc>
              <a:spcAft>
                <a:spcPts val="6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Dans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l'ensemble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le retour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d'informations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sur la prescription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sociale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été</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positif</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L</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'objectif</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soutenir</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un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changement</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comportement</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à</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long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terme</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et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une</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meilleure</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prise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en</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charge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personnelle</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a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donné</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des </a:t>
            </a:r>
            <a:r>
              <a:rPr lang="en-GB" sz="5600" dirty="0" err="1">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résultats</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chemeClr val="tx1">
                    <a:lumMod val="50000"/>
                  </a:schemeClr>
                </a:solidFill>
                <a:latin typeface="Josefin Sans" pitchFamily="2" charset="0"/>
                <a:ea typeface="Times New Roman" panose="02020603050405020304" pitchFamily="18" charset="0"/>
                <a:cs typeface="Calibri" panose="020F0502020204030204" pitchFamily="34" charset="0"/>
              </a:rPr>
              <a:t>prometteurs</a:t>
            </a:r>
            <a:r>
              <a:rPr lang="en-GB" sz="5600" dirty="0">
                <a:solidFill>
                  <a:schemeClr val="tx1">
                    <a:lumMod val="50000"/>
                  </a:schemeClr>
                </a:solidFill>
                <a:effectLst/>
                <a:latin typeface="Josefin Sans" pitchFamily="2" charset="0"/>
                <a:ea typeface="Times New Roman" panose="02020603050405020304" pitchFamily="18" charset="0"/>
                <a:cs typeface="Calibri" panose="020F0502020204030204" pitchFamily="34" charset="0"/>
              </a:rPr>
              <a:t>.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La recherche a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montré</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une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amélioration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significative de la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qualité</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vie et du bien-</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être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général</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utilisateurs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services et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permet</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aux patients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mieux</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contrôler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leur</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vie. </a:t>
            </a:r>
          </a:p>
          <a:p>
            <a:pPr>
              <a:lnSpc>
                <a:spcPct val="170000"/>
              </a:lnSpc>
              <a:spcAft>
                <a:spcPts val="600"/>
              </a:spcAft>
            </a:pP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outre, on a constaté une diminution des niveaux de dépression, d'anxiété et de solitude chez les personnes qui se sont engagées dans le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processus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C</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omme vous pouvez le voir sur la diapositive précédente, le rôle du travailleur de liaison est essentiel. Il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a également des </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implications plus larges car il contribue à surmonter les inégalités sociales en s'attaquant aux problèmes mentaux, psychosociaux et socio-économiques. </a:t>
            </a: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7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marL="542925">
              <a:lnSpc>
                <a:spcPct val="170000"/>
              </a:lnSpc>
              <a:spcAft>
                <a:spcPts val="600"/>
              </a:spcAft>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Des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résultats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encourageants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ont</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révélé</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une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réduction</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coûts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des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soins</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santé</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avec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l'avantage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supplémentaire</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d'</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alléger</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la pression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croissante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sur les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cliniques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médecine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générale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les consultations aux urgences et les orientations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vers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les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soins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secondaires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p>
          <a:p>
            <a:pPr marL="542925">
              <a:lnSpc>
                <a:spcPct val="170000"/>
              </a:lnSpc>
              <a:spcAft>
                <a:spcPts val="600"/>
              </a:spcAft>
            </a:pPr>
            <a:r>
              <a:rPr lang="en-GB" sz="5600" dirty="0">
                <a:solidFill>
                  <a:srgbClr val="000000"/>
                </a:solidFill>
                <a:latin typeface="Josefin Sans" pitchFamily="2" charset="0"/>
                <a:ea typeface="Times New Roman" panose="02020603050405020304" pitchFamily="18" charset="0"/>
                <a:cs typeface="Calibri" panose="020F0502020204030204" pitchFamily="34" charset="0"/>
              </a:rPr>
              <a:t>Il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s'agit</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développements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très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inspirants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compte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tenu</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l'époque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actuelle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et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l'impact</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la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pandémie</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Covid 19 sur les services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santé</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Des </a:t>
            </a:r>
            <a:r>
              <a:rPr lang="en-GB" sz="5600" dirty="0" err="1">
                <a:solidFill>
                  <a:srgbClr val="202124"/>
                </a:solidFill>
                <a:latin typeface="Josefin Sans" pitchFamily="2" charset="0"/>
                <a:ea typeface="Calibri" panose="020F0502020204030204" pitchFamily="34" charset="0"/>
                <a:cs typeface="Calibri" panose="020F0502020204030204" pitchFamily="34" charset="0"/>
              </a:rPr>
              <a:t>informations</a:t>
            </a:r>
            <a:r>
              <a:rPr lang="en-GB" sz="5600" dirty="0">
                <a:solidFill>
                  <a:srgbClr val="202124"/>
                </a:solidFill>
                <a:latin typeface="Josefin Sans" pitchFamily="2" charset="0"/>
                <a:ea typeface="Calibri" panose="020F0502020204030204" pitchFamily="34" charset="0"/>
                <a:cs typeface="Calibri" panose="020F0502020204030204" pitchFamily="34" charset="0"/>
              </a:rPr>
              <a:t> </a:t>
            </a:r>
            <a:r>
              <a:rPr lang="en-GB" sz="5600" dirty="0" err="1">
                <a:solidFill>
                  <a:srgbClr val="202124"/>
                </a:solidFill>
                <a:latin typeface="Josefin Sans" pitchFamily="2" charset="0"/>
                <a:ea typeface="Calibri" panose="020F0502020204030204" pitchFamily="34" charset="0"/>
                <a:cs typeface="Calibri" panose="020F0502020204030204" pitchFamily="34" charset="0"/>
              </a:rPr>
              <a:t>sont</a:t>
            </a:r>
            <a:r>
              <a:rPr lang="en-GB" sz="5600" dirty="0">
                <a:solidFill>
                  <a:srgbClr val="202124"/>
                </a:solidFill>
                <a:latin typeface="Josefin Sans" pitchFamily="2" charset="0"/>
                <a:ea typeface="Calibri" panose="020F0502020204030204" pitchFamily="34" charset="0"/>
                <a:cs typeface="Calibri" panose="020F0502020204030204" pitchFamily="34" charset="0"/>
              </a:rPr>
              <a:t> </a:t>
            </a:r>
            <a:r>
              <a:rPr lang="en-GB" sz="5600" dirty="0" err="1">
                <a:solidFill>
                  <a:srgbClr val="202124"/>
                </a:solidFill>
                <a:latin typeface="Josefin Sans" pitchFamily="2" charset="0"/>
                <a:ea typeface="Calibri" panose="020F0502020204030204" pitchFamily="34" charset="0"/>
                <a:cs typeface="Calibri" panose="020F0502020204030204" pitchFamily="34" charset="0"/>
              </a:rPr>
              <a:t>disponibles</a:t>
            </a:r>
            <a:r>
              <a:rPr lang="en-GB" sz="5600" dirty="0">
                <a:solidFill>
                  <a:srgbClr val="202124"/>
                </a:solidFill>
                <a:latin typeface="Josefin Sans" pitchFamily="2" charset="0"/>
                <a:ea typeface="Calibri" panose="020F0502020204030204" pitchFamily="34" charset="0"/>
                <a:cs typeface="Calibri" panose="020F0502020204030204" pitchFamily="34" charset="0"/>
              </a:rPr>
              <a:t> </a:t>
            </a:r>
            <a:r>
              <a:rPr lang="en-GB" sz="5600" dirty="0" err="1">
                <a:solidFill>
                  <a:srgbClr val="202124"/>
                </a:solidFill>
                <a:latin typeface="Josefin Sans" pitchFamily="2" charset="0"/>
                <a:ea typeface="Calibri" panose="020F0502020204030204" pitchFamily="34" charset="0"/>
                <a:cs typeface="Calibri" panose="020F0502020204030204" pitchFamily="34" charset="0"/>
              </a:rPr>
              <a:t>en</a:t>
            </a:r>
            <a:r>
              <a:rPr lang="en-GB" sz="5600" dirty="0">
                <a:solidFill>
                  <a:srgbClr val="202124"/>
                </a:solidFill>
                <a:latin typeface="Josefin Sans" pitchFamily="2" charset="0"/>
                <a:ea typeface="Calibri" panose="020F0502020204030204" pitchFamily="34" charset="0"/>
                <a:cs typeface="Calibri" panose="020F0502020204030204" pitchFamily="34" charset="0"/>
              </a:rPr>
              <a:t> </a:t>
            </a:r>
            <a:r>
              <a:rPr lang="en-GB" sz="5600" dirty="0" err="1">
                <a:solidFill>
                  <a:srgbClr val="202124"/>
                </a:solidFill>
                <a:latin typeface="Josefin Sans" pitchFamily="2" charset="0"/>
                <a:ea typeface="Calibri" panose="020F0502020204030204" pitchFamily="34" charset="0"/>
                <a:cs typeface="Calibri" panose="020F0502020204030204" pitchFamily="34" charset="0"/>
              </a:rPr>
              <a:t>ligne</a:t>
            </a:r>
            <a:r>
              <a:rPr lang="en-GB" sz="5600" dirty="0">
                <a:solidFill>
                  <a:srgbClr val="202124"/>
                </a:solidFill>
                <a:latin typeface="Josefin Sans" pitchFamily="2" charset="0"/>
                <a:ea typeface="Calibri" panose="020F0502020204030204" pitchFamily="34" charset="0"/>
                <a:cs typeface="Calibri" panose="020F0502020204030204" pitchFamily="34" charset="0"/>
              </a:rPr>
              <a:t>, et </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nombreux</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dépliants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d'information</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sont</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disponibles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dans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tous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les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établissements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de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santé</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les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bibliothèques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les bureaux de poste et les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établissements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r>
              <a:rPr lang="en-GB" sz="5600" dirty="0" err="1">
                <a:solidFill>
                  <a:srgbClr val="000000"/>
                </a:solidFill>
                <a:latin typeface="Josefin Sans" pitchFamily="2" charset="0"/>
                <a:ea typeface="Times New Roman" panose="02020603050405020304" pitchFamily="18" charset="0"/>
                <a:cs typeface="Calibri" panose="020F0502020204030204" pitchFamily="34" charset="0"/>
              </a:rPr>
              <a:t>communautaires</a:t>
            </a:r>
            <a:r>
              <a:rPr lang="en-GB" sz="5600" dirty="0">
                <a:solidFill>
                  <a:srgbClr val="000000"/>
                </a:solidFill>
                <a:latin typeface="Josefin Sans" pitchFamily="2" charset="0"/>
                <a:ea typeface="Times New Roman" panose="02020603050405020304" pitchFamily="18" charset="0"/>
                <a:cs typeface="Calibri" panose="020F0502020204030204" pitchFamily="34" charset="0"/>
              </a:rPr>
              <a:t>. </a:t>
            </a:r>
            <a:endParaRPr lang="en-GB" sz="56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endParaRPr lang="en-GB" sz="5600" dirty="0">
              <a:solidFill>
                <a:srgbClr val="000000"/>
              </a:solidFill>
              <a:effectLst/>
              <a:latin typeface="Josefin Sans" pitchFamily="2" charset="0"/>
              <a:ea typeface="Times New Roman" panose="02020603050405020304" pitchFamily="18" charset="0"/>
              <a:cs typeface="Calibri" panose="020F0502020204030204" pitchFamily="34" charset="0"/>
            </a:endParaRPr>
          </a:p>
          <a:p>
            <a:pPr>
              <a:lnSpc>
                <a:spcPct val="160000"/>
              </a:lnSpc>
              <a:spcAft>
                <a:spcPts val="600"/>
              </a:spcAft>
            </a:pPr>
            <a:r>
              <a:rPr lang="en-GB" sz="5600" dirty="0">
                <a:effectLst/>
                <a:latin typeface="Josefin Sans" pitchFamily="2" charset="0"/>
                <a:ea typeface="Times New Roman" panose="02020603050405020304" pitchFamily="18"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60000"/>
              </a:lnSpc>
              <a:spcBef>
                <a:spcPts val="575"/>
              </a:spcBef>
              <a:spcAft>
                <a:spcPts val="800"/>
              </a:spcAft>
            </a:pPr>
            <a:r>
              <a:rPr lang="en-GB" sz="1500" dirty="0">
                <a:effectLst/>
                <a:latin typeface="Calibri" panose="020F0502020204030204" pitchFamily="34" charset="0"/>
                <a:ea typeface="+mn-ea"/>
                <a:cs typeface="Calibri" panose="020F0502020204030204" pitchFamily="34" charset="0"/>
              </a:rPr>
              <a:t> </a:t>
            </a: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60000"/>
              </a:lnSpc>
              <a:spcAft>
                <a:spcPts val="800"/>
              </a:spcAft>
            </a:pPr>
            <a:endParaRPr lang="en-GB" sz="15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a:extLst>
              <a:ext uri="{FF2B5EF4-FFF2-40B4-BE49-F238E27FC236}">
                <a16:creationId xmlns:a16="http://schemas.microsoft.com/office/drawing/2014/main" id="{5562E6AB-6878-C6E2-F3D7-5B12ED9F7D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39479" y="4969509"/>
            <a:ext cx="1955281" cy="1503679"/>
          </a:xfrm>
          <a:prstGeom prst="rect">
            <a:avLst/>
          </a:prstGeom>
          <a:noFill/>
          <a:ln>
            <a:noFill/>
          </a:ln>
        </p:spPr>
      </p:pic>
    </p:spTree>
    <p:extLst>
      <p:ext uri="{BB962C8B-B14F-4D97-AF65-F5344CB8AC3E}">
        <p14:creationId xmlns:p14="http://schemas.microsoft.com/office/powerpoint/2010/main" val="983431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05986-0CC9-D546-9895-1F8315B1140B}"/>
              </a:ext>
            </a:extLst>
          </p:cNvPr>
          <p:cNvSpPr>
            <a:spLocks noGrp="1"/>
          </p:cNvSpPr>
          <p:nvPr>
            <p:ph type="body" sz="quarter" idx="22"/>
          </p:nvPr>
        </p:nvSpPr>
        <p:spPr>
          <a:xfrm>
            <a:off x="1662545" y="1020719"/>
            <a:ext cx="3063423" cy="684000"/>
          </a:xfrm>
        </p:spPr>
        <p:txBody>
          <a:bodyPr/>
          <a:lstStyle/>
          <a:p>
            <a:r>
              <a:rPr lang="en-US" dirty="0"/>
              <a:t>État de santé physique</a:t>
            </a:r>
          </a:p>
        </p:txBody>
      </p:sp>
      <p:sp>
        <p:nvSpPr>
          <p:cNvPr id="4" name="Text Placeholder 3">
            <a:extLst>
              <a:ext uri="{FF2B5EF4-FFF2-40B4-BE49-F238E27FC236}">
                <a16:creationId xmlns:a16="http://schemas.microsoft.com/office/drawing/2014/main" id="{455E395E-7122-D04B-98F7-52FD0CAE5BA1}"/>
              </a:ext>
            </a:extLst>
          </p:cNvPr>
          <p:cNvSpPr>
            <a:spLocks noGrp="1"/>
          </p:cNvSpPr>
          <p:nvPr>
            <p:ph type="body" sz="quarter" idx="28"/>
          </p:nvPr>
        </p:nvSpPr>
        <p:spPr>
          <a:xfrm>
            <a:off x="1755554" y="1725413"/>
            <a:ext cx="2787535" cy="1130857"/>
          </a:xfrm>
        </p:spPr>
        <p:txBody>
          <a:bodyPr>
            <a:normAutofit fontScale="25000" lnSpcReduction="20000"/>
          </a:bodyPr>
          <a:lstStyle/>
          <a:p>
            <a:pPr algn="ctr">
              <a:lnSpc>
                <a:spcPct val="160000"/>
              </a:lnSpc>
            </a:pPr>
            <a:r>
              <a:rPr lang="en-GB" sz="5600" dirty="0">
                <a:latin typeface="Josefin Sans" pitchFamily="2" charset="0"/>
                <a:ea typeface="Calibri" panose="020F0502020204030204" pitchFamily="34" charset="0"/>
                <a:cs typeface="Calibri" panose="020F0502020204030204" pitchFamily="34" charset="0"/>
              </a:rPr>
              <a:t>E</a:t>
            </a:r>
            <a:r>
              <a:rPr lang="en-GB" sz="5600" dirty="0">
                <a:effectLst/>
                <a:latin typeface="Josefin Sans" pitchFamily="2" charset="0"/>
                <a:ea typeface="Calibri" panose="020F0502020204030204" pitchFamily="34" charset="0"/>
                <a:cs typeface="Calibri" panose="020F0502020204030204" pitchFamily="34" charset="0"/>
              </a:rPr>
              <a:t>st en surpoids, mange de manière peu saine et fait rarement de l'exercice.</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6941CCEA-3856-1D43-AC06-F1FC41A024E3}"/>
              </a:ext>
            </a:extLst>
          </p:cNvPr>
          <p:cNvSpPr>
            <a:spLocks noGrp="1"/>
          </p:cNvSpPr>
          <p:nvPr>
            <p:ph type="body" sz="quarter" idx="37"/>
          </p:nvPr>
        </p:nvSpPr>
        <p:spPr/>
        <p:txBody>
          <a:bodyPr/>
          <a:lstStyle/>
          <a:p>
            <a:r>
              <a:rPr lang="en-US" dirty="0"/>
              <a:t>02</a:t>
            </a:r>
          </a:p>
        </p:txBody>
      </p:sp>
      <p:sp>
        <p:nvSpPr>
          <p:cNvPr id="6" name="Text Placeholder 5">
            <a:extLst>
              <a:ext uri="{FF2B5EF4-FFF2-40B4-BE49-F238E27FC236}">
                <a16:creationId xmlns:a16="http://schemas.microsoft.com/office/drawing/2014/main" id="{46D9958F-12D1-5848-A243-D6363ACA7B74}"/>
              </a:ext>
            </a:extLst>
          </p:cNvPr>
          <p:cNvSpPr>
            <a:spLocks noGrp="1"/>
          </p:cNvSpPr>
          <p:nvPr>
            <p:ph type="body" sz="quarter" idx="38"/>
          </p:nvPr>
        </p:nvSpPr>
        <p:spPr/>
        <p:txBody>
          <a:bodyPr/>
          <a:lstStyle/>
          <a:p>
            <a:r>
              <a:rPr lang="en-US" dirty="0"/>
              <a:t>01</a:t>
            </a:r>
          </a:p>
        </p:txBody>
      </p:sp>
      <p:sp>
        <p:nvSpPr>
          <p:cNvPr id="29" name="Text Placeholder 28">
            <a:extLst>
              <a:ext uri="{FF2B5EF4-FFF2-40B4-BE49-F238E27FC236}">
                <a16:creationId xmlns:a16="http://schemas.microsoft.com/office/drawing/2014/main" id="{F6EC120C-0783-C546-9CA6-2394111981DC}"/>
              </a:ext>
            </a:extLst>
          </p:cNvPr>
          <p:cNvSpPr>
            <a:spLocks noGrp="1"/>
          </p:cNvSpPr>
          <p:nvPr>
            <p:ph type="body" sz="quarter" idx="39"/>
          </p:nvPr>
        </p:nvSpPr>
        <p:spPr/>
        <p:txBody>
          <a:bodyPr/>
          <a:lstStyle/>
          <a:p>
            <a:r>
              <a:rPr lang="en-US" dirty="0"/>
              <a:t>03</a:t>
            </a:r>
          </a:p>
        </p:txBody>
      </p:sp>
      <p:sp>
        <p:nvSpPr>
          <p:cNvPr id="30" name="Text Placeholder 29">
            <a:extLst>
              <a:ext uri="{FF2B5EF4-FFF2-40B4-BE49-F238E27FC236}">
                <a16:creationId xmlns:a16="http://schemas.microsoft.com/office/drawing/2014/main" id="{9FAC6DDD-C89C-7543-80DE-E508CE67B7B1}"/>
              </a:ext>
            </a:extLst>
          </p:cNvPr>
          <p:cNvSpPr>
            <a:spLocks noGrp="1"/>
          </p:cNvSpPr>
          <p:nvPr>
            <p:ph type="body" sz="quarter" idx="40"/>
          </p:nvPr>
        </p:nvSpPr>
        <p:spPr/>
        <p:txBody>
          <a:bodyPr/>
          <a:lstStyle/>
          <a:p>
            <a:r>
              <a:rPr lang="en-US" dirty="0"/>
              <a:t>04</a:t>
            </a:r>
          </a:p>
        </p:txBody>
      </p:sp>
      <p:sp>
        <p:nvSpPr>
          <p:cNvPr id="31" name="Text Placeholder 30">
            <a:extLst>
              <a:ext uri="{FF2B5EF4-FFF2-40B4-BE49-F238E27FC236}">
                <a16:creationId xmlns:a16="http://schemas.microsoft.com/office/drawing/2014/main" id="{9F205796-CA87-794A-9F4E-ADC96E91A7B9}"/>
              </a:ext>
            </a:extLst>
          </p:cNvPr>
          <p:cNvSpPr>
            <a:spLocks noGrp="1"/>
          </p:cNvSpPr>
          <p:nvPr>
            <p:ph type="body" sz="quarter" idx="41"/>
          </p:nvPr>
        </p:nvSpPr>
        <p:spPr/>
        <p:txBody>
          <a:bodyPr/>
          <a:lstStyle/>
          <a:p>
            <a:pPr algn="ctr"/>
            <a:r>
              <a:rPr lang="en-US" dirty="0"/>
              <a:t>La vie de famille</a:t>
            </a:r>
          </a:p>
        </p:txBody>
      </p:sp>
      <p:sp>
        <p:nvSpPr>
          <p:cNvPr id="32" name="Text Placeholder 31">
            <a:extLst>
              <a:ext uri="{FF2B5EF4-FFF2-40B4-BE49-F238E27FC236}">
                <a16:creationId xmlns:a16="http://schemas.microsoft.com/office/drawing/2014/main" id="{8A713028-EF8B-2C4C-8E02-3F00D09F8E26}"/>
              </a:ext>
            </a:extLst>
          </p:cNvPr>
          <p:cNvSpPr>
            <a:spLocks noGrp="1"/>
          </p:cNvSpPr>
          <p:nvPr>
            <p:ph type="body" sz="quarter" idx="42"/>
          </p:nvPr>
        </p:nvSpPr>
        <p:spPr>
          <a:xfrm>
            <a:off x="922936" y="3457108"/>
            <a:ext cx="2507737" cy="1652773"/>
          </a:xfrm>
        </p:spPr>
        <p:txBody>
          <a:bodyPr>
            <a:normAutofit fontScale="85000" lnSpcReduction="20000"/>
          </a:bodyPr>
          <a:lstStyle/>
          <a:p>
            <a:pPr algn="ctr">
              <a:lnSpc>
                <a:spcPct val="150000"/>
              </a:lnSpc>
            </a:pPr>
            <a:r>
              <a:rPr lang="en-US" sz="1500" dirty="0"/>
              <a:t>Vit avec son partenaire, mais les relations sont tendues.  Joséphine est au </a:t>
            </a:r>
            <a:r>
              <a:rPr lang="en-US" sz="1500" dirty="0" err="1"/>
              <a:t>chômage</a:t>
            </a:r>
            <a:r>
              <a:rPr lang="en-US" sz="1500" dirty="0"/>
              <a:t> </a:t>
            </a:r>
            <a:r>
              <a:rPr lang="en-US" sz="1500" dirty="0" err="1"/>
              <a:t>en</a:t>
            </a:r>
            <a:r>
              <a:rPr lang="en-US" sz="1500" dirty="0"/>
              <a:t> raison de son </a:t>
            </a:r>
            <a:r>
              <a:rPr lang="en-US" sz="1500" dirty="0" err="1"/>
              <a:t>état</a:t>
            </a:r>
            <a:r>
              <a:rPr lang="en-US" sz="1500" dirty="0"/>
              <a:t> de </a:t>
            </a:r>
            <a:r>
              <a:rPr lang="en-US" sz="1500" dirty="0" err="1"/>
              <a:t>santé</a:t>
            </a:r>
            <a:r>
              <a:rPr lang="en-US" sz="1500" dirty="0"/>
              <a:t> et dépend des allocations, mais son partenaire travaille</a:t>
            </a:r>
            <a:r>
              <a:rPr lang="en-US" sz="1400" dirty="0"/>
              <a:t>.</a:t>
            </a:r>
          </a:p>
          <a:p>
            <a:endParaRPr lang="en-US" dirty="0"/>
          </a:p>
        </p:txBody>
      </p:sp>
      <p:sp>
        <p:nvSpPr>
          <p:cNvPr id="33" name="Text Placeholder 32">
            <a:extLst>
              <a:ext uri="{FF2B5EF4-FFF2-40B4-BE49-F238E27FC236}">
                <a16:creationId xmlns:a16="http://schemas.microsoft.com/office/drawing/2014/main" id="{6B476D1F-AFDC-4D41-90F5-D342BC32FB3B}"/>
              </a:ext>
            </a:extLst>
          </p:cNvPr>
          <p:cNvSpPr>
            <a:spLocks noGrp="1"/>
          </p:cNvSpPr>
          <p:nvPr>
            <p:ph type="body" sz="quarter" idx="43"/>
          </p:nvPr>
        </p:nvSpPr>
        <p:spPr>
          <a:xfrm>
            <a:off x="8550531" y="4433390"/>
            <a:ext cx="2507737" cy="726175"/>
          </a:xfrm>
        </p:spPr>
        <p:txBody>
          <a:bodyPr/>
          <a:lstStyle/>
          <a:p>
            <a:r>
              <a:rPr lang="en-US" dirty="0"/>
              <a:t>Situation actuelle</a:t>
            </a:r>
          </a:p>
        </p:txBody>
      </p:sp>
      <p:sp>
        <p:nvSpPr>
          <p:cNvPr id="34" name="Text Placeholder 33">
            <a:extLst>
              <a:ext uri="{FF2B5EF4-FFF2-40B4-BE49-F238E27FC236}">
                <a16:creationId xmlns:a16="http://schemas.microsoft.com/office/drawing/2014/main" id="{62BBD398-A9C6-1B4E-838B-A565E08F879F}"/>
              </a:ext>
            </a:extLst>
          </p:cNvPr>
          <p:cNvSpPr>
            <a:spLocks noGrp="1"/>
          </p:cNvSpPr>
          <p:nvPr>
            <p:ph type="body" sz="quarter" idx="44"/>
          </p:nvPr>
        </p:nvSpPr>
        <p:spPr>
          <a:xfrm>
            <a:off x="8550532" y="4732564"/>
            <a:ext cx="2507737" cy="1301752"/>
          </a:xfrm>
        </p:spPr>
        <p:txBody>
          <a:bodyPr>
            <a:normAutofit fontScale="25000" lnSpcReduction="20000"/>
          </a:bodyPr>
          <a:lstStyle/>
          <a:p>
            <a:endParaRPr lang="en-US" dirty="0"/>
          </a:p>
          <a:p>
            <a:pPr algn="ctr">
              <a:lnSpc>
                <a:spcPct val="170000"/>
              </a:lnSpc>
            </a:pPr>
            <a:r>
              <a:rPr lang="en-GB" sz="5600" dirty="0">
                <a:effectLst/>
                <a:latin typeface="Josefin Sans" pitchFamily="2" charset="0"/>
                <a:ea typeface="Calibri" panose="020F0502020204030204" pitchFamily="34" charset="0"/>
                <a:cs typeface="Calibri" panose="020F0502020204030204" pitchFamily="34" charset="0"/>
              </a:rPr>
              <a:t>Elle éprouve de l'anxiété en raison de conflits avec le cercle familial élargi et avec son partenaire.</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35" name="Text Placeholder 34">
            <a:extLst>
              <a:ext uri="{FF2B5EF4-FFF2-40B4-BE49-F238E27FC236}">
                <a16:creationId xmlns:a16="http://schemas.microsoft.com/office/drawing/2014/main" id="{A98FA5C3-E157-E349-9B82-4EF0455D1121}"/>
              </a:ext>
            </a:extLst>
          </p:cNvPr>
          <p:cNvSpPr>
            <a:spLocks noGrp="1"/>
          </p:cNvSpPr>
          <p:nvPr>
            <p:ph type="body" sz="quarter" idx="45"/>
          </p:nvPr>
        </p:nvSpPr>
        <p:spPr>
          <a:xfrm>
            <a:off x="7715412" y="873723"/>
            <a:ext cx="3063423" cy="684000"/>
          </a:xfrm>
        </p:spPr>
        <p:txBody>
          <a:bodyPr/>
          <a:lstStyle/>
          <a:p>
            <a:pPr algn="ctr"/>
            <a:r>
              <a:rPr lang="en-US" dirty="0"/>
              <a:t>État de santé mentale</a:t>
            </a:r>
          </a:p>
        </p:txBody>
      </p:sp>
      <p:sp>
        <p:nvSpPr>
          <p:cNvPr id="36" name="Text Placeholder 35">
            <a:extLst>
              <a:ext uri="{FF2B5EF4-FFF2-40B4-BE49-F238E27FC236}">
                <a16:creationId xmlns:a16="http://schemas.microsoft.com/office/drawing/2014/main" id="{E0766B33-F66B-4544-ACF2-F7B249054F93}"/>
              </a:ext>
            </a:extLst>
          </p:cNvPr>
          <p:cNvSpPr>
            <a:spLocks noGrp="1"/>
          </p:cNvSpPr>
          <p:nvPr>
            <p:ph type="body" sz="quarter" idx="46"/>
          </p:nvPr>
        </p:nvSpPr>
        <p:spPr>
          <a:xfrm>
            <a:off x="7840781" y="1474560"/>
            <a:ext cx="3217488" cy="1600853"/>
          </a:xfrm>
        </p:spPr>
        <p:txBody>
          <a:bodyPr>
            <a:normAutofit fontScale="25000" lnSpcReduction="20000"/>
          </a:bodyPr>
          <a:lstStyle/>
          <a:p>
            <a:pPr lvl="0" algn="ctr" hangingPunct="0">
              <a:lnSpc>
                <a:spcPct val="170000"/>
              </a:lnSpc>
              <a:spcAft>
                <a:spcPts val="800"/>
              </a:spcAft>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Elle consulte régulièrement son médecin généraliste pour des problèmes de santé mentale, des maux de tête et des problèmes d'estomac. Elle prend des médicaments assez lourds pour l'anxiété et </a:t>
            </a:r>
            <a:r>
              <a:rPr lang="en-GB" sz="5600" dirty="0">
                <a:effectLst/>
                <a:latin typeface="Josefin Sans" pitchFamily="2" charset="0"/>
                <a:ea typeface="Calibri" panose="020F0502020204030204" pitchFamily="34" charset="0"/>
              </a:rPr>
              <a:t>se sent très faible en raison de sa santé mentale et physique.</a:t>
            </a:r>
            <a:endParaRPr lang="en-US" sz="5600" dirty="0">
              <a:latin typeface="Josefin Sans" pitchFamily="2" charset="0"/>
            </a:endParaRPr>
          </a:p>
          <a:p>
            <a:endParaRPr lang="en-US" dirty="0"/>
          </a:p>
        </p:txBody>
      </p:sp>
      <p:sp>
        <p:nvSpPr>
          <p:cNvPr id="2" name="TextBox 1">
            <a:extLst>
              <a:ext uri="{FF2B5EF4-FFF2-40B4-BE49-F238E27FC236}">
                <a16:creationId xmlns:a16="http://schemas.microsoft.com/office/drawing/2014/main" id="{CEE6399A-E6C4-4668-948C-4A4E9EC83ED3}"/>
              </a:ext>
            </a:extLst>
          </p:cNvPr>
          <p:cNvSpPr txBox="1"/>
          <p:nvPr/>
        </p:nvSpPr>
        <p:spPr>
          <a:xfrm>
            <a:off x="688109" y="41288"/>
            <a:ext cx="9116291" cy="830997"/>
          </a:xfrm>
          <a:prstGeom prst="rect">
            <a:avLst/>
          </a:prstGeom>
          <a:noFill/>
        </p:spPr>
        <p:txBody>
          <a:bodyPr wrap="square" rtlCol="0">
            <a:spAutoFit/>
          </a:bodyPr>
          <a:lstStyle/>
          <a:p>
            <a:pPr algn="ctr"/>
            <a:r>
              <a:rPr lang="en-GB" sz="4800" dirty="0">
                <a:latin typeface="Amatic SC" panose="00000500000000000000" pitchFamily="2" charset="-79"/>
                <a:cs typeface="Amatic SC" panose="00000500000000000000" pitchFamily="2" charset="-79"/>
              </a:rPr>
              <a:t>            Étude de cas : Josephine - 56 ans</a:t>
            </a:r>
          </a:p>
        </p:txBody>
      </p:sp>
    </p:spTree>
    <p:extLst>
      <p:ext uri="{BB962C8B-B14F-4D97-AF65-F5344CB8AC3E}">
        <p14:creationId xmlns:p14="http://schemas.microsoft.com/office/powerpoint/2010/main" val="283087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57203" y="955834"/>
            <a:ext cx="11315392" cy="5114283"/>
          </a:xfrm>
        </p:spPr>
        <p:txBody>
          <a:bodyPr numCol="3">
            <a:normAutofit fontScale="25000" lnSpcReduction="20000"/>
          </a:bodyPr>
          <a:lstStyle/>
          <a:p>
            <a:pPr>
              <a:lnSpc>
                <a:spcPct val="150000"/>
              </a:lnSpc>
            </a:pPr>
            <a:r>
              <a:rPr lang="en-GB" sz="6400" b="1" dirty="0">
                <a:solidFill>
                  <a:srgbClr val="141414"/>
                </a:solidFill>
                <a:effectLst/>
                <a:latin typeface="Josefin Sans" pitchFamily="2" charset="0"/>
                <a:ea typeface="Times New Roman" panose="02020603050405020304" pitchFamily="18" charset="0"/>
              </a:rPr>
              <a:t>Qu'est-ce que la prescription </a:t>
            </a:r>
            <a:r>
              <a:rPr lang="en-GB" sz="6400" b="1" dirty="0" err="1">
                <a:solidFill>
                  <a:srgbClr val="141414"/>
                </a:solidFill>
                <a:effectLst/>
                <a:latin typeface="Josefin Sans" pitchFamily="2" charset="0"/>
                <a:ea typeface="Times New Roman" panose="02020603050405020304" pitchFamily="18" charset="0"/>
              </a:rPr>
              <a:t>sociale</a:t>
            </a:r>
            <a:r>
              <a:rPr lang="en-GB" sz="6400" b="1" dirty="0">
                <a:solidFill>
                  <a:srgbClr val="141414"/>
                </a:solidFill>
                <a:effectLst/>
                <a:latin typeface="Josefin Sans" pitchFamily="2" charset="0"/>
                <a:ea typeface="Times New Roman" panose="02020603050405020304" pitchFamily="18" charset="0"/>
              </a:rPr>
              <a:t> ?</a:t>
            </a:r>
          </a:p>
          <a:p>
            <a:pPr>
              <a:lnSpc>
                <a:spcPct val="150000"/>
              </a:lnSpc>
            </a:pPr>
            <a:r>
              <a:rPr lang="en-GB" sz="5600" dirty="0">
                <a:solidFill>
                  <a:srgbClr val="141414"/>
                </a:solidFill>
                <a:effectLst/>
                <a:latin typeface="Josefin Sans" pitchFamily="2" charset="0"/>
                <a:ea typeface="Times New Roman" panose="02020603050405020304" pitchFamily="18" charset="0"/>
              </a:rPr>
              <a:t>La </a:t>
            </a:r>
            <a:r>
              <a:rPr lang="en-GB" sz="5600" dirty="0" err="1">
                <a:solidFill>
                  <a:srgbClr val="141414"/>
                </a:solidFill>
                <a:effectLst/>
                <a:latin typeface="Josefin Sans" pitchFamily="2" charset="0"/>
                <a:ea typeface="Times New Roman" panose="02020603050405020304" pitchFamily="18" charset="0"/>
              </a:rPr>
              <a:t>fondation</a:t>
            </a:r>
            <a:r>
              <a:rPr lang="en-GB" sz="5600" dirty="0">
                <a:solidFill>
                  <a:srgbClr val="141414"/>
                </a:solidFill>
                <a:effectLst/>
                <a:latin typeface="Josefin Sans" pitchFamily="2" charset="0"/>
                <a:ea typeface="Times New Roman" panose="02020603050405020304" pitchFamily="18" charset="0"/>
              </a:rPr>
              <a:t> Kings Fund indique que la prescription sociale </a:t>
            </a:r>
            <a:r>
              <a:rPr lang="en-GB" sz="5600" dirty="0">
                <a:solidFill>
                  <a:srgbClr val="141414"/>
                </a:solidFill>
                <a:latin typeface="Josefin Sans" pitchFamily="2" charset="0"/>
                <a:ea typeface="Times New Roman" panose="02020603050405020304" pitchFamily="18" charset="0"/>
              </a:rPr>
              <a:t>ou l'</a:t>
            </a:r>
            <a:r>
              <a:rPr lang="en-GB" sz="5600" dirty="0">
                <a:solidFill>
                  <a:srgbClr val="141414"/>
                </a:solidFill>
                <a:effectLst/>
                <a:latin typeface="Josefin Sans" pitchFamily="2" charset="0"/>
                <a:ea typeface="Times New Roman" panose="02020603050405020304" pitchFamily="18" charset="0"/>
              </a:rPr>
              <a:t>orientation communautaire est un moyen de permettre aux professionnels de la santé d'orienter les personnes vers une série de services </a:t>
            </a:r>
            <a:r>
              <a:rPr lang="en-GB" sz="5600" dirty="0" err="1">
                <a:solidFill>
                  <a:srgbClr val="141414"/>
                </a:solidFill>
                <a:effectLst/>
                <a:latin typeface="Josefin Sans" pitchFamily="2" charset="0"/>
                <a:ea typeface="Times New Roman" panose="02020603050405020304" pitchFamily="18" charset="0"/>
              </a:rPr>
              <a:t>locaux</a:t>
            </a:r>
            <a:r>
              <a:rPr lang="en-GB" sz="5600" dirty="0">
                <a:solidFill>
                  <a:srgbClr val="141414"/>
                </a:solidFill>
                <a:effectLst/>
                <a:latin typeface="Josefin Sans" pitchFamily="2" charset="0"/>
                <a:ea typeface="Times New Roman" panose="02020603050405020304" pitchFamily="18" charset="0"/>
              </a:rPr>
              <a:t> et non cliniques. Ces orientations </a:t>
            </a:r>
            <a:r>
              <a:rPr lang="en-GB" sz="5600" dirty="0" err="1">
                <a:solidFill>
                  <a:srgbClr val="141414"/>
                </a:solidFill>
                <a:effectLst/>
                <a:latin typeface="Josefin Sans" pitchFamily="2" charset="0"/>
                <a:ea typeface="Times New Roman" panose="02020603050405020304" pitchFamily="18" charset="0"/>
              </a:rPr>
              <a:t>proviennent</a:t>
            </a:r>
            <a:r>
              <a:rPr lang="en-GB" sz="5600" dirty="0">
                <a:solidFill>
                  <a:srgbClr val="141414"/>
                </a:solidFill>
                <a:effectLst/>
                <a:latin typeface="Josefin Sans" pitchFamily="2" charset="0"/>
                <a:ea typeface="Times New Roman" panose="02020603050405020304" pitchFamily="18" charset="0"/>
              </a:rPr>
              <a:t> la </a:t>
            </a:r>
            <a:r>
              <a:rPr lang="en-GB" sz="5600" dirty="0" err="1">
                <a:solidFill>
                  <a:srgbClr val="141414"/>
                </a:solidFill>
                <a:effectLst/>
                <a:latin typeface="Josefin Sans" pitchFamily="2" charset="0"/>
                <a:ea typeface="Times New Roman" panose="02020603050405020304" pitchFamily="18" charset="0"/>
              </a:rPr>
              <a:t>plupart</a:t>
            </a:r>
            <a:r>
              <a:rPr lang="en-GB" sz="5600" dirty="0">
                <a:solidFill>
                  <a:srgbClr val="141414"/>
                </a:solidFill>
                <a:effectLst/>
                <a:latin typeface="Josefin Sans" pitchFamily="2" charset="0"/>
                <a:ea typeface="Times New Roman" panose="02020603050405020304" pitchFamily="18" charset="0"/>
              </a:rPr>
              <a:t> du temps de professionnels travaillant dans des établissements de premiers </a:t>
            </a:r>
            <a:r>
              <a:rPr lang="en-GB" sz="5600" dirty="0" err="1">
                <a:solidFill>
                  <a:srgbClr val="141414"/>
                </a:solidFill>
                <a:effectLst/>
                <a:latin typeface="Josefin Sans" pitchFamily="2" charset="0"/>
                <a:ea typeface="Times New Roman" panose="02020603050405020304" pitchFamily="18" charset="0"/>
              </a:rPr>
              <a:t>soins</a:t>
            </a:r>
            <a:r>
              <a:rPr lang="en-GB" sz="5600" dirty="0">
                <a:solidFill>
                  <a:srgbClr val="141414"/>
                </a:solidFill>
                <a:effectLst/>
                <a:latin typeface="Josefin Sans" pitchFamily="2" charset="0"/>
                <a:ea typeface="Times New Roman" panose="02020603050405020304" pitchFamily="18" charset="0"/>
              </a:rPr>
              <a:t>, par exemple des médecins généralistes ou des </a:t>
            </a:r>
            <a:r>
              <a:rPr lang="en-GB" sz="5600" dirty="0" err="1">
                <a:solidFill>
                  <a:srgbClr val="141414"/>
                </a:solidFill>
                <a:effectLst/>
                <a:latin typeface="Josefin Sans" pitchFamily="2" charset="0"/>
                <a:ea typeface="Times New Roman" panose="02020603050405020304" pitchFamily="18" charset="0"/>
              </a:rPr>
              <a:t>infirmières</a:t>
            </a:r>
            <a:r>
              <a:rPr lang="en-GB" sz="5600" dirty="0">
                <a:solidFill>
                  <a:srgbClr val="141414"/>
                </a:solidFill>
                <a:effectLst/>
                <a:latin typeface="Josefin Sans" pitchFamily="2" charset="0"/>
                <a:ea typeface="Times New Roman" panose="02020603050405020304" pitchFamily="18" charset="0"/>
              </a:rPr>
              <a:t>. La prescription </a:t>
            </a:r>
            <a:r>
              <a:rPr lang="en-GB" sz="5600" dirty="0" err="1">
                <a:solidFill>
                  <a:srgbClr val="141414"/>
                </a:solidFill>
                <a:effectLst/>
                <a:latin typeface="Josefin Sans" pitchFamily="2" charset="0"/>
                <a:ea typeface="Times New Roman" panose="02020603050405020304" pitchFamily="18" charset="0"/>
              </a:rPr>
              <a:t>sociale</a:t>
            </a:r>
            <a:r>
              <a:rPr lang="en-GB" sz="5600" dirty="0">
                <a:solidFill>
                  <a:srgbClr val="141414"/>
                </a:solidFill>
                <a:effectLst/>
                <a:latin typeface="Josefin Sans" pitchFamily="2" charset="0"/>
                <a:ea typeface="Times New Roman" panose="02020603050405020304" pitchFamily="18" charset="0"/>
              </a:rPr>
              <a:t> part du principe que la santé et le bien-être d'une personne sont </a:t>
            </a:r>
            <a:r>
              <a:rPr lang="en-GB" sz="5600" dirty="0">
                <a:solidFill>
                  <a:srgbClr val="141414"/>
                </a:solidFill>
                <a:latin typeface="Josefin Sans" pitchFamily="2" charset="0"/>
                <a:ea typeface="Times New Roman" panose="02020603050405020304" pitchFamily="18" charset="0"/>
              </a:rPr>
              <a:t>généralement déterminés par une </a:t>
            </a:r>
            <a:r>
              <a:rPr lang="en-GB" sz="5600" dirty="0">
                <a:solidFill>
                  <a:srgbClr val="141414"/>
                </a:solidFill>
                <a:effectLst/>
                <a:latin typeface="Josefin Sans" pitchFamily="2" charset="0"/>
                <a:ea typeface="Times New Roman" panose="02020603050405020304" pitchFamily="18" charset="0"/>
              </a:rPr>
              <a:t>série de facteurs sociaux, économiques et environnementaux</a:t>
            </a:r>
            <a:r>
              <a:rPr lang="en-GB" sz="5600" dirty="0">
                <a:solidFill>
                  <a:srgbClr val="000000"/>
                </a:solidFill>
                <a:effectLst/>
                <a:latin typeface="Josefin Sans" pitchFamily="2" charset="0"/>
                <a:ea typeface="Times New Roman" panose="02020603050405020304" pitchFamily="18" charset="0"/>
              </a:rPr>
              <a:t>. </a:t>
            </a:r>
          </a:p>
          <a:p>
            <a:pPr marL="222250" indent="-84138">
              <a:lnSpc>
                <a:spcPct val="150000"/>
              </a:lnSpc>
            </a:pPr>
            <a:r>
              <a:rPr lang="en-GB" sz="5600" dirty="0">
                <a:solidFill>
                  <a:srgbClr val="141414"/>
                </a:solidFill>
                <a:effectLst/>
                <a:latin typeface="Josefin Sans" pitchFamily="2" charset="0"/>
                <a:ea typeface="Times New Roman" panose="02020603050405020304" pitchFamily="18" charset="0"/>
              </a:rPr>
              <a:t>La prescription sociale vise à répondre aux besoins des patients de manière </a:t>
            </a:r>
            <a:r>
              <a:rPr lang="en-GB" sz="5600" dirty="0" err="1">
                <a:solidFill>
                  <a:srgbClr val="141414"/>
                </a:solidFill>
                <a:effectLst/>
                <a:latin typeface="Josefin Sans" pitchFamily="2" charset="0"/>
                <a:ea typeface="Times New Roman" panose="02020603050405020304" pitchFamily="18" charset="0"/>
              </a:rPr>
              <a:t>holistique</a:t>
            </a:r>
            <a:r>
              <a:rPr lang="en-GB" sz="5600" dirty="0">
                <a:solidFill>
                  <a:srgbClr val="141414"/>
                </a:solidFill>
                <a:effectLst/>
                <a:latin typeface="Josefin Sans" pitchFamily="2" charset="0"/>
                <a:ea typeface="Times New Roman" panose="02020603050405020304" pitchFamily="18" charset="0"/>
              </a:rPr>
              <a:t> et </a:t>
            </a:r>
            <a:r>
              <a:rPr lang="en-GB" sz="5600" dirty="0" err="1">
                <a:solidFill>
                  <a:srgbClr val="141414"/>
                </a:solidFill>
                <a:effectLst/>
                <a:latin typeface="Josefin Sans" pitchFamily="2" charset="0"/>
                <a:ea typeface="Times New Roman" panose="02020603050405020304" pitchFamily="18" charset="0"/>
              </a:rPr>
              <a:t>à</a:t>
            </a:r>
            <a:r>
              <a:rPr lang="en-GB" sz="5600" dirty="0">
                <a:solidFill>
                  <a:srgbClr val="141414"/>
                </a:solidFill>
                <a:effectLst/>
                <a:latin typeface="Josefin Sans" pitchFamily="2" charset="0"/>
                <a:ea typeface="Times New Roman" panose="02020603050405020304" pitchFamily="18" charset="0"/>
              </a:rPr>
              <a:t> aider les individus à prendre davantage en main leur propre santé. Elle </a:t>
            </a:r>
            <a:r>
              <a:rPr lang="en-GB" sz="5600" dirty="0" err="1">
                <a:solidFill>
                  <a:srgbClr val="000000"/>
                </a:solidFill>
                <a:effectLst/>
                <a:latin typeface="Josefin Sans" pitchFamily="2" charset="0"/>
                <a:ea typeface="Times New Roman" panose="02020603050405020304" pitchFamily="18" charset="0"/>
              </a:rPr>
              <a:t>adopte</a:t>
            </a:r>
            <a:r>
              <a:rPr lang="en-GB" sz="5600" dirty="0">
                <a:solidFill>
                  <a:srgbClr val="000000"/>
                </a:solidFill>
                <a:effectLst/>
                <a:latin typeface="Josefin Sans" pitchFamily="2" charset="0"/>
                <a:ea typeface="Times New Roman" panose="02020603050405020304" pitchFamily="18" charset="0"/>
              </a:rPr>
              <a:t> les principes de coproduction pour que </a:t>
            </a:r>
            <a:r>
              <a:rPr lang="en-GB" sz="5600" dirty="0" err="1">
                <a:solidFill>
                  <a:srgbClr val="000000"/>
                </a:solidFill>
                <a:effectLst/>
                <a:latin typeface="Josefin Sans" pitchFamily="2" charset="0"/>
                <a:ea typeface="Times New Roman" panose="02020603050405020304" pitchFamily="18" charset="0"/>
              </a:rPr>
              <a:t>l'utilisateur</a:t>
            </a:r>
            <a:r>
              <a:rPr lang="en-GB" sz="5600" dirty="0">
                <a:solidFill>
                  <a:srgbClr val="000000"/>
                </a:solidFill>
                <a:latin typeface="Josefin Sans" pitchFamily="2" charset="0"/>
                <a:ea typeface="Times New Roman" panose="02020603050405020304" pitchFamily="18" charset="0"/>
              </a:rPr>
              <a:t> </a:t>
            </a:r>
            <a:r>
              <a:rPr lang="en-GB" sz="5600" dirty="0" err="1">
                <a:solidFill>
                  <a:srgbClr val="000000"/>
                </a:solidFill>
                <a:effectLst/>
                <a:latin typeface="Josefin Sans" pitchFamily="2" charset="0"/>
                <a:ea typeface="Times New Roman" panose="02020603050405020304" pitchFamily="18" charset="0"/>
              </a:rPr>
              <a:t>reste</a:t>
            </a:r>
            <a:r>
              <a:rPr lang="en-GB" sz="5600" dirty="0">
                <a:solidFill>
                  <a:srgbClr val="000000"/>
                </a:solidFill>
                <a:effectLst/>
                <a:latin typeface="Josefin Sans" pitchFamily="2" charset="0"/>
                <a:ea typeface="Times New Roman" panose="02020603050405020304" pitchFamily="18" charset="0"/>
              </a:rPr>
              <a:t> au premier des </a:t>
            </a:r>
            <a:r>
              <a:rPr lang="en-GB" sz="5600" dirty="0" err="1">
                <a:solidFill>
                  <a:srgbClr val="000000"/>
                </a:solidFill>
                <a:effectLst/>
                <a:latin typeface="Josefin Sans" pitchFamily="2" charset="0"/>
                <a:ea typeface="Times New Roman" panose="02020603050405020304" pitchFamily="18" charset="0"/>
              </a:rPr>
              <a:t>soins</a:t>
            </a:r>
            <a:r>
              <a:rPr lang="en-GB" sz="5600" dirty="0">
                <a:solidFill>
                  <a:srgbClr val="000000"/>
                </a:solidFill>
                <a:effectLst/>
                <a:latin typeface="Josefin Sans" pitchFamily="2" charset="0"/>
                <a:ea typeface="Times New Roman" panose="02020603050405020304" pitchFamily="18" charset="0"/>
              </a:rPr>
              <a:t> </a:t>
            </a:r>
            <a:r>
              <a:rPr lang="en-GB" sz="5600" dirty="0" err="1">
                <a:solidFill>
                  <a:srgbClr val="000000"/>
                </a:solidFill>
                <a:effectLst/>
                <a:latin typeface="Josefin Sans" pitchFamily="2" charset="0"/>
                <a:ea typeface="Times New Roman" panose="02020603050405020304" pitchFamily="18" charset="0"/>
              </a:rPr>
              <a:t>dispensés</a:t>
            </a:r>
            <a:r>
              <a:rPr lang="en-GB" sz="5600" dirty="0">
                <a:solidFill>
                  <a:srgbClr val="000000"/>
                </a:solidFill>
                <a:effectLst/>
                <a:latin typeface="Josefin Sans" pitchFamily="2" charset="0"/>
                <a:ea typeface="Times New Roman" panose="02020603050405020304" pitchFamily="18" charset="0"/>
              </a:rPr>
              <a:t>. </a:t>
            </a:r>
            <a:r>
              <a:rPr lang="en-GB" sz="5600" dirty="0">
                <a:solidFill>
                  <a:srgbClr val="000000"/>
                </a:solidFill>
                <a:latin typeface="Josefin Sans" pitchFamily="2" charset="0"/>
                <a:ea typeface="Times New Roman" panose="02020603050405020304" pitchFamily="18" charset="0"/>
              </a:rPr>
              <a:t>Ces besoins </a:t>
            </a:r>
            <a:r>
              <a:rPr lang="en-GB" sz="5600" dirty="0" err="1">
                <a:solidFill>
                  <a:srgbClr val="000000"/>
                </a:solidFill>
                <a:latin typeface="Josefin Sans" pitchFamily="2" charset="0"/>
                <a:ea typeface="Times New Roman" panose="02020603050405020304" pitchFamily="18" charset="0"/>
              </a:rPr>
              <a:t>ont</a:t>
            </a:r>
            <a:r>
              <a:rPr lang="en-GB" sz="5600" dirty="0">
                <a:solidFill>
                  <a:srgbClr val="000000"/>
                </a:solidFill>
                <a:latin typeface="Josefin Sans" pitchFamily="2" charset="0"/>
                <a:ea typeface="Times New Roman" panose="02020603050405020304" pitchFamily="18" charset="0"/>
              </a:rPr>
              <a:t> </a:t>
            </a:r>
            <a:r>
              <a:rPr lang="en-GB" sz="5600" dirty="0" err="1">
                <a:solidFill>
                  <a:srgbClr val="000000"/>
                </a:solidFill>
                <a:latin typeface="Josefin Sans" pitchFamily="2" charset="0"/>
                <a:ea typeface="Times New Roman" panose="02020603050405020304" pitchFamily="18" charset="0"/>
              </a:rPr>
              <a:t>été</a:t>
            </a:r>
            <a:r>
              <a:rPr lang="en-GB" sz="5600" dirty="0">
                <a:solidFill>
                  <a:srgbClr val="000000"/>
                </a:solidFill>
                <a:latin typeface="Josefin Sans" pitchFamily="2" charset="0"/>
                <a:ea typeface="Times New Roman" panose="02020603050405020304" pitchFamily="18" charset="0"/>
              </a:rPr>
              <a:t> renforcés par la récente pandémie</a:t>
            </a:r>
            <a:r>
              <a:rPr lang="en-GB" sz="5600" dirty="0">
                <a:solidFill>
                  <a:srgbClr val="141414"/>
                </a:solidFill>
                <a:latin typeface="Josefin Sans" pitchFamily="2" charset="0"/>
                <a:ea typeface="Times New Roman" panose="02020603050405020304" pitchFamily="18" charset="0"/>
              </a:rPr>
              <a:t>. </a:t>
            </a:r>
            <a:endParaRPr lang="en-GB" sz="5600" dirty="0">
              <a:effectLst/>
              <a:latin typeface="Josefin Sans" pitchFamily="2" charset="0"/>
              <a:ea typeface="Times New Roman" panose="02020603050405020304" pitchFamily="18" charset="0"/>
            </a:endParaRPr>
          </a:p>
          <a:p>
            <a:pPr marL="222250" indent="-84138">
              <a:lnSpc>
                <a:spcPct val="150000"/>
              </a:lnSpc>
              <a:spcAft>
                <a:spcPts val="800"/>
              </a:spcAft>
            </a:pP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Le concept de coproduction est apparu aux États-Unis dans les </a:t>
            </a:r>
            <a:r>
              <a:rPr lang="en-GB" sz="5600" dirty="0" err="1">
                <a:solidFill>
                  <a:srgbClr val="000000"/>
                </a:solidFill>
                <a:effectLst/>
                <a:latin typeface="Josefin Sans" pitchFamily="2" charset="0"/>
                <a:ea typeface="Calibri" panose="020F0502020204030204" pitchFamily="34" charset="0"/>
                <a:cs typeface="Times New Roman" panose="02020603050405020304" pitchFamily="18" charset="0"/>
              </a:rPr>
              <a:t>années</a:t>
            </a: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 1960. </a:t>
            </a:r>
            <a:r>
              <a:rPr lang="en-GB" sz="5600" dirty="0" err="1">
                <a:solidFill>
                  <a:srgbClr val="000000"/>
                </a:solidFill>
                <a:effectLst/>
                <a:latin typeface="Josefin Sans" pitchFamily="2" charset="0"/>
                <a:ea typeface="Calibri" panose="020F0502020204030204" pitchFamily="34" charset="0"/>
                <a:cs typeface="Times New Roman" panose="02020603050405020304" pitchFamily="18" charset="0"/>
              </a:rPr>
              <a:t>C’est</a:t>
            </a: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 un </a:t>
            </a:r>
            <a:r>
              <a:rPr lang="en-GB" sz="5600" dirty="0" err="1">
                <a:solidFill>
                  <a:srgbClr val="000000"/>
                </a:solidFill>
                <a:effectLst/>
                <a:latin typeface="Josefin Sans" pitchFamily="2" charset="0"/>
                <a:ea typeface="Calibri" panose="020F0502020204030204" pitchFamily="34" charset="0"/>
                <a:cs typeface="Times New Roman" panose="02020603050405020304" pitchFamily="18" charset="0"/>
              </a:rPr>
              <a:t>indicateur</a:t>
            </a: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 solide de la </a:t>
            </a:r>
            <a:r>
              <a:rPr lang="en-GB" sz="5600" dirty="0" err="1">
                <a:solidFill>
                  <a:srgbClr val="000000"/>
                </a:solidFill>
                <a:effectLst/>
                <a:latin typeface="Josefin Sans" pitchFamily="2" charset="0"/>
                <a:ea typeface="Calibri" panose="020F0502020204030204" pitchFamily="34" charset="0"/>
                <a:cs typeface="Times New Roman" panose="02020603050405020304" pitchFamily="18" charset="0"/>
              </a:rPr>
              <a:t>prospérité</a:t>
            </a: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5600" dirty="0" err="1">
                <a:solidFill>
                  <a:srgbClr val="000000"/>
                </a:solidFill>
                <a:effectLst/>
                <a:latin typeface="Josefin Sans" pitchFamily="2" charset="0"/>
                <a:ea typeface="Calibri" panose="020F0502020204030204" pitchFamily="34" charset="0"/>
                <a:cs typeface="Times New Roman" panose="02020603050405020304" pitchFamily="18" charset="0"/>
              </a:rPr>
              <a:t>économique</a:t>
            </a:r>
            <a:r>
              <a:rPr lang="en-GB" sz="5600" dirty="0">
                <a:solidFill>
                  <a:srgbClr val="000000"/>
                </a:solidFill>
                <a:latin typeface="Josefin Sans" pitchFamily="2" charset="0"/>
                <a:ea typeface="Calibri" panose="020F0502020204030204" pitchFamily="34" charset="0"/>
                <a:cs typeface="Times New Roman" panose="02020603050405020304" pitchFamily="18" charset="0"/>
              </a:rPr>
              <a:t>, et le</a:t>
            </a:r>
            <a:r>
              <a:rPr lang="en-GB" sz="5600" dirty="0">
                <a:solidFill>
                  <a:srgbClr val="000000"/>
                </a:solidFill>
                <a:effectLst/>
                <a:latin typeface="Josefin Sans" pitchFamily="2" charset="0"/>
                <a:ea typeface="Calibri" panose="020F0502020204030204" pitchFamily="34" charset="0"/>
                <a:cs typeface="Times New Roman" panose="02020603050405020304" pitchFamily="18" charset="0"/>
              </a:rPr>
              <a:t> déclin des services industriels a rapidement entraîné le passage à une économie davantage axée sur les services. Lorsque nous plaçons les systèmes de santé dans le cadre de ces paramètres de coproduction, </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il devient rapidement évident que les résultats en matière de santé ne sont pas simplement créés par les professionnels de la santé ou les hôpitaux, mais dépendent de l'interaction complexe entre les cliniciens, les patients et les systèmes de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a:t>
            </a: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marL="184150" indent="-82550">
              <a:lnSpc>
                <a:spcPct val="170000"/>
              </a:lnSpc>
              <a:spcAft>
                <a:spcPts val="800"/>
              </a:spcAft>
            </a:pP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La coproduction de valeur, et l'approche collaborative qu'elle requiert, peut être utilisée pour repenser la manière dont les soins de santé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sont</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dispenses, dans les rencontres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comme</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dans la conception des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systemes</a:t>
            </a:r>
            <a:r>
              <a:rPr lang="en-GB" sz="5600" dirty="0">
                <a:solidFill>
                  <a:srgbClr val="000000"/>
                </a:solidFill>
                <a:latin typeface="Josefin Sans" pitchFamily="2" charset="0"/>
                <a:ea typeface="Calibri" panose="020F0502020204030204" pitchFamily="34" charset="0"/>
                <a:cs typeface="Calibri" panose="020F0502020204030204" pitchFamily="34" charset="0"/>
              </a:rPr>
              <a:t> </a:t>
            </a:r>
            <a:r>
              <a:rPr lang="en-GB" sz="5600" dirty="0" err="1">
                <a:solidFill>
                  <a:srgbClr val="000000"/>
                </a:solidFill>
                <a:effectLst/>
                <a:latin typeface="Josefin Sans" pitchFamily="2" charset="0"/>
                <a:ea typeface="Calibri" panose="020F0502020204030204" pitchFamily="34" charset="0"/>
                <a:cs typeface="Calibri" panose="020F0502020204030204" pitchFamily="34" charset="0"/>
              </a:rPr>
              <a:t>susceptibles</a:t>
            </a:r>
            <a:r>
              <a:rPr lang="en-GB" sz="5600" dirty="0">
                <a:solidFill>
                  <a:srgbClr val="000000"/>
                </a:solidFill>
                <a:effectLst/>
                <a:latin typeface="Josefin Sans" pitchFamily="2" charset="0"/>
                <a:ea typeface="Calibri" panose="020F0502020204030204" pitchFamily="34" charset="0"/>
                <a:cs typeface="Calibri" panose="020F0502020204030204" pitchFamily="34" charset="0"/>
              </a:rPr>
              <a:t> d'améliorer les soins et d'accroître la valeur. </a:t>
            </a:r>
            <a:r>
              <a:rPr lang="en-GB" sz="5600" dirty="0">
                <a:solidFill>
                  <a:srgbClr val="000000"/>
                </a:solidFill>
                <a:latin typeface="Josefin Sans" pitchFamily="2" charset="0"/>
                <a:ea typeface="Times New Roman" panose="02020603050405020304" pitchFamily="18" charset="0"/>
              </a:rPr>
              <a:t>La </a:t>
            </a:r>
            <a:r>
              <a:rPr lang="en-GB" sz="5600" dirty="0" err="1">
                <a:solidFill>
                  <a:srgbClr val="000000"/>
                </a:solidFill>
                <a:latin typeface="Josefin Sans" pitchFamily="2" charset="0"/>
                <a:ea typeface="Times New Roman" panose="02020603050405020304" pitchFamily="18" charset="0"/>
              </a:rPr>
              <a:t>pandémie</a:t>
            </a:r>
            <a:r>
              <a:rPr lang="en-GB" sz="5600" dirty="0">
                <a:solidFill>
                  <a:srgbClr val="000000"/>
                </a:solidFill>
                <a:latin typeface="Josefin Sans" pitchFamily="2" charset="0"/>
                <a:ea typeface="Times New Roman" panose="02020603050405020304" pitchFamily="18" charset="0"/>
              </a:rPr>
              <a:t> a mis </a:t>
            </a:r>
            <a:r>
              <a:rPr lang="en-GB" sz="5600" dirty="0" err="1">
                <a:solidFill>
                  <a:srgbClr val="000000"/>
                </a:solidFill>
                <a:latin typeface="Josefin Sans" pitchFamily="2" charset="0"/>
                <a:ea typeface="Times New Roman" panose="02020603050405020304" pitchFamily="18" charset="0"/>
              </a:rPr>
              <a:t>en</a:t>
            </a:r>
            <a:r>
              <a:rPr lang="en-GB" sz="5600" dirty="0">
                <a:solidFill>
                  <a:srgbClr val="000000"/>
                </a:solidFill>
                <a:latin typeface="Josefin Sans" pitchFamily="2" charset="0"/>
                <a:ea typeface="Times New Roman" panose="02020603050405020304" pitchFamily="18" charset="0"/>
              </a:rPr>
              <a:t> exergue </a:t>
            </a:r>
            <a:r>
              <a:rPr lang="en-GB" sz="5600" dirty="0" err="1">
                <a:solidFill>
                  <a:srgbClr val="000000"/>
                </a:solidFill>
                <a:latin typeface="Josefin Sans" pitchFamily="2" charset="0"/>
                <a:ea typeface="Times New Roman" panose="02020603050405020304" pitchFamily="18" charset="0"/>
              </a:rPr>
              <a:t>ces</a:t>
            </a:r>
            <a:r>
              <a:rPr lang="en-GB" sz="5600" dirty="0">
                <a:solidFill>
                  <a:srgbClr val="000000"/>
                </a:solidFill>
                <a:latin typeface="Josefin Sans" pitchFamily="2" charset="0"/>
                <a:ea typeface="Times New Roman" panose="02020603050405020304" pitchFamily="18" charset="0"/>
              </a:rPr>
              <a:t> </a:t>
            </a:r>
            <a:r>
              <a:rPr lang="en-GB" sz="5600" dirty="0" err="1">
                <a:solidFill>
                  <a:srgbClr val="000000"/>
                </a:solidFill>
                <a:latin typeface="Josefin Sans" pitchFamily="2" charset="0"/>
                <a:ea typeface="Times New Roman" panose="02020603050405020304" pitchFamily="18" charset="0"/>
              </a:rPr>
              <a:t>besoins</a:t>
            </a:r>
            <a:r>
              <a:rPr lang="en-GB" sz="5600" dirty="0">
                <a:solidFill>
                  <a:srgbClr val="000000"/>
                </a:solidFill>
                <a:latin typeface="Josefin Sans" pitchFamily="2" charset="0"/>
                <a:ea typeface="Times New Roman" panose="02020603050405020304" pitchFamily="18" charset="0"/>
              </a:rPr>
              <a:t> : c'est pourquoi cette approche globale de la personne n'a jamais été aussi pertinente pour ce projet. </a:t>
            </a:r>
            <a:r>
              <a:rPr lang="en-GB" sz="5600" dirty="0">
                <a:solidFill>
                  <a:srgbClr val="141414"/>
                </a:solidFill>
                <a:latin typeface="Josefin Sans" pitchFamily="2" charset="0"/>
                <a:ea typeface="Times New Roman" panose="02020603050405020304" pitchFamily="18" charset="0"/>
              </a:rPr>
              <a:t> </a:t>
            </a:r>
            <a:endParaRPr lang="en-GB" sz="5600" dirty="0">
              <a:effectLst/>
              <a:latin typeface="Josefin Sans" pitchFamily="2" charset="0"/>
              <a:ea typeface="Times New Roman" panose="02020603050405020304" pitchFamily="18" charset="0"/>
            </a:endParaRPr>
          </a:p>
          <a:p>
            <a:pPr>
              <a:lnSpc>
                <a:spcPct val="150000"/>
              </a:lnSpc>
              <a:spcAft>
                <a:spcPts val="800"/>
              </a:spcAft>
            </a:pPr>
            <a:r>
              <a:rPr lang="en-GB" sz="56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244299"/>
            <a:ext cx="10512420" cy="711536"/>
          </a:xfrm>
        </p:spPr>
        <p:txBody>
          <a:bodyPr/>
          <a:lstStyle/>
          <a:p>
            <a:pPr algn="ctr"/>
            <a:r>
              <a:rPr lang="en-US" dirty="0"/>
              <a:t>Introduction</a:t>
            </a:r>
          </a:p>
        </p:txBody>
      </p:sp>
      <p:pic>
        <p:nvPicPr>
          <p:cNvPr id="2" name="Picture 3" descr="Text, logo&#10;&#10;Description automatically generated">
            <a:extLst>
              <a:ext uri="{FF2B5EF4-FFF2-40B4-BE49-F238E27FC236}">
                <a16:creationId xmlns:a16="http://schemas.microsoft.com/office/drawing/2014/main" id="{EC0CC2C2-6125-689B-AB95-7C80408322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8616" y="5404117"/>
            <a:ext cx="1583979" cy="996098"/>
          </a:xfrm>
          <a:prstGeom prst="rect">
            <a:avLst/>
          </a:prstGeom>
        </p:spPr>
      </p:pic>
    </p:spTree>
    <p:extLst>
      <p:ext uri="{BB962C8B-B14F-4D97-AF65-F5344CB8AC3E}">
        <p14:creationId xmlns:p14="http://schemas.microsoft.com/office/powerpoint/2010/main" val="2721068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E3F528A-D5AF-B44B-839B-33D58809F22A}"/>
              </a:ext>
            </a:extLst>
          </p:cNvPr>
          <p:cNvSpPr>
            <a:spLocks noGrp="1"/>
          </p:cNvSpPr>
          <p:nvPr>
            <p:ph type="body" sz="quarter" idx="16"/>
          </p:nvPr>
        </p:nvSpPr>
        <p:spPr>
          <a:xfrm>
            <a:off x="1527626" y="4216614"/>
            <a:ext cx="1830556" cy="1559225"/>
          </a:xfrm>
        </p:spPr>
        <p:txBody>
          <a:bodyPr>
            <a:noAutofit/>
          </a:bodyPr>
          <a:lstStyle/>
          <a:p>
            <a:pPr>
              <a:lnSpc>
                <a:spcPct val="160000"/>
              </a:lnSpc>
            </a:pPr>
            <a:r>
              <a:rPr lang="en-GB" sz="1400" dirty="0">
                <a:effectLst/>
                <a:latin typeface="Josefin Sans" pitchFamily="2" charset="0"/>
                <a:ea typeface="Times New Roman" panose="02020603050405020304" pitchFamily="18" charset="0"/>
              </a:rPr>
              <a:t>Le médecin généraliste a remarqué que Joséphine se rend régulièrement au cabinet pour les mêmes problèmes.</a:t>
            </a:r>
            <a:endParaRPr lang="en-US" sz="1400" dirty="0">
              <a:latin typeface="Josefin Sans" pitchFamily="2" charset="0"/>
            </a:endParaRPr>
          </a:p>
        </p:txBody>
      </p:sp>
      <p:sp>
        <p:nvSpPr>
          <p:cNvPr id="18" name="Text Placeholder 17">
            <a:extLst>
              <a:ext uri="{FF2B5EF4-FFF2-40B4-BE49-F238E27FC236}">
                <a16:creationId xmlns:a16="http://schemas.microsoft.com/office/drawing/2014/main" id="{52895F42-010F-FA4A-887F-5D4B161F4E81}"/>
              </a:ext>
            </a:extLst>
          </p:cNvPr>
          <p:cNvSpPr>
            <a:spLocks noGrp="1"/>
          </p:cNvSpPr>
          <p:nvPr>
            <p:ph type="body" sz="quarter" idx="17"/>
          </p:nvPr>
        </p:nvSpPr>
        <p:spPr/>
        <p:txBody>
          <a:bodyPr/>
          <a:lstStyle/>
          <a:p>
            <a:r>
              <a:rPr lang="en-US" dirty="0"/>
              <a:t>01</a:t>
            </a:r>
          </a:p>
        </p:txBody>
      </p:sp>
      <p:sp>
        <p:nvSpPr>
          <p:cNvPr id="19" name="Text Placeholder 18">
            <a:extLst>
              <a:ext uri="{FF2B5EF4-FFF2-40B4-BE49-F238E27FC236}">
                <a16:creationId xmlns:a16="http://schemas.microsoft.com/office/drawing/2014/main" id="{1ACAE41D-E179-EE40-891D-619A559214DE}"/>
              </a:ext>
            </a:extLst>
          </p:cNvPr>
          <p:cNvSpPr>
            <a:spLocks noGrp="1"/>
          </p:cNvSpPr>
          <p:nvPr>
            <p:ph type="body" sz="quarter" idx="18"/>
          </p:nvPr>
        </p:nvSpPr>
        <p:spPr>
          <a:xfrm>
            <a:off x="1358900" y="3474291"/>
            <a:ext cx="2186756" cy="684000"/>
          </a:xfrm>
        </p:spPr>
        <p:txBody>
          <a:bodyPr/>
          <a:lstStyle/>
          <a:p>
            <a:r>
              <a:rPr lang="en-US" dirty="0"/>
              <a:t>Examen du </a:t>
            </a:r>
            <a:r>
              <a:rPr lang="en-US" dirty="0" err="1"/>
              <a:t>GÉnÉraliste</a:t>
            </a:r>
            <a:endParaRPr lang="en-US" dirty="0"/>
          </a:p>
        </p:txBody>
      </p:sp>
      <p:sp>
        <p:nvSpPr>
          <p:cNvPr id="20" name="Text Placeholder 19">
            <a:extLst>
              <a:ext uri="{FF2B5EF4-FFF2-40B4-BE49-F238E27FC236}">
                <a16:creationId xmlns:a16="http://schemas.microsoft.com/office/drawing/2014/main" id="{A3354A05-6C58-FB43-80EE-297FD370A93E}"/>
              </a:ext>
            </a:extLst>
          </p:cNvPr>
          <p:cNvSpPr>
            <a:spLocks noGrp="1"/>
          </p:cNvSpPr>
          <p:nvPr>
            <p:ph type="body" sz="quarter" idx="20"/>
          </p:nvPr>
        </p:nvSpPr>
        <p:spPr/>
        <p:txBody>
          <a:bodyPr/>
          <a:lstStyle/>
          <a:p>
            <a:r>
              <a:rPr lang="en-US" dirty="0"/>
              <a:t>ÉTAPE</a:t>
            </a:r>
          </a:p>
        </p:txBody>
      </p:sp>
      <p:sp>
        <p:nvSpPr>
          <p:cNvPr id="21" name="Text Placeholder 20">
            <a:extLst>
              <a:ext uri="{FF2B5EF4-FFF2-40B4-BE49-F238E27FC236}">
                <a16:creationId xmlns:a16="http://schemas.microsoft.com/office/drawing/2014/main" id="{C64859F9-F238-9043-81DE-1CC1DA84AB68}"/>
              </a:ext>
            </a:extLst>
          </p:cNvPr>
          <p:cNvSpPr>
            <a:spLocks noGrp="1"/>
          </p:cNvSpPr>
          <p:nvPr>
            <p:ph type="body" sz="quarter" idx="21"/>
          </p:nvPr>
        </p:nvSpPr>
        <p:spPr/>
        <p:txBody>
          <a:bodyPr/>
          <a:lstStyle/>
          <a:p>
            <a:r>
              <a:rPr lang="en-US" dirty="0"/>
              <a:t>02</a:t>
            </a:r>
          </a:p>
        </p:txBody>
      </p:sp>
      <p:sp>
        <p:nvSpPr>
          <p:cNvPr id="22" name="Text Placeholder 21">
            <a:extLst>
              <a:ext uri="{FF2B5EF4-FFF2-40B4-BE49-F238E27FC236}">
                <a16:creationId xmlns:a16="http://schemas.microsoft.com/office/drawing/2014/main" id="{48A51423-5B29-9940-B8A9-69BEC7376638}"/>
              </a:ext>
            </a:extLst>
          </p:cNvPr>
          <p:cNvSpPr>
            <a:spLocks noGrp="1"/>
          </p:cNvSpPr>
          <p:nvPr>
            <p:ph type="body" sz="quarter" idx="22"/>
          </p:nvPr>
        </p:nvSpPr>
        <p:spPr/>
        <p:txBody>
          <a:bodyPr/>
          <a:lstStyle/>
          <a:p>
            <a:r>
              <a:rPr lang="en-US" dirty="0"/>
              <a:t>ÉTAPE</a:t>
            </a:r>
          </a:p>
        </p:txBody>
      </p:sp>
      <p:sp>
        <p:nvSpPr>
          <p:cNvPr id="23" name="Text Placeholder 22">
            <a:extLst>
              <a:ext uri="{FF2B5EF4-FFF2-40B4-BE49-F238E27FC236}">
                <a16:creationId xmlns:a16="http://schemas.microsoft.com/office/drawing/2014/main" id="{CAD9BDAD-620D-EC4B-8F0D-61779427F44E}"/>
              </a:ext>
            </a:extLst>
          </p:cNvPr>
          <p:cNvSpPr>
            <a:spLocks noGrp="1"/>
          </p:cNvSpPr>
          <p:nvPr>
            <p:ph type="body" sz="quarter" idx="23"/>
          </p:nvPr>
        </p:nvSpPr>
        <p:spPr/>
        <p:txBody>
          <a:bodyPr/>
          <a:lstStyle/>
          <a:p>
            <a:r>
              <a:rPr lang="en-US" dirty="0"/>
              <a:t>03</a:t>
            </a:r>
          </a:p>
        </p:txBody>
      </p:sp>
      <p:sp>
        <p:nvSpPr>
          <p:cNvPr id="24" name="Text Placeholder 23">
            <a:extLst>
              <a:ext uri="{FF2B5EF4-FFF2-40B4-BE49-F238E27FC236}">
                <a16:creationId xmlns:a16="http://schemas.microsoft.com/office/drawing/2014/main" id="{327E5413-3091-C749-9F40-4239B7D27271}"/>
              </a:ext>
            </a:extLst>
          </p:cNvPr>
          <p:cNvSpPr>
            <a:spLocks noGrp="1"/>
          </p:cNvSpPr>
          <p:nvPr>
            <p:ph type="body" sz="quarter" idx="24"/>
          </p:nvPr>
        </p:nvSpPr>
        <p:spPr/>
        <p:txBody>
          <a:bodyPr/>
          <a:lstStyle/>
          <a:p>
            <a:r>
              <a:rPr lang="en-US" dirty="0"/>
              <a:t>ÉTAPE</a:t>
            </a:r>
          </a:p>
        </p:txBody>
      </p:sp>
      <p:sp>
        <p:nvSpPr>
          <p:cNvPr id="25" name="Text Placeholder 24">
            <a:extLst>
              <a:ext uri="{FF2B5EF4-FFF2-40B4-BE49-F238E27FC236}">
                <a16:creationId xmlns:a16="http://schemas.microsoft.com/office/drawing/2014/main" id="{E265BC70-68EA-764B-BC13-CA74CAF5EA26}"/>
              </a:ext>
            </a:extLst>
          </p:cNvPr>
          <p:cNvSpPr>
            <a:spLocks noGrp="1"/>
          </p:cNvSpPr>
          <p:nvPr>
            <p:ph type="body" sz="quarter" idx="25"/>
          </p:nvPr>
        </p:nvSpPr>
        <p:spPr/>
        <p:txBody>
          <a:bodyPr/>
          <a:lstStyle/>
          <a:p>
            <a:r>
              <a:rPr lang="en-US" dirty="0"/>
              <a:t>04</a:t>
            </a:r>
          </a:p>
        </p:txBody>
      </p:sp>
      <p:sp>
        <p:nvSpPr>
          <p:cNvPr id="26" name="Text Placeholder 25">
            <a:extLst>
              <a:ext uri="{FF2B5EF4-FFF2-40B4-BE49-F238E27FC236}">
                <a16:creationId xmlns:a16="http://schemas.microsoft.com/office/drawing/2014/main" id="{4046256D-EC52-0240-A45A-9E0608C09782}"/>
              </a:ext>
            </a:extLst>
          </p:cNvPr>
          <p:cNvSpPr>
            <a:spLocks noGrp="1"/>
          </p:cNvSpPr>
          <p:nvPr>
            <p:ph type="body" sz="quarter" idx="26"/>
          </p:nvPr>
        </p:nvSpPr>
        <p:spPr/>
        <p:txBody>
          <a:bodyPr/>
          <a:lstStyle/>
          <a:p>
            <a:r>
              <a:rPr lang="en-US" dirty="0"/>
              <a:t>ÉTAPE</a:t>
            </a:r>
          </a:p>
        </p:txBody>
      </p:sp>
      <p:sp>
        <p:nvSpPr>
          <p:cNvPr id="27" name="Text Placeholder 26">
            <a:extLst>
              <a:ext uri="{FF2B5EF4-FFF2-40B4-BE49-F238E27FC236}">
                <a16:creationId xmlns:a16="http://schemas.microsoft.com/office/drawing/2014/main" id="{BCF7AB8F-437D-C54C-AD4A-1C56834365DE}"/>
              </a:ext>
            </a:extLst>
          </p:cNvPr>
          <p:cNvSpPr>
            <a:spLocks noGrp="1"/>
          </p:cNvSpPr>
          <p:nvPr>
            <p:ph type="body" sz="quarter" idx="27"/>
          </p:nvPr>
        </p:nvSpPr>
        <p:spPr>
          <a:xfrm>
            <a:off x="3873500" y="3474291"/>
            <a:ext cx="1974115" cy="684000"/>
          </a:xfrm>
        </p:spPr>
        <p:txBody>
          <a:bodyPr/>
          <a:lstStyle/>
          <a:p>
            <a:r>
              <a:rPr lang="en-US" dirty="0" err="1"/>
              <a:t>GÉnÉraliste</a:t>
            </a:r>
            <a:r>
              <a:rPr lang="en-US" dirty="0"/>
              <a:t> /Patient</a:t>
            </a:r>
          </a:p>
        </p:txBody>
      </p:sp>
      <p:sp>
        <p:nvSpPr>
          <p:cNvPr id="28" name="Text Placeholder 27">
            <a:extLst>
              <a:ext uri="{FF2B5EF4-FFF2-40B4-BE49-F238E27FC236}">
                <a16:creationId xmlns:a16="http://schemas.microsoft.com/office/drawing/2014/main" id="{AE6389E7-3883-4F4F-9BA3-6AF3C86EE70F}"/>
              </a:ext>
            </a:extLst>
          </p:cNvPr>
          <p:cNvSpPr>
            <a:spLocks noGrp="1"/>
          </p:cNvSpPr>
          <p:nvPr>
            <p:ph type="body" sz="quarter" idx="28"/>
          </p:nvPr>
        </p:nvSpPr>
        <p:spPr>
          <a:xfrm>
            <a:off x="3873500" y="4216614"/>
            <a:ext cx="1974115" cy="1559225"/>
          </a:xfrm>
        </p:spPr>
        <p:txBody>
          <a:bodyPr>
            <a:normAutofit fontScale="25000" lnSpcReduction="20000"/>
          </a:bodyPr>
          <a:lstStyle/>
          <a:p>
            <a:pPr>
              <a:lnSpc>
                <a:spcPct val="160000"/>
              </a:lnSpc>
            </a:pPr>
            <a:r>
              <a:rPr lang="en-GB" sz="5600" dirty="0">
                <a:effectLst/>
                <a:latin typeface="Josefin Sans" pitchFamily="2" charset="0"/>
                <a:ea typeface="Times New Roman" panose="02020603050405020304" pitchFamily="18" charset="0"/>
              </a:rPr>
              <a:t>Le médecin généraliste demande à Joséphine si elle accepterait d'être soutenue pour sa santé et son bien-être. </a:t>
            </a:r>
            <a:endParaRPr lang="en-US" sz="5600" dirty="0">
              <a:latin typeface="Josefin Sans" pitchFamily="2" charset="0"/>
            </a:endParaRPr>
          </a:p>
          <a:p>
            <a:endParaRPr lang="en-US" dirty="0"/>
          </a:p>
        </p:txBody>
      </p:sp>
      <p:sp>
        <p:nvSpPr>
          <p:cNvPr id="29" name="Text Placeholder 28">
            <a:extLst>
              <a:ext uri="{FF2B5EF4-FFF2-40B4-BE49-F238E27FC236}">
                <a16:creationId xmlns:a16="http://schemas.microsoft.com/office/drawing/2014/main" id="{9C374B52-BE3B-7245-9646-EA739AD7A36B}"/>
              </a:ext>
            </a:extLst>
          </p:cNvPr>
          <p:cNvSpPr>
            <a:spLocks noGrp="1"/>
          </p:cNvSpPr>
          <p:nvPr>
            <p:ph type="body" sz="quarter" idx="29"/>
          </p:nvPr>
        </p:nvSpPr>
        <p:spPr>
          <a:xfrm>
            <a:off x="5847615" y="3474291"/>
            <a:ext cx="3188809" cy="684000"/>
          </a:xfrm>
        </p:spPr>
        <p:txBody>
          <a:bodyPr/>
          <a:lstStyle/>
          <a:p>
            <a:r>
              <a:rPr lang="en-US" dirty="0" err="1"/>
              <a:t>Recommandation</a:t>
            </a:r>
            <a:r>
              <a:rPr lang="en-US" dirty="0"/>
              <a:t> du </a:t>
            </a:r>
            <a:r>
              <a:rPr lang="en-US" dirty="0" err="1"/>
              <a:t>médecin</a:t>
            </a:r>
            <a:r>
              <a:rPr lang="en-US" dirty="0"/>
              <a:t> généraliste </a:t>
            </a:r>
          </a:p>
        </p:txBody>
      </p:sp>
      <p:sp>
        <p:nvSpPr>
          <p:cNvPr id="30" name="Text Placeholder 29">
            <a:extLst>
              <a:ext uri="{FF2B5EF4-FFF2-40B4-BE49-F238E27FC236}">
                <a16:creationId xmlns:a16="http://schemas.microsoft.com/office/drawing/2014/main" id="{C1A07ACE-08A7-3A47-8E84-94C8BC383526}"/>
              </a:ext>
            </a:extLst>
          </p:cNvPr>
          <p:cNvSpPr>
            <a:spLocks noGrp="1"/>
          </p:cNvSpPr>
          <p:nvPr>
            <p:ph type="body" sz="quarter" idx="30"/>
          </p:nvPr>
        </p:nvSpPr>
        <p:spPr>
          <a:xfrm>
            <a:off x="6413063" y="4216614"/>
            <a:ext cx="1857276" cy="1559225"/>
          </a:xfrm>
        </p:spPr>
        <p:txBody>
          <a:bodyPr>
            <a:normAutofit fontScale="25000" lnSpcReduction="20000"/>
          </a:bodyPr>
          <a:lstStyle/>
          <a:p>
            <a:pPr>
              <a:lnSpc>
                <a:spcPct val="160000"/>
              </a:lnSpc>
            </a:pP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Joséphine convient qu'il est temps de faire des changements et consent </a:t>
            </a:r>
            <a:r>
              <a:rPr lang="en-GB" sz="5600" dirty="0" err="1">
                <a:solidFill>
                  <a:srgbClr val="000000"/>
                </a:solidFill>
                <a:effectLst/>
                <a:latin typeface="Josefin Sans" pitchFamily="2" charset="0"/>
                <a:ea typeface="Times New Roman" panose="02020603050405020304" pitchFamily="18" charset="0"/>
                <a:cs typeface="Calibri" panose="020F0502020204030204" pitchFamily="34" charset="0"/>
              </a:rPr>
              <a:t>à</a:t>
            </a:r>
            <a:r>
              <a:rPr lang="en-GB" sz="5600" dirty="0">
                <a:solidFill>
                  <a:srgbClr val="000000"/>
                </a:solidFill>
                <a:effectLst/>
                <a:latin typeface="Josefin Sans" pitchFamily="2" charset="0"/>
                <a:ea typeface="Times New Roman" panose="02020603050405020304" pitchFamily="18" charset="0"/>
                <a:cs typeface="Calibri" panose="020F0502020204030204" pitchFamily="34" charset="0"/>
              </a:rPr>
              <a:t> se fair recommender un agent de liaison. </a:t>
            </a:r>
            <a:endParaRPr lang="en-GB" sz="5600" dirty="0">
              <a:effectLst/>
              <a:latin typeface="Josefin Sans" pitchFamily="2" charset="0"/>
              <a:ea typeface="Calibri" panose="020F0502020204030204" pitchFamily="34" charset="0"/>
              <a:cs typeface="Times New Roman" panose="02020603050405020304" pitchFamily="18" charset="0"/>
            </a:endParaRPr>
          </a:p>
          <a:p>
            <a:endParaRPr lang="en-US" sz="5600" dirty="0"/>
          </a:p>
          <a:p>
            <a:endParaRPr lang="en-US" dirty="0"/>
          </a:p>
        </p:txBody>
      </p:sp>
      <p:sp>
        <p:nvSpPr>
          <p:cNvPr id="31" name="Text Placeholder 30">
            <a:extLst>
              <a:ext uri="{FF2B5EF4-FFF2-40B4-BE49-F238E27FC236}">
                <a16:creationId xmlns:a16="http://schemas.microsoft.com/office/drawing/2014/main" id="{2FC8AE15-7BD2-C34F-8452-F9BFFCFA84B9}"/>
              </a:ext>
            </a:extLst>
          </p:cNvPr>
          <p:cNvSpPr>
            <a:spLocks noGrp="1"/>
          </p:cNvSpPr>
          <p:nvPr>
            <p:ph type="body" sz="quarter" idx="31"/>
          </p:nvPr>
        </p:nvSpPr>
        <p:spPr>
          <a:xfrm>
            <a:off x="8877494" y="3474291"/>
            <a:ext cx="1955606" cy="684000"/>
          </a:xfrm>
        </p:spPr>
        <p:txBody>
          <a:bodyPr/>
          <a:lstStyle/>
          <a:p>
            <a:r>
              <a:rPr lang="en-US" dirty="0"/>
              <a:t>Prescription sociale</a:t>
            </a:r>
          </a:p>
        </p:txBody>
      </p:sp>
      <p:sp>
        <p:nvSpPr>
          <p:cNvPr id="32" name="Text Placeholder 31">
            <a:extLst>
              <a:ext uri="{FF2B5EF4-FFF2-40B4-BE49-F238E27FC236}">
                <a16:creationId xmlns:a16="http://schemas.microsoft.com/office/drawing/2014/main" id="{2C646ED5-3477-ED43-90BC-F811A57B7BB1}"/>
              </a:ext>
            </a:extLst>
          </p:cNvPr>
          <p:cNvSpPr>
            <a:spLocks noGrp="1"/>
          </p:cNvSpPr>
          <p:nvPr>
            <p:ph type="body" sz="quarter" idx="32"/>
          </p:nvPr>
        </p:nvSpPr>
        <p:spPr>
          <a:xfrm>
            <a:off x="9036424" y="4216614"/>
            <a:ext cx="1857276" cy="1559225"/>
          </a:xfrm>
        </p:spPr>
        <p:txBody>
          <a:bodyPr>
            <a:normAutofit fontScale="32500" lnSpcReduction="20000"/>
          </a:bodyPr>
          <a:lstStyle/>
          <a:p>
            <a:pPr>
              <a:lnSpc>
                <a:spcPct val="160000"/>
              </a:lnSpc>
            </a:pPr>
            <a:r>
              <a:rPr lang="en-GB" sz="4000" dirty="0">
                <a:effectLst/>
                <a:latin typeface="Josefin Sans" pitchFamily="2" charset="0"/>
                <a:ea typeface="Times New Roman" panose="02020603050405020304" pitchFamily="18" charset="0"/>
              </a:rPr>
              <a:t>Josephine rencontre son agent de liaison Melanie dans le délai convenu de 4 à 6 semaines.</a:t>
            </a:r>
            <a:endParaRPr lang="en-US" sz="4000" dirty="0">
              <a:latin typeface="Josefin Sans" pitchFamily="2" charset="0"/>
            </a:endParaRPr>
          </a:p>
          <a:p>
            <a:endParaRPr lang="en-US" dirty="0"/>
          </a:p>
        </p:txBody>
      </p:sp>
      <p:sp>
        <p:nvSpPr>
          <p:cNvPr id="50" name="Freeform 35">
            <a:extLst>
              <a:ext uri="{FF2B5EF4-FFF2-40B4-BE49-F238E27FC236}">
                <a16:creationId xmlns:a16="http://schemas.microsoft.com/office/drawing/2014/main" id="{7F632860-B07C-8245-928B-E70081F537CF}"/>
              </a:ext>
            </a:extLst>
          </p:cNvPr>
          <p:cNvSpPr>
            <a:spLocks noEditPoints="1"/>
          </p:cNvSpPr>
          <p:nvPr/>
        </p:nvSpPr>
        <p:spPr bwMode="auto">
          <a:xfrm>
            <a:off x="2312992" y="2499773"/>
            <a:ext cx="565150" cy="630238"/>
          </a:xfrm>
          <a:custGeom>
            <a:avLst/>
            <a:gdLst>
              <a:gd name="T0" fmla="*/ 50 w 149"/>
              <a:gd name="T1" fmla="*/ 129 h 166"/>
              <a:gd name="T2" fmla="*/ 38 w 149"/>
              <a:gd name="T3" fmla="*/ 100 h 166"/>
              <a:gd name="T4" fmla="*/ 32 w 149"/>
              <a:gd name="T5" fmla="*/ 75 h 166"/>
              <a:gd name="T6" fmla="*/ 76 w 149"/>
              <a:gd name="T7" fmla="*/ 28 h 166"/>
              <a:gd name="T8" fmla="*/ 119 w 149"/>
              <a:gd name="T9" fmla="*/ 75 h 166"/>
              <a:gd name="T10" fmla="*/ 114 w 149"/>
              <a:gd name="T11" fmla="*/ 99 h 166"/>
              <a:gd name="T12" fmla="*/ 103 w 149"/>
              <a:gd name="T13" fmla="*/ 124 h 166"/>
              <a:gd name="T14" fmla="*/ 90 w 149"/>
              <a:gd name="T15" fmla="*/ 132 h 166"/>
              <a:gd name="T16" fmla="*/ 72 w 149"/>
              <a:gd name="T17" fmla="*/ 136 h 166"/>
              <a:gd name="T18" fmla="*/ 55 w 149"/>
              <a:gd name="T19" fmla="*/ 143 h 166"/>
              <a:gd name="T20" fmla="*/ 52 w 149"/>
              <a:gd name="T21" fmla="*/ 147 h 166"/>
              <a:gd name="T22" fmla="*/ 53 w 149"/>
              <a:gd name="T23" fmla="*/ 151 h 166"/>
              <a:gd name="T24" fmla="*/ 58 w 149"/>
              <a:gd name="T25" fmla="*/ 152 h 166"/>
              <a:gd name="T26" fmla="*/ 92 w 149"/>
              <a:gd name="T27" fmla="*/ 144 h 166"/>
              <a:gd name="T28" fmla="*/ 97 w 149"/>
              <a:gd name="T29" fmla="*/ 145 h 166"/>
              <a:gd name="T30" fmla="*/ 98 w 149"/>
              <a:gd name="T31" fmla="*/ 150 h 166"/>
              <a:gd name="T32" fmla="*/ 95 w 149"/>
              <a:gd name="T33" fmla="*/ 155 h 166"/>
              <a:gd name="T34" fmla="*/ 81 w 149"/>
              <a:gd name="T35" fmla="*/ 161 h 166"/>
              <a:gd name="T36" fmla="*/ 65 w 149"/>
              <a:gd name="T37" fmla="*/ 166 h 166"/>
              <a:gd name="T38" fmla="*/ 65 w 149"/>
              <a:gd name="T39" fmla="*/ 74 h 166"/>
              <a:gd name="T40" fmla="*/ 74 w 149"/>
              <a:gd name="T41" fmla="*/ 85 h 166"/>
              <a:gd name="T42" fmla="*/ 86 w 149"/>
              <a:gd name="T43" fmla="*/ 63 h 166"/>
              <a:gd name="T44" fmla="*/ 17 w 149"/>
              <a:gd name="T45" fmla="*/ 76 h 166"/>
              <a:gd name="T46" fmla="*/ 0 w 149"/>
              <a:gd name="T47" fmla="*/ 73 h 166"/>
              <a:gd name="T48" fmla="*/ 24 w 149"/>
              <a:gd name="T49" fmla="*/ 43 h 166"/>
              <a:gd name="T50" fmla="*/ 10 w 149"/>
              <a:gd name="T51" fmla="*/ 38 h 166"/>
              <a:gd name="T52" fmla="*/ 46 w 149"/>
              <a:gd name="T53" fmla="*/ 23 h 166"/>
              <a:gd name="T54" fmla="*/ 38 w 149"/>
              <a:gd name="T55" fmla="*/ 12 h 166"/>
              <a:gd name="T56" fmla="*/ 76 w 149"/>
              <a:gd name="T57" fmla="*/ 16 h 166"/>
              <a:gd name="T58" fmla="*/ 75 w 149"/>
              <a:gd name="T59" fmla="*/ 0 h 166"/>
              <a:gd name="T60" fmla="*/ 111 w 149"/>
              <a:gd name="T61" fmla="*/ 12 h 166"/>
              <a:gd name="T62" fmla="*/ 106 w 149"/>
              <a:gd name="T63" fmla="*/ 24 h 166"/>
              <a:gd name="T64" fmla="*/ 139 w 149"/>
              <a:gd name="T65" fmla="*/ 39 h 166"/>
              <a:gd name="T66" fmla="*/ 128 w 149"/>
              <a:gd name="T67" fmla="*/ 44 h 166"/>
              <a:gd name="T68" fmla="*/ 126 w 149"/>
              <a:gd name="T69" fmla="*/ 45 h 166"/>
              <a:gd name="T70" fmla="*/ 149 w 149"/>
              <a:gd name="T71" fmla="*/ 76 h 166"/>
              <a:gd name="T72" fmla="*/ 133 w 149"/>
              <a:gd name="T73" fmla="*/ 75 h 166"/>
              <a:gd name="T74" fmla="*/ 75 w 149"/>
              <a:gd name="T75" fmla="*/ 45 h 166"/>
              <a:gd name="T76" fmla="*/ 48 w 149"/>
              <a:gd name="T77" fmla="*/ 71 h 166"/>
              <a:gd name="T78" fmla="*/ 75 w 149"/>
              <a:gd name="T79" fmla="*/ 97 h 166"/>
              <a:gd name="T80" fmla="*/ 102 w 149"/>
              <a:gd name="T81" fmla="*/ 71 h 166"/>
              <a:gd name="T82" fmla="*/ 75 w 149"/>
              <a:gd name="T83" fmla="*/ 45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9" h="166">
                <a:moveTo>
                  <a:pt x="50" y="129"/>
                </a:moveTo>
                <a:cubicBezTo>
                  <a:pt x="51" y="121"/>
                  <a:pt x="48" y="114"/>
                  <a:pt x="38" y="100"/>
                </a:cubicBezTo>
                <a:cubicBezTo>
                  <a:pt x="33" y="92"/>
                  <a:pt x="32" y="83"/>
                  <a:pt x="32" y="75"/>
                </a:cubicBezTo>
                <a:cubicBezTo>
                  <a:pt x="32" y="50"/>
                  <a:pt x="51" y="28"/>
                  <a:pt x="76" y="28"/>
                </a:cubicBezTo>
                <a:cubicBezTo>
                  <a:pt x="101" y="28"/>
                  <a:pt x="119" y="50"/>
                  <a:pt x="119" y="75"/>
                </a:cubicBezTo>
                <a:cubicBezTo>
                  <a:pt x="119" y="83"/>
                  <a:pt x="118" y="92"/>
                  <a:pt x="114" y="99"/>
                </a:cubicBezTo>
                <a:cubicBezTo>
                  <a:pt x="106" y="111"/>
                  <a:pt x="104" y="118"/>
                  <a:pt x="103" y="124"/>
                </a:cubicBezTo>
                <a:moveTo>
                  <a:pt x="90" y="132"/>
                </a:moveTo>
                <a:cubicBezTo>
                  <a:pt x="84" y="134"/>
                  <a:pt x="78" y="135"/>
                  <a:pt x="72" y="136"/>
                </a:cubicBezTo>
                <a:cubicBezTo>
                  <a:pt x="66" y="137"/>
                  <a:pt x="60" y="139"/>
                  <a:pt x="55" y="143"/>
                </a:cubicBezTo>
                <a:cubicBezTo>
                  <a:pt x="54" y="144"/>
                  <a:pt x="53" y="145"/>
                  <a:pt x="52" y="147"/>
                </a:cubicBezTo>
                <a:cubicBezTo>
                  <a:pt x="52" y="148"/>
                  <a:pt x="52" y="150"/>
                  <a:pt x="53" y="151"/>
                </a:cubicBezTo>
                <a:cubicBezTo>
                  <a:pt x="55" y="152"/>
                  <a:pt x="56" y="152"/>
                  <a:pt x="58" y="152"/>
                </a:cubicBezTo>
                <a:cubicBezTo>
                  <a:pt x="70" y="150"/>
                  <a:pt x="81" y="144"/>
                  <a:pt x="92" y="144"/>
                </a:cubicBezTo>
                <a:cubicBezTo>
                  <a:pt x="94" y="144"/>
                  <a:pt x="96" y="145"/>
                  <a:pt x="97" y="145"/>
                </a:cubicBezTo>
                <a:cubicBezTo>
                  <a:pt x="98" y="147"/>
                  <a:pt x="99" y="149"/>
                  <a:pt x="98" y="150"/>
                </a:cubicBezTo>
                <a:cubicBezTo>
                  <a:pt x="98" y="152"/>
                  <a:pt x="96" y="154"/>
                  <a:pt x="95" y="155"/>
                </a:cubicBezTo>
                <a:cubicBezTo>
                  <a:pt x="91" y="158"/>
                  <a:pt x="86" y="160"/>
                  <a:pt x="81" y="161"/>
                </a:cubicBezTo>
                <a:cubicBezTo>
                  <a:pt x="76" y="163"/>
                  <a:pt x="70" y="165"/>
                  <a:pt x="65" y="166"/>
                </a:cubicBezTo>
                <a:moveTo>
                  <a:pt x="65" y="74"/>
                </a:moveTo>
                <a:cubicBezTo>
                  <a:pt x="68" y="77"/>
                  <a:pt x="72" y="81"/>
                  <a:pt x="74" y="85"/>
                </a:cubicBezTo>
                <a:cubicBezTo>
                  <a:pt x="76" y="77"/>
                  <a:pt x="80" y="70"/>
                  <a:pt x="86" y="63"/>
                </a:cubicBezTo>
                <a:moveTo>
                  <a:pt x="17" y="76"/>
                </a:moveTo>
                <a:cubicBezTo>
                  <a:pt x="11" y="75"/>
                  <a:pt x="6" y="72"/>
                  <a:pt x="0" y="73"/>
                </a:cubicBezTo>
                <a:moveTo>
                  <a:pt x="24" y="43"/>
                </a:moveTo>
                <a:cubicBezTo>
                  <a:pt x="20" y="40"/>
                  <a:pt x="15" y="38"/>
                  <a:pt x="10" y="38"/>
                </a:cubicBezTo>
                <a:moveTo>
                  <a:pt x="46" y="23"/>
                </a:moveTo>
                <a:cubicBezTo>
                  <a:pt x="43" y="19"/>
                  <a:pt x="41" y="16"/>
                  <a:pt x="38" y="12"/>
                </a:cubicBezTo>
                <a:moveTo>
                  <a:pt x="76" y="16"/>
                </a:moveTo>
                <a:cubicBezTo>
                  <a:pt x="76" y="11"/>
                  <a:pt x="75" y="6"/>
                  <a:pt x="75" y="0"/>
                </a:cubicBezTo>
                <a:moveTo>
                  <a:pt x="111" y="12"/>
                </a:moveTo>
                <a:cubicBezTo>
                  <a:pt x="108" y="15"/>
                  <a:pt x="107" y="19"/>
                  <a:pt x="106" y="24"/>
                </a:cubicBezTo>
                <a:moveTo>
                  <a:pt x="139" y="39"/>
                </a:moveTo>
                <a:cubicBezTo>
                  <a:pt x="135" y="40"/>
                  <a:pt x="132" y="42"/>
                  <a:pt x="128" y="44"/>
                </a:cubicBezTo>
                <a:cubicBezTo>
                  <a:pt x="128" y="44"/>
                  <a:pt x="127" y="45"/>
                  <a:pt x="126" y="45"/>
                </a:cubicBezTo>
                <a:moveTo>
                  <a:pt x="149" y="76"/>
                </a:moveTo>
                <a:cubicBezTo>
                  <a:pt x="144" y="76"/>
                  <a:pt x="139" y="76"/>
                  <a:pt x="133" y="75"/>
                </a:cubicBezTo>
                <a:moveTo>
                  <a:pt x="75" y="45"/>
                </a:moveTo>
                <a:cubicBezTo>
                  <a:pt x="60" y="45"/>
                  <a:pt x="48" y="57"/>
                  <a:pt x="48" y="71"/>
                </a:cubicBezTo>
                <a:cubicBezTo>
                  <a:pt x="48" y="85"/>
                  <a:pt x="60" y="97"/>
                  <a:pt x="75" y="97"/>
                </a:cubicBezTo>
                <a:cubicBezTo>
                  <a:pt x="90" y="97"/>
                  <a:pt x="102" y="85"/>
                  <a:pt x="102" y="71"/>
                </a:cubicBezTo>
                <a:cubicBezTo>
                  <a:pt x="102" y="57"/>
                  <a:pt x="90" y="45"/>
                  <a:pt x="75" y="45"/>
                </a:cubicBezTo>
                <a:close/>
              </a:path>
            </a:pathLst>
          </a:custGeom>
          <a:solidFill>
            <a:schemeClr val="tx1"/>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1" name="Freeform 50">
            <a:extLst>
              <a:ext uri="{FF2B5EF4-FFF2-40B4-BE49-F238E27FC236}">
                <a16:creationId xmlns:a16="http://schemas.microsoft.com/office/drawing/2014/main" id="{AFF2648F-5F56-DA42-AF18-D32BCEC65D55}"/>
              </a:ext>
            </a:extLst>
          </p:cNvPr>
          <p:cNvSpPr>
            <a:spLocks noEditPoints="1"/>
          </p:cNvSpPr>
          <p:nvPr/>
        </p:nvSpPr>
        <p:spPr bwMode="auto">
          <a:xfrm>
            <a:off x="4517422" y="2666400"/>
            <a:ext cx="831200" cy="463611"/>
          </a:xfrm>
          <a:custGeom>
            <a:avLst/>
            <a:gdLst>
              <a:gd name="T0" fmla="*/ 177 w 232"/>
              <a:gd name="T1" fmla="*/ 51 h 129"/>
              <a:gd name="T2" fmla="*/ 180 w 232"/>
              <a:gd name="T3" fmla="*/ 81 h 129"/>
              <a:gd name="T4" fmla="*/ 164 w 232"/>
              <a:gd name="T5" fmla="*/ 89 h 129"/>
              <a:gd name="T6" fmla="*/ 132 w 232"/>
              <a:gd name="T7" fmla="*/ 65 h 129"/>
              <a:gd name="T8" fmla="*/ 89 w 232"/>
              <a:gd name="T9" fmla="*/ 66 h 129"/>
              <a:gd name="T10" fmla="*/ 88 w 232"/>
              <a:gd name="T11" fmla="*/ 44 h 129"/>
              <a:gd name="T12" fmla="*/ 163 w 232"/>
              <a:gd name="T13" fmla="*/ 29 h 129"/>
              <a:gd name="T14" fmla="*/ 58 w 232"/>
              <a:gd name="T15" fmla="*/ 106 h 129"/>
              <a:gd name="T16" fmla="*/ 75 w 232"/>
              <a:gd name="T17" fmla="*/ 87 h 129"/>
              <a:gd name="T18" fmla="*/ 55 w 232"/>
              <a:gd name="T19" fmla="*/ 93 h 129"/>
              <a:gd name="T20" fmla="*/ 66 w 232"/>
              <a:gd name="T21" fmla="*/ 101 h 129"/>
              <a:gd name="T22" fmla="*/ 70 w 232"/>
              <a:gd name="T23" fmla="*/ 117 h 129"/>
              <a:gd name="T24" fmla="*/ 91 w 232"/>
              <a:gd name="T25" fmla="*/ 92 h 129"/>
              <a:gd name="T26" fmla="*/ 76 w 232"/>
              <a:gd name="T27" fmla="*/ 91 h 129"/>
              <a:gd name="T28" fmla="*/ 100 w 232"/>
              <a:gd name="T29" fmla="*/ 95 h 129"/>
              <a:gd name="T30" fmla="*/ 78 w 232"/>
              <a:gd name="T31" fmla="*/ 121 h 129"/>
              <a:gd name="T32" fmla="*/ 100 w 232"/>
              <a:gd name="T33" fmla="*/ 95 h 129"/>
              <a:gd name="T34" fmla="*/ 88 w 232"/>
              <a:gd name="T35" fmla="*/ 125 h 129"/>
              <a:gd name="T36" fmla="*/ 108 w 232"/>
              <a:gd name="T37" fmla="*/ 117 h 129"/>
              <a:gd name="T38" fmla="*/ 90 w 232"/>
              <a:gd name="T39" fmla="*/ 117 h 129"/>
              <a:gd name="T40" fmla="*/ 88 w 232"/>
              <a:gd name="T41" fmla="*/ 34 h 129"/>
              <a:gd name="T42" fmla="*/ 72 w 232"/>
              <a:gd name="T43" fmla="*/ 35 h 129"/>
              <a:gd name="T44" fmla="*/ 53 w 232"/>
              <a:gd name="T45" fmla="*/ 61 h 129"/>
              <a:gd name="T46" fmla="*/ 55 w 232"/>
              <a:gd name="T47" fmla="*/ 93 h 129"/>
              <a:gd name="T48" fmla="*/ 120 w 232"/>
              <a:gd name="T49" fmla="*/ 126 h 129"/>
              <a:gd name="T50" fmla="*/ 120 w 232"/>
              <a:gd name="T51" fmla="*/ 118 h 129"/>
              <a:gd name="T52" fmla="*/ 141 w 232"/>
              <a:gd name="T53" fmla="*/ 116 h 129"/>
              <a:gd name="T54" fmla="*/ 153 w 232"/>
              <a:gd name="T55" fmla="*/ 116 h 129"/>
              <a:gd name="T56" fmla="*/ 164 w 232"/>
              <a:gd name="T57" fmla="*/ 107 h 129"/>
              <a:gd name="T58" fmla="*/ 0 w 232"/>
              <a:gd name="T59" fmla="*/ 58 h 129"/>
              <a:gd name="T60" fmla="*/ 28 w 232"/>
              <a:gd name="T61" fmla="*/ 80 h 129"/>
              <a:gd name="T62" fmla="*/ 37 w 232"/>
              <a:gd name="T63" fmla="*/ 81 h 129"/>
              <a:gd name="T64" fmla="*/ 78 w 232"/>
              <a:gd name="T65" fmla="*/ 23 h 129"/>
              <a:gd name="T66" fmla="*/ 58 w 232"/>
              <a:gd name="T67" fmla="*/ 7 h 129"/>
              <a:gd name="T68" fmla="*/ 198 w 232"/>
              <a:gd name="T69" fmla="*/ 1 h 129"/>
              <a:gd name="T70" fmla="*/ 163 w 232"/>
              <a:gd name="T71" fmla="*/ 29 h 129"/>
              <a:gd name="T72" fmla="*/ 193 w 232"/>
              <a:gd name="T73" fmla="*/ 78 h 129"/>
              <a:gd name="T74" fmla="*/ 197 w 232"/>
              <a:gd name="T75" fmla="*/ 78 h 129"/>
              <a:gd name="T76" fmla="*/ 232 w 232"/>
              <a:gd name="T77" fmla="*/ 6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2" h="129">
                <a:moveTo>
                  <a:pt x="163" y="29"/>
                </a:moveTo>
                <a:cubicBezTo>
                  <a:pt x="168" y="36"/>
                  <a:pt x="172" y="44"/>
                  <a:pt x="177" y="51"/>
                </a:cubicBezTo>
                <a:cubicBezTo>
                  <a:pt x="181" y="59"/>
                  <a:pt x="186" y="67"/>
                  <a:pt x="190" y="75"/>
                </a:cubicBezTo>
                <a:cubicBezTo>
                  <a:pt x="186" y="76"/>
                  <a:pt x="183" y="78"/>
                  <a:pt x="180" y="81"/>
                </a:cubicBezTo>
                <a:cubicBezTo>
                  <a:pt x="177" y="84"/>
                  <a:pt x="175" y="87"/>
                  <a:pt x="173" y="90"/>
                </a:cubicBezTo>
                <a:cubicBezTo>
                  <a:pt x="170" y="94"/>
                  <a:pt x="167" y="92"/>
                  <a:pt x="164" y="89"/>
                </a:cubicBezTo>
                <a:cubicBezTo>
                  <a:pt x="160" y="86"/>
                  <a:pt x="156" y="83"/>
                  <a:pt x="152" y="80"/>
                </a:cubicBezTo>
                <a:cubicBezTo>
                  <a:pt x="145" y="75"/>
                  <a:pt x="139" y="69"/>
                  <a:pt x="132" y="65"/>
                </a:cubicBezTo>
                <a:cubicBezTo>
                  <a:pt x="126" y="60"/>
                  <a:pt x="118" y="56"/>
                  <a:pt x="111" y="57"/>
                </a:cubicBezTo>
                <a:cubicBezTo>
                  <a:pt x="103" y="58"/>
                  <a:pt x="97" y="65"/>
                  <a:pt x="89" y="66"/>
                </a:cubicBezTo>
                <a:cubicBezTo>
                  <a:pt x="83" y="68"/>
                  <a:pt x="74" y="66"/>
                  <a:pt x="73" y="59"/>
                </a:cubicBezTo>
                <a:cubicBezTo>
                  <a:pt x="72" y="51"/>
                  <a:pt x="82" y="47"/>
                  <a:pt x="88" y="44"/>
                </a:cubicBezTo>
                <a:cubicBezTo>
                  <a:pt x="95" y="40"/>
                  <a:pt x="103" y="37"/>
                  <a:pt x="111" y="35"/>
                </a:cubicBezTo>
                <a:cubicBezTo>
                  <a:pt x="128" y="30"/>
                  <a:pt x="146" y="23"/>
                  <a:pt x="163" y="29"/>
                </a:cubicBezTo>
                <a:cubicBezTo>
                  <a:pt x="163" y="29"/>
                  <a:pt x="163" y="29"/>
                  <a:pt x="163" y="29"/>
                </a:cubicBezTo>
                <a:close/>
                <a:moveTo>
                  <a:pt x="58" y="106"/>
                </a:moveTo>
                <a:cubicBezTo>
                  <a:pt x="64" y="107"/>
                  <a:pt x="69" y="100"/>
                  <a:pt x="72" y="96"/>
                </a:cubicBezTo>
                <a:cubicBezTo>
                  <a:pt x="74" y="93"/>
                  <a:pt x="76" y="90"/>
                  <a:pt x="75" y="87"/>
                </a:cubicBezTo>
                <a:cubicBezTo>
                  <a:pt x="74" y="85"/>
                  <a:pt x="71" y="83"/>
                  <a:pt x="68" y="83"/>
                </a:cubicBezTo>
                <a:cubicBezTo>
                  <a:pt x="63" y="84"/>
                  <a:pt x="57" y="90"/>
                  <a:pt x="55" y="93"/>
                </a:cubicBezTo>
                <a:cubicBezTo>
                  <a:pt x="52" y="97"/>
                  <a:pt x="51" y="105"/>
                  <a:pt x="58" y="106"/>
                </a:cubicBezTo>
                <a:close/>
                <a:moveTo>
                  <a:pt x="66" y="101"/>
                </a:moveTo>
                <a:cubicBezTo>
                  <a:pt x="64" y="104"/>
                  <a:pt x="60" y="107"/>
                  <a:pt x="62" y="111"/>
                </a:cubicBezTo>
                <a:cubicBezTo>
                  <a:pt x="63" y="115"/>
                  <a:pt x="66" y="118"/>
                  <a:pt x="70" y="117"/>
                </a:cubicBezTo>
                <a:cubicBezTo>
                  <a:pt x="77" y="115"/>
                  <a:pt x="82" y="106"/>
                  <a:pt x="86" y="102"/>
                </a:cubicBezTo>
                <a:cubicBezTo>
                  <a:pt x="89" y="99"/>
                  <a:pt x="91" y="96"/>
                  <a:pt x="91" y="92"/>
                </a:cubicBezTo>
                <a:cubicBezTo>
                  <a:pt x="91" y="89"/>
                  <a:pt x="88" y="86"/>
                  <a:pt x="85" y="86"/>
                </a:cubicBezTo>
                <a:cubicBezTo>
                  <a:pt x="81" y="86"/>
                  <a:pt x="79" y="88"/>
                  <a:pt x="76" y="91"/>
                </a:cubicBezTo>
                <a:cubicBezTo>
                  <a:pt x="73" y="95"/>
                  <a:pt x="70" y="98"/>
                  <a:pt x="66" y="101"/>
                </a:cubicBezTo>
                <a:close/>
                <a:moveTo>
                  <a:pt x="100" y="95"/>
                </a:moveTo>
                <a:cubicBezTo>
                  <a:pt x="94" y="90"/>
                  <a:pt x="87" y="100"/>
                  <a:pt x="83" y="104"/>
                </a:cubicBezTo>
                <a:cubicBezTo>
                  <a:pt x="80" y="108"/>
                  <a:pt x="70" y="117"/>
                  <a:pt x="78" y="121"/>
                </a:cubicBezTo>
                <a:cubicBezTo>
                  <a:pt x="84" y="126"/>
                  <a:pt x="91" y="116"/>
                  <a:pt x="95" y="112"/>
                </a:cubicBezTo>
                <a:cubicBezTo>
                  <a:pt x="99" y="108"/>
                  <a:pt x="107" y="99"/>
                  <a:pt x="100" y="95"/>
                </a:cubicBezTo>
                <a:close/>
                <a:moveTo>
                  <a:pt x="90" y="117"/>
                </a:moveTo>
                <a:cubicBezTo>
                  <a:pt x="88" y="120"/>
                  <a:pt x="87" y="122"/>
                  <a:pt x="88" y="125"/>
                </a:cubicBezTo>
                <a:cubicBezTo>
                  <a:pt x="89" y="128"/>
                  <a:pt x="92" y="129"/>
                  <a:pt x="94" y="128"/>
                </a:cubicBezTo>
                <a:cubicBezTo>
                  <a:pt x="100" y="127"/>
                  <a:pt x="106" y="121"/>
                  <a:pt x="108" y="117"/>
                </a:cubicBezTo>
                <a:cubicBezTo>
                  <a:pt x="111" y="112"/>
                  <a:pt x="110" y="105"/>
                  <a:pt x="103" y="106"/>
                </a:cubicBezTo>
                <a:cubicBezTo>
                  <a:pt x="97" y="107"/>
                  <a:pt x="93" y="113"/>
                  <a:pt x="90" y="117"/>
                </a:cubicBezTo>
                <a:close/>
                <a:moveTo>
                  <a:pt x="98" y="40"/>
                </a:moveTo>
                <a:cubicBezTo>
                  <a:pt x="95" y="38"/>
                  <a:pt x="92" y="36"/>
                  <a:pt x="88" y="34"/>
                </a:cubicBezTo>
                <a:cubicBezTo>
                  <a:pt x="85" y="33"/>
                  <a:pt x="81" y="30"/>
                  <a:pt x="78" y="31"/>
                </a:cubicBezTo>
                <a:cubicBezTo>
                  <a:pt x="75" y="31"/>
                  <a:pt x="74" y="33"/>
                  <a:pt x="72" y="35"/>
                </a:cubicBezTo>
                <a:cubicBezTo>
                  <a:pt x="70" y="38"/>
                  <a:pt x="68" y="41"/>
                  <a:pt x="66" y="44"/>
                </a:cubicBezTo>
                <a:cubicBezTo>
                  <a:pt x="62" y="50"/>
                  <a:pt x="57" y="56"/>
                  <a:pt x="53" y="61"/>
                </a:cubicBezTo>
                <a:cubicBezTo>
                  <a:pt x="48" y="68"/>
                  <a:pt x="43" y="75"/>
                  <a:pt x="37" y="80"/>
                </a:cubicBezTo>
                <a:cubicBezTo>
                  <a:pt x="43" y="85"/>
                  <a:pt x="49" y="89"/>
                  <a:pt x="55" y="93"/>
                </a:cubicBezTo>
                <a:moveTo>
                  <a:pt x="103" y="123"/>
                </a:moveTo>
                <a:cubicBezTo>
                  <a:pt x="108" y="127"/>
                  <a:pt x="114" y="128"/>
                  <a:pt x="120" y="126"/>
                </a:cubicBezTo>
                <a:cubicBezTo>
                  <a:pt x="122" y="126"/>
                  <a:pt x="125" y="125"/>
                  <a:pt x="125" y="123"/>
                </a:cubicBezTo>
                <a:cubicBezTo>
                  <a:pt x="124" y="120"/>
                  <a:pt x="120" y="120"/>
                  <a:pt x="120" y="118"/>
                </a:cubicBezTo>
                <a:cubicBezTo>
                  <a:pt x="125" y="123"/>
                  <a:pt x="131" y="129"/>
                  <a:pt x="138" y="124"/>
                </a:cubicBezTo>
                <a:cubicBezTo>
                  <a:pt x="141" y="123"/>
                  <a:pt x="142" y="119"/>
                  <a:pt x="141" y="116"/>
                </a:cubicBezTo>
                <a:cubicBezTo>
                  <a:pt x="140" y="112"/>
                  <a:pt x="136" y="110"/>
                  <a:pt x="133" y="108"/>
                </a:cubicBezTo>
                <a:cubicBezTo>
                  <a:pt x="138" y="113"/>
                  <a:pt x="145" y="120"/>
                  <a:pt x="153" y="116"/>
                </a:cubicBezTo>
                <a:cubicBezTo>
                  <a:pt x="161" y="111"/>
                  <a:pt x="154" y="102"/>
                  <a:pt x="148" y="99"/>
                </a:cubicBezTo>
                <a:cubicBezTo>
                  <a:pt x="153" y="103"/>
                  <a:pt x="157" y="108"/>
                  <a:pt x="164" y="107"/>
                </a:cubicBezTo>
                <a:cubicBezTo>
                  <a:pt x="171" y="105"/>
                  <a:pt x="172" y="98"/>
                  <a:pt x="169" y="92"/>
                </a:cubicBezTo>
                <a:moveTo>
                  <a:pt x="0" y="58"/>
                </a:moveTo>
                <a:cubicBezTo>
                  <a:pt x="6" y="62"/>
                  <a:pt x="13" y="68"/>
                  <a:pt x="19" y="73"/>
                </a:cubicBezTo>
                <a:cubicBezTo>
                  <a:pt x="22" y="75"/>
                  <a:pt x="25" y="77"/>
                  <a:pt x="28" y="80"/>
                </a:cubicBezTo>
                <a:cubicBezTo>
                  <a:pt x="29" y="81"/>
                  <a:pt x="31" y="84"/>
                  <a:pt x="33" y="84"/>
                </a:cubicBezTo>
                <a:cubicBezTo>
                  <a:pt x="34" y="84"/>
                  <a:pt x="36" y="82"/>
                  <a:pt x="37" y="81"/>
                </a:cubicBezTo>
                <a:moveTo>
                  <a:pt x="75" y="32"/>
                </a:moveTo>
                <a:cubicBezTo>
                  <a:pt x="78" y="30"/>
                  <a:pt x="82" y="27"/>
                  <a:pt x="78" y="23"/>
                </a:cubicBezTo>
                <a:cubicBezTo>
                  <a:pt x="75" y="21"/>
                  <a:pt x="72" y="18"/>
                  <a:pt x="69" y="16"/>
                </a:cubicBezTo>
                <a:cubicBezTo>
                  <a:pt x="65" y="13"/>
                  <a:pt x="62" y="10"/>
                  <a:pt x="58" y="7"/>
                </a:cubicBezTo>
                <a:cubicBezTo>
                  <a:pt x="55" y="5"/>
                  <a:pt x="51" y="2"/>
                  <a:pt x="47" y="0"/>
                </a:cubicBezTo>
                <a:moveTo>
                  <a:pt x="198" y="1"/>
                </a:moveTo>
                <a:cubicBezTo>
                  <a:pt x="185" y="8"/>
                  <a:pt x="171" y="14"/>
                  <a:pt x="158" y="21"/>
                </a:cubicBezTo>
                <a:cubicBezTo>
                  <a:pt x="160" y="23"/>
                  <a:pt x="161" y="26"/>
                  <a:pt x="163" y="29"/>
                </a:cubicBezTo>
                <a:moveTo>
                  <a:pt x="190" y="73"/>
                </a:moveTo>
                <a:cubicBezTo>
                  <a:pt x="191" y="75"/>
                  <a:pt x="191" y="77"/>
                  <a:pt x="193" y="78"/>
                </a:cubicBezTo>
                <a:cubicBezTo>
                  <a:pt x="193" y="79"/>
                  <a:pt x="193" y="79"/>
                  <a:pt x="194" y="79"/>
                </a:cubicBezTo>
                <a:cubicBezTo>
                  <a:pt x="195" y="79"/>
                  <a:pt x="197" y="78"/>
                  <a:pt x="197" y="78"/>
                </a:cubicBezTo>
                <a:cubicBezTo>
                  <a:pt x="201" y="76"/>
                  <a:pt x="205" y="75"/>
                  <a:pt x="209" y="73"/>
                </a:cubicBezTo>
                <a:cubicBezTo>
                  <a:pt x="217" y="70"/>
                  <a:pt x="225" y="66"/>
                  <a:pt x="232" y="62"/>
                </a:cubicBezTo>
              </a:path>
            </a:pathLst>
          </a:custGeom>
          <a:solidFill>
            <a:srgbClr val="F3BDB7"/>
          </a:solidFill>
          <a:ln w="19050" cap="rnd">
            <a:solidFill>
              <a:srgbClr val="FFC000"/>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2" name="Freeform 36">
            <a:extLst>
              <a:ext uri="{FF2B5EF4-FFF2-40B4-BE49-F238E27FC236}">
                <a16:creationId xmlns:a16="http://schemas.microsoft.com/office/drawing/2014/main" id="{F1E4E953-44C9-5540-9129-5B8AA840BD0C}"/>
              </a:ext>
            </a:extLst>
          </p:cNvPr>
          <p:cNvSpPr>
            <a:spLocks noEditPoints="1"/>
          </p:cNvSpPr>
          <p:nvPr/>
        </p:nvSpPr>
        <p:spPr bwMode="auto">
          <a:xfrm>
            <a:off x="7007599" y="2619313"/>
            <a:ext cx="565151" cy="463611"/>
          </a:xfrm>
          <a:custGeom>
            <a:avLst/>
            <a:gdLst>
              <a:gd name="T0" fmla="*/ 0 w 177"/>
              <a:gd name="T1" fmla="*/ 144 h 145"/>
              <a:gd name="T2" fmla="*/ 177 w 177"/>
              <a:gd name="T3" fmla="*/ 145 h 145"/>
              <a:gd name="T4" fmla="*/ 45 w 177"/>
              <a:gd name="T5" fmla="*/ 143 h 145"/>
              <a:gd name="T6" fmla="*/ 44 w 177"/>
              <a:gd name="T7" fmla="*/ 107 h 145"/>
              <a:gd name="T8" fmla="*/ 20 w 177"/>
              <a:gd name="T9" fmla="*/ 107 h 145"/>
              <a:gd name="T10" fmla="*/ 19 w 177"/>
              <a:gd name="T11" fmla="*/ 143 h 145"/>
              <a:gd name="T12" fmla="*/ 81 w 177"/>
              <a:gd name="T13" fmla="*/ 142 h 145"/>
              <a:gd name="T14" fmla="*/ 81 w 177"/>
              <a:gd name="T15" fmla="*/ 69 h 145"/>
              <a:gd name="T16" fmla="*/ 56 w 177"/>
              <a:gd name="T17" fmla="*/ 70 h 145"/>
              <a:gd name="T18" fmla="*/ 57 w 177"/>
              <a:gd name="T19" fmla="*/ 142 h 145"/>
              <a:gd name="T20" fmla="*/ 120 w 177"/>
              <a:gd name="T21" fmla="*/ 143 h 145"/>
              <a:gd name="T22" fmla="*/ 119 w 177"/>
              <a:gd name="T23" fmla="*/ 87 h 145"/>
              <a:gd name="T24" fmla="*/ 96 w 177"/>
              <a:gd name="T25" fmla="*/ 86 h 145"/>
              <a:gd name="T26" fmla="*/ 95 w 177"/>
              <a:gd name="T27" fmla="*/ 143 h 145"/>
              <a:gd name="T28" fmla="*/ 157 w 177"/>
              <a:gd name="T29" fmla="*/ 144 h 145"/>
              <a:gd name="T30" fmla="*/ 156 w 177"/>
              <a:gd name="T31" fmla="*/ 48 h 145"/>
              <a:gd name="T32" fmla="*/ 132 w 177"/>
              <a:gd name="T33" fmla="*/ 48 h 145"/>
              <a:gd name="T34" fmla="*/ 133 w 177"/>
              <a:gd name="T35" fmla="*/ 144 h 145"/>
              <a:gd name="T36" fmla="*/ 35 w 177"/>
              <a:gd name="T37" fmla="*/ 65 h 145"/>
              <a:gd name="T38" fmla="*/ 28 w 177"/>
              <a:gd name="T39" fmla="*/ 64 h 145"/>
              <a:gd name="T40" fmla="*/ 24 w 177"/>
              <a:gd name="T41" fmla="*/ 71 h 145"/>
              <a:gd name="T42" fmla="*/ 28 w 177"/>
              <a:gd name="T43" fmla="*/ 78 h 145"/>
              <a:gd name="T44" fmla="*/ 33 w 177"/>
              <a:gd name="T45" fmla="*/ 79 h 145"/>
              <a:gd name="T46" fmla="*/ 37 w 177"/>
              <a:gd name="T47" fmla="*/ 77 h 145"/>
              <a:gd name="T48" fmla="*/ 39 w 177"/>
              <a:gd name="T49" fmla="*/ 72 h 145"/>
              <a:gd name="T50" fmla="*/ 35 w 177"/>
              <a:gd name="T51" fmla="*/ 65 h 145"/>
              <a:gd name="T52" fmla="*/ 62 w 177"/>
              <a:gd name="T53" fmla="*/ 37 h 145"/>
              <a:gd name="T54" fmla="*/ 66 w 177"/>
              <a:gd name="T55" fmla="*/ 43 h 145"/>
              <a:gd name="T56" fmla="*/ 73 w 177"/>
              <a:gd name="T57" fmla="*/ 44 h 145"/>
              <a:gd name="T58" fmla="*/ 76 w 177"/>
              <a:gd name="T59" fmla="*/ 41 h 145"/>
              <a:gd name="T60" fmla="*/ 76 w 177"/>
              <a:gd name="T61" fmla="*/ 37 h 145"/>
              <a:gd name="T62" fmla="*/ 74 w 177"/>
              <a:gd name="T63" fmla="*/ 33 h 145"/>
              <a:gd name="T64" fmla="*/ 71 w 177"/>
              <a:gd name="T65" fmla="*/ 30 h 145"/>
              <a:gd name="T66" fmla="*/ 69 w 177"/>
              <a:gd name="T67" fmla="*/ 30 h 145"/>
              <a:gd name="T68" fmla="*/ 62 w 177"/>
              <a:gd name="T69" fmla="*/ 37 h 145"/>
              <a:gd name="T70" fmla="*/ 112 w 177"/>
              <a:gd name="T71" fmla="*/ 58 h 145"/>
              <a:gd name="T72" fmla="*/ 113 w 177"/>
              <a:gd name="T73" fmla="*/ 53 h 145"/>
              <a:gd name="T74" fmla="*/ 111 w 177"/>
              <a:gd name="T75" fmla="*/ 48 h 145"/>
              <a:gd name="T76" fmla="*/ 106 w 177"/>
              <a:gd name="T77" fmla="*/ 47 h 145"/>
              <a:gd name="T78" fmla="*/ 100 w 177"/>
              <a:gd name="T79" fmla="*/ 48 h 145"/>
              <a:gd name="T80" fmla="*/ 98 w 177"/>
              <a:gd name="T81" fmla="*/ 50 h 145"/>
              <a:gd name="T82" fmla="*/ 99 w 177"/>
              <a:gd name="T83" fmla="*/ 58 h 145"/>
              <a:gd name="T84" fmla="*/ 106 w 177"/>
              <a:gd name="T85" fmla="*/ 62 h 145"/>
              <a:gd name="T86" fmla="*/ 112 w 177"/>
              <a:gd name="T87" fmla="*/ 58 h 145"/>
              <a:gd name="T88" fmla="*/ 137 w 177"/>
              <a:gd name="T89" fmla="*/ 14 h 145"/>
              <a:gd name="T90" fmla="*/ 145 w 177"/>
              <a:gd name="T91" fmla="*/ 19 h 145"/>
              <a:gd name="T92" fmla="*/ 147 w 177"/>
              <a:gd name="T93" fmla="*/ 4 h 145"/>
              <a:gd name="T94" fmla="*/ 137 w 177"/>
              <a:gd name="T95" fmla="*/ 14 h 145"/>
              <a:gd name="T96" fmla="*/ 64 w 177"/>
              <a:gd name="T97" fmla="*/ 42 h 145"/>
              <a:gd name="T98" fmla="*/ 37 w 177"/>
              <a:gd name="T99" fmla="*/ 67 h 145"/>
              <a:gd name="T100" fmla="*/ 77 w 177"/>
              <a:gd name="T101" fmla="*/ 40 h 145"/>
              <a:gd name="T102" fmla="*/ 98 w 177"/>
              <a:gd name="T103" fmla="*/ 50 h 145"/>
              <a:gd name="T104" fmla="*/ 140 w 177"/>
              <a:gd name="T105" fmla="*/ 18 h 145"/>
              <a:gd name="T106" fmla="*/ 125 w 177"/>
              <a:gd name="T107" fmla="*/ 35 h 145"/>
              <a:gd name="T108" fmla="*/ 112 w 177"/>
              <a:gd name="T109" fmla="*/ 5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7" h="145">
                <a:moveTo>
                  <a:pt x="0" y="144"/>
                </a:moveTo>
                <a:cubicBezTo>
                  <a:pt x="59" y="142"/>
                  <a:pt x="118" y="142"/>
                  <a:pt x="177" y="145"/>
                </a:cubicBezTo>
                <a:moveTo>
                  <a:pt x="45" y="143"/>
                </a:moveTo>
                <a:cubicBezTo>
                  <a:pt x="44" y="131"/>
                  <a:pt x="44" y="119"/>
                  <a:pt x="44" y="107"/>
                </a:cubicBezTo>
                <a:cubicBezTo>
                  <a:pt x="36" y="107"/>
                  <a:pt x="28" y="107"/>
                  <a:pt x="20" y="107"/>
                </a:cubicBezTo>
                <a:cubicBezTo>
                  <a:pt x="20" y="119"/>
                  <a:pt x="20" y="131"/>
                  <a:pt x="19" y="143"/>
                </a:cubicBezTo>
                <a:moveTo>
                  <a:pt x="81" y="142"/>
                </a:moveTo>
                <a:cubicBezTo>
                  <a:pt x="82" y="118"/>
                  <a:pt x="82" y="94"/>
                  <a:pt x="81" y="69"/>
                </a:cubicBezTo>
                <a:cubicBezTo>
                  <a:pt x="73" y="71"/>
                  <a:pt x="64" y="71"/>
                  <a:pt x="56" y="70"/>
                </a:cubicBezTo>
                <a:cubicBezTo>
                  <a:pt x="57" y="94"/>
                  <a:pt x="57" y="119"/>
                  <a:pt x="57" y="142"/>
                </a:cubicBezTo>
                <a:moveTo>
                  <a:pt x="120" y="143"/>
                </a:moveTo>
                <a:cubicBezTo>
                  <a:pt x="118" y="124"/>
                  <a:pt x="118" y="106"/>
                  <a:pt x="119" y="87"/>
                </a:cubicBezTo>
                <a:cubicBezTo>
                  <a:pt x="111" y="86"/>
                  <a:pt x="103" y="86"/>
                  <a:pt x="96" y="86"/>
                </a:cubicBezTo>
                <a:cubicBezTo>
                  <a:pt x="95" y="105"/>
                  <a:pt x="95" y="124"/>
                  <a:pt x="95" y="143"/>
                </a:cubicBezTo>
                <a:moveTo>
                  <a:pt x="157" y="144"/>
                </a:moveTo>
                <a:cubicBezTo>
                  <a:pt x="156" y="112"/>
                  <a:pt x="156" y="80"/>
                  <a:pt x="156" y="48"/>
                </a:cubicBezTo>
                <a:cubicBezTo>
                  <a:pt x="148" y="47"/>
                  <a:pt x="140" y="47"/>
                  <a:pt x="132" y="48"/>
                </a:cubicBezTo>
                <a:cubicBezTo>
                  <a:pt x="132" y="80"/>
                  <a:pt x="132" y="112"/>
                  <a:pt x="133" y="144"/>
                </a:cubicBezTo>
                <a:moveTo>
                  <a:pt x="35" y="65"/>
                </a:moveTo>
                <a:cubicBezTo>
                  <a:pt x="33" y="63"/>
                  <a:pt x="30" y="63"/>
                  <a:pt x="28" y="64"/>
                </a:cubicBezTo>
                <a:cubicBezTo>
                  <a:pt x="25" y="66"/>
                  <a:pt x="24" y="69"/>
                  <a:pt x="24" y="71"/>
                </a:cubicBezTo>
                <a:cubicBezTo>
                  <a:pt x="24" y="74"/>
                  <a:pt x="26" y="76"/>
                  <a:pt x="28" y="78"/>
                </a:cubicBezTo>
                <a:cubicBezTo>
                  <a:pt x="30" y="79"/>
                  <a:pt x="31" y="79"/>
                  <a:pt x="33" y="79"/>
                </a:cubicBezTo>
                <a:cubicBezTo>
                  <a:pt x="35" y="79"/>
                  <a:pt x="36" y="79"/>
                  <a:pt x="37" y="77"/>
                </a:cubicBezTo>
                <a:cubicBezTo>
                  <a:pt x="38" y="76"/>
                  <a:pt x="39" y="74"/>
                  <a:pt x="39" y="72"/>
                </a:cubicBezTo>
                <a:cubicBezTo>
                  <a:pt x="39" y="70"/>
                  <a:pt x="37" y="67"/>
                  <a:pt x="35" y="65"/>
                </a:cubicBezTo>
                <a:close/>
                <a:moveTo>
                  <a:pt x="62" y="37"/>
                </a:moveTo>
                <a:cubicBezTo>
                  <a:pt x="62" y="40"/>
                  <a:pt x="64" y="42"/>
                  <a:pt x="66" y="43"/>
                </a:cubicBezTo>
                <a:cubicBezTo>
                  <a:pt x="68" y="44"/>
                  <a:pt x="71" y="45"/>
                  <a:pt x="73" y="44"/>
                </a:cubicBezTo>
                <a:cubicBezTo>
                  <a:pt x="74" y="43"/>
                  <a:pt x="75" y="42"/>
                  <a:pt x="76" y="41"/>
                </a:cubicBezTo>
                <a:cubicBezTo>
                  <a:pt x="77" y="40"/>
                  <a:pt x="77" y="38"/>
                  <a:pt x="76" y="37"/>
                </a:cubicBezTo>
                <a:cubicBezTo>
                  <a:pt x="76" y="35"/>
                  <a:pt x="75" y="34"/>
                  <a:pt x="74" y="33"/>
                </a:cubicBezTo>
                <a:cubicBezTo>
                  <a:pt x="73" y="32"/>
                  <a:pt x="72" y="31"/>
                  <a:pt x="71" y="30"/>
                </a:cubicBezTo>
                <a:cubicBezTo>
                  <a:pt x="70" y="30"/>
                  <a:pt x="69" y="30"/>
                  <a:pt x="69" y="30"/>
                </a:cubicBezTo>
                <a:cubicBezTo>
                  <a:pt x="65" y="30"/>
                  <a:pt x="62" y="34"/>
                  <a:pt x="62" y="37"/>
                </a:cubicBezTo>
                <a:close/>
                <a:moveTo>
                  <a:pt x="112" y="58"/>
                </a:moveTo>
                <a:cubicBezTo>
                  <a:pt x="113" y="57"/>
                  <a:pt x="113" y="55"/>
                  <a:pt x="113" y="53"/>
                </a:cubicBezTo>
                <a:cubicBezTo>
                  <a:pt x="112" y="51"/>
                  <a:pt x="112" y="49"/>
                  <a:pt x="111" y="48"/>
                </a:cubicBezTo>
                <a:cubicBezTo>
                  <a:pt x="109" y="47"/>
                  <a:pt x="108" y="47"/>
                  <a:pt x="106" y="47"/>
                </a:cubicBezTo>
                <a:cubicBezTo>
                  <a:pt x="104" y="46"/>
                  <a:pt x="102" y="46"/>
                  <a:pt x="100" y="48"/>
                </a:cubicBezTo>
                <a:cubicBezTo>
                  <a:pt x="99" y="48"/>
                  <a:pt x="99" y="49"/>
                  <a:pt x="98" y="50"/>
                </a:cubicBezTo>
                <a:cubicBezTo>
                  <a:pt x="98" y="53"/>
                  <a:pt x="98" y="56"/>
                  <a:pt x="99" y="58"/>
                </a:cubicBezTo>
                <a:cubicBezTo>
                  <a:pt x="100" y="61"/>
                  <a:pt x="103" y="62"/>
                  <a:pt x="106" y="62"/>
                </a:cubicBezTo>
                <a:cubicBezTo>
                  <a:pt x="108" y="63"/>
                  <a:pt x="111" y="61"/>
                  <a:pt x="112" y="58"/>
                </a:cubicBezTo>
                <a:close/>
                <a:moveTo>
                  <a:pt x="137" y="14"/>
                </a:moveTo>
                <a:cubicBezTo>
                  <a:pt x="139" y="17"/>
                  <a:pt x="142" y="19"/>
                  <a:pt x="145" y="19"/>
                </a:cubicBezTo>
                <a:cubicBezTo>
                  <a:pt x="153" y="19"/>
                  <a:pt x="153" y="7"/>
                  <a:pt x="147" y="4"/>
                </a:cubicBezTo>
                <a:cubicBezTo>
                  <a:pt x="141" y="0"/>
                  <a:pt x="134" y="8"/>
                  <a:pt x="137" y="14"/>
                </a:cubicBezTo>
                <a:close/>
                <a:moveTo>
                  <a:pt x="64" y="42"/>
                </a:moveTo>
                <a:cubicBezTo>
                  <a:pt x="55" y="50"/>
                  <a:pt x="46" y="59"/>
                  <a:pt x="37" y="67"/>
                </a:cubicBezTo>
                <a:moveTo>
                  <a:pt x="77" y="40"/>
                </a:moveTo>
                <a:cubicBezTo>
                  <a:pt x="84" y="44"/>
                  <a:pt x="90" y="47"/>
                  <a:pt x="98" y="50"/>
                </a:cubicBezTo>
                <a:moveTo>
                  <a:pt x="140" y="18"/>
                </a:moveTo>
                <a:cubicBezTo>
                  <a:pt x="135" y="24"/>
                  <a:pt x="130" y="29"/>
                  <a:pt x="125" y="35"/>
                </a:cubicBezTo>
                <a:cubicBezTo>
                  <a:pt x="120" y="40"/>
                  <a:pt x="116" y="45"/>
                  <a:pt x="112" y="50"/>
                </a:cubicBezTo>
              </a:path>
            </a:pathLst>
          </a:custGeom>
          <a:solidFill>
            <a:srgbClr val="0070C0"/>
          </a:solidFill>
          <a:ln w="19050" cap="rnd">
            <a:solidFill>
              <a:srgbClr val="FFC65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53" name="Freeform 38">
            <a:extLst>
              <a:ext uri="{FF2B5EF4-FFF2-40B4-BE49-F238E27FC236}">
                <a16:creationId xmlns:a16="http://schemas.microsoft.com/office/drawing/2014/main" id="{8ECA83CF-0A60-5047-B443-E03F489998C4}"/>
              </a:ext>
            </a:extLst>
          </p:cNvPr>
          <p:cNvSpPr>
            <a:spLocks noEditPoints="1"/>
          </p:cNvSpPr>
          <p:nvPr/>
        </p:nvSpPr>
        <p:spPr bwMode="auto">
          <a:xfrm>
            <a:off x="9623422" y="2666399"/>
            <a:ext cx="566343" cy="463611"/>
          </a:xfrm>
          <a:custGeom>
            <a:avLst/>
            <a:gdLst>
              <a:gd name="T0" fmla="*/ 1 w 180"/>
              <a:gd name="T1" fmla="*/ 80 h 147"/>
              <a:gd name="T2" fmla="*/ 1 w 180"/>
              <a:gd name="T3" fmla="*/ 34 h 147"/>
              <a:gd name="T4" fmla="*/ 174 w 180"/>
              <a:gd name="T5" fmla="*/ 27 h 147"/>
              <a:gd name="T6" fmla="*/ 180 w 180"/>
              <a:gd name="T7" fmla="*/ 83 h 147"/>
              <a:gd name="T8" fmla="*/ 101 w 180"/>
              <a:gd name="T9" fmla="*/ 119 h 147"/>
              <a:gd name="T10" fmla="*/ 102 w 180"/>
              <a:gd name="T11" fmla="*/ 93 h 147"/>
              <a:gd name="T12" fmla="*/ 96 w 180"/>
              <a:gd name="T13" fmla="*/ 89 h 147"/>
              <a:gd name="T14" fmla="*/ 80 w 180"/>
              <a:gd name="T15" fmla="*/ 89 h 147"/>
              <a:gd name="T16" fmla="*/ 79 w 180"/>
              <a:gd name="T17" fmla="*/ 113 h 147"/>
              <a:gd name="T18" fmla="*/ 85 w 180"/>
              <a:gd name="T19" fmla="*/ 119 h 147"/>
              <a:gd name="T20" fmla="*/ 101 w 180"/>
              <a:gd name="T21" fmla="*/ 119 h 147"/>
              <a:gd name="T22" fmla="*/ 80 w 180"/>
              <a:gd name="T23" fmla="*/ 23 h 147"/>
              <a:gd name="T24" fmla="*/ 77 w 180"/>
              <a:gd name="T25" fmla="*/ 20 h 147"/>
              <a:gd name="T26" fmla="*/ 65 w 180"/>
              <a:gd name="T27" fmla="*/ 21 h 147"/>
              <a:gd name="T28" fmla="*/ 64 w 180"/>
              <a:gd name="T29" fmla="*/ 27 h 147"/>
              <a:gd name="T30" fmla="*/ 119 w 180"/>
              <a:gd name="T31" fmla="*/ 23 h 147"/>
              <a:gd name="T32" fmla="*/ 116 w 180"/>
              <a:gd name="T33" fmla="*/ 20 h 147"/>
              <a:gd name="T34" fmla="*/ 105 w 180"/>
              <a:gd name="T35" fmla="*/ 21 h 147"/>
              <a:gd name="T36" fmla="*/ 104 w 180"/>
              <a:gd name="T37" fmla="*/ 27 h 147"/>
              <a:gd name="T38" fmla="*/ 108 w 180"/>
              <a:gd name="T39" fmla="*/ 15 h 147"/>
              <a:gd name="T40" fmla="*/ 103 w 180"/>
              <a:gd name="T41" fmla="*/ 10 h 147"/>
              <a:gd name="T42" fmla="*/ 79 w 180"/>
              <a:gd name="T43" fmla="*/ 11 h 147"/>
              <a:gd name="T44" fmla="*/ 76 w 180"/>
              <a:gd name="T45" fmla="*/ 20 h 147"/>
              <a:gd name="T46" fmla="*/ 117 w 180"/>
              <a:gd name="T47" fmla="*/ 9 h 147"/>
              <a:gd name="T48" fmla="*/ 104 w 180"/>
              <a:gd name="T49" fmla="*/ 1 h 147"/>
              <a:gd name="T50" fmla="*/ 69 w 180"/>
              <a:gd name="T51" fmla="*/ 3 h 147"/>
              <a:gd name="T52" fmla="*/ 66 w 180"/>
              <a:gd name="T53" fmla="*/ 20 h 147"/>
              <a:gd name="T54" fmla="*/ 6 w 180"/>
              <a:gd name="T55" fmla="*/ 126 h 147"/>
              <a:gd name="T56" fmla="*/ 11 w 180"/>
              <a:gd name="T57" fmla="*/ 143 h 147"/>
              <a:gd name="T58" fmla="*/ 57 w 180"/>
              <a:gd name="T59" fmla="*/ 146 h 147"/>
              <a:gd name="T60" fmla="*/ 136 w 180"/>
              <a:gd name="T61" fmla="*/ 146 h 147"/>
              <a:gd name="T62" fmla="*/ 167 w 180"/>
              <a:gd name="T63" fmla="*/ 146 h 147"/>
              <a:gd name="T64" fmla="*/ 176 w 180"/>
              <a:gd name="T65" fmla="*/ 133 h 147"/>
              <a:gd name="T66" fmla="*/ 176 w 180"/>
              <a:gd name="T67" fmla="*/ 85 h 147"/>
              <a:gd name="T68" fmla="*/ 87 w 180"/>
              <a:gd name="T69" fmla="*/ 97 h 147"/>
              <a:gd name="T70" fmla="*/ 86 w 180"/>
              <a:gd name="T71" fmla="*/ 99 h 147"/>
              <a:gd name="T72" fmla="*/ 87 w 180"/>
              <a:gd name="T73" fmla="*/ 110 h 147"/>
              <a:gd name="T74" fmla="*/ 93 w 180"/>
              <a:gd name="T75" fmla="*/ 111 h 147"/>
              <a:gd name="T76" fmla="*/ 95 w 180"/>
              <a:gd name="T77" fmla="*/ 109 h 147"/>
              <a:gd name="T78" fmla="*/ 95 w 180"/>
              <a:gd name="T79" fmla="*/ 9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47">
                <a:moveTo>
                  <a:pt x="79" y="102"/>
                </a:moveTo>
                <a:cubicBezTo>
                  <a:pt x="52" y="100"/>
                  <a:pt x="26" y="90"/>
                  <a:pt x="1" y="80"/>
                </a:cubicBezTo>
                <a:cubicBezTo>
                  <a:pt x="1" y="34"/>
                  <a:pt x="1" y="34"/>
                  <a:pt x="1" y="34"/>
                </a:cubicBezTo>
                <a:cubicBezTo>
                  <a:pt x="1" y="34"/>
                  <a:pt x="1" y="34"/>
                  <a:pt x="1" y="34"/>
                </a:cubicBezTo>
                <a:cubicBezTo>
                  <a:pt x="0" y="30"/>
                  <a:pt x="4" y="27"/>
                  <a:pt x="8" y="27"/>
                </a:cubicBezTo>
                <a:cubicBezTo>
                  <a:pt x="174" y="27"/>
                  <a:pt x="174" y="27"/>
                  <a:pt x="174" y="27"/>
                </a:cubicBezTo>
                <a:cubicBezTo>
                  <a:pt x="177" y="27"/>
                  <a:pt x="180" y="30"/>
                  <a:pt x="180" y="34"/>
                </a:cubicBezTo>
                <a:cubicBezTo>
                  <a:pt x="180" y="50"/>
                  <a:pt x="180" y="67"/>
                  <a:pt x="180" y="83"/>
                </a:cubicBezTo>
                <a:cubicBezTo>
                  <a:pt x="155" y="92"/>
                  <a:pt x="129" y="100"/>
                  <a:pt x="102" y="102"/>
                </a:cubicBezTo>
                <a:moveTo>
                  <a:pt x="101" y="119"/>
                </a:moveTo>
                <a:cubicBezTo>
                  <a:pt x="101" y="118"/>
                  <a:pt x="101" y="117"/>
                  <a:pt x="101" y="116"/>
                </a:cubicBezTo>
                <a:cubicBezTo>
                  <a:pt x="102" y="109"/>
                  <a:pt x="103" y="101"/>
                  <a:pt x="102" y="93"/>
                </a:cubicBezTo>
                <a:cubicBezTo>
                  <a:pt x="102" y="92"/>
                  <a:pt x="102" y="91"/>
                  <a:pt x="101" y="90"/>
                </a:cubicBezTo>
                <a:cubicBezTo>
                  <a:pt x="100" y="89"/>
                  <a:pt x="98" y="89"/>
                  <a:pt x="96" y="89"/>
                </a:cubicBezTo>
                <a:cubicBezTo>
                  <a:pt x="91" y="89"/>
                  <a:pt x="86" y="89"/>
                  <a:pt x="81" y="89"/>
                </a:cubicBezTo>
                <a:cubicBezTo>
                  <a:pt x="80" y="89"/>
                  <a:pt x="80" y="89"/>
                  <a:pt x="80" y="89"/>
                </a:cubicBezTo>
                <a:cubicBezTo>
                  <a:pt x="79" y="89"/>
                  <a:pt x="79" y="90"/>
                  <a:pt x="79" y="91"/>
                </a:cubicBezTo>
                <a:cubicBezTo>
                  <a:pt x="79" y="98"/>
                  <a:pt x="79" y="106"/>
                  <a:pt x="79" y="113"/>
                </a:cubicBezTo>
                <a:cubicBezTo>
                  <a:pt x="79" y="115"/>
                  <a:pt x="79" y="116"/>
                  <a:pt x="80" y="118"/>
                </a:cubicBezTo>
                <a:cubicBezTo>
                  <a:pt x="81" y="119"/>
                  <a:pt x="83" y="119"/>
                  <a:pt x="85" y="119"/>
                </a:cubicBezTo>
                <a:cubicBezTo>
                  <a:pt x="89" y="119"/>
                  <a:pt x="93" y="120"/>
                  <a:pt x="97" y="120"/>
                </a:cubicBezTo>
                <a:cubicBezTo>
                  <a:pt x="98" y="120"/>
                  <a:pt x="100" y="120"/>
                  <a:pt x="101" y="119"/>
                </a:cubicBezTo>
                <a:close/>
                <a:moveTo>
                  <a:pt x="80" y="27"/>
                </a:moveTo>
                <a:cubicBezTo>
                  <a:pt x="79" y="26"/>
                  <a:pt x="79" y="24"/>
                  <a:pt x="80" y="23"/>
                </a:cubicBezTo>
                <a:cubicBezTo>
                  <a:pt x="80" y="22"/>
                  <a:pt x="79" y="21"/>
                  <a:pt x="78" y="20"/>
                </a:cubicBezTo>
                <a:cubicBezTo>
                  <a:pt x="78" y="20"/>
                  <a:pt x="77" y="20"/>
                  <a:pt x="77" y="20"/>
                </a:cubicBezTo>
                <a:cubicBezTo>
                  <a:pt x="74" y="20"/>
                  <a:pt x="70" y="20"/>
                  <a:pt x="67" y="20"/>
                </a:cubicBezTo>
                <a:cubicBezTo>
                  <a:pt x="67" y="20"/>
                  <a:pt x="66" y="20"/>
                  <a:pt x="65" y="21"/>
                </a:cubicBezTo>
                <a:cubicBezTo>
                  <a:pt x="64" y="21"/>
                  <a:pt x="64" y="22"/>
                  <a:pt x="64" y="24"/>
                </a:cubicBezTo>
                <a:cubicBezTo>
                  <a:pt x="64" y="25"/>
                  <a:pt x="65" y="26"/>
                  <a:pt x="64" y="27"/>
                </a:cubicBezTo>
                <a:moveTo>
                  <a:pt x="119" y="27"/>
                </a:moveTo>
                <a:cubicBezTo>
                  <a:pt x="119" y="26"/>
                  <a:pt x="119" y="24"/>
                  <a:pt x="119" y="23"/>
                </a:cubicBezTo>
                <a:cubicBezTo>
                  <a:pt x="119" y="22"/>
                  <a:pt x="119" y="21"/>
                  <a:pt x="118" y="20"/>
                </a:cubicBezTo>
                <a:cubicBezTo>
                  <a:pt x="118" y="20"/>
                  <a:pt x="117" y="20"/>
                  <a:pt x="116" y="20"/>
                </a:cubicBezTo>
                <a:cubicBezTo>
                  <a:pt x="113" y="20"/>
                  <a:pt x="110" y="20"/>
                  <a:pt x="107" y="20"/>
                </a:cubicBezTo>
                <a:cubicBezTo>
                  <a:pt x="106" y="20"/>
                  <a:pt x="105" y="20"/>
                  <a:pt x="105" y="21"/>
                </a:cubicBezTo>
                <a:cubicBezTo>
                  <a:pt x="104" y="21"/>
                  <a:pt x="104" y="22"/>
                  <a:pt x="104" y="24"/>
                </a:cubicBezTo>
                <a:cubicBezTo>
                  <a:pt x="104" y="25"/>
                  <a:pt x="104" y="26"/>
                  <a:pt x="104" y="27"/>
                </a:cubicBezTo>
                <a:moveTo>
                  <a:pt x="108" y="19"/>
                </a:moveTo>
                <a:cubicBezTo>
                  <a:pt x="108" y="18"/>
                  <a:pt x="108" y="16"/>
                  <a:pt x="108" y="15"/>
                </a:cubicBezTo>
                <a:cubicBezTo>
                  <a:pt x="108" y="14"/>
                  <a:pt x="107" y="12"/>
                  <a:pt x="106" y="11"/>
                </a:cubicBezTo>
                <a:cubicBezTo>
                  <a:pt x="105" y="11"/>
                  <a:pt x="104" y="11"/>
                  <a:pt x="103" y="10"/>
                </a:cubicBezTo>
                <a:cubicBezTo>
                  <a:pt x="96" y="10"/>
                  <a:pt x="89" y="10"/>
                  <a:pt x="83" y="10"/>
                </a:cubicBezTo>
                <a:cubicBezTo>
                  <a:pt x="81" y="10"/>
                  <a:pt x="80" y="10"/>
                  <a:pt x="79" y="11"/>
                </a:cubicBezTo>
                <a:cubicBezTo>
                  <a:pt x="77" y="11"/>
                  <a:pt x="76" y="13"/>
                  <a:pt x="76" y="15"/>
                </a:cubicBezTo>
                <a:cubicBezTo>
                  <a:pt x="76" y="16"/>
                  <a:pt x="76" y="18"/>
                  <a:pt x="76" y="20"/>
                </a:cubicBezTo>
                <a:moveTo>
                  <a:pt x="118" y="19"/>
                </a:moveTo>
                <a:cubicBezTo>
                  <a:pt x="118" y="16"/>
                  <a:pt x="118" y="13"/>
                  <a:pt x="117" y="9"/>
                </a:cubicBezTo>
                <a:cubicBezTo>
                  <a:pt x="117" y="6"/>
                  <a:pt x="115" y="3"/>
                  <a:pt x="112" y="2"/>
                </a:cubicBezTo>
                <a:cubicBezTo>
                  <a:pt x="110" y="1"/>
                  <a:pt x="107" y="1"/>
                  <a:pt x="104" y="1"/>
                </a:cubicBezTo>
                <a:cubicBezTo>
                  <a:pt x="95" y="1"/>
                  <a:pt x="86" y="0"/>
                  <a:pt x="76" y="1"/>
                </a:cubicBezTo>
                <a:cubicBezTo>
                  <a:pt x="74" y="1"/>
                  <a:pt x="71" y="2"/>
                  <a:pt x="69" y="3"/>
                </a:cubicBezTo>
                <a:cubicBezTo>
                  <a:pt x="67" y="5"/>
                  <a:pt x="66" y="8"/>
                  <a:pt x="66" y="11"/>
                </a:cubicBezTo>
                <a:cubicBezTo>
                  <a:pt x="66" y="14"/>
                  <a:pt x="66" y="17"/>
                  <a:pt x="66" y="20"/>
                </a:cubicBezTo>
                <a:moveTo>
                  <a:pt x="7" y="83"/>
                </a:moveTo>
                <a:cubicBezTo>
                  <a:pt x="7" y="97"/>
                  <a:pt x="6" y="111"/>
                  <a:pt x="6" y="126"/>
                </a:cubicBezTo>
                <a:cubicBezTo>
                  <a:pt x="6" y="129"/>
                  <a:pt x="6" y="132"/>
                  <a:pt x="7" y="135"/>
                </a:cubicBezTo>
                <a:cubicBezTo>
                  <a:pt x="7" y="138"/>
                  <a:pt x="9" y="141"/>
                  <a:pt x="11" y="143"/>
                </a:cubicBezTo>
                <a:cubicBezTo>
                  <a:pt x="13" y="145"/>
                  <a:pt x="16" y="147"/>
                  <a:pt x="19" y="146"/>
                </a:cubicBezTo>
                <a:cubicBezTo>
                  <a:pt x="57" y="146"/>
                  <a:pt x="57" y="146"/>
                  <a:pt x="57" y="146"/>
                </a:cubicBezTo>
                <a:cubicBezTo>
                  <a:pt x="72" y="146"/>
                  <a:pt x="88" y="146"/>
                  <a:pt x="103" y="146"/>
                </a:cubicBezTo>
                <a:cubicBezTo>
                  <a:pt x="114" y="146"/>
                  <a:pt x="125" y="146"/>
                  <a:pt x="136" y="146"/>
                </a:cubicBezTo>
                <a:cubicBezTo>
                  <a:pt x="141" y="146"/>
                  <a:pt x="147" y="146"/>
                  <a:pt x="152" y="146"/>
                </a:cubicBezTo>
                <a:cubicBezTo>
                  <a:pt x="157" y="146"/>
                  <a:pt x="162" y="147"/>
                  <a:pt x="167" y="146"/>
                </a:cubicBezTo>
                <a:cubicBezTo>
                  <a:pt x="169" y="145"/>
                  <a:pt x="172" y="144"/>
                  <a:pt x="174" y="141"/>
                </a:cubicBezTo>
                <a:cubicBezTo>
                  <a:pt x="175" y="139"/>
                  <a:pt x="176" y="136"/>
                  <a:pt x="176" y="133"/>
                </a:cubicBezTo>
                <a:cubicBezTo>
                  <a:pt x="177" y="123"/>
                  <a:pt x="176" y="113"/>
                  <a:pt x="176" y="103"/>
                </a:cubicBezTo>
                <a:cubicBezTo>
                  <a:pt x="176" y="97"/>
                  <a:pt x="176" y="91"/>
                  <a:pt x="176" y="85"/>
                </a:cubicBezTo>
                <a:moveTo>
                  <a:pt x="94" y="98"/>
                </a:moveTo>
                <a:cubicBezTo>
                  <a:pt x="92" y="97"/>
                  <a:pt x="89" y="97"/>
                  <a:pt x="87" y="97"/>
                </a:cubicBezTo>
                <a:cubicBezTo>
                  <a:pt x="87" y="97"/>
                  <a:pt x="87" y="97"/>
                  <a:pt x="87" y="98"/>
                </a:cubicBezTo>
                <a:cubicBezTo>
                  <a:pt x="86" y="98"/>
                  <a:pt x="86" y="99"/>
                  <a:pt x="86" y="99"/>
                </a:cubicBezTo>
                <a:cubicBezTo>
                  <a:pt x="86" y="102"/>
                  <a:pt x="86" y="105"/>
                  <a:pt x="86" y="107"/>
                </a:cubicBezTo>
                <a:cubicBezTo>
                  <a:pt x="86" y="108"/>
                  <a:pt x="86" y="110"/>
                  <a:pt x="87" y="110"/>
                </a:cubicBezTo>
                <a:cubicBezTo>
                  <a:pt x="87" y="111"/>
                  <a:pt x="88" y="111"/>
                  <a:pt x="89" y="111"/>
                </a:cubicBezTo>
                <a:cubicBezTo>
                  <a:pt x="90" y="111"/>
                  <a:pt x="91" y="111"/>
                  <a:pt x="93" y="111"/>
                </a:cubicBezTo>
                <a:cubicBezTo>
                  <a:pt x="94" y="111"/>
                  <a:pt x="94" y="111"/>
                  <a:pt x="95" y="110"/>
                </a:cubicBezTo>
                <a:cubicBezTo>
                  <a:pt x="95" y="110"/>
                  <a:pt x="95" y="109"/>
                  <a:pt x="95" y="109"/>
                </a:cubicBezTo>
                <a:cubicBezTo>
                  <a:pt x="95" y="106"/>
                  <a:pt x="95" y="103"/>
                  <a:pt x="95" y="100"/>
                </a:cubicBezTo>
                <a:cubicBezTo>
                  <a:pt x="96" y="99"/>
                  <a:pt x="96" y="99"/>
                  <a:pt x="95" y="98"/>
                </a:cubicBezTo>
                <a:cubicBezTo>
                  <a:pt x="95" y="98"/>
                  <a:pt x="94" y="98"/>
                  <a:pt x="94" y="98"/>
                </a:cubicBezTo>
                <a:close/>
              </a:path>
            </a:pathLst>
          </a:custGeom>
          <a:solidFill>
            <a:srgbClr val="FFC652"/>
          </a:solidFill>
          <a:ln w="19050" cap="rnd">
            <a:solidFill>
              <a:srgbClr val="313031"/>
            </a:solidFill>
            <a:prstDash val="solid"/>
            <a:round/>
            <a:headEnd/>
            <a:tailEnd/>
          </a:ln>
        </p:spPr>
        <p:txBody>
          <a:bodyPr/>
          <a:lstStyle/>
          <a:p>
            <a:pPr eaLnBrk="1" fontAlgn="auto" hangingPunct="1">
              <a:spcBef>
                <a:spcPts val="0"/>
              </a:spcBef>
              <a:spcAft>
                <a:spcPts val="0"/>
              </a:spcAft>
              <a:defRPr/>
            </a:pPr>
            <a:endParaRPr lang="ru-RU">
              <a:latin typeface="+mn-lt"/>
            </a:endParaRPr>
          </a:p>
        </p:txBody>
      </p:sp>
    </p:spTree>
    <p:extLst>
      <p:ext uri="{BB962C8B-B14F-4D97-AF65-F5344CB8AC3E}">
        <p14:creationId xmlns:p14="http://schemas.microsoft.com/office/powerpoint/2010/main" val="777256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pPr algn="ctr"/>
            <a:r>
              <a:rPr lang="en-US" dirty="0"/>
              <a:t>Étude de cas sur la prescription sociale</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05100" y="1497906"/>
            <a:ext cx="11217940" cy="5041672"/>
          </a:xfrm>
        </p:spPr>
        <p:txBody>
          <a:bodyPr numCol="2">
            <a:normAutofit fontScale="77500" lnSpcReduction="20000"/>
          </a:bodyPr>
          <a:lstStyle/>
          <a:p>
            <a:pPr>
              <a:lnSpc>
                <a:spcPct val="150000"/>
              </a:lnSpc>
              <a:spcAft>
                <a:spcPts val="600"/>
              </a:spcAft>
            </a:pPr>
            <a:r>
              <a:rPr lang="en-GB" sz="1800" dirty="0">
                <a:effectLst/>
                <a:latin typeface="Josefin Sans" pitchFamily="2" charset="0"/>
                <a:ea typeface="Calibri" panose="020F0502020204030204" pitchFamily="34" charset="0"/>
              </a:rPr>
              <a:t>Mélanie propose des rendez-vous d'une durée de 60 à 90 minutes, ce qui laisse à Joséphine tout le temps nécessaire pour discuter de ses problèmes et de ses questions. Joséphine choisit le lieu de rencontre, qui peut varier d'un rendez-vous à l'autre. Cette relation prend du temps à se développer, et un rapport se crée, par conséquent il peut y avoir plusieurs rendez-vous avant que le plan de soutien (plan d'action) ne soit achevé. </a:t>
            </a:r>
            <a:endParaRPr lang="en-GB" sz="1800" dirty="0">
              <a:effectLst/>
              <a:latin typeface="Josefin Sans" pitchFamily="2" charset="0"/>
              <a:ea typeface="Times New Roman" panose="02020603050405020304" pitchFamily="18" charset="0"/>
            </a:endParaRPr>
          </a:p>
          <a:p>
            <a:pPr hangingPunct="0">
              <a:lnSpc>
                <a:spcPct val="150000"/>
              </a:lnSpc>
              <a:spcAft>
                <a:spcPts val="800"/>
              </a:spcAft>
            </a:pPr>
            <a:r>
              <a:rPr lang="en-GB" sz="1800" dirty="0">
                <a:ln>
                  <a:noFill/>
                </a:ln>
                <a:effectLst>
                  <a:outerShdw blurRad="38100" dist="19050" dir="2700000" algn="tl">
                    <a:schemeClr val="dk1">
                      <a:alpha val="40000"/>
                    </a:schemeClr>
                  </a:outerShdw>
                </a:effectLst>
                <a:latin typeface="Josefin Sans" pitchFamily="2" charset="0"/>
                <a:ea typeface="Calibri" panose="020F0502020204030204" pitchFamily="34" charset="0"/>
                <a:cs typeface="Calibri" panose="020F0502020204030204" pitchFamily="34" charset="0"/>
              </a:rPr>
              <a:t>Pendant les rendez-vous, Joséphine et Mélanie discutent :</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Joséphine se sent souvent déprimée et ne sait pas quoi faire d'autre que de consulter le généraliste. </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Elle se sent isolée socialement, et parfois dépassée par ses sentiments.</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Son partenaire travaille et elle éprouve souvent du ressentiment à l'idée d'être seule la majeure partie de la journée. </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Elle aimerait manger plus sainement et être plus active. Sa prise de poids la rend dépressive et l'empêche de sortir.</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Elle a des problèmes de sommeil.</a:t>
            </a:r>
            <a:endParaRPr lang="en-GB" sz="1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50000"/>
              </a:lnSpc>
              <a:spcAft>
                <a:spcPts val="800"/>
              </a:spcAft>
              <a:buFont typeface="Arial" panose="020B0604020202020204" pitchFamily="34" charset="0"/>
              <a:buChar char="•"/>
              <a:tabLst>
                <a:tab pos="457200" algn="l"/>
              </a:tabLst>
            </a:pPr>
            <a:r>
              <a:rPr lang="en-GB" sz="1800" dirty="0">
                <a:effectLst/>
                <a:latin typeface="Josefin Sans" pitchFamily="2" charset="0"/>
                <a:ea typeface="Calibri" panose="020F0502020204030204" pitchFamily="34" charset="0"/>
                <a:cs typeface="Calibri" panose="020F0502020204030204" pitchFamily="34" charset="0"/>
              </a:rPr>
              <a:t>Elle s'est brouillée avec certains membres de sa famille, ce qui ajoute à son sentiment d'isolement.</a:t>
            </a: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559" y="3901440"/>
            <a:ext cx="3352801" cy="2046441"/>
          </a:xfrm>
          <a:prstGeom prst="rect">
            <a:avLst/>
          </a:prstGeom>
          <a:blipFill>
            <a:blip r:embed="rId3">
              <a:alphaModFix amt="83000"/>
            </a:blip>
            <a:stretch>
              <a:fillRect/>
            </a:stretch>
          </a:blipFill>
        </p:spPr>
      </p:pic>
    </p:spTree>
    <p:extLst>
      <p:ext uri="{BB962C8B-B14F-4D97-AF65-F5344CB8AC3E}">
        <p14:creationId xmlns:p14="http://schemas.microsoft.com/office/powerpoint/2010/main" val="31987953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945857" y="303975"/>
            <a:ext cx="10512420" cy="869505"/>
          </a:xfrm>
        </p:spPr>
        <p:txBody>
          <a:bodyPr/>
          <a:lstStyle/>
          <a:p>
            <a:pPr algn="ctr"/>
            <a:r>
              <a:rPr lang="en-US" dirty="0"/>
              <a:t>Soutien/plan d'action pour la prescription sociale</a:t>
            </a:r>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485477" y="845407"/>
            <a:ext cx="10972800" cy="5273865"/>
          </a:xfrm>
        </p:spPr>
        <p:txBody>
          <a:bodyPr numCol="2">
            <a:normAutofit fontScale="25000" lnSpcReduction="20000"/>
          </a:bodyPr>
          <a:lstStyle/>
          <a:p>
            <a:pPr lvl="0" hangingPunct="0">
              <a:lnSpc>
                <a:spcPct val="150000"/>
              </a:lnSpc>
              <a:spcAft>
                <a:spcPts val="800"/>
              </a:spcAft>
              <a:tabLst>
                <a:tab pos="457200" algn="l"/>
              </a:tabLst>
            </a:pPr>
            <a:r>
              <a:rPr lang="en-GB" sz="6400" b="1" dirty="0">
                <a:solidFill>
                  <a:schemeClr val="tx1"/>
                </a:solidFill>
                <a:effectLst>
                  <a:outerShdw blurRad="38100" dist="38100" dir="2700000" algn="tl">
                    <a:srgbClr val="000000">
                      <a:alpha val="43137"/>
                    </a:srgbClr>
                  </a:outerShdw>
                </a:effectLst>
                <a:latin typeface="Josefin Sans" pitchFamily="2" charset="0"/>
                <a:ea typeface="Calibri" panose="020F0502020204030204" pitchFamily="34" charset="0"/>
                <a:cs typeface="Calibri" panose="020F0502020204030204" pitchFamily="34" charset="0"/>
              </a:rPr>
              <a:t>Plan de soutien</a:t>
            </a:r>
          </a:p>
          <a:p>
            <a:pPr lvl="0" hangingPunct="0">
              <a:lnSpc>
                <a:spcPct val="170000"/>
              </a:lnSpc>
              <a:spcAft>
                <a:spcPts val="800"/>
              </a:spcAft>
              <a:tabLst>
                <a:tab pos="457200" algn="l"/>
              </a:tabLst>
            </a:pPr>
            <a:r>
              <a:rPr lang="en-GB" sz="4800" dirty="0">
                <a:effectLst/>
                <a:latin typeface="Josefin Sans" pitchFamily="2" charset="0"/>
                <a:ea typeface="Calibri" panose="020F0502020204030204" pitchFamily="34" charset="0"/>
                <a:cs typeface="Calibri" panose="020F0502020204030204" pitchFamily="34" charset="0"/>
              </a:rPr>
              <a:t>Melanie </a:t>
            </a:r>
            <a:r>
              <a:rPr lang="en-GB" sz="4800" dirty="0">
                <a:latin typeface="Josefin Sans" pitchFamily="2" charset="0"/>
                <a:ea typeface="Calibri" panose="020F0502020204030204" pitchFamily="34" charset="0"/>
                <a:cs typeface="Calibri" panose="020F0502020204030204" pitchFamily="34" charset="0"/>
              </a:rPr>
              <a:t>guide Josephine à travers les </a:t>
            </a:r>
            <a:r>
              <a:rPr lang="en-GB" sz="4800" dirty="0">
                <a:effectLst/>
                <a:latin typeface="Josefin Sans" pitchFamily="2" charset="0"/>
                <a:ea typeface="Calibri" panose="020F0502020204030204" pitchFamily="34" charset="0"/>
                <a:cs typeface="Calibri" panose="020F0502020204030204" pitchFamily="34" charset="0"/>
              </a:rPr>
              <a:t>outils de bien-être et ensemble elles créent un plan d'action de bien-être que Josephine peut </a:t>
            </a:r>
            <a:r>
              <a:rPr lang="en-GB" sz="4800" dirty="0">
                <a:latin typeface="Josefin Sans" pitchFamily="2" charset="0"/>
                <a:ea typeface="Calibri" panose="020F0502020204030204" pitchFamily="34" charset="0"/>
                <a:cs typeface="Calibri" panose="020F0502020204030204" pitchFamily="34" charset="0"/>
              </a:rPr>
              <a:t>appliquer </a:t>
            </a:r>
            <a:r>
              <a:rPr lang="en-GB" sz="4800" dirty="0">
                <a:effectLst/>
                <a:latin typeface="Josefin Sans" pitchFamily="2" charset="0"/>
                <a:ea typeface="Calibri" panose="020F0502020204030204" pitchFamily="34" charset="0"/>
                <a:cs typeface="Calibri" panose="020F0502020204030204" pitchFamily="34" charset="0"/>
              </a:rPr>
              <a:t>quand elle commence à se sentir faible, ce qui l'aide à se sentir plus en contrôle de sa santé mentale et moins dépendante du médecin généraliste.      </a:t>
            </a:r>
            <a:endParaRPr lang="en-GB" sz="48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70000"/>
              </a:lnSpc>
              <a:spcBef>
                <a:spcPts val="600"/>
              </a:spcBef>
              <a:spcAft>
                <a:spcPts val="600"/>
              </a:spcAft>
              <a:buFont typeface="Arial" panose="020B0604020202020204" pitchFamily="34" charset="0"/>
              <a:buChar char="•"/>
              <a:tabLst>
                <a:tab pos="457200" algn="l"/>
              </a:tabLst>
            </a:pPr>
            <a:r>
              <a:rPr lang="en-GB" sz="5600" dirty="0" err="1">
                <a:effectLst/>
                <a:latin typeface="Josefin Sans" pitchFamily="2" charset="0"/>
                <a:ea typeface="Calibri" panose="020F0502020204030204" pitchFamily="34" charset="0"/>
                <a:cs typeface="Calibri" panose="020F0502020204030204" pitchFamily="34" charset="0"/>
              </a:rPr>
              <a:t>Rechercher</a:t>
            </a:r>
            <a:r>
              <a:rPr lang="en-GB" sz="5600" dirty="0">
                <a:effectLst/>
                <a:latin typeface="Josefin Sans" pitchFamily="2" charset="0"/>
                <a:ea typeface="Calibri" panose="020F0502020204030204" pitchFamily="34" charset="0"/>
                <a:cs typeface="Calibri" panose="020F0502020204030204" pitchFamily="34" charset="0"/>
              </a:rPr>
              <a:t> les groupes communautaires et les passe-temps qui intéressent Joséphine, afin qu'elle puisse se constituer un réseau social et réduire son isolement social. </a:t>
            </a:r>
            <a:endParaRPr lang="en-GB" sz="56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70000"/>
              </a:lnSpc>
              <a:spcBef>
                <a:spcPts val="600"/>
              </a:spcBef>
              <a:spcAft>
                <a:spcPts val="600"/>
              </a:spcAft>
              <a:buFont typeface="Arial" panose="020B0604020202020204" pitchFamily="34" charset="0"/>
              <a:buChar char="•"/>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Réévaluer le droit aux prestations et orienter Joséphine vers une </a:t>
            </a:r>
            <a:r>
              <a:rPr lang="en-GB" sz="5600" dirty="0">
                <a:latin typeface="Josefin Sans" pitchFamily="2" charset="0"/>
                <a:ea typeface="Calibri" panose="020F0502020204030204" pitchFamily="34" charset="0"/>
                <a:cs typeface="Calibri" panose="020F0502020204030204" pitchFamily="34" charset="0"/>
              </a:rPr>
              <a:t>agence de conseil indépendante </a:t>
            </a:r>
            <a:r>
              <a:rPr lang="en-GB" sz="5600" dirty="0">
                <a:effectLst/>
                <a:latin typeface="Josefin Sans" pitchFamily="2" charset="0"/>
                <a:ea typeface="Calibri" panose="020F0502020204030204" pitchFamily="34" charset="0"/>
                <a:cs typeface="Calibri" panose="020F0502020204030204" pitchFamily="34" charset="0"/>
              </a:rPr>
              <a:t>pour obtenir des conseils financiers.</a:t>
            </a:r>
            <a:endParaRPr lang="en-GB" sz="5600" dirty="0">
              <a:effectLst/>
              <a:latin typeface="Josefin Sans" pitchFamily="2" charset="0"/>
              <a:ea typeface="Calibri" panose="020F0502020204030204" pitchFamily="34" charset="0"/>
              <a:cs typeface="Times New Roman" panose="02020603050405020304" pitchFamily="18" charset="0"/>
            </a:endParaRPr>
          </a:p>
          <a:p>
            <a:pPr marL="342900" lvl="0" indent="-28575" hangingPunct="0">
              <a:lnSpc>
                <a:spcPct val="170000"/>
              </a:lnSpc>
              <a:spcBef>
                <a:spcPts val="600"/>
              </a:spcBef>
              <a:spcAft>
                <a:spcPts val="600"/>
              </a:spcAft>
              <a:buFont typeface="Arial" panose="020B0604020202020204" pitchFamily="34" charset="0"/>
              <a:buChar char="•"/>
              <a:tabLst>
                <a:tab pos="457200" algn="l"/>
              </a:tabLst>
            </a:pPr>
            <a:r>
              <a:rPr lang="en-GB" sz="5600" dirty="0">
                <a:effectLst/>
                <a:latin typeface="Josefin Sans" pitchFamily="2" charset="0"/>
                <a:ea typeface="Calibri" panose="020F0502020204030204" pitchFamily="34" charset="0"/>
                <a:cs typeface="Calibri" panose="020F0502020204030204" pitchFamily="34" charset="0"/>
              </a:rPr>
              <a:t>Travailler avec le conseiller en options santé du cabinet pour obtenir un soutien en matière de nouveaux modes de vie et devenir plus saine et plus </a:t>
            </a:r>
            <a:r>
              <a:rPr lang="en-GB" sz="5600" dirty="0" err="1">
                <a:effectLst/>
                <a:latin typeface="Josefin Sans" pitchFamily="2" charset="0"/>
                <a:ea typeface="Calibri" panose="020F0502020204030204" pitchFamily="34" charset="0"/>
                <a:cs typeface="Calibri" panose="020F0502020204030204" pitchFamily="34" charset="0"/>
              </a:rPr>
              <a:t>heureuse</a:t>
            </a:r>
            <a:r>
              <a:rPr lang="en-GB" sz="5600" dirty="0">
                <a:effectLst/>
                <a:latin typeface="Josefin Sans" pitchFamily="2" charset="0"/>
                <a:ea typeface="Calibri" panose="020F0502020204030204" pitchFamily="34" charset="0"/>
                <a:cs typeface="Calibri" panose="020F0502020204030204" pitchFamily="34" charset="0"/>
              </a:rPr>
              <a:t>, </a:t>
            </a:r>
            <a:r>
              <a:rPr lang="en-GB" sz="5600" dirty="0" err="1">
                <a:effectLst/>
                <a:latin typeface="Josefin Sans" pitchFamily="2" charset="0"/>
                <a:ea typeface="Calibri" panose="020F0502020204030204" pitchFamily="34" charset="0"/>
                <a:cs typeface="Calibri" panose="020F0502020204030204" pitchFamily="34" charset="0"/>
              </a:rPr>
              <a:t>ainsi</a:t>
            </a:r>
            <a:r>
              <a:rPr lang="en-GB" sz="5600" dirty="0">
                <a:effectLst/>
                <a:latin typeface="Josefin Sans" pitchFamily="2" charset="0"/>
                <a:ea typeface="Calibri" panose="020F0502020204030204" pitchFamily="34" charset="0"/>
                <a:cs typeface="Calibri" panose="020F0502020204030204" pitchFamily="34" charset="0"/>
              </a:rPr>
              <a:t> que pour réduire la dépendance à l'égard du médecin généraliste et des médicaments. </a:t>
            </a:r>
            <a:endParaRPr lang="en-GB" sz="5600" dirty="0">
              <a:effectLst/>
              <a:latin typeface="Josefin Sans" pitchFamily="2" charset="0"/>
              <a:ea typeface="Calibri" panose="020F0502020204030204" pitchFamily="34" charset="0"/>
              <a:cs typeface="Times New Roman" panose="02020603050405020304" pitchFamily="18" charset="0"/>
            </a:endParaRPr>
          </a:p>
          <a:p>
            <a:pPr hangingPunct="0">
              <a:lnSpc>
                <a:spcPct val="170000"/>
              </a:lnSpc>
              <a:spcAft>
                <a:spcPts val="800"/>
              </a:spcAft>
            </a:pPr>
            <a:r>
              <a:rPr lang="en-GB" sz="5600" dirty="0">
                <a:effectLst/>
                <a:latin typeface="Josefin Sans" pitchFamily="2" charset="0"/>
                <a:ea typeface="Calibri" panose="020F0502020204030204" pitchFamily="34" charset="0"/>
                <a:cs typeface="Calibri" panose="020F0502020204030204" pitchFamily="34" charset="0"/>
              </a:rPr>
              <a:t> </a:t>
            </a:r>
          </a:p>
          <a:p>
            <a:pPr hangingPunct="0">
              <a:lnSpc>
                <a:spcPct val="170000"/>
              </a:lnSpc>
              <a:spcAft>
                <a:spcPts val="800"/>
              </a:spcAft>
            </a:pPr>
            <a:endParaRPr lang="en-GB" sz="5600" dirty="0">
              <a:latin typeface="Josefin Sans" pitchFamily="2" charset="0"/>
              <a:ea typeface="Calibri" panose="020F0502020204030204" pitchFamily="34" charset="0"/>
              <a:cs typeface="Calibri" panose="020F0502020204030204" pitchFamily="34" charset="0"/>
            </a:endParaRPr>
          </a:p>
          <a:p>
            <a:pPr algn="ctr">
              <a:lnSpc>
                <a:spcPct val="170000"/>
              </a:lnSpc>
            </a:pPr>
            <a:r>
              <a:rPr lang="en-GB" sz="6400" kern="1200" dirty="0">
                <a:ln>
                  <a:noFill/>
                </a:ln>
                <a:effectLst>
                  <a:outerShdw blurRad="38100" dist="38100" dir="2700000" algn="tl">
                    <a:srgbClr val="000000">
                      <a:alpha val="43137"/>
                    </a:srgbClr>
                  </a:outerShdw>
                </a:effectLst>
                <a:latin typeface="Josefin Sans" pitchFamily="2" charset="0"/>
              </a:rPr>
              <a:t>Quels sont les services, groupes et activités auxquels Josephine a pu avoir accès </a:t>
            </a:r>
            <a:r>
              <a:rPr lang="en-GB" sz="6400" kern="1200" dirty="0">
                <a:effectLst>
                  <a:outerShdw blurRad="38100" dist="38100" dir="2700000" algn="tl">
                    <a:srgbClr val="000000">
                      <a:alpha val="43137"/>
                    </a:srgbClr>
                  </a:outerShdw>
                </a:effectLst>
                <a:latin typeface="Josefin Sans" pitchFamily="2" charset="0"/>
              </a:rPr>
              <a:t>? </a:t>
            </a:r>
            <a:endParaRPr lang="en-GB" sz="6400" dirty="0">
              <a:effectLst>
                <a:outerShdw blurRad="38100" dist="38100" dir="2700000" algn="tl">
                  <a:srgbClr val="000000">
                    <a:alpha val="43137"/>
                  </a:srgbClr>
                </a:outerShdw>
              </a:effectLst>
              <a:latin typeface="Josefin Sans" pitchFamily="2" charset="0"/>
              <a:ea typeface="Times New Roman" panose="02020603050405020304" pitchFamily="18" charset="0"/>
            </a:endParaRPr>
          </a:p>
          <a:p>
            <a:pPr marL="685800" lvl="0" indent="-19050">
              <a:lnSpc>
                <a:spcPct val="170000"/>
              </a:lnSpc>
              <a:buFont typeface="Arial" panose="020B0604020202020204" pitchFamily="34" charset="0"/>
              <a:buChar char="•"/>
            </a:pPr>
            <a:r>
              <a:rPr lang="en-GB" sz="5600" kern="1200" dirty="0" err="1">
                <a:effectLst/>
                <a:latin typeface="Josefin Sans" pitchFamily="2" charset="0"/>
              </a:rPr>
              <a:t>Adhérente</a:t>
            </a:r>
            <a:r>
              <a:rPr lang="en-GB" sz="5600" kern="1200" dirty="0">
                <a:effectLst/>
                <a:latin typeface="Josefin Sans" pitchFamily="2" charset="0"/>
              </a:rPr>
              <a:t> au centre de loisirs local, elle participe désormais à des séances hebdomadaires pour femmes dans la piscine. </a:t>
            </a:r>
            <a:endParaRPr lang="en-GB" sz="5600" dirty="0">
              <a:latin typeface="Josefin Sans" pitchFamily="2" charset="0"/>
            </a:endParaRPr>
          </a:p>
          <a:p>
            <a:pPr marL="685800" lvl="0" indent="-19050">
              <a:lnSpc>
                <a:spcPct val="170000"/>
              </a:lnSpc>
              <a:buFont typeface="Arial" panose="020B0604020202020204" pitchFamily="34" charset="0"/>
              <a:buChar char="•"/>
            </a:pPr>
            <a:r>
              <a:rPr lang="en-GB" sz="5600" kern="1800" spc="75" dirty="0">
                <a:effectLst/>
                <a:latin typeface="Josefin Sans" pitchFamily="2" charset="0"/>
                <a:ea typeface="Times New Roman" panose="02020603050405020304" pitchFamily="18" charset="0"/>
              </a:rPr>
              <a:t>Thérapie par la parole avec un </a:t>
            </a:r>
            <a:r>
              <a:rPr lang="en-GB" sz="5600" kern="1200" dirty="0">
                <a:effectLst/>
                <a:latin typeface="Josefin Sans" pitchFamily="2" charset="0"/>
              </a:rPr>
              <a:t>service de</a:t>
            </a:r>
            <a:r>
              <a:rPr lang="en-GB" sz="5600" kern="1800" spc="75" dirty="0">
                <a:effectLst/>
                <a:latin typeface="Josefin Sans" pitchFamily="2" charset="0"/>
                <a:ea typeface="Times New Roman" panose="02020603050405020304" pitchFamily="18" charset="0"/>
              </a:rPr>
              <a:t> conseil communautaire </a:t>
            </a:r>
            <a:endParaRPr lang="en-GB" sz="5600" dirty="0">
              <a:effectLst/>
              <a:latin typeface="Josefin Sans" pitchFamily="2" charset="0"/>
              <a:ea typeface="Times New Roman" panose="02020603050405020304" pitchFamily="18" charset="0"/>
            </a:endParaRPr>
          </a:p>
          <a:p>
            <a:pPr marL="685800" lvl="0" indent="-19050">
              <a:lnSpc>
                <a:spcPct val="170000"/>
              </a:lnSpc>
              <a:buFont typeface="Arial" panose="020B0604020202020204" pitchFamily="34" charset="0"/>
              <a:buChar char="•"/>
            </a:pPr>
            <a:r>
              <a:rPr lang="en-GB" sz="5600" dirty="0">
                <a:latin typeface="Josefin Sans" pitchFamily="2" charset="0"/>
                <a:ea typeface="Times New Roman" panose="02020603050405020304" pitchFamily="18" charset="0"/>
              </a:rPr>
              <a:t>Réunion mensuelle du groupe de soutien par les pairs en matière de santé mentale dans un hôtel local, animée par une organisation bénévole régionale.</a:t>
            </a:r>
            <a:endParaRPr lang="en-GB" sz="5600" dirty="0">
              <a:effectLst/>
              <a:latin typeface="Josefin Sans" pitchFamily="2" charset="0"/>
              <a:ea typeface="Times New Roman" panose="02020603050405020304" pitchFamily="18" charset="0"/>
            </a:endParaRPr>
          </a:p>
          <a:p>
            <a:pPr marL="685800" indent="-19050">
              <a:lnSpc>
                <a:spcPct val="170000"/>
              </a:lnSpc>
              <a:buFont typeface="Arial" panose="020B0604020202020204" pitchFamily="34" charset="0"/>
              <a:buChar char="•"/>
            </a:pPr>
            <a:r>
              <a:rPr lang="en-GB" sz="5600" dirty="0">
                <a:effectLst/>
                <a:latin typeface="Josefin Sans" pitchFamily="2" charset="0"/>
                <a:ea typeface="Times New Roman" panose="02020603050405020304" pitchFamily="18" charset="0"/>
              </a:rPr>
              <a:t> Un club de lecture local et elle est devenue membre de la bibliothèque, et utilise les ordinateurs portables et les ressources informatiques disponibles.</a:t>
            </a:r>
          </a:p>
          <a:p>
            <a:pPr hangingPunct="0">
              <a:lnSpc>
                <a:spcPct val="170000"/>
              </a:lnSpc>
              <a:spcAft>
                <a:spcPts val="800"/>
              </a:spcAft>
            </a:pPr>
            <a:r>
              <a:rPr lang="en-GB" sz="5600" dirty="0">
                <a:effectLst/>
                <a:latin typeface="Josefin Sans" pitchFamily="2" charset="0"/>
                <a:ea typeface="Times New Roman" panose="02020603050405020304" pitchFamily="18" charset="0"/>
                <a:cs typeface="Calibri" panose="020F0502020204030204" pitchFamily="34" charset="0"/>
              </a:rPr>
              <a:t> </a:t>
            </a: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spTree>
    <p:extLst>
      <p:ext uri="{BB962C8B-B14F-4D97-AF65-F5344CB8AC3E}">
        <p14:creationId xmlns:p14="http://schemas.microsoft.com/office/powerpoint/2010/main" val="2643335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31371" y="374831"/>
            <a:ext cx="10512420" cy="729873"/>
          </a:xfrm>
        </p:spPr>
        <p:txBody>
          <a:bodyPr/>
          <a:lstStyle/>
          <a:p>
            <a:pPr algn="ctr"/>
            <a:r>
              <a:rPr lang="en-GB" b="0" dirty="0">
                <a:ln>
                  <a:noFill/>
                </a:ln>
                <a:effectLst>
                  <a:outerShdw blurRad="38100" dist="19050" dir="2700000" algn="tl">
                    <a:schemeClr val="dk1">
                      <a:alpha val="40000"/>
                    </a:schemeClr>
                  </a:outerShdw>
                </a:effectLst>
                <a:latin typeface="Amatic SC" panose="00000500000000000000" pitchFamily="2" charset="-79"/>
                <a:ea typeface="Calibri" panose="020F0502020204030204" pitchFamily="34" charset="0"/>
                <a:cs typeface="Amatic SC" panose="00000500000000000000" pitchFamily="2" charset="-79"/>
              </a:rPr>
              <a:t>Révision du plan de soutien à la </a:t>
            </a:r>
            <a:r>
              <a:rPr lang="en-US" dirty="0"/>
              <a:t>prescription sociale</a:t>
            </a:r>
            <a:endParaRPr lang="en-GB" b="0" dirty="0">
              <a:effectLst/>
              <a:latin typeface="Amatic SC" panose="00000500000000000000" pitchFamily="2" charset="-79"/>
              <a:ea typeface="Times New Roman" panose="02020603050405020304" pitchFamily="18" charset="0"/>
              <a:cs typeface="Amatic SC" panose="00000500000000000000" pitchFamily="2" charset="-79"/>
            </a:endParaRPr>
          </a:p>
          <a:p>
            <a:endParaRPr lang="en-US"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31371" y="1213426"/>
            <a:ext cx="10929258" cy="5041672"/>
          </a:xfrm>
        </p:spPr>
        <p:txBody>
          <a:bodyPr numCol="2">
            <a:normAutofit fontScale="25000" lnSpcReduction="20000"/>
          </a:bodyPr>
          <a:lstStyle/>
          <a:p>
            <a:pPr hangingPunct="0">
              <a:lnSpc>
                <a:spcPct val="170000"/>
              </a:lnSpc>
              <a:spcAft>
                <a:spcPts val="800"/>
              </a:spcAft>
            </a:pPr>
            <a:r>
              <a:rPr lang="en-GB" sz="6400" dirty="0">
                <a:effectLst/>
                <a:latin typeface="Josefin Sans" pitchFamily="2" charset="0"/>
                <a:ea typeface="Calibri" panose="020F0502020204030204" pitchFamily="34" charset="0"/>
              </a:rPr>
              <a:t>Joséphine continue d'entretenir des liens avec Mélanie, elle fait plus d'exercice, acquiert de nouvelles compétences et a rencontré de nouvelles personnes au centre de loisirs et au club de lecture. Elle envisage de revoir sa médication avec son médecin généraliste, afin d'envisager une diminution de sa prise de médicaments. Elle participe à un groupe de soutien avec une organisation bénévole régionale et à </a:t>
            </a:r>
            <a:r>
              <a:rPr lang="en-GB" sz="6400" dirty="0">
                <a:latin typeface="Josefin Sans" pitchFamily="2" charset="0"/>
                <a:ea typeface="Calibri" panose="020F0502020204030204" pitchFamily="34" charset="0"/>
              </a:rPr>
              <a:t>des </a:t>
            </a:r>
            <a:r>
              <a:rPr lang="en-GB" sz="6400" dirty="0">
                <a:effectLst/>
                <a:latin typeface="Josefin Sans" pitchFamily="2" charset="0"/>
                <a:ea typeface="Calibri" panose="020F0502020204030204" pitchFamily="34" charset="0"/>
              </a:rPr>
              <a:t>séances individuelles avec un service de conseil communautaire. Dans l'ensemble, ses relations se sont améliorées, elle dort mieux et est devenue une version plus saine et plus heureuse d'elle-même. </a:t>
            </a:r>
            <a:endParaRPr lang="en-GB" sz="6400" dirty="0">
              <a:solidFill>
                <a:srgbClr val="000000"/>
              </a:solidFill>
              <a:effectLst/>
              <a:latin typeface="Josefin Sans" pitchFamily="2" charset="0"/>
              <a:ea typeface="Calibri" panose="020F0502020204030204" pitchFamily="34" charset="0"/>
              <a:cs typeface="Calibri" panose="020F0502020204030204" pitchFamily="34" charset="0"/>
            </a:endParaRPr>
          </a:p>
          <a:p>
            <a:pPr hangingPunct="0">
              <a:lnSpc>
                <a:spcPct val="170000"/>
              </a:lnSpc>
              <a:spcAft>
                <a:spcPts val="800"/>
              </a:spcAft>
            </a:pPr>
            <a:endParaRPr lang="en-GB" sz="6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64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6400" dirty="0">
              <a:solidFill>
                <a:srgbClr val="000000"/>
              </a:solidFill>
              <a:effectLst/>
              <a:latin typeface="Josefin Sans" pitchFamily="2" charset="0"/>
              <a:ea typeface="Calibri" panose="020F0502020204030204" pitchFamily="34" charset="0"/>
              <a:cs typeface="Calibri" panose="020F0502020204030204" pitchFamily="34" charset="0"/>
            </a:endParaRPr>
          </a:p>
          <a:p>
            <a:pPr marL="444500">
              <a:lnSpc>
                <a:spcPct val="170000"/>
              </a:lnSpc>
              <a:spcAft>
                <a:spcPts val="800"/>
              </a:spcAft>
            </a:pPr>
            <a:r>
              <a:rPr lang="en-GB" sz="6400" dirty="0" err="1">
                <a:solidFill>
                  <a:srgbClr val="000000"/>
                </a:solidFill>
                <a:effectLst/>
                <a:latin typeface="Josefin Sans" pitchFamily="2" charset="0"/>
                <a:ea typeface="Calibri" panose="020F0502020204030204" pitchFamily="34" charset="0"/>
                <a:cs typeface="Calibri" panose="020F0502020204030204" pitchFamily="34" charset="0"/>
              </a:rPr>
              <a:t>L'accompagnement</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social peut s'adapter aux changements de situation et aux événements. Pour certains, il peut y avoir des périodes de rechute dans des habitudes malsaines, </a:t>
            </a:r>
            <a:r>
              <a:rPr lang="en-GB" sz="6400" dirty="0" err="1">
                <a:solidFill>
                  <a:srgbClr val="000000"/>
                </a:solidFill>
                <a:effectLst/>
                <a:latin typeface="Josefin Sans" pitchFamily="2" charset="0"/>
                <a:ea typeface="Calibri" panose="020F0502020204030204" pitchFamily="34" charset="0"/>
                <a:cs typeface="Calibri" panose="020F0502020204030204" pitchFamily="34" charset="0"/>
              </a:rPr>
              <a:t>mais</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6400" dirty="0" err="1">
                <a:solidFill>
                  <a:srgbClr val="000000"/>
                </a:solidFill>
                <a:effectLst/>
                <a:latin typeface="Josefin Sans" pitchFamily="2" charset="0"/>
                <a:ea typeface="Calibri" panose="020F0502020204030204" pitchFamily="34" charset="0"/>
                <a:cs typeface="Calibri" panose="020F0502020204030204" pitchFamily="34" charset="0"/>
              </a:rPr>
              <a:t>l'accompagnement</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6400" dirty="0" err="1">
                <a:solidFill>
                  <a:srgbClr val="000000"/>
                </a:solidFill>
                <a:effectLst/>
                <a:latin typeface="Josefin Sans" pitchFamily="2" charset="0"/>
                <a:ea typeface="Calibri" panose="020F0502020204030204" pitchFamily="34" charset="0"/>
                <a:cs typeface="Calibri" panose="020F0502020204030204" pitchFamily="34" charset="0"/>
              </a:rPr>
              <a:t>continu</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et </a:t>
            </a:r>
            <a:r>
              <a:rPr lang="en-GB" sz="6400" dirty="0" err="1">
                <a:solidFill>
                  <a:srgbClr val="000000"/>
                </a:solidFill>
                <a:effectLst/>
                <a:latin typeface="Josefin Sans" pitchFamily="2" charset="0"/>
                <a:ea typeface="Calibri" panose="020F0502020204030204" pitchFamily="34" charset="0"/>
                <a:cs typeface="Calibri" panose="020F0502020204030204" pitchFamily="34" charset="0"/>
              </a:rPr>
              <a:t>personnalisé</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 par le travailleur de liaison, ainsi que les stratégies apprises, permettent à l'utilisateur du service de maintenir des choix de vie sains et d'en récolter les bénéfices. </a:t>
            </a:r>
            <a:r>
              <a:rPr lang="en-GB" sz="6400" dirty="0">
                <a:solidFill>
                  <a:srgbClr val="000000"/>
                </a:solidFill>
                <a:effectLst/>
                <a:latin typeface="Josefin Sans" pitchFamily="2" charset="0"/>
                <a:cs typeface="Calibri" panose="020F0502020204030204" pitchFamily="34" charset="0"/>
              </a:rPr>
              <a:t>Les plans de soutien peuvent changer en conséquence, il y a des suivis réguliers avec des professionnels de la santé qui peuvent faire la liaison avec le travailleur de liaison, cette chaîne de communication est au bénéfice de toutes les personnes concernées</a:t>
            </a:r>
            <a:r>
              <a:rPr lang="en-GB" sz="6400" dirty="0">
                <a:solidFill>
                  <a:srgbClr val="000000"/>
                </a:solidFill>
                <a:effectLst/>
                <a:latin typeface="Josefin Sans" pitchFamily="2" charset="0"/>
                <a:ea typeface="Times New Roman" panose="02020603050405020304" pitchFamily="18" charset="0"/>
                <a:cs typeface="Calibri" panose="020F0502020204030204" pitchFamily="34" charset="0"/>
              </a:rPr>
              <a:t>. </a:t>
            </a:r>
          </a:p>
          <a:p>
            <a:pPr marL="444500">
              <a:lnSpc>
                <a:spcPct val="150000"/>
              </a:lnSpc>
              <a:spcAft>
                <a:spcPts val="800"/>
              </a:spcAft>
            </a:pPr>
            <a:r>
              <a:rPr lang="en-GB" sz="4400" dirty="0">
                <a:effectLst/>
                <a:latin typeface="Josefin Sans" pitchFamily="2" charset="0"/>
                <a:ea typeface="Calibri" panose="020F0502020204030204" pitchFamily="34" charset="0"/>
                <a:cs typeface="Times New Roman" panose="02020603050405020304" pitchFamily="18" charset="0"/>
              </a:rPr>
              <a:t>Pour des perspectives similaires, veuillez explorer le lien suivant :</a:t>
            </a:r>
          </a:p>
          <a:p>
            <a:pPr marL="444500">
              <a:lnSpc>
                <a:spcPct val="150000"/>
              </a:lnSpc>
              <a:spcAft>
                <a:spcPts val="600"/>
              </a:spcAft>
            </a:pPr>
            <a:r>
              <a:rPr lang="en-GB" sz="4400" dirty="0">
                <a:hlinkClick r:id="rId2"/>
              </a:rPr>
              <a:t>Co-conception et co-délivrance : Les avantages de l'intégration du point de vue de l'aidant familial (ijic.org)</a:t>
            </a:r>
            <a:endParaRPr lang="en-GB" sz="4400" dirty="0">
              <a:effectLst/>
              <a:latin typeface="Josefin Sans" pitchFamily="2" charset="0"/>
              <a:ea typeface="Calibri" panose="020F0502020204030204" pitchFamily="34" charset="0"/>
              <a:cs typeface="Times New Roman" panose="02020603050405020304" pitchFamily="18" charset="0"/>
            </a:endParaRPr>
          </a:p>
          <a:p>
            <a:pPr hangingPunct="0">
              <a:lnSpc>
                <a:spcPct val="150000"/>
              </a:lnSpc>
              <a:spcAft>
                <a:spcPts val="800"/>
              </a:spcAft>
            </a:pPr>
            <a:r>
              <a:rPr lang="en-GB" sz="1800" dirty="0">
                <a:effectLst/>
                <a:latin typeface="Josefin Sans" pitchFamily="2" charset="0"/>
                <a:ea typeface="Calibri" panose="020F0502020204030204" pitchFamily="34" charset="0"/>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6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eaLnBrk="0" fontAlgn="base" hangingPunct="0">
              <a:lnSpc>
                <a:spcPct val="150000"/>
              </a:lnSpc>
              <a:spcBef>
                <a:spcPts val="575"/>
              </a:spcBef>
              <a:spcAft>
                <a:spcPts val="800"/>
              </a:spcAft>
            </a:pPr>
            <a:r>
              <a:rPr lang="en-GB" sz="1800" dirty="0">
                <a:effectLst/>
                <a:latin typeface="Calibri" panose="020F0502020204030204" pitchFamily="34" charset="0"/>
                <a:ea typeface="+mn-ea"/>
                <a:cs typeface="Calibri" panose="020F0502020204030204" pitchFamily="34" charset="0"/>
              </a:rPr>
              <a:t> </a:t>
            </a: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5" name="Picture 4" descr="Icon&#10;&#10;Description automatically generated with low confidence">
            <a:extLst>
              <a:ext uri="{FF2B5EF4-FFF2-40B4-BE49-F238E27FC236}">
                <a16:creationId xmlns:a16="http://schemas.microsoft.com/office/drawing/2014/main" id="{D4301299-1387-4D17-AC25-EA9B289A8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1544" y="4994334"/>
            <a:ext cx="2192357" cy="1603166"/>
          </a:xfrm>
          <a:prstGeom prst="rect">
            <a:avLst/>
          </a:prstGeom>
        </p:spPr>
      </p:pic>
    </p:spTree>
    <p:extLst>
      <p:ext uri="{BB962C8B-B14F-4D97-AF65-F5344CB8AC3E}">
        <p14:creationId xmlns:p14="http://schemas.microsoft.com/office/powerpoint/2010/main" val="84924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232380" y="308261"/>
            <a:ext cx="11451619" cy="716279"/>
          </a:xfrm>
        </p:spPr>
        <p:txBody>
          <a:bodyPr/>
          <a:lstStyle/>
          <a:p>
            <a:pPr algn="ctr" eaLnBrk="0" fontAlgn="base" hangingPunct="0">
              <a:lnSpc>
                <a:spcPct val="150000"/>
              </a:lnSpc>
              <a:spcAft>
                <a:spcPts val="800"/>
              </a:spcAft>
            </a:pPr>
            <a:r>
              <a:rPr lang="en-GB" sz="32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La prescription sociale s'inscrit-elle dans une politique plus large de santé et de soins ? [CA 5]</a:t>
            </a:r>
            <a:endParaRPr lang="en-GB" sz="32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08001" y="1024540"/>
            <a:ext cx="10984259" cy="5406738"/>
          </a:xfrm>
        </p:spPr>
        <p:txBody>
          <a:bodyPr numCol="2">
            <a:normAutofit/>
          </a:bodyPr>
          <a:lstStyle/>
          <a:p>
            <a:pPr>
              <a:lnSpc>
                <a:spcPct val="150000"/>
              </a:lnSpc>
              <a:spcAft>
                <a:spcPts val="800"/>
              </a:spcAft>
            </a:pPr>
            <a:r>
              <a:rPr lang="en-GB" sz="1600" kern="1200" dirty="0">
                <a:effectLst/>
                <a:latin typeface="Josefin Sans" pitchFamily="2" charset="0"/>
                <a:ea typeface="Times New Roman" panose="02020603050405020304" pitchFamily="18" charset="0"/>
                <a:cs typeface="Calibri" panose="020F0502020204030204" pitchFamily="34" charset="0"/>
              </a:rPr>
              <a:t>Les recherches menées à </a:t>
            </a:r>
            <a:r>
              <a:rPr lang="en-GB" sz="1600" dirty="0">
                <a:effectLst/>
                <a:latin typeface="Josefin Sans" pitchFamily="2" charset="0"/>
                <a:ea typeface="Times New Roman" panose="02020603050405020304" pitchFamily="18" charset="0"/>
                <a:cs typeface="Calibri" panose="020F0502020204030204" pitchFamily="34" charset="0"/>
              </a:rPr>
              <a:t>ce jour </a:t>
            </a:r>
            <a:r>
              <a:rPr lang="en-GB" sz="1600" kern="1200" dirty="0">
                <a:effectLst/>
                <a:latin typeface="Josefin Sans" pitchFamily="2" charset="0"/>
                <a:ea typeface="Times New Roman" panose="02020603050405020304" pitchFamily="18" charset="0"/>
                <a:cs typeface="Calibri" panose="020F0502020204030204" pitchFamily="34" charset="0"/>
              </a:rPr>
              <a:t>suggèrent que la prescription sociale </a:t>
            </a:r>
            <a:r>
              <a:rPr lang="en-GB" sz="1600" dirty="0">
                <a:effectLst/>
                <a:latin typeface="Josefin Sans" pitchFamily="2" charset="0"/>
                <a:ea typeface="Times New Roman" panose="02020603050405020304" pitchFamily="18" charset="0"/>
                <a:cs typeface="Calibri" panose="020F0502020204030204" pitchFamily="34" charset="0"/>
              </a:rPr>
              <a:t>a permis d'améliorer la qualité de vie et le bien-être émotionnel</a:t>
            </a:r>
            <a:r>
              <a:rPr lang="en-GB" sz="1600" dirty="0">
                <a:effectLst/>
                <a:latin typeface="Josefin Sans" pitchFamily="2" charset="0"/>
                <a:ea typeface="Calibri" panose="020F0502020204030204" pitchFamily="34" charset="0"/>
                <a:cs typeface="Calibri" panose="020F0502020204030204" pitchFamily="34" charset="0"/>
              </a:rPr>
              <a:t>. Cependant, comme indiqué, l'évaluation </a:t>
            </a:r>
            <a:r>
              <a:rPr lang="en-GB" sz="1600" dirty="0">
                <a:effectLst/>
                <a:latin typeface="Josefin Sans" pitchFamily="2" charset="0"/>
                <a:ea typeface="Times New Roman" panose="02020603050405020304" pitchFamily="18" charset="0"/>
                <a:cs typeface="Calibri" panose="020F0502020204030204" pitchFamily="34" charset="0"/>
              </a:rPr>
              <a:t>peut être difficile </a:t>
            </a:r>
            <a:r>
              <a:rPr lang="en-GB" sz="1600" dirty="0" err="1">
                <a:effectLst/>
                <a:latin typeface="Josefin Sans" pitchFamily="2" charset="0"/>
                <a:ea typeface="Times New Roman" panose="02020603050405020304" pitchFamily="18" charset="0"/>
                <a:cs typeface="Calibri" panose="020F0502020204030204" pitchFamily="34" charset="0"/>
              </a:rPr>
              <a:t>à</a:t>
            </a:r>
            <a:r>
              <a:rPr lang="en-GB" sz="1600" dirty="0">
                <a:effectLst/>
                <a:latin typeface="Josefin Sans" pitchFamily="2" charset="0"/>
                <a:ea typeface="Times New Roman" panose="02020603050405020304" pitchFamily="18" charset="0"/>
                <a:cs typeface="Calibri" panose="020F0502020204030204" pitchFamily="34" charset="0"/>
              </a:rPr>
              <a:t> </a:t>
            </a:r>
            <a:r>
              <a:rPr lang="en-GB" sz="1600" dirty="0" err="1">
                <a:effectLst/>
                <a:latin typeface="Josefin Sans" pitchFamily="2" charset="0"/>
                <a:ea typeface="Times New Roman" panose="02020603050405020304" pitchFamily="18" charset="0"/>
                <a:cs typeface="Calibri" panose="020F0502020204030204" pitchFamily="34" charset="0"/>
              </a:rPr>
              <a:t>efectuer</a:t>
            </a:r>
            <a:r>
              <a:rPr lang="en-GB" sz="1600" dirty="0">
                <a:effectLst/>
                <a:latin typeface="Josefin Sans" pitchFamily="2" charset="0"/>
                <a:ea typeface="Times New Roman" panose="02020603050405020304" pitchFamily="18" charset="0"/>
                <a:cs typeface="Calibri" panose="020F0502020204030204" pitchFamily="34" charset="0"/>
              </a:rPr>
              <a:t> et peut nécessiter une approche à plus long terme. </a:t>
            </a:r>
            <a:r>
              <a:rPr lang="en-GB" sz="1600" dirty="0">
                <a:effectLst/>
                <a:latin typeface="Josefin Sans" pitchFamily="2" charset="0"/>
                <a:ea typeface="Calibri" panose="020F0502020204030204" pitchFamily="34" charset="0"/>
                <a:cs typeface="Calibri" panose="020F0502020204030204" pitchFamily="34" charset="0"/>
              </a:rPr>
              <a:t>Le plan à long terme 2019 du NHS indique que les </a:t>
            </a:r>
            <a:r>
              <a:rPr lang="en-GB" sz="1600" dirty="0">
                <a:effectLst/>
                <a:latin typeface="Josefin Sans" pitchFamily="2" charset="0"/>
                <a:ea typeface="Times New Roman" panose="02020603050405020304" pitchFamily="18" charset="0"/>
                <a:cs typeface="Calibri" panose="020F0502020204030204" pitchFamily="34" charset="0"/>
              </a:rPr>
              <a:t>partenariats entre le NHS et le secteur bénévole et communautaire font partie </a:t>
            </a:r>
            <a:r>
              <a:rPr lang="en-GB" sz="1600" dirty="0" err="1">
                <a:effectLst/>
                <a:latin typeface="Josefin Sans" pitchFamily="2" charset="0"/>
                <a:ea typeface="Times New Roman" panose="02020603050405020304" pitchFamily="18" charset="0"/>
                <a:cs typeface="Calibri" panose="020F0502020204030204" pitchFamily="34" charset="0"/>
              </a:rPr>
              <a:t>intégrante</a:t>
            </a:r>
            <a:r>
              <a:rPr lang="en-GB" sz="1600" dirty="0">
                <a:effectLst/>
                <a:latin typeface="Josefin Sans" pitchFamily="2" charset="0"/>
                <a:ea typeface="Times New Roman" panose="02020603050405020304" pitchFamily="18" charset="0"/>
                <a:cs typeface="Calibri" panose="020F0502020204030204" pitchFamily="34" charset="0"/>
              </a:rPr>
              <a:t> d’un </a:t>
            </a:r>
            <a:r>
              <a:rPr lang="en-GB" sz="1600" dirty="0" err="1">
                <a:effectLst/>
                <a:latin typeface="Josefin Sans" pitchFamily="2" charset="0"/>
                <a:ea typeface="Times New Roman" panose="02020603050405020304" pitchFamily="18" charset="0"/>
                <a:cs typeface="Calibri" panose="020F0502020204030204" pitchFamily="34" charset="0"/>
              </a:rPr>
              <a:t>parcours</a:t>
            </a:r>
            <a:r>
              <a:rPr lang="en-GB" sz="1600" dirty="0">
                <a:effectLst/>
                <a:latin typeface="Josefin Sans" pitchFamily="2" charset="0"/>
                <a:ea typeface="Times New Roman" panose="02020603050405020304" pitchFamily="18" charset="0"/>
                <a:cs typeface="Calibri" panose="020F0502020204030204" pitchFamily="34" charset="0"/>
              </a:rPr>
              <a:t> de santé et de </a:t>
            </a:r>
            <a:r>
              <a:rPr lang="en-GB" sz="1600" dirty="0" err="1">
                <a:effectLst/>
                <a:latin typeface="Josefin Sans" pitchFamily="2" charset="0"/>
                <a:ea typeface="Times New Roman" panose="02020603050405020304" pitchFamily="18" charset="0"/>
                <a:cs typeface="Calibri" panose="020F0502020204030204" pitchFamily="34" charset="0"/>
              </a:rPr>
              <a:t>soins</a:t>
            </a:r>
            <a:r>
              <a:rPr lang="en-GB" sz="1600" dirty="0">
                <a:effectLst/>
                <a:latin typeface="Josefin Sans" pitchFamily="2" charset="0"/>
                <a:ea typeface="Times New Roman" panose="02020603050405020304" pitchFamily="18" charset="0"/>
                <a:cs typeface="Calibri" panose="020F0502020204030204" pitchFamily="34" charset="0"/>
              </a:rPr>
              <a:t> </a:t>
            </a:r>
            <a:r>
              <a:rPr lang="en-GB" sz="1600" dirty="0" err="1">
                <a:effectLst/>
                <a:latin typeface="Josefin Sans" pitchFamily="2" charset="0"/>
                <a:ea typeface="Times New Roman" panose="02020603050405020304" pitchFamily="18" charset="0"/>
                <a:cs typeface="Calibri" panose="020F0502020204030204" pitchFamily="34" charset="0"/>
              </a:rPr>
              <a:t>efficace</a:t>
            </a:r>
            <a:r>
              <a:rPr lang="en-GB" sz="1600" dirty="0">
                <a:effectLst/>
                <a:latin typeface="Josefin Sans" pitchFamily="2" charset="0"/>
                <a:ea typeface="Times New Roman" panose="02020603050405020304" pitchFamily="18" charset="0"/>
                <a:cs typeface="Calibri" panose="020F0502020204030204" pitchFamily="34" charset="0"/>
              </a:rPr>
              <a:t>. </a:t>
            </a:r>
          </a:p>
          <a:p>
            <a:pPr>
              <a:lnSpc>
                <a:spcPct val="150000"/>
              </a:lnSpc>
              <a:spcAft>
                <a:spcPts val="800"/>
              </a:spcAft>
            </a:pPr>
            <a:r>
              <a:rPr lang="en-GB" sz="1600" dirty="0">
                <a:effectLst/>
                <a:latin typeface="Josefin Sans" pitchFamily="2" charset="0"/>
                <a:ea typeface="Times New Roman" panose="02020603050405020304" pitchFamily="18" charset="0"/>
                <a:cs typeface="Calibri" panose="020F0502020204030204" pitchFamily="34" charset="0"/>
              </a:rPr>
              <a:t>Pour être viable à long terme, le soutien politique à la prescription sociale doit s'accompagner d'un financement adéquat pour les organisations qui reçoivent des références sociales. </a:t>
            </a:r>
          </a:p>
          <a:p>
            <a:pPr>
              <a:lnSpc>
                <a:spcPct val="150000"/>
              </a:lnSpc>
              <a:spcAft>
                <a:spcPts val="800"/>
              </a:spcAft>
            </a:pPr>
            <a:endParaRPr lang="en-GB" sz="1600" dirty="0">
              <a:effectLst/>
              <a:latin typeface="Josefin Sans" pitchFamily="2" charset="0"/>
              <a:ea typeface="Times New Roman" panose="02020603050405020304" pitchFamily="18" charset="0"/>
              <a:cs typeface="Calibri" panose="020F0502020204030204" pitchFamily="34" charset="0"/>
            </a:endParaRPr>
          </a:p>
          <a:p>
            <a:pPr>
              <a:lnSpc>
                <a:spcPct val="150000"/>
              </a:lnSpc>
              <a:spcAft>
                <a:spcPts val="800"/>
              </a:spcAft>
            </a:pPr>
            <a:endParaRPr lang="en-GB" sz="1600" dirty="0">
              <a:effectLst/>
              <a:latin typeface="Josefin Sans" pitchFamily="2" charset="0"/>
              <a:ea typeface="Times New Roman" panose="02020603050405020304" pitchFamily="18" charset="0"/>
              <a:cs typeface="Calibri" panose="020F0502020204030204" pitchFamily="34" charset="0"/>
            </a:endParaRPr>
          </a:p>
          <a:p>
            <a:pPr marL="406400">
              <a:lnSpc>
                <a:spcPct val="150000"/>
              </a:lnSpc>
              <a:spcAft>
                <a:spcPts val="800"/>
              </a:spcAft>
            </a:pPr>
            <a:r>
              <a:rPr lang="en-GB" sz="1600" dirty="0">
                <a:effectLst/>
                <a:latin typeface="Josefin Sans" pitchFamily="2" charset="0"/>
                <a:ea typeface="Times New Roman" panose="02020603050405020304" pitchFamily="18" charset="0"/>
                <a:cs typeface="Calibri" panose="020F0502020204030204" pitchFamily="34" charset="0"/>
              </a:rPr>
              <a:t>La réussite du déploiement de la prescription sociale et de son impact dépendra de l'ampleur, de la vitalité et de la durabilité du secteur bénévole et communautaire, en particulier des petites organisations caritatives qui pourraient être durement touchées par la situation actuelle de pandémie</a:t>
            </a:r>
            <a:r>
              <a:rPr lang="en-GB" sz="1600" dirty="0">
                <a:effectLst/>
                <a:latin typeface="Josefin Sans" pitchFamily="2" charset="0"/>
                <a:ea typeface="Calibri" panose="020F0502020204030204" pitchFamily="34" charset="0"/>
                <a:cs typeface="Calibri" panose="020F0502020204030204" pitchFamily="34" charset="0"/>
              </a:rPr>
              <a:t>. </a:t>
            </a: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4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dirty="0">
                <a:latin typeface="Josefin Sans" pitchFamily="2" charset="0"/>
              </a:rPr>
              <a:t>                </a:t>
            </a:r>
          </a:p>
        </p:txBody>
      </p:sp>
      <p:pic>
        <p:nvPicPr>
          <p:cNvPr id="6" name="Picture 5">
            <a:extLst>
              <a:ext uri="{FF2B5EF4-FFF2-40B4-BE49-F238E27FC236}">
                <a16:creationId xmlns:a16="http://schemas.microsoft.com/office/drawing/2014/main" id="{53C06CF1-947A-B5D9-4EE6-44C62BFFC3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52681" y="3925109"/>
            <a:ext cx="3459480" cy="2424889"/>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pic>
      <p:pic>
        <p:nvPicPr>
          <p:cNvPr id="5" name="Picture 4">
            <a:extLst>
              <a:ext uri="{FF2B5EF4-FFF2-40B4-BE49-F238E27FC236}">
                <a16:creationId xmlns:a16="http://schemas.microsoft.com/office/drawing/2014/main" id="{E898207D-76C5-DF03-49FC-9E941DE3F4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92000" y="4966509"/>
            <a:ext cx="2811504" cy="2286000"/>
          </a:xfrm>
          <a:prstGeom prst="rect">
            <a:avLst/>
          </a:prstGeom>
          <a:noFill/>
          <a:ln>
            <a:noFill/>
          </a:ln>
        </p:spPr>
      </p:pic>
    </p:spTree>
    <p:extLst>
      <p:ext uri="{BB962C8B-B14F-4D97-AF65-F5344CB8AC3E}">
        <p14:creationId xmlns:p14="http://schemas.microsoft.com/office/powerpoint/2010/main" val="23653160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70470" y="125382"/>
            <a:ext cx="12051059" cy="944880"/>
          </a:xfrm>
        </p:spPr>
        <p:txBody>
          <a:bodyPr/>
          <a:lstStyle/>
          <a:p>
            <a:pPr algn="ctr" eaLnBrk="0" fontAlgn="base" hangingPunct="0">
              <a:lnSpc>
                <a:spcPct val="150000"/>
              </a:lnSpc>
              <a:spcAft>
                <a:spcPts val="800"/>
              </a:spcAft>
            </a:pPr>
            <a:r>
              <a:rPr lang="en-GB" sz="36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La prescription sociale s'inscrit-elle dans une politique plus large de santé et de soins ?         </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 5]</a:t>
            </a:r>
            <a:endParaRPr lang="en-GB" sz="36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553069" y="1209041"/>
            <a:ext cx="11085859" cy="5376258"/>
          </a:xfrm>
        </p:spPr>
        <p:txBody>
          <a:bodyPr numCol="2">
            <a:normAutofit/>
          </a:bodyPr>
          <a:lstStyle/>
          <a:p>
            <a:pPr lvl="0">
              <a:lnSpc>
                <a:spcPct val="170000"/>
              </a:lnSpc>
            </a:pPr>
            <a:r>
              <a:rPr lang="en-GB" sz="1600" b="1" dirty="0">
                <a:effectLst/>
                <a:latin typeface="Josefin Sans" pitchFamily="2" charset="0"/>
                <a:ea typeface="Calibri" panose="020F0502020204030204" pitchFamily="34" charset="0"/>
                <a:cs typeface="Times New Roman" panose="02020603050405020304" pitchFamily="18" charset="0"/>
              </a:rPr>
              <a:t>Comment pouvez-vous promouvoir la prescription sociale dans votre rôle de : </a:t>
            </a:r>
          </a:p>
          <a:p>
            <a:pPr marL="342900" lvl="0" indent="-342900">
              <a:lnSpc>
                <a:spcPct val="170000"/>
              </a:lnSpc>
              <a:buFont typeface="Symbol" panose="05050102010706020507" pitchFamily="18" charset="2"/>
              <a:buChar char=""/>
            </a:pPr>
            <a:r>
              <a:rPr lang="en-GB" sz="1400" dirty="0" err="1">
                <a:solidFill>
                  <a:srgbClr val="FF0000"/>
                </a:solidFill>
                <a:latin typeface="Josefin Sans" pitchFamily="2" charset="0"/>
                <a:ea typeface="Calibri" panose="020F0502020204030204" pitchFamily="34" charset="0"/>
                <a:cs typeface="Times New Roman" panose="02020603050405020304" pitchFamily="18" charset="0"/>
              </a:rPr>
              <a:t>Médecin</a:t>
            </a:r>
            <a:r>
              <a:rPr lang="en-GB" sz="1400" dirty="0">
                <a:solidFill>
                  <a:srgbClr val="FF0000"/>
                </a:solidFill>
                <a:latin typeface="Josefin Sans" pitchFamily="2" charset="0"/>
                <a:ea typeface="Calibri" panose="020F0502020204030204" pitchFamily="34" charset="0"/>
                <a:cs typeface="Times New Roman" panose="02020603050405020304" pitchFamily="18" charset="0"/>
              </a:rPr>
              <a:t> </a:t>
            </a:r>
            <a:r>
              <a:rPr lang="en-GB" sz="1400" dirty="0" err="1">
                <a:solidFill>
                  <a:srgbClr val="FF0000"/>
                </a:solidFill>
                <a:latin typeface="Josefin Sans" pitchFamily="2" charset="0"/>
                <a:ea typeface="Calibri" panose="020F0502020204030204" pitchFamily="34" charset="0"/>
                <a:cs typeface="Times New Roman" panose="02020603050405020304" pitchFamily="18" charset="0"/>
              </a:rPr>
              <a:t>généraliste</a:t>
            </a:r>
            <a:r>
              <a:rPr lang="en-GB" sz="1400" dirty="0">
                <a:solidFill>
                  <a:srgbClr val="FF0000"/>
                </a:solidFill>
                <a:effectLst/>
                <a:latin typeface="Josefin Sans" pitchFamily="2" charset="0"/>
                <a:ea typeface="Calibri" panose="020F0502020204030204" pitchFamily="34" charset="0"/>
                <a:cs typeface="Times New Roman" panose="02020603050405020304" pitchFamily="18" charset="0"/>
              </a:rPr>
              <a:t> </a:t>
            </a:r>
            <a:r>
              <a:rPr lang="en-GB" sz="1400" dirty="0">
                <a:solidFill>
                  <a:srgbClr val="FF0000"/>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en-GB" sz="1400" dirty="0">
                <a:solidFill>
                  <a:srgbClr val="FF0000"/>
                </a:solidFill>
                <a:effectLst/>
                <a:latin typeface="Josefin Sans" pitchFamily="2" charset="0"/>
                <a:ea typeface="Calibri" panose="020F0502020204030204" pitchFamily="34" charset="0"/>
                <a:cs typeface="Times New Roman" panose="02020603050405020304" pitchFamily="18" charset="0"/>
              </a:rPr>
              <a:t>https://www.youtube.com/watch?v=Zr1yKowQlcg </a:t>
            </a:r>
          </a:p>
          <a:p>
            <a:pPr marL="342900" lvl="0" indent="-342900">
              <a:lnSpc>
                <a:spcPct val="170000"/>
              </a:lnSpc>
              <a:buFont typeface="Symbol" panose="05050102010706020507" pitchFamily="18" charset="2"/>
              <a:buChar char=""/>
            </a:pPr>
            <a:r>
              <a:rPr lang="en-GB" sz="1400" dirty="0">
                <a:effectLst/>
                <a:latin typeface="Josefin Sans" pitchFamily="2" charset="0"/>
                <a:ea typeface="Calibri" panose="020F0502020204030204" pitchFamily="34" charset="0"/>
                <a:cs typeface="Times New Roman" panose="02020603050405020304" pitchFamily="18" charset="0"/>
              </a:rPr>
              <a:t>Professionnels paramédicaux : ergothérapeute, physiothérapeute, infirmière de district, sage-femme, infirmière en psychiatrie communautaire, diététicienne, orthophoniste, aide-</a:t>
            </a:r>
            <a:r>
              <a:rPr lang="en-GB" sz="1400" dirty="0" err="1">
                <a:effectLst/>
                <a:latin typeface="Josefin Sans" pitchFamily="2" charset="0"/>
                <a:ea typeface="Calibri" panose="020F0502020204030204" pitchFamily="34" charset="0"/>
                <a:cs typeface="Times New Roman" panose="02020603050405020304" pitchFamily="18" charset="0"/>
              </a:rPr>
              <a:t>soignante</a:t>
            </a:r>
            <a:r>
              <a:rPr lang="en-GB" sz="1400" dirty="0">
                <a:effectLst/>
                <a:latin typeface="Josefin Sans" pitchFamily="2" charset="0"/>
                <a:ea typeface="Calibri" panose="020F0502020204030204" pitchFamily="34" charset="0"/>
                <a:cs typeface="Times New Roman" panose="02020603050405020304" pitchFamily="18" charset="0"/>
              </a:rPr>
              <a:t>.</a:t>
            </a:r>
          </a:p>
          <a:p>
            <a:pPr marL="342900" lvl="0" indent="-342900">
              <a:lnSpc>
                <a:spcPct val="170000"/>
              </a:lnSpc>
              <a:buFont typeface="Symbol" panose="05050102010706020507" pitchFamily="18" charset="2"/>
              <a:buChar char=""/>
            </a:pPr>
            <a:r>
              <a:rPr lang="en-GB" sz="1400" u="sng" dirty="0">
                <a:solidFill>
                  <a:srgbClr val="FF0000"/>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https://www.gov.uk/government/publications/social-prescribing-applying-all-our-health/social-prescribing-applying-all-our-health#promoting-social-prescribing-in-your-professional-practice</a:t>
            </a:r>
            <a:endParaRPr lang="en-GB" sz="1400" u="sng"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457200">
              <a:lnSpc>
                <a:spcPct val="170000"/>
              </a:lnSpc>
              <a:spcAft>
                <a:spcPts val="800"/>
              </a:spcAft>
            </a:pPr>
            <a:endParaRPr lang="en-GB" sz="1400" u="sng" dirty="0">
              <a:effectLst/>
              <a:latin typeface="Josefin Sans" pitchFamily="2" charset="0"/>
              <a:ea typeface="Calibri" panose="020F0502020204030204" pitchFamily="34" charset="0"/>
              <a:cs typeface="Times New Roman" panose="02020603050405020304" pitchFamily="18" charset="0"/>
            </a:endParaRPr>
          </a:p>
          <a:p>
            <a:pPr marL="406400">
              <a:lnSpc>
                <a:spcPct val="170000"/>
              </a:lnSpc>
              <a:spcAft>
                <a:spcPts val="800"/>
              </a:spcAft>
            </a:pPr>
            <a:r>
              <a:rPr lang="en-GB" sz="1400" u="sng" dirty="0">
                <a:effectLst/>
                <a:latin typeface="Josefin Sans"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Modèles de prescription sociale | Santé publique | Royal College of Nursing (rcn.org.uk)</a:t>
            </a:r>
            <a:endParaRPr lang="en-GB" sz="1400" u="sng" dirty="0">
              <a:effectLst/>
              <a:latin typeface="Josefin Sans" pitchFamily="2" charset="0"/>
              <a:ea typeface="Calibri" panose="020F0502020204030204" pitchFamily="34" charset="0"/>
              <a:cs typeface="Times New Roman" panose="02020603050405020304" pitchFamily="18" charset="0"/>
            </a:endParaRPr>
          </a:p>
          <a:p>
            <a:pPr marL="406400">
              <a:lnSpc>
                <a:spcPct val="170000"/>
              </a:lnSpc>
              <a:spcAft>
                <a:spcPts val="800"/>
              </a:spcAft>
            </a:pPr>
            <a:r>
              <a:rPr lang="en-GB" sz="1400" dirty="0">
                <a:effectLst/>
                <a:latin typeface="Josefin Sans" pitchFamily="2" charset="0"/>
                <a:ea typeface="Calibri" panose="020F0502020204030204" pitchFamily="34" charset="0"/>
                <a:cs typeface="Times New Roman" panose="02020603050405020304" pitchFamily="18" charset="0"/>
              </a:rPr>
              <a:t>Joyce Pickering Exemple de </a:t>
            </a:r>
            <a:r>
              <a:rPr lang="en-GB" sz="1400" dirty="0">
                <a:latin typeface="Josefin Sans" pitchFamily="2" charset="0"/>
                <a:ea typeface="Calibri" panose="020F0502020204030204" pitchFamily="34" charset="0"/>
                <a:cs typeface="Times New Roman" panose="02020603050405020304" pitchFamily="18" charset="0"/>
              </a:rPr>
              <a:t>prescription </a:t>
            </a:r>
            <a:r>
              <a:rPr lang="en-GB" sz="1400" dirty="0" err="1">
                <a:latin typeface="Josefin Sans" pitchFamily="2" charset="0"/>
                <a:ea typeface="Calibri" panose="020F0502020204030204" pitchFamily="34" charset="0"/>
                <a:cs typeface="Times New Roman" panose="02020603050405020304" pitchFamily="18" charset="0"/>
              </a:rPr>
              <a:t>sociale</a:t>
            </a:r>
            <a:r>
              <a:rPr lang="en-GB" sz="1400" dirty="0">
                <a:effectLst/>
                <a:latin typeface="Josefin Sans" pitchFamily="2" charset="0"/>
                <a:ea typeface="Calibri" panose="020F0502020204030204" pitchFamily="34" charset="0"/>
                <a:cs typeface="Times New Roman" panose="02020603050405020304" pitchFamily="18" charset="0"/>
              </a:rPr>
              <a:t> </a:t>
            </a:r>
            <a:r>
              <a:rPr lang="en-GB" sz="1400" dirty="0" err="1">
                <a:effectLst/>
                <a:latin typeface="Josefin Sans" pitchFamily="2" charset="0"/>
                <a:ea typeface="Calibri" panose="020F0502020204030204" pitchFamily="34" charset="0"/>
                <a:cs typeface="Times New Roman" panose="02020603050405020304" pitchFamily="18" charset="0"/>
              </a:rPr>
              <a:t>dirigée</a:t>
            </a:r>
            <a:r>
              <a:rPr lang="en-GB" sz="1400" dirty="0">
                <a:effectLst/>
                <a:latin typeface="Josefin Sans" pitchFamily="2" charset="0"/>
                <a:ea typeface="Calibri" panose="020F0502020204030204" pitchFamily="34" charset="0"/>
                <a:cs typeface="Times New Roman" panose="02020603050405020304" pitchFamily="18" charset="0"/>
              </a:rPr>
              <a:t> par </a:t>
            </a:r>
            <a:r>
              <a:rPr lang="en-GB" sz="1400" dirty="0" err="1">
                <a:effectLst/>
                <a:latin typeface="Josefin Sans" pitchFamily="2" charset="0"/>
                <a:ea typeface="Calibri" panose="020F0502020204030204" pitchFamily="34" charset="0"/>
                <a:cs typeface="Times New Roman" panose="02020603050405020304" pitchFamily="18" charset="0"/>
              </a:rPr>
              <a:t>une</a:t>
            </a:r>
            <a:r>
              <a:rPr lang="en-GB" sz="1400" dirty="0">
                <a:effectLst/>
                <a:latin typeface="Josefin Sans" pitchFamily="2" charset="0"/>
                <a:ea typeface="Calibri" panose="020F0502020204030204" pitchFamily="34" charset="0"/>
                <a:cs typeface="Times New Roman" panose="02020603050405020304" pitchFamily="18" charset="0"/>
              </a:rPr>
              <a:t> </a:t>
            </a:r>
            <a:r>
              <a:rPr lang="en-GB" sz="1400" dirty="0" err="1">
                <a:effectLst/>
                <a:latin typeface="Josefin Sans" pitchFamily="2" charset="0"/>
                <a:ea typeface="Calibri" panose="020F0502020204030204" pitchFamily="34" charset="0"/>
                <a:cs typeface="Times New Roman" panose="02020603050405020304" pitchFamily="18" charset="0"/>
              </a:rPr>
              <a:t>infirmière</a:t>
            </a:r>
            <a:r>
              <a:rPr lang="en-GB" sz="1400" dirty="0">
                <a:effectLst/>
                <a:latin typeface="Josefin Sans" pitchFamily="2" charset="0"/>
                <a:ea typeface="Calibri" panose="020F0502020204030204" pitchFamily="34" charset="0"/>
                <a:cs typeface="Times New Roman" panose="02020603050405020304" pitchFamily="18" charset="0"/>
              </a:rPr>
              <a:t> :</a:t>
            </a:r>
          </a:p>
          <a:p>
            <a:pPr marL="406400">
              <a:lnSpc>
                <a:spcPct val="170000"/>
              </a:lnSpc>
              <a:spcAft>
                <a:spcPts val="800"/>
              </a:spcAft>
            </a:pPr>
            <a:r>
              <a:rPr lang="en-GB" sz="1400" dirty="0">
                <a:solidFill>
                  <a:srgbClr val="FF0000"/>
                </a:solidFill>
                <a:latin typeface="Josefin Sans" pitchFamily="2" charset="0"/>
                <a:ea typeface="Calibri" panose="020F0502020204030204" pitchFamily="34" charset="0"/>
                <a:cs typeface="Times New Roman" panose="02020603050405020304" pitchFamily="18" charset="0"/>
              </a:rPr>
              <a:t>https://www.rcn.org.uk/clinical-topics/public-health/self-care/social-prescribing</a:t>
            </a:r>
            <a:endParaRPr lang="en-GB" sz="1400" dirty="0">
              <a:solidFill>
                <a:srgbClr val="FF0000"/>
              </a:solidFill>
              <a:effectLst/>
              <a:latin typeface="Josefin Sans" pitchFamily="2" charset="0"/>
              <a:ea typeface="Calibri" panose="020F0502020204030204" pitchFamily="34" charset="0"/>
              <a:cs typeface="Times New Roman" panose="02020603050405020304" pitchFamily="18" charset="0"/>
            </a:endParaRPr>
          </a:p>
          <a:p>
            <a:pPr marL="406400">
              <a:lnSpc>
                <a:spcPct val="170000"/>
              </a:lnSpc>
              <a:spcAft>
                <a:spcPts val="800"/>
              </a:spcAft>
            </a:pPr>
            <a:r>
              <a:rPr lang="en-GB" sz="1400" u="sng" dirty="0">
                <a:effectLst/>
                <a:latin typeface="Josefin Sans" pitchFamily="2"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https://bmchealthservres.biomedcentral.com/articles/10.1186/s12913-018-3437-7</a:t>
            </a:r>
            <a:endParaRPr lang="en-GB" sz="1400" u="sng"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2" name="Picture 5">
            <a:extLst>
              <a:ext uri="{FF2B5EF4-FFF2-40B4-BE49-F238E27FC236}">
                <a16:creationId xmlns:a16="http://schemas.microsoft.com/office/drawing/2014/main" id="{F52090A3-179C-03DC-489A-D379ADD469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46323" y="5282386"/>
            <a:ext cx="1548437" cy="1190802"/>
          </a:xfrm>
          <a:prstGeom prst="rect">
            <a:avLst/>
          </a:prstGeom>
          <a:noFill/>
          <a:ln>
            <a:noFill/>
          </a:ln>
        </p:spPr>
      </p:pic>
    </p:spTree>
    <p:extLst>
      <p:ext uri="{BB962C8B-B14F-4D97-AF65-F5344CB8AC3E}">
        <p14:creationId xmlns:p14="http://schemas.microsoft.com/office/powerpoint/2010/main" val="42655642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309230" y="81799"/>
            <a:ext cx="11573539" cy="954629"/>
          </a:xfrm>
        </p:spPr>
        <p:txBody>
          <a:bodyPr/>
          <a:lstStyle/>
          <a:p>
            <a:pPr algn="ctr" eaLnBrk="0" fontAlgn="base" hangingPunct="0">
              <a:lnSpc>
                <a:spcPct val="150000"/>
              </a:lnSpc>
              <a:spcAft>
                <a:spcPts val="800"/>
              </a:spcAft>
            </a:pPr>
            <a:r>
              <a:rPr lang="en-GB" sz="36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La prescription sociale s'inscrit-elle dans une politique plus large de santé et de soins ?       </a:t>
            </a:r>
            <a:r>
              <a:rPr lang="en-GB" sz="2400" b="0" dirty="0">
                <a:ln>
                  <a:noFill/>
                </a:ln>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 5]</a:t>
            </a:r>
            <a:endParaRPr lang="en-GB" sz="3600" b="0" dirty="0">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394497" y="1144661"/>
            <a:ext cx="10695744" cy="5154225"/>
          </a:xfrm>
        </p:spPr>
        <p:txBody>
          <a:bodyPr numCol="2">
            <a:normAutofit fontScale="25000" lnSpcReduction="20000"/>
          </a:bodyPr>
          <a:lstStyle/>
          <a:p>
            <a:pPr>
              <a:lnSpc>
                <a:spcPct val="170000"/>
              </a:lnSpc>
              <a:spcAft>
                <a:spcPts val="800"/>
              </a:spcAft>
            </a:pP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Alors que la santé de la population passe au premier plan dans le développement d'un système de soins intégrés en Irlande du Nord, il est clair que les partenariats de collaboration entre les organisations et les individus qui partagent la responsabilité de la planification, de la gestion et de la fourniture de soins, de services et </a:t>
            </a:r>
            <a:r>
              <a:rPr lang="en-GB" sz="6000" dirty="0" err="1">
                <a:solidFill>
                  <a:srgbClr val="000000"/>
                </a:solidFill>
                <a:effectLst/>
                <a:latin typeface="Josefin Sans" pitchFamily="2" charset="0"/>
                <a:ea typeface="Calibri" panose="020F0502020204030204" pitchFamily="34" charset="0"/>
                <a:cs typeface="Calibri" panose="020F0502020204030204" pitchFamily="34" charset="0"/>
              </a:rPr>
              <a:t>d'interventions</a:t>
            </a: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 durables </a:t>
            </a:r>
            <a:r>
              <a:rPr lang="en-GB" sz="6000" dirty="0" err="1">
                <a:solidFill>
                  <a:srgbClr val="000000"/>
                </a:solidFill>
                <a:effectLst/>
                <a:latin typeface="Josefin Sans" pitchFamily="2" charset="0"/>
                <a:ea typeface="Calibri" panose="020F0502020204030204" pitchFamily="34" charset="0"/>
                <a:cs typeface="Calibri" panose="020F0502020204030204" pitchFamily="34" charset="0"/>
              </a:rPr>
              <a:t>sont</a:t>
            </a: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6000" dirty="0" err="1">
                <a:solidFill>
                  <a:srgbClr val="000000"/>
                </a:solidFill>
                <a:effectLst/>
                <a:latin typeface="Josefin Sans" pitchFamily="2" charset="0"/>
                <a:ea typeface="Calibri" panose="020F0502020204030204" pitchFamily="34" charset="0"/>
                <a:cs typeface="Calibri" panose="020F0502020204030204" pitchFamily="34" charset="0"/>
              </a:rPr>
              <a:t>essentiels</a:t>
            </a: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 pour </a:t>
            </a:r>
            <a:r>
              <a:rPr lang="en-GB" sz="6000" dirty="0" err="1">
                <a:solidFill>
                  <a:srgbClr val="000000"/>
                </a:solidFill>
                <a:effectLst/>
                <a:latin typeface="Josefin Sans" pitchFamily="2" charset="0"/>
                <a:ea typeface="Calibri" panose="020F0502020204030204" pitchFamily="34" charset="0"/>
                <a:cs typeface="Calibri" panose="020F0502020204030204" pitchFamily="34" charset="0"/>
              </a:rPr>
              <a:t>répondre</a:t>
            </a:r>
            <a:r>
              <a:rPr lang="en-GB" sz="6000" dirty="0">
                <a:solidFill>
                  <a:srgbClr val="000000"/>
                </a:solidFill>
                <a:effectLst/>
                <a:latin typeface="Josefin Sans" pitchFamily="2" charset="0"/>
                <a:ea typeface="Calibri" panose="020F0502020204030204" pitchFamily="34" charset="0"/>
                <a:cs typeface="Calibri" panose="020F0502020204030204" pitchFamily="34" charset="0"/>
              </a:rPr>
              <a:t> aux besoins de santé et de bien-être des populations locales. Cette évolution vers une santé de la population fondée sur les résultats permettra d'examiner :</a:t>
            </a:r>
            <a:endParaRPr lang="en-GB" sz="60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20000"/>
              </a:lnSpc>
              <a:spcBef>
                <a:spcPts val="400"/>
              </a:spcBef>
              <a:spcAft>
                <a:spcPts val="2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Gestion des conditions</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20000"/>
              </a:lnSpc>
              <a:spcBef>
                <a:spcPts val="400"/>
              </a:spcBef>
              <a:spcAft>
                <a:spcPts val="2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Détection précoce</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20000"/>
              </a:lnSpc>
              <a:spcBef>
                <a:spcPts val="400"/>
              </a:spcBef>
              <a:spcAft>
                <a:spcPts val="2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Facteurs de risque</a:t>
            </a:r>
            <a:endParaRPr lang="en-GB" sz="6400" dirty="0">
              <a:effectLst/>
              <a:latin typeface="Josefin Sans" pitchFamily="2" charset="0"/>
              <a:ea typeface="Calibri" panose="020F0502020204030204" pitchFamily="34" charset="0"/>
              <a:cs typeface="Times New Roman" panose="02020603050405020304" pitchFamily="18" charset="0"/>
            </a:endParaRPr>
          </a:p>
          <a:p>
            <a:pPr marL="285750" indent="-285750">
              <a:lnSpc>
                <a:spcPct val="120000"/>
              </a:lnSpc>
              <a:spcBef>
                <a:spcPts val="400"/>
              </a:spcBef>
              <a:spcAft>
                <a:spcPts val="200"/>
              </a:spcAft>
              <a:buFont typeface="Arial" panose="020B0604020202020204" pitchFamily="34" charset="0"/>
              <a:buChar char="•"/>
            </a:pP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Déterminants de la santé au sens large</a:t>
            </a: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endParaRPr lang="en-GB" sz="5600" dirty="0">
              <a:solidFill>
                <a:srgbClr val="000000"/>
              </a:solidFill>
              <a:effectLst/>
              <a:latin typeface="Josefin Sans" pitchFamily="2" charset="0"/>
              <a:ea typeface="Calibri" panose="020F0502020204030204" pitchFamily="34" charset="0"/>
              <a:cs typeface="Calibri" panose="020F0502020204030204" pitchFamily="34" charset="0"/>
            </a:endParaRPr>
          </a:p>
          <a:p>
            <a:pPr marL="268288">
              <a:lnSpc>
                <a:spcPct val="170000"/>
              </a:lnSpc>
              <a:spcAft>
                <a:spcPts val="800"/>
              </a:spcAft>
            </a:pPr>
            <a:r>
              <a:rPr lang="en-GB" sz="6400" dirty="0">
                <a:solidFill>
                  <a:srgbClr val="000000"/>
                </a:solidFill>
                <a:latin typeface="Josefin Sans" pitchFamily="2" charset="0"/>
                <a:ea typeface="Calibri" panose="020F0502020204030204" pitchFamily="34" charset="0"/>
                <a:cs typeface="Calibri" panose="020F0502020204030204" pitchFamily="34" charset="0"/>
              </a:rPr>
              <a:t>Il convient de noter que le </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régime financier </a:t>
            </a:r>
            <a:r>
              <a:rPr lang="en-GB" sz="6400" dirty="0">
                <a:solidFill>
                  <a:srgbClr val="000000"/>
                </a:solidFill>
                <a:latin typeface="Josefin Sans" pitchFamily="2" charset="0"/>
                <a:ea typeface="Calibri" panose="020F0502020204030204" pitchFamily="34" charset="0"/>
                <a:cs typeface="Calibri" panose="020F0502020204030204" pitchFamily="34" charset="0"/>
              </a:rPr>
              <a:t>qui </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gère les entreprises et les programmes doit être efficace et adapté à ces nouvelles voies, et cela prend du temps.  Ainsi, on espère que l'Irlande du Nord commencera à utiliser au mieux les actifs et les ressources disponibles. </a:t>
            </a:r>
            <a:r>
              <a:rPr lang="en-GB" sz="6400" dirty="0">
                <a:solidFill>
                  <a:srgbClr val="000000"/>
                </a:solidFill>
                <a:latin typeface="Josefin Sans" pitchFamily="2" charset="0"/>
                <a:ea typeface="Calibri" panose="020F0502020204030204" pitchFamily="34" charset="0"/>
                <a:cs typeface="Calibri" panose="020F0502020204030204" pitchFamily="34" charset="0"/>
              </a:rPr>
              <a:t>Le </a:t>
            </a:r>
            <a:r>
              <a:rPr lang="en-GB" sz="6400" dirty="0">
                <a:solidFill>
                  <a:srgbClr val="000000"/>
                </a:solidFill>
                <a:effectLst/>
                <a:latin typeface="Josefin Sans" pitchFamily="2" charset="0"/>
                <a:ea typeface="Calibri" panose="020F0502020204030204" pitchFamily="34" charset="0"/>
                <a:cs typeface="Calibri" panose="020F0502020204030204" pitchFamily="34" charset="0"/>
              </a:rPr>
              <a:t>rapport "No More Silos" commencera collectivement à faire la différence pour la santé de la population et facilitera la résilience des communautés.</a:t>
            </a:r>
          </a:p>
          <a:p>
            <a:pPr marL="268288">
              <a:lnSpc>
                <a:spcPct val="170000"/>
              </a:lnSpc>
              <a:spcAft>
                <a:spcPts val="800"/>
              </a:spcAft>
            </a:pPr>
            <a:r>
              <a:rPr lang="en-GB" sz="6400" dirty="0">
                <a:effectLst/>
                <a:latin typeface="Josefin Sans" pitchFamily="2" charset="0"/>
                <a:ea typeface="Calibri" panose="020F0502020204030204" pitchFamily="34" charset="0"/>
                <a:cs typeface="Times New Roman" panose="02020603050405020304" pitchFamily="18" charset="0"/>
                <a:hlinkClick r:id="rId2"/>
              </a:rPr>
              <a:t>https://online.hscni.net/our-work/no-more-silos/ </a:t>
            </a:r>
            <a:endParaRPr lang="en-GB" sz="64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5600" dirty="0">
              <a:effectLst/>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dirty="0">
              <a:latin typeface="Josefin Sans" pitchFamily="2"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35F2E4B9-D5F0-436D-A202-61FB319275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5303" y="533400"/>
            <a:ext cx="2773681" cy="2286000"/>
          </a:xfrm>
          <a:prstGeom prst="rect">
            <a:avLst/>
          </a:prstGeom>
        </p:spPr>
      </p:pic>
    </p:spTree>
    <p:extLst>
      <p:ext uri="{BB962C8B-B14F-4D97-AF65-F5344CB8AC3E}">
        <p14:creationId xmlns:p14="http://schemas.microsoft.com/office/powerpoint/2010/main" val="13084381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CD160-8613-8C4B-B3AE-A6D2DBC78BF6}"/>
              </a:ext>
            </a:extLst>
          </p:cNvPr>
          <p:cNvSpPr>
            <a:spLocks noGrp="1"/>
          </p:cNvSpPr>
          <p:nvPr>
            <p:ph type="body" sz="quarter" idx="19"/>
          </p:nvPr>
        </p:nvSpPr>
        <p:spPr>
          <a:xfrm>
            <a:off x="561569" y="296829"/>
            <a:ext cx="3405520" cy="912572"/>
          </a:xfrm>
        </p:spPr>
        <p:txBody>
          <a:bodyPr/>
          <a:lstStyle/>
          <a:p>
            <a:pPr algn="ctr"/>
            <a:r>
              <a:rPr lang="en-US" dirty="0">
                <a:effectLst>
                  <a:outerShdw blurRad="38100" dist="38100" dir="2700000" algn="tl">
                    <a:srgbClr val="000000">
                      <a:alpha val="43137"/>
                    </a:srgbClr>
                  </a:outerShdw>
                </a:effectLst>
              </a:rPr>
              <a:t>objectif</a:t>
            </a:r>
          </a:p>
        </p:txBody>
      </p:sp>
      <p:sp>
        <p:nvSpPr>
          <p:cNvPr id="4" name="Text Placeholder 3">
            <a:extLst>
              <a:ext uri="{FF2B5EF4-FFF2-40B4-BE49-F238E27FC236}">
                <a16:creationId xmlns:a16="http://schemas.microsoft.com/office/drawing/2014/main" id="{9EFAEC4C-96DB-BC41-9583-DC60D0FA1C54}"/>
              </a:ext>
            </a:extLst>
          </p:cNvPr>
          <p:cNvSpPr>
            <a:spLocks noGrp="1"/>
          </p:cNvSpPr>
          <p:nvPr>
            <p:ph type="body" sz="quarter" idx="20"/>
          </p:nvPr>
        </p:nvSpPr>
        <p:spPr/>
        <p:txBody>
          <a:bodyPr/>
          <a:lstStyle/>
          <a:p>
            <a:r>
              <a:rPr lang="en-US" dirty="0"/>
              <a:t>objectif</a:t>
            </a:r>
          </a:p>
        </p:txBody>
      </p:sp>
      <p:sp>
        <p:nvSpPr>
          <p:cNvPr id="5" name="Text Placeholder 4">
            <a:extLst>
              <a:ext uri="{FF2B5EF4-FFF2-40B4-BE49-F238E27FC236}">
                <a16:creationId xmlns:a16="http://schemas.microsoft.com/office/drawing/2014/main" id="{8AA31A77-4536-4345-A61F-2358F74E038D}"/>
              </a:ext>
            </a:extLst>
          </p:cNvPr>
          <p:cNvSpPr>
            <a:spLocks noGrp="1"/>
          </p:cNvSpPr>
          <p:nvPr>
            <p:ph type="body" sz="quarter" idx="21"/>
          </p:nvPr>
        </p:nvSpPr>
        <p:spPr/>
        <p:txBody>
          <a:bodyPr/>
          <a:lstStyle/>
          <a:p>
            <a:r>
              <a:rPr lang="en-US" dirty="0"/>
              <a:t>autonomisation</a:t>
            </a:r>
          </a:p>
        </p:txBody>
      </p:sp>
      <p:sp>
        <p:nvSpPr>
          <p:cNvPr id="6" name="Text Placeholder 5">
            <a:extLst>
              <a:ext uri="{FF2B5EF4-FFF2-40B4-BE49-F238E27FC236}">
                <a16:creationId xmlns:a16="http://schemas.microsoft.com/office/drawing/2014/main" id="{1A5B73B9-13CF-BB44-A8B6-8638A0C05293}"/>
              </a:ext>
            </a:extLst>
          </p:cNvPr>
          <p:cNvSpPr>
            <a:spLocks noGrp="1"/>
          </p:cNvSpPr>
          <p:nvPr>
            <p:ph type="body" sz="quarter" idx="22"/>
          </p:nvPr>
        </p:nvSpPr>
        <p:spPr/>
        <p:txBody>
          <a:bodyPr/>
          <a:lstStyle/>
          <a:p>
            <a:r>
              <a:rPr lang="en-US" dirty="0"/>
              <a:t>gestion</a:t>
            </a:r>
          </a:p>
        </p:txBody>
      </p:sp>
      <p:sp>
        <p:nvSpPr>
          <p:cNvPr id="7" name="Text Placeholder 6">
            <a:extLst>
              <a:ext uri="{FF2B5EF4-FFF2-40B4-BE49-F238E27FC236}">
                <a16:creationId xmlns:a16="http://schemas.microsoft.com/office/drawing/2014/main" id="{C6B676E5-F533-D140-8FD5-A7D303C3BEEE}"/>
              </a:ext>
            </a:extLst>
          </p:cNvPr>
          <p:cNvSpPr>
            <a:spLocks noGrp="1"/>
          </p:cNvSpPr>
          <p:nvPr>
            <p:ph type="body" sz="quarter" idx="23"/>
          </p:nvPr>
        </p:nvSpPr>
        <p:spPr/>
        <p:txBody>
          <a:bodyPr/>
          <a:lstStyle/>
          <a:p>
            <a:r>
              <a:rPr lang="en-US" dirty="0"/>
              <a:t>innovation</a:t>
            </a:r>
          </a:p>
        </p:txBody>
      </p:sp>
      <p:sp>
        <p:nvSpPr>
          <p:cNvPr id="43" name="Text Placeholder 42">
            <a:extLst>
              <a:ext uri="{FF2B5EF4-FFF2-40B4-BE49-F238E27FC236}">
                <a16:creationId xmlns:a16="http://schemas.microsoft.com/office/drawing/2014/main" id="{B2A30C4C-DE3F-B145-BBC4-E7F98E70A0F1}"/>
              </a:ext>
            </a:extLst>
          </p:cNvPr>
          <p:cNvSpPr>
            <a:spLocks noGrp="1"/>
          </p:cNvSpPr>
          <p:nvPr>
            <p:ph type="body" sz="quarter" idx="24"/>
          </p:nvPr>
        </p:nvSpPr>
        <p:spPr/>
        <p:txBody>
          <a:bodyPr/>
          <a:lstStyle/>
          <a:p>
            <a:r>
              <a:rPr lang="en-US" dirty="0"/>
              <a:t>leadership</a:t>
            </a:r>
          </a:p>
        </p:txBody>
      </p:sp>
      <p:sp>
        <p:nvSpPr>
          <p:cNvPr id="44" name="Text Placeholder 43">
            <a:extLst>
              <a:ext uri="{FF2B5EF4-FFF2-40B4-BE49-F238E27FC236}">
                <a16:creationId xmlns:a16="http://schemas.microsoft.com/office/drawing/2014/main" id="{6582B1CB-D702-0A41-8B22-3AE23C49B969}"/>
              </a:ext>
            </a:extLst>
          </p:cNvPr>
          <p:cNvSpPr>
            <a:spLocks noGrp="1"/>
          </p:cNvSpPr>
          <p:nvPr>
            <p:ph type="body" sz="quarter" idx="25"/>
          </p:nvPr>
        </p:nvSpPr>
        <p:spPr/>
        <p:txBody>
          <a:bodyPr/>
          <a:lstStyle/>
          <a:p>
            <a:r>
              <a:rPr lang="en-US" dirty="0" err="1"/>
              <a:t>créativité</a:t>
            </a:r>
            <a:endParaRPr lang="en-US" dirty="0"/>
          </a:p>
        </p:txBody>
      </p:sp>
      <p:sp>
        <p:nvSpPr>
          <p:cNvPr id="47" name="Text Placeholder 46">
            <a:extLst>
              <a:ext uri="{FF2B5EF4-FFF2-40B4-BE49-F238E27FC236}">
                <a16:creationId xmlns:a16="http://schemas.microsoft.com/office/drawing/2014/main" id="{6506BB38-B999-8748-83BD-5538E567AA3A}"/>
              </a:ext>
            </a:extLst>
          </p:cNvPr>
          <p:cNvSpPr>
            <a:spLocks noGrp="1"/>
          </p:cNvSpPr>
          <p:nvPr>
            <p:ph type="body" sz="quarter" idx="26"/>
          </p:nvPr>
        </p:nvSpPr>
        <p:spPr>
          <a:xfrm>
            <a:off x="737839" y="1003668"/>
            <a:ext cx="3405520" cy="1190892"/>
          </a:xfrm>
        </p:spPr>
        <p:txBody>
          <a:bodyPr>
            <a:noAutofit/>
          </a:bodyPr>
          <a:lstStyle/>
          <a:p>
            <a:pPr algn="ctr">
              <a:lnSpc>
                <a:spcPct val="150000"/>
              </a:lnSpc>
            </a:pPr>
            <a:r>
              <a:rPr lang="en-US" sz="1400" dirty="0"/>
              <a:t>Mise en œuvre du système de soins intégrés en Irlande du Nord</a:t>
            </a:r>
          </a:p>
        </p:txBody>
      </p:sp>
      <p:sp>
        <p:nvSpPr>
          <p:cNvPr id="48" name="Text Placeholder 47">
            <a:extLst>
              <a:ext uri="{FF2B5EF4-FFF2-40B4-BE49-F238E27FC236}">
                <a16:creationId xmlns:a16="http://schemas.microsoft.com/office/drawing/2014/main" id="{1CE2A133-15EC-7543-B303-F8697311B4FB}"/>
              </a:ext>
            </a:extLst>
          </p:cNvPr>
          <p:cNvSpPr>
            <a:spLocks noGrp="1"/>
          </p:cNvSpPr>
          <p:nvPr>
            <p:ph type="body" sz="quarter" idx="27"/>
          </p:nvPr>
        </p:nvSpPr>
        <p:spPr>
          <a:xfrm>
            <a:off x="534154" y="1716409"/>
            <a:ext cx="3405520" cy="929319"/>
          </a:xfrm>
        </p:spPr>
        <p:txBody>
          <a:bodyPr/>
          <a:lstStyle/>
          <a:p>
            <a:pPr algn="ctr"/>
            <a:r>
              <a:rPr lang="en-US" dirty="0">
                <a:effectLst>
                  <a:outerShdw blurRad="38100" dist="38100" dir="2700000" algn="tl">
                    <a:srgbClr val="000000">
                      <a:alpha val="43137"/>
                    </a:srgbClr>
                  </a:outerShdw>
                </a:effectLst>
              </a:rPr>
              <a:t>autonomisation</a:t>
            </a:r>
          </a:p>
        </p:txBody>
      </p:sp>
      <p:sp>
        <p:nvSpPr>
          <p:cNvPr id="49" name="Text Placeholder 48">
            <a:extLst>
              <a:ext uri="{FF2B5EF4-FFF2-40B4-BE49-F238E27FC236}">
                <a16:creationId xmlns:a16="http://schemas.microsoft.com/office/drawing/2014/main" id="{0737B414-372C-344E-B843-4D1AABD6C622}"/>
              </a:ext>
            </a:extLst>
          </p:cNvPr>
          <p:cNvSpPr>
            <a:spLocks noGrp="1"/>
          </p:cNvSpPr>
          <p:nvPr>
            <p:ph type="body" sz="quarter" idx="28"/>
          </p:nvPr>
        </p:nvSpPr>
        <p:spPr>
          <a:xfrm>
            <a:off x="384065" y="2356136"/>
            <a:ext cx="3555609" cy="1580569"/>
          </a:xfrm>
        </p:spPr>
        <p:txBody>
          <a:bodyPr>
            <a:normAutofit fontScale="25000" lnSpcReduction="20000"/>
          </a:bodyPr>
          <a:lstStyle/>
          <a:p>
            <a:pPr algn="ctr">
              <a:lnSpc>
                <a:spcPct val="170000"/>
              </a:lnSpc>
            </a:pPr>
            <a:r>
              <a:rPr lang="en-GB" sz="4600" dirty="0">
                <a:solidFill>
                  <a:srgbClr val="000000"/>
                </a:solidFill>
                <a:effectLst/>
                <a:latin typeface="Josefin Sans" pitchFamily="2" charset="0"/>
                <a:ea typeface="Calibri" panose="020F0502020204030204" pitchFamily="34" charset="0"/>
                <a:cs typeface="Times New Roman" panose="02020603050405020304" pitchFamily="18" charset="0"/>
              </a:rPr>
              <a:t>Inégalités en matière de santé : certains utilisateurs de services/soignants n'ont pas le temps, l'énergie ou le niveau d'éducation nécessaires pour participer. </a:t>
            </a:r>
          </a:p>
          <a:p>
            <a:pPr algn="ctr">
              <a:lnSpc>
                <a:spcPct val="170000"/>
              </a:lnSpc>
            </a:pPr>
            <a:r>
              <a:rPr lang="en-GB" sz="4600" dirty="0">
                <a:solidFill>
                  <a:srgbClr val="000000"/>
                </a:solidFill>
                <a:effectLst/>
                <a:latin typeface="Josefin Sans" pitchFamily="2" charset="0"/>
                <a:ea typeface="Calibri" panose="020F0502020204030204" pitchFamily="34" charset="0"/>
                <a:cs typeface="Times New Roman" panose="02020603050405020304" pitchFamily="18" charset="0"/>
              </a:rPr>
              <a:t>Amenez la conversation jusqu'à eux, car leur voix sera essentielle pour permettre et intégrer le changement.</a:t>
            </a:r>
            <a:endParaRPr lang="en-GB" sz="4600" dirty="0">
              <a:effectLst/>
              <a:latin typeface="Josefin Sans" pitchFamily="2" charset="0"/>
              <a:ea typeface="Calibri" panose="020F0502020204030204" pitchFamily="34" charset="0"/>
              <a:cs typeface="Times New Roman" panose="02020603050405020304" pitchFamily="18" charset="0"/>
            </a:endParaRPr>
          </a:p>
          <a:p>
            <a:pPr algn="l"/>
            <a:endParaRPr lang="en-US" dirty="0"/>
          </a:p>
          <a:p>
            <a:endParaRPr lang="en-US" dirty="0"/>
          </a:p>
        </p:txBody>
      </p:sp>
      <p:sp>
        <p:nvSpPr>
          <p:cNvPr id="53" name="Text Placeholder 52">
            <a:extLst>
              <a:ext uri="{FF2B5EF4-FFF2-40B4-BE49-F238E27FC236}">
                <a16:creationId xmlns:a16="http://schemas.microsoft.com/office/drawing/2014/main" id="{42A0AAE6-85CA-8747-819A-E54975F3F624}"/>
              </a:ext>
            </a:extLst>
          </p:cNvPr>
          <p:cNvSpPr>
            <a:spLocks noGrp="1"/>
          </p:cNvSpPr>
          <p:nvPr>
            <p:ph type="body" sz="quarter" idx="29"/>
          </p:nvPr>
        </p:nvSpPr>
        <p:spPr>
          <a:xfrm>
            <a:off x="561569" y="4422598"/>
            <a:ext cx="3405520" cy="734090"/>
          </a:xfrm>
        </p:spPr>
        <p:txBody>
          <a:bodyPr/>
          <a:lstStyle/>
          <a:p>
            <a:pPr algn="ctr"/>
            <a:r>
              <a:rPr lang="en-US" dirty="0">
                <a:effectLst>
                  <a:outerShdw blurRad="38100" dist="38100" dir="2700000" algn="tl">
                    <a:srgbClr val="000000">
                      <a:alpha val="43137"/>
                    </a:srgbClr>
                  </a:outerShdw>
                </a:effectLst>
              </a:rPr>
              <a:t>gestion</a:t>
            </a:r>
          </a:p>
        </p:txBody>
      </p:sp>
      <p:sp>
        <p:nvSpPr>
          <p:cNvPr id="55" name="Text Placeholder 54">
            <a:extLst>
              <a:ext uri="{FF2B5EF4-FFF2-40B4-BE49-F238E27FC236}">
                <a16:creationId xmlns:a16="http://schemas.microsoft.com/office/drawing/2014/main" id="{928A580F-2838-4246-A370-16192B20781E}"/>
              </a:ext>
            </a:extLst>
          </p:cNvPr>
          <p:cNvSpPr>
            <a:spLocks noGrp="1"/>
          </p:cNvSpPr>
          <p:nvPr>
            <p:ph type="body" sz="quarter" idx="30"/>
          </p:nvPr>
        </p:nvSpPr>
        <p:spPr>
          <a:xfrm>
            <a:off x="534154" y="5063060"/>
            <a:ext cx="3949738" cy="1580569"/>
          </a:xfrm>
        </p:spPr>
        <p:txBody>
          <a:bodyPr>
            <a:noAutofit/>
          </a:bodyPr>
          <a:lstStyle/>
          <a:p>
            <a:pPr algn="ctr">
              <a:lnSpc>
                <a:spcPct val="150000"/>
              </a:lnSpc>
            </a:pPr>
            <a:r>
              <a:rPr lang="en-GB" sz="1300" dirty="0">
                <a:effectLst/>
                <a:latin typeface="Josefin Sans" pitchFamily="2" charset="0"/>
                <a:ea typeface="Calibri" panose="020F0502020204030204" pitchFamily="34" charset="0"/>
                <a:cs typeface="Times New Roman" panose="02020603050405020304" pitchFamily="18" charset="0"/>
              </a:rPr>
              <a:t>Investissement dans un leadership fort et des pratiques de travail collaboratif </a:t>
            </a:r>
          </a:p>
          <a:p>
            <a:pPr algn="ctr">
              <a:lnSpc>
                <a:spcPct val="150000"/>
              </a:lnSpc>
            </a:pPr>
            <a:r>
              <a:rPr lang="en-GB" sz="1300" dirty="0">
                <a:latin typeface="Josefin Sans" pitchFamily="2" charset="0"/>
                <a:ea typeface="Calibri" panose="020F0502020204030204" pitchFamily="34" charset="0"/>
                <a:cs typeface="Times New Roman" panose="02020603050405020304" pitchFamily="18" charset="0"/>
              </a:rPr>
              <a:t>Soutien et formation pour permettre la participation des patients/</a:t>
            </a:r>
            <a:r>
              <a:rPr lang="en-GB" sz="1300" dirty="0" err="1">
                <a:latin typeface="Josefin Sans" pitchFamily="2" charset="0"/>
                <a:ea typeface="Calibri" panose="020F0502020204030204" pitchFamily="34" charset="0"/>
                <a:cs typeface="Times New Roman" panose="02020603050405020304" pitchFamily="18" charset="0"/>
              </a:rPr>
              <a:t>soins</a:t>
            </a:r>
            <a:r>
              <a:rPr lang="en-GB" sz="1300" dirty="0">
                <a:latin typeface="Josefin Sans" pitchFamily="2" charset="0"/>
                <a:ea typeface="Calibri" panose="020F0502020204030204" pitchFamily="34" charset="0"/>
                <a:cs typeface="Times New Roman" panose="02020603050405020304" pitchFamily="18" charset="0"/>
              </a:rPr>
              <a:t> au développement des structures de santé</a:t>
            </a:r>
            <a:endParaRPr lang="en-US" sz="1300" dirty="0">
              <a:effectLst/>
              <a:latin typeface="Josefin Sans" pitchFamily="2" charset="0"/>
              <a:ea typeface="Calibri" panose="020F0502020204030204" pitchFamily="34" charset="0"/>
              <a:cs typeface="Times New Roman" panose="02020603050405020304" pitchFamily="18" charset="0"/>
            </a:endParaRPr>
          </a:p>
          <a:p>
            <a:pPr algn="ctr"/>
            <a:endParaRPr lang="en-US" sz="1500" dirty="0"/>
          </a:p>
          <a:p>
            <a:pPr algn="ctr"/>
            <a:endParaRPr lang="en-US" sz="1500" dirty="0"/>
          </a:p>
        </p:txBody>
      </p:sp>
      <p:sp>
        <p:nvSpPr>
          <p:cNvPr id="56" name="Text Placeholder 55">
            <a:extLst>
              <a:ext uri="{FF2B5EF4-FFF2-40B4-BE49-F238E27FC236}">
                <a16:creationId xmlns:a16="http://schemas.microsoft.com/office/drawing/2014/main" id="{07931386-691D-0547-B3EF-4AA975A432A1}"/>
              </a:ext>
            </a:extLst>
          </p:cNvPr>
          <p:cNvSpPr>
            <a:spLocks noGrp="1"/>
          </p:cNvSpPr>
          <p:nvPr>
            <p:ph type="body" sz="quarter" idx="31"/>
          </p:nvPr>
        </p:nvSpPr>
        <p:spPr>
          <a:xfrm>
            <a:off x="8252326" y="25531"/>
            <a:ext cx="3405520" cy="736469"/>
          </a:xfrm>
        </p:spPr>
        <p:txBody>
          <a:bodyPr/>
          <a:lstStyle/>
          <a:p>
            <a:pPr algn="ctr"/>
            <a:r>
              <a:rPr lang="en-US" dirty="0">
                <a:effectLst>
                  <a:outerShdw blurRad="38100" dist="38100" dir="2700000" algn="tl">
                    <a:srgbClr val="000000">
                      <a:alpha val="43137"/>
                    </a:srgbClr>
                  </a:outerShdw>
                </a:effectLst>
              </a:rPr>
              <a:t>innovation</a:t>
            </a:r>
          </a:p>
        </p:txBody>
      </p:sp>
      <p:sp>
        <p:nvSpPr>
          <p:cNvPr id="58" name="Text Placeholder 57">
            <a:extLst>
              <a:ext uri="{FF2B5EF4-FFF2-40B4-BE49-F238E27FC236}">
                <a16:creationId xmlns:a16="http://schemas.microsoft.com/office/drawing/2014/main" id="{C1221465-F84E-5043-B548-DA6111026754}"/>
              </a:ext>
            </a:extLst>
          </p:cNvPr>
          <p:cNvSpPr>
            <a:spLocks noGrp="1"/>
          </p:cNvSpPr>
          <p:nvPr>
            <p:ph type="body" sz="quarter" idx="32"/>
          </p:nvPr>
        </p:nvSpPr>
        <p:spPr>
          <a:xfrm>
            <a:off x="8252326" y="533400"/>
            <a:ext cx="3726314" cy="2546776"/>
          </a:xfrm>
        </p:spPr>
        <p:txBody>
          <a:bodyPr>
            <a:normAutofit fontScale="25000" lnSpcReduction="20000"/>
          </a:bodyPr>
          <a:lstStyle/>
          <a:p>
            <a:pPr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Développement de sources d'information alternatives : Pharmacies, médecins généralistes, dentistes avant de se rendre aux urgences.</a:t>
            </a:r>
          </a:p>
          <a:p>
            <a:pPr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Les médias sociaux n'atteindront que ceux qui utilisent ces formes de médias sociaux...</a:t>
            </a:r>
          </a:p>
          <a:p>
            <a:pPr algn="ctr">
              <a:lnSpc>
                <a:spcPct val="170000"/>
              </a:lnSpc>
            </a:pPr>
            <a:r>
              <a:rPr lang="en-GB" sz="4800" dirty="0">
                <a:solidFill>
                  <a:srgbClr val="000000"/>
                </a:solidFill>
                <a:latin typeface="Josefin Sans" pitchFamily="2" charset="0"/>
                <a:ea typeface="Calibri" panose="020F0502020204030204" pitchFamily="34" charset="0"/>
                <a:cs typeface="Times New Roman" panose="02020603050405020304" pitchFamily="18" charset="0"/>
              </a:rPr>
              <a:t>Explorer d'</a:t>
            </a: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autres moyens d'atteindre les utilisateurs des services, y compris les jeunes.</a:t>
            </a:r>
            <a:endParaRPr lang="en-US" sz="4800" dirty="0"/>
          </a:p>
          <a:p>
            <a:endParaRPr lang="en-US" dirty="0"/>
          </a:p>
        </p:txBody>
      </p:sp>
      <p:sp>
        <p:nvSpPr>
          <p:cNvPr id="59" name="Text Placeholder 58">
            <a:extLst>
              <a:ext uri="{FF2B5EF4-FFF2-40B4-BE49-F238E27FC236}">
                <a16:creationId xmlns:a16="http://schemas.microsoft.com/office/drawing/2014/main" id="{143135DD-1FC6-7A40-92C3-40E83280BE9B}"/>
              </a:ext>
            </a:extLst>
          </p:cNvPr>
          <p:cNvSpPr>
            <a:spLocks noGrp="1"/>
          </p:cNvSpPr>
          <p:nvPr>
            <p:ph type="body" sz="quarter" idx="33"/>
          </p:nvPr>
        </p:nvSpPr>
        <p:spPr>
          <a:xfrm>
            <a:off x="8016607" y="2815897"/>
            <a:ext cx="3405520" cy="528558"/>
          </a:xfrm>
        </p:spPr>
        <p:txBody>
          <a:bodyPr/>
          <a:lstStyle/>
          <a:p>
            <a:pPr algn="ctr"/>
            <a:r>
              <a:rPr lang="en-US" dirty="0">
                <a:effectLst>
                  <a:outerShdw blurRad="38100" dist="38100" dir="2700000" algn="tl">
                    <a:srgbClr val="000000">
                      <a:alpha val="43137"/>
                    </a:srgbClr>
                  </a:outerShdw>
                </a:effectLst>
              </a:rPr>
              <a:t>leadership</a:t>
            </a:r>
          </a:p>
        </p:txBody>
      </p:sp>
      <p:sp>
        <p:nvSpPr>
          <p:cNvPr id="60" name="Text Placeholder 59">
            <a:extLst>
              <a:ext uri="{FF2B5EF4-FFF2-40B4-BE49-F238E27FC236}">
                <a16:creationId xmlns:a16="http://schemas.microsoft.com/office/drawing/2014/main" id="{ECF14442-59CF-A441-B53C-512218F7E70E}"/>
              </a:ext>
            </a:extLst>
          </p:cNvPr>
          <p:cNvSpPr>
            <a:spLocks noGrp="1"/>
          </p:cNvSpPr>
          <p:nvPr>
            <p:ph type="body" sz="quarter" idx="34"/>
          </p:nvPr>
        </p:nvSpPr>
        <p:spPr>
          <a:xfrm>
            <a:off x="8016607" y="3242245"/>
            <a:ext cx="3528194" cy="1634061"/>
          </a:xfrm>
        </p:spPr>
        <p:txBody>
          <a:bodyPr>
            <a:normAutofit fontScale="25000" lnSpcReduction="20000"/>
          </a:bodyPr>
          <a:lstStyle/>
          <a:p>
            <a:pPr lvl="0" algn="ctr">
              <a:lnSpc>
                <a:spcPct val="170000"/>
              </a:lnSpc>
            </a:pPr>
            <a:r>
              <a:rPr lang="en-GB" sz="4800" dirty="0">
                <a:solidFill>
                  <a:srgbClr val="000000"/>
                </a:solidFill>
                <a:latin typeface="Josefin Sans" pitchFamily="2" charset="0"/>
                <a:ea typeface="Calibri" panose="020F0502020204030204" pitchFamily="34" charset="0"/>
                <a:cs typeface="Times New Roman" panose="02020603050405020304" pitchFamily="18" charset="0"/>
              </a:rPr>
              <a:t>Ce qui </a:t>
            </a: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démontre la capacité de flexion :</a:t>
            </a:r>
            <a:endParaRPr lang="en-GB" sz="48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Les services changent en fonction des circonstances</a:t>
            </a:r>
            <a:endParaRPr lang="en-GB" sz="48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pPr>
            <a:r>
              <a:rPr lang="en-GB" sz="4800" dirty="0">
                <a:solidFill>
                  <a:srgbClr val="000000"/>
                </a:solidFill>
                <a:effectLst/>
                <a:latin typeface="Josefin Sans" pitchFamily="2" charset="0"/>
                <a:ea typeface="Calibri" panose="020F0502020204030204" pitchFamily="34" charset="0"/>
                <a:cs typeface="Times New Roman" panose="02020603050405020304" pitchFamily="18" charset="0"/>
              </a:rPr>
              <a:t>Des budgets qui s'adaptent à la planification des changements</a:t>
            </a:r>
            <a:endParaRPr lang="en-GB" sz="4800" dirty="0">
              <a:effectLst/>
              <a:latin typeface="Josefin Sans" pitchFamily="2" charset="0"/>
              <a:ea typeface="Calibri" panose="020F0502020204030204" pitchFamily="34" charset="0"/>
              <a:cs typeface="Times New Roman" panose="02020603050405020304" pitchFamily="18" charset="0"/>
            </a:endParaRPr>
          </a:p>
          <a:p>
            <a:endParaRPr lang="en-US" dirty="0"/>
          </a:p>
        </p:txBody>
      </p:sp>
      <p:sp>
        <p:nvSpPr>
          <p:cNvPr id="68" name="Text Placeholder 67">
            <a:extLst>
              <a:ext uri="{FF2B5EF4-FFF2-40B4-BE49-F238E27FC236}">
                <a16:creationId xmlns:a16="http://schemas.microsoft.com/office/drawing/2014/main" id="{0CDEA0AA-389A-0546-AEBE-7D06156E551A}"/>
              </a:ext>
            </a:extLst>
          </p:cNvPr>
          <p:cNvSpPr>
            <a:spLocks noGrp="1"/>
          </p:cNvSpPr>
          <p:nvPr>
            <p:ph type="body" sz="quarter" idx="35"/>
          </p:nvPr>
        </p:nvSpPr>
        <p:spPr>
          <a:xfrm>
            <a:off x="8077944" y="5031392"/>
            <a:ext cx="3405520" cy="528558"/>
          </a:xfrm>
        </p:spPr>
        <p:txBody>
          <a:bodyPr/>
          <a:lstStyle/>
          <a:p>
            <a:pPr algn="ctr"/>
            <a:r>
              <a:rPr lang="en-US" dirty="0" err="1">
                <a:effectLst>
                  <a:outerShdw blurRad="38100" dist="38100" dir="2700000" algn="tl">
                    <a:srgbClr val="000000">
                      <a:alpha val="43137"/>
                    </a:srgbClr>
                  </a:outerShdw>
                </a:effectLst>
              </a:rPr>
              <a:t>créativité</a:t>
            </a:r>
            <a:endParaRPr lang="en-US" dirty="0">
              <a:effectLst>
                <a:outerShdw blurRad="38100" dist="38100" dir="2700000" algn="tl">
                  <a:srgbClr val="000000">
                    <a:alpha val="43137"/>
                  </a:srgbClr>
                </a:outerShdw>
              </a:effectLst>
            </a:endParaRPr>
          </a:p>
        </p:txBody>
      </p:sp>
      <p:sp>
        <p:nvSpPr>
          <p:cNvPr id="69" name="Text Placeholder 68">
            <a:extLst>
              <a:ext uri="{FF2B5EF4-FFF2-40B4-BE49-F238E27FC236}">
                <a16:creationId xmlns:a16="http://schemas.microsoft.com/office/drawing/2014/main" id="{865439FD-5E63-BF45-9736-25E19493588D}"/>
              </a:ext>
            </a:extLst>
          </p:cNvPr>
          <p:cNvSpPr>
            <a:spLocks noGrp="1"/>
          </p:cNvSpPr>
          <p:nvPr>
            <p:ph type="body" sz="quarter" idx="36"/>
          </p:nvPr>
        </p:nvSpPr>
        <p:spPr>
          <a:xfrm>
            <a:off x="8252326" y="5346698"/>
            <a:ext cx="3405520" cy="1511303"/>
          </a:xfrm>
        </p:spPr>
        <p:txBody>
          <a:bodyPr>
            <a:normAutofit fontScale="25000" lnSpcReduction="20000"/>
          </a:bodyPr>
          <a:lstStyle/>
          <a:p>
            <a:pPr lvl="0" algn="ctr">
              <a:lnSpc>
                <a:spcPct val="170000"/>
              </a:lnSpc>
            </a:pPr>
            <a:r>
              <a:rPr lang="en-GB" sz="5200" dirty="0">
                <a:solidFill>
                  <a:srgbClr val="000000"/>
                </a:solidFill>
                <a:effectLst/>
                <a:latin typeface="Josefin Sans" pitchFamily="2" charset="0"/>
                <a:ea typeface="Calibri" panose="020F0502020204030204" pitchFamily="34" charset="0"/>
                <a:cs typeface="Times New Roman" panose="02020603050405020304" pitchFamily="18" charset="0"/>
              </a:rPr>
              <a:t>Des solutions numériques pour faciliter l'accès aux dossiers des patients, dans un souci de transparence et de sécurité.</a:t>
            </a:r>
            <a:endParaRPr lang="en-GB" sz="5200" dirty="0">
              <a:effectLst/>
              <a:latin typeface="Josefin Sans" pitchFamily="2" charset="0"/>
              <a:ea typeface="Calibri" panose="020F0502020204030204" pitchFamily="34" charset="0"/>
              <a:cs typeface="Times New Roman" panose="02020603050405020304" pitchFamily="18" charset="0"/>
            </a:endParaRPr>
          </a:p>
          <a:p>
            <a:pPr lvl="0" algn="ctr">
              <a:lnSpc>
                <a:spcPct val="170000"/>
              </a:lnSpc>
              <a:spcAft>
                <a:spcPts val="800"/>
              </a:spcAft>
            </a:pPr>
            <a:r>
              <a:rPr lang="en-GB" sz="5200" dirty="0">
                <a:solidFill>
                  <a:srgbClr val="000000"/>
                </a:solidFill>
                <a:effectLst/>
                <a:latin typeface="Josefin Sans" pitchFamily="2" charset="0"/>
                <a:ea typeface="Calibri" panose="020F0502020204030204" pitchFamily="34" charset="0"/>
                <a:cs typeface="Times New Roman" panose="02020603050405020304" pitchFamily="18" charset="0"/>
              </a:rPr>
              <a:t>Mesure de l'impact et responsabilité</a:t>
            </a:r>
            <a:endParaRPr lang="en-GB" sz="5200" dirty="0">
              <a:effectLst/>
              <a:latin typeface="Josefin Sans" pitchFamily="2" charset="0"/>
              <a:ea typeface="Calibri" panose="020F0502020204030204" pitchFamily="34"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1571956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08609" y="1411392"/>
            <a:ext cx="11134837" cy="5275158"/>
          </a:xfrm>
        </p:spPr>
        <p:txBody>
          <a:bodyPr numCol="2">
            <a:normAutofit fontScale="92500" lnSpcReduction="10000"/>
          </a:bodyPr>
          <a:lstStyle/>
          <a:p>
            <a:pPr>
              <a:lnSpc>
                <a:spcPct val="150000"/>
              </a:lnSpc>
              <a:spcAft>
                <a:spcPts val="800"/>
              </a:spcAft>
            </a:pPr>
            <a:r>
              <a:rPr lang="en-GB" sz="1600" dirty="0">
                <a:effectLst/>
                <a:latin typeface="Josefin Sans" pitchFamily="2" charset="0"/>
                <a:ea typeface="Calibri" panose="020F0502020204030204" pitchFamily="34" charset="0"/>
              </a:rPr>
              <a:t>Célébrons votre apprentissage en développant </a:t>
            </a:r>
            <a:r>
              <a:rPr lang="en-GB" sz="1600" dirty="0">
                <a:latin typeface="Josefin Sans" pitchFamily="2" charset="0"/>
                <a:ea typeface="Calibri" panose="020F0502020204030204" pitchFamily="34" charset="0"/>
              </a:rPr>
              <a:t>une carte des atouts de la communauté.</a:t>
            </a:r>
            <a:endParaRPr lang="en-GB" sz="1600" dirty="0">
              <a:effectLst/>
              <a:latin typeface="Josefin Sans" pitchFamily="2" charset="0"/>
              <a:ea typeface="Calibri" panose="020F0502020204030204" pitchFamily="34" charset="0"/>
            </a:endParaRPr>
          </a:p>
          <a:p>
            <a:pPr>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Alors maintenant, c'est à vous...</a:t>
            </a:r>
          </a:p>
          <a:p>
            <a:pPr>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Pour intégrer les informations et les exemples disponibles tout au long de ce sujet, le </a:t>
            </a:r>
            <a:r>
              <a:rPr lang="en-GB" sz="1600" dirty="0" err="1">
                <a:effectLst/>
                <a:latin typeface="Josefin Sans" pitchFamily="2" charset="0"/>
                <a:ea typeface="Calibri" panose="020F0502020204030204" pitchFamily="34" charset="0"/>
                <a:cs typeface="Calibri" panose="020F0502020204030204" pitchFamily="34" charset="0"/>
              </a:rPr>
              <a:t>projet</a:t>
            </a:r>
            <a:r>
              <a:rPr lang="en-GB" sz="1600" dirty="0">
                <a:effectLst/>
                <a:latin typeface="Josefin Sans" pitchFamily="2" charset="0"/>
                <a:ea typeface="Calibri" panose="020F0502020204030204" pitchFamily="34" charset="0"/>
                <a:cs typeface="Calibri" panose="020F0502020204030204" pitchFamily="34" charset="0"/>
              </a:rPr>
              <a:t> ACTIVATE aimerait que vous conceviez une carte des atouts de la communauté pour l'un de vos utilisateurs de services ou votre organisation. Il existe de nombreux exemples à explorer dans le lien du site Web ci-dessous pour vous aider dans cette tâche.</a:t>
            </a:r>
          </a:p>
          <a:p>
            <a:pPr>
              <a:lnSpc>
                <a:spcPct val="150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2"/>
              </a:rPr>
              <a:t>https://elevateni.org/resources/asset-mapping/ </a:t>
            </a: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effectLst/>
              <a:latin typeface="Josefin Sans" pitchFamily="2" charset="0"/>
              <a:ea typeface="Calibri" panose="020F0502020204030204" pitchFamily="34" charset="0"/>
              <a:cs typeface="Calibri" panose="020F0502020204030204" pitchFamily="34" charset="0"/>
            </a:endParaRPr>
          </a:p>
          <a:p>
            <a:pPr>
              <a:lnSpc>
                <a:spcPct val="150000"/>
              </a:lnSpc>
              <a:spcAft>
                <a:spcPts val="800"/>
              </a:spcAft>
            </a:pPr>
            <a:endParaRPr lang="en-GB" sz="1600" dirty="0">
              <a:latin typeface="Josefin Sans" pitchFamily="2" charset="0"/>
              <a:ea typeface="Calibri" panose="020F0502020204030204" pitchFamily="34" charset="0"/>
              <a:cs typeface="Calibri" panose="020F0502020204030204" pitchFamily="34" charset="0"/>
            </a:endParaRPr>
          </a:p>
          <a:p>
            <a:pPr marL="222250">
              <a:lnSpc>
                <a:spcPct val="150000"/>
              </a:lnSpc>
              <a:spcAft>
                <a:spcPts val="800"/>
              </a:spcAft>
            </a:pPr>
            <a:r>
              <a:rPr lang="en-GB" sz="1600" dirty="0">
                <a:effectLst/>
                <a:latin typeface="Josefin Sans" pitchFamily="2" charset="0"/>
                <a:ea typeface="Calibri" panose="020F0502020204030204" pitchFamily="34" charset="0"/>
                <a:cs typeface="Calibri" panose="020F0502020204030204" pitchFamily="34" charset="0"/>
              </a:rPr>
              <a:t>L'un des </a:t>
            </a:r>
            <a:r>
              <a:rPr lang="en-GB" sz="1600" dirty="0" err="1">
                <a:effectLst/>
                <a:latin typeface="Josefin Sans" pitchFamily="2" charset="0"/>
                <a:ea typeface="Calibri" panose="020F0502020204030204" pitchFamily="34" charset="0"/>
                <a:cs typeface="Calibri" panose="020F0502020204030204" pitchFamily="34" charset="0"/>
              </a:rPr>
              <a:t>partenaires</a:t>
            </a:r>
            <a:r>
              <a:rPr lang="en-GB" sz="1600" dirty="0">
                <a:effectLst/>
                <a:latin typeface="Josefin Sans" pitchFamily="2" charset="0"/>
                <a:ea typeface="Calibri" panose="020F0502020204030204" pitchFamily="34" charset="0"/>
                <a:cs typeface="Calibri" panose="020F0502020204030204" pitchFamily="34" charset="0"/>
              </a:rPr>
              <a:t> </a:t>
            </a:r>
            <a:r>
              <a:rPr lang="en-GB" sz="1600" dirty="0" err="1">
                <a:effectLst/>
                <a:latin typeface="Josefin Sans" pitchFamily="2" charset="0"/>
                <a:ea typeface="Calibri" panose="020F0502020204030204" pitchFamily="34" charset="0"/>
                <a:cs typeface="Calibri" panose="020F0502020204030204" pitchFamily="34" charset="0"/>
              </a:rPr>
              <a:t>d'ACTIVATE</a:t>
            </a:r>
            <a:r>
              <a:rPr lang="en-GB" sz="1600" dirty="0">
                <a:effectLst/>
                <a:latin typeface="Josefin Sans" pitchFamily="2" charset="0"/>
                <a:ea typeface="Calibri" panose="020F0502020204030204" pitchFamily="34" charset="0"/>
                <a:cs typeface="Calibri" panose="020F0502020204030204" pitchFamily="34" charset="0"/>
              </a:rPr>
              <a:t>, le NLDCHP, présente également la </a:t>
            </a:r>
            <a:r>
              <a:rPr lang="en-GB" sz="1600" dirty="0">
                <a:latin typeface="Josefin Sans" pitchFamily="2" charset="0"/>
                <a:ea typeface="Calibri" panose="020F0502020204030204" pitchFamily="34" charset="0"/>
                <a:cs typeface="Calibri" panose="020F0502020204030204" pitchFamily="34" charset="0"/>
              </a:rPr>
              <a:t>carte de </a:t>
            </a:r>
            <a:r>
              <a:rPr lang="en-GB" sz="1600" dirty="0" err="1">
                <a:latin typeface="Josefin Sans" pitchFamily="2" charset="0"/>
                <a:ea typeface="Calibri" panose="020F0502020204030204" pitchFamily="34" charset="0"/>
                <a:cs typeface="Calibri" panose="020F0502020204030204" pitchFamily="34" charset="0"/>
              </a:rPr>
              <a:t>ses</a:t>
            </a:r>
            <a:r>
              <a:rPr lang="en-GB" sz="1600" dirty="0">
                <a:latin typeface="Josefin Sans" pitchFamily="2" charset="0"/>
                <a:ea typeface="Calibri" panose="020F0502020204030204" pitchFamily="34" charset="0"/>
                <a:cs typeface="Calibri" panose="020F0502020204030204" pitchFamily="34" charset="0"/>
              </a:rPr>
              <a:t> </a:t>
            </a:r>
            <a:r>
              <a:rPr lang="en-GB" sz="1600" dirty="0" err="1">
                <a:latin typeface="Josefin Sans" pitchFamily="2" charset="0"/>
                <a:ea typeface="Calibri" panose="020F0502020204030204" pitchFamily="34" charset="0"/>
                <a:cs typeface="Calibri" panose="020F0502020204030204" pitchFamily="34" charset="0"/>
              </a:rPr>
              <a:t>ressources</a:t>
            </a:r>
            <a:r>
              <a:rPr lang="en-GB" sz="1600" dirty="0">
                <a:latin typeface="Josefin Sans" pitchFamily="2" charset="0"/>
                <a:ea typeface="Calibri" panose="020F0502020204030204" pitchFamily="34" charset="0"/>
                <a:cs typeface="Calibri" panose="020F0502020204030204" pitchFamily="34" charset="0"/>
              </a:rPr>
              <a:t> communautaires. </a:t>
            </a:r>
          </a:p>
          <a:p>
            <a:pPr>
              <a:lnSpc>
                <a:spcPct val="150000"/>
              </a:lnSpc>
              <a:spcAft>
                <a:spcPts val="800"/>
              </a:spcAft>
            </a:pPr>
            <a:endParaRPr lang="en-GB" sz="1600" dirty="0">
              <a:effectLst/>
              <a:latin typeface="Josefin Sans" pitchFamily="2" charset="0"/>
              <a:ea typeface="Calibri" panose="020F0502020204030204" pitchFamily="34" charset="0"/>
              <a:cs typeface="Times New Roman" panose="02020603050405020304" pitchFamily="18" charset="0"/>
            </a:endParaRPr>
          </a:p>
          <a:p>
            <a:pPr>
              <a:lnSpc>
                <a:spcPct val="150000"/>
              </a:lnSpc>
              <a:spcAft>
                <a:spcPts val="800"/>
              </a:spcAft>
            </a:pPr>
            <a:endParaRPr lang="en-GB" sz="16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883227" y="634153"/>
            <a:ext cx="9523066" cy="716606"/>
          </a:xfrm>
        </p:spPr>
        <p:txBody>
          <a:bodyPr/>
          <a:lstStyle/>
          <a:p>
            <a:pPr algn="ctr"/>
            <a:r>
              <a:rPr lang="en-GB"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 Célébrons l'apprentissage </a:t>
            </a:r>
            <a:r>
              <a:rPr lang="en-GB" b="1" dirty="0">
                <a:solidFill>
                  <a:srgbClr val="FFD243"/>
                </a:solidFill>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rPr>
              <a:t>Partie 2 </a:t>
            </a:r>
            <a:r>
              <a:rPr lang="en-GB" sz="2400"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[CA6</a:t>
            </a:r>
            <a:r>
              <a:rPr lang="en-GB" b="1" dirty="0">
                <a:solidFill>
                  <a:srgbClr val="FFD243"/>
                </a:solidFill>
                <a:effectLst/>
                <a:latin typeface="Amatic SC" panose="00000500000000000000" pitchFamily="2" charset="-79"/>
                <a:ea typeface="Calibri" panose="020F0502020204030204" pitchFamily="34" charset="0"/>
                <a:cs typeface="Amatic SC" panose="00000500000000000000" pitchFamily="2" charset="-79"/>
              </a:rPr>
              <a:t>]      </a:t>
            </a:r>
            <a:endParaRPr lang="en-US" sz="2400" dirty="0">
              <a:latin typeface="Amatic SC" panose="00000500000000000000" pitchFamily="2" charset="-79"/>
              <a:cs typeface="Amatic SC" panose="00000500000000000000" pitchFamily="2" charset="-79"/>
            </a:endParaRPr>
          </a:p>
        </p:txBody>
      </p:sp>
      <p:pic>
        <p:nvPicPr>
          <p:cNvPr id="5" name="Picture 4">
            <a:extLst>
              <a:ext uri="{FF2B5EF4-FFF2-40B4-BE49-F238E27FC236}">
                <a16:creationId xmlns:a16="http://schemas.microsoft.com/office/drawing/2014/main" id="{606F683F-64BD-F6A3-6F18-DC2B2E842E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6160" y="1660832"/>
            <a:ext cx="2388870" cy="2354580"/>
          </a:xfrm>
          <a:prstGeom prst="rect">
            <a:avLst/>
          </a:prstGeom>
          <a:noFill/>
          <a:ln>
            <a:noFill/>
          </a:ln>
        </p:spPr>
      </p:pic>
      <p:pic>
        <p:nvPicPr>
          <p:cNvPr id="6" name="Picture 5">
            <a:extLst>
              <a:ext uri="{FF2B5EF4-FFF2-40B4-BE49-F238E27FC236}">
                <a16:creationId xmlns:a16="http://schemas.microsoft.com/office/drawing/2014/main" id="{4537E665-D96E-41CB-346F-AD91EBFFE1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53127" y="1989857"/>
            <a:ext cx="2388870" cy="2025555"/>
          </a:xfrm>
          <a:prstGeom prst="rect">
            <a:avLst/>
          </a:prstGeom>
          <a:noFill/>
          <a:ln>
            <a:noFill/>
          </a:ln>
        </p:spPr>
      </p:pic>
    </p:spTree>
    <p:extLst>
      <p:ext uri="{BB962C8B-B14F-4D97-AF65-F5344CB8AC3E}">
        <p14:creationId xmlns:p14="http://schemas.microsoft.com/office/powerpoint/2010/main" val="27589244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10512420" cy="1101561"/>
          </a:xfrm>
        </p:spPr>
        <p:txBody>
          <a:bodyPr/>
          <a:lstStyle/>
          <a:p>
            <a:pPr eaLnBrk="0" fontAlgn="base" hangingPunct="0">
              <a:lnSpc>
                <a:spcPct val="150000"/>
              </a:lnSpc>
              <a:spcAft>
                <a:spcPts val="800"/>
              </a:spcAft>
            </a:pPr>
            <a:r>
              <a:rPr lang="en-GB" b="0" dirty="0">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Cartographie des </a:t>
            </a:r>
            <a:r>
              <a:rPr lang="en-GB" b="0" dirty="0" err="1">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ressources</a:t>
            </a:r>
            <a:r>
              <a:rPr lang="en-GB" b="0" dirty="0">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 </a:t>
            </a:r>
            <a:r>
              <a:rPr lang="en-GB" b="0" dirty="0" err="1">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communautaires</a:t>
            </a:r>
            <a:r>
              <a:rPr lang="en-GB" sz="2400" b="0" dirty="0">
                <a:ln>
                  <a:noFill/>
                </a:ln>
                <a:effectLst>
                  <a:outerShdw blurRad="38100" dist="38100" dir="2700000" algn="tl">
                    <a:srgbClr val="000000">
                      <a:alpha val="43137"/>
                    </a:srgbClr>
                  </a:outerShdw>
                </a:effectLst>
                <a:latin typeface="Amatic SC" panose="00000500000000000000" pitchFamily="2" charset="-79"/>
                <a:ea typeface="Times New Roman" panose="02020603050405020304" pitchFamily="18" charset="0"/>
                <a:cs typeface="Amatic SC" panose="00000500000000000000" pitchFamily="2" charset="-79"/>
              </a:rPr>
              <a:t>[CA 6]</a:t>
            </a:r>
            <a:endParaRPr lang="en-GB" sz="3600" b="0" dirty="0">
              <a:effectLst>
                <a:outerShdw blurRad="38100" dist="38100" dir="2700000" algn="tl">
                  <a:srgbClr val="000000">
                    <a:alpha val="43137"/>
                  </a:srgbClr>
                </a:outerShdw>
              </a:effectLst>
              <a:latin typeface="Amatic SC" panose="00000500000000000000" pitchFamily="2" charset="-79"/>
              <a:ea typeface="Calibri" panose="020F0502020204030204" pitchFamily="34" charset="0"/>
              <a:cs typeface="Amatic SC" panose="00000500000000000000" pitchFamily="2" charset="-79"/>
            </a:endParaRPr>
          </a:p>
          <a:p>
            <a:pPr>
              <a:lnSpc>
                <a:spcPct val="150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                      </a:t>
            </a:r>
            <a:endParaRPr lang="en-US" sz="2400" dirty="0"/>
          </a:p>
        </p:txBody>
      </p:sp>
      <p:sp>
        <p:nvSpPr>
          <p:cNvPr id="7" name="Text Placeholder 6">
            <a:extLst>
              <a:ext uri="{FF2B5EF4-FFF2-40B4-BE49-F238E27FC236}">
                <a16:creationId xmlns:a16="http://schemas.microsoft.com/office/drawing/2014/main" id="{8433C536-0A35-436E-8394-A4EAFB60C80E}"/>
              </a:ext>
            </a:extLst>
          </p:cNvPr>
          <p:cNvSpPr>
            <a:spLocks noGrp="1"/>
          </p:cNvSpPr>
          <p:nvPr>
            <p:ph type="body" sz="quarter" idx="16"/>
          </p:nvPr>
        </p:nvSpPr>
        <p:spPr>
          <a:xfrm>
            <a:off x="618461" y="1648691"/>
            <a:ext cx="10695744" cy="4901047"/>
          </a:xfrm>
        </p:spPr>
        <p:txBody>
          <a:bodyPr numCol="2">
            <a:normAutofit/>
          </a:bodyPr>
          <a:lstStyle/>
          <a:p>
            <a:pPr>
              <a:lnSpc>
                <a:spcPct val="100000"/>
              </a:lnSpc>
              <a:spcAft>
                <a:spcPts val="800"/>
              </a:spcAft>
            </a:pPr>
            <a:endParaRPr lang="en-GB" sz="1800" dirty="0">
              <a:effectLst/>
              <a:latin typeface="Josefin Sans" pitchFamily="2" charset="0"/>
              <a:ea typeface="Calibri" panose="020F0502020204030204" pitchFamily="34" charset="0"/>
              <a:cs typeface="Times New Roman" panose="02020603050405020304" pitchFamily="18" charset="0"/>
            </a:endParaRPr>
          </a:p>
        </p:txBody>
      </p:sp>
      <p:pic>
        <p:nvPicPr>
          <p:cNvPr id="3" name="Picture 2" descr="Diagram&#10;&#10;Description automatically generated">
            <a:extLst>
              <a:ext uri="{FF2B5EF4-FFF2-40B4-BE49-F238E27FC236}">
                <a16:creationId xmlns:a16="http://schemas.microsoft.com/office/drawing/2014/main" id="{6DCC22AF-CE6E-4879-9856-1F1EC27CC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461" y="1648691"/>
            <a:ext cx="10695744" cy="4527790"/>
          </a:xfrm>
          <a:prstGeom prst="rect">
            <a:avLst/>
          </a:prstGeom>
        </p:spPr>
      </p:pic>
    </p:spTree>
    <p:extLst>
      <p:ext uri="{BB962C8B-B14F-4D97-AF65-F5344CB8AC3E}">
        <p14:creationId xmlns:p14="http://schemas.microsoft.com/office/powerpoint/2010/main" val="3010572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41179" y="1344706"/>
            <a:ext cx="11134268" cy="5037908"/>
          </a:xfrm>
        </p:spPr>
        <p:txBody>
          <a:bodyPr numCol="3">
            <a:normAutofit fontScale="40000" lnSpcReduction="20000"/>
          </a:bodyPr>
          <a:lstStyle/>
          <a:p>
            <a:pPr>
              <a:lnSpc>
                <a:spcPct val="150000"/>
              </a:lnSpc>
              <a:spcAft>
                <a:spcPts val="800"/>
              </a:spcAft>
            </a:pPr>
            <a:r>
              <a:rPr lang="en-GB" sz="2900" b="1" dirty="0">
                <a:solidFill>
                  <a:srgbClr val="000000"/>
                </a:solidFill>
                <a:effectLst/>
                <a:latin typeface="Josefin Sans" pitchFamily="2" charset="0"/>
                <a:ea typeface="Calibri" panose="020F0502020204030204" pitchFamily="34" charset="0"/>
                <a:cs typeface="Times New Roman" panose="02020603050405020304" pitchFamily="18" charset="0"/>
              </a:rPr>
              <a:t>Travail en équipe pluridisciplinaire</a:t>
            </a:r>
            <a:endParaRPr lang="en-GB" sz="2900" b="1" dirty="0">
              <a:solidFill>
                <a:srgbClr val="000000"/>
              </a:solidFill>
              <a:effectLst/>
              <a:latin typeface="Josefin Sans" pitchFamily="2" charset="0"/>
              <a:ea typeface="Calibri" panose="020F0502020204030204" pitchFamily="34" charset="0"/>
              <a:cs typeface="Calibri" panose="020F0502020204030204" pitchFamily="34" charset="0"/>
            </a:endParaRPr>
          </a:p>
          <a:p>
            <a:pPr>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Pour que les processus de coproduction se développent, les patients doivent être considérés moins comme des consommateurs et davantage comme des partenaires contribuant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à</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leurs</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propres</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soins. Les professionnels de la santé doivent être reconnus pour ce qu'ils sont : des prestataires de services qui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peuvent</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évoluer</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grâce au retour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d'information</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permanant</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de la part des parties prenantes,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pouvant</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conduire à des résultats optimaux.</a:t>
            </a:r>
          </a:p>
          <a:p>
            <a:pPr>
              <a:lnSpc>
                <a:spcPct val="170000"/>
              </a:lnSpc>
              <a:spcAft>
                <a:spcPts val="800"/>
              </a:spcAft>
            </a:pP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En</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permettant</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aux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cliniciens</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et aux patients de travailler ensemble et en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offrant</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cette</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motiviation</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aux cliniciens, aux patients, aux systèmes et aux payeurs, une collaboration significative dans la refonte du système peut aboutir à de meilleurs résultats en matière de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santé</a:t>
            </a:r>
            <a:r>
              <a:rPr lang="en-GB" sz="2700" dirty="0">
                <a:solidFill>
                  <a:srgbClr val="000000"/>
                </a:solidFill>
                <a:latin typeface="Josefin Sans" pitchFamily="2" charset="0"/>
                <a:ea typeface="Calibri" panose="020F0502020204030204" pitchFamily="34" charset="0"/>
                <a:cs typeface="Calibri" panose="020F0502020204030204" pitchFamily="34" charset="0"/>
              </a:rPr>
              <a:t> </a:t>
            </a:r>
            <a:r>
              <a:rPr lang="en-GB" sz="2700" dirty="0" err="1">
                <a:solidFill>
                  <a:srgbClr val="000000"/>
                </a:solidFill>
                <a:effectLst/>
                <a:latin typeface="Josefin Sans" pitchFamily="2" charset="0"/>
                <a:ea typeface="Calibri" panose="020F0502020204030204" pitchFamily="34" charset="0"/>
                <a:cs typeface="Calibri" panose="020F0502020204030204" pitchFamily="34" charset="0"/>
              </a:rPr>
              <a:t>centrée</a:t>
            </a:r>
            <a:r>
              <a:rPr lang="en-GB" sz="2700" dirty="0">
                <a:solidFill>
                  <a:srgbClr val="000000"/>
                </a:solidFill>
                <a:effectLst/>
                <a:latin typeface="Josefin Sans" pitchFamily="2" charset="0"/>
                <a:ea typeface="Calibri" panose="020F0502020204030204" pitchFamily="34" charset="0"/>
                <a:cs typeface="Calibri" panose="020F0502020204030204" pitchFamily="34" charset="0"/>
              </a:rPr>
              <a:t> sur le patient.</a:t>
            </a:r>
            <a:endParaRPr lang="en-GB" sz="2700" dirty="0">
              <a:solidFill>
                <a:srgbClr val="141414"/>
              </a:solidFill>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2700" dirty="0">
              <a:solidFill>
                <a:srgbClr val="141414"/>
              </a:solidFill>
              <a:effectLst/>
              <a:latin typeface="Josefin Sans" pitchFamily="2" charset="0"/>
              <a:ea typeface="Calibri" panose="020F0502020204030204" pitchFamily="34" charset="0"/>
              <a:cs typeface="Calibri" panose="020F0502020204030204" pitchFamily="34" charset="0"/>
            </a:endParaRPr>
          </a:p>
          <a:p>
            <a:pPr marL="222250">
              <a:lnSpc>
                <a:spcPct val="170000"/>
              </a:lnSpc>
              <a:spcAft>
                <a:spcPts val="800"/>
              </a:spcAft>
            </a:pPr>
            <a:r>
              <a:rPr lang="en-GB" sz="2700" dirty="0">
                <a:solidFill>
                  <a:srgbClr val="141414"/>
                </a:solidFill>
                <a:effectLst/>
                <a:latin typeface="Josefin Sans" pitchFamily="2" charset="0"/>
                <a:ea typeface="Calibri" panose="020F0502020204030204" pitchFamily="34" charset="0"/>
                <a:cs typeface="Calibri" panose="020F0502020204030204" pitchFamily="34" charset="0"/>
              </a:rPr>
              <a:t>Ce processus d'intégration des systèmes de soins est à l'origine d'une tendance mondiale depuis le début du </a:t>
            </a:r>
            <a:r>
              <a:rPr lang="en-GB" sz="2700" dirty="0" err="1">
                <a:solidFill>
                  <a:srgbClr val="141414"/>
                </a:solidFill>
                <a:latin typeface="Josefin Sans" pitchFamily="2" charset="0"/>
                <a:ea typeface="Calibri" panose="020F0502020204030204" pitchFamily="34" charset="0"/>
                <a:cs typeface="Calibri" panose="020F0502020204030204" pitchFamily="34" charset="0"/>
              </a:rPr>
              <a:t>XXI</a:t>
            </a:r>
            <a:r>
              <a:rPr lang="en-GB" sz="2700" baseline="30000" dirty="0" err="1">
                <a:solidFill>
                  <a:srgbClr val="141414"/>
                </a:solidFill>
                <a:latin typeface="Josefin Sans" pitchFamily="2" charset="0"/>
                <a:ea typeface="Calibri" panose="020F0502020204030204" pitchFamily="34" charset="0"/>
                <a:cs typeface="Calibri" panose="020F0502020204030204" pitchFamily="34" charset="0"/>
              </a:rPr>
              <a:t>eme</a:t>
            </a:r>
            <a:r>
              <a:rPr lang="en-GB" sz="2700" dirty="0">
                <a:solidFill>
                  <a:srgbClr val="141414"/>
                </a:solidFill>
                <a:effectLst/>
                <a:latin typeface="Josefin Sans" pitchFamily="2" charset="0"/>
                <a:ea typeface="Calibri" panose="020F0502020204030204" pitchFamily="34" charset="0"/>
                <a:cs typeface="Calibri" panose="020F0502020204030204" pitchFamily="34" charset="0"/>
              </a:rPr>
              <a:t> siècle. La recherche a démontré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que, malgré les différences mondiales dans le taux de mortalité des populations, les systèmes de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santé</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sont</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confrontés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à peu près aux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mêmes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problèmes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tel</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que le vieillissement croissant des populations, qui se caractérise par des problèmes dégénératifs ou chroniques, lesquels nécessitent à leur tour un type différent de prestation de soins de santé.</a:t>
            </a:r>
          </a:p>
          <a:p>
            <a:pPr marL="268288">
              <a:lnSpc>
                <a:spcPct val="170000"/>
              </a:lnSpc>
              <a:spcAft>
                <a:spcPts val="800"/>
              </a:spcAft>
            </a:pPr>
            <a:r>
              <a:rPr lang="en-GB" sz="2700" dirty="0">
                <a:solidFill>
                  <a:srgbClr val="000000"/>
                </a:solidFill>
                <a:latin typeface="Josefin Sans" pitchFamily="2" charset="0"/>
                <a:ea typeface="Calibri" panose="020F0502020204030204" pitchFamily="34" charset="0"/>
                <a:cs typeface="Times New Roman" panose="02020603050405020304" pitchFamily="18" charset="0"/>
              </a:rPr>
              <a:t>Pour faire </a:t>
            </a:r>
            <a:r>
              <a:rPr lang="en-GB" sz="2700" dirty="0" err="1">
                <a:solidFill>
                  <a:srgbClr val="000000"/>
                </a:solidFill>
                <a:latin typeface="Josefin Sans" pitchFamily="2" charset="0"/>
                <a:ea typeface="Calibri" panose="020F0502020204030204" pitchFamily="34" charset="0"/>
                <a:cs typeface="Times New Roman" panose="02020603050405020304" pitchFamily="18" charset="0"/>
              </a:rPr>
              <a:t>évoluer</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 le </a:t>
            </a:r>
            <a:r>
              <a:rPr lang="en-GB" sz="2700" dirty="0" err="1">
                <a:solidFill>
                  <a:srgbClr val="000000"/>
                </a:solidFill>
                <a:latin typeface="Josefin Sans" pitchFamily="2" charset="0"/>
                <a:ea typeface="Calibri" panose="020F0502020204030204" pitchFamily="34" charset="0"/>
                <a:cs typeface="Times New Roman" panose="02020603050405020304" pitchFamily="18" charset="0"/>
              </a:rPr>
              <a:t>modèle</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 d</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e soins de santé, il faut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qu’il</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soit</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piloté par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une</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équipe</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multidisciplinaire</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Les hôpitaux se sont transformés au fil du temps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en</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établissements de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soins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inten</a:t>
            </a:r>
            <a:r>
              <a:rPr lang="en-GB" sz="2700" dirty="0" err="1">
                <a:solidFill>
                  <a:srgbClr val="000000"/>
                </a:solidFill>
                <a:latin typeface="Josefin Sans" pitchFamily="2" charset="0"/>
                <a:ea typeface="Calibri" panose="020F0502020204030204" pitchFamily="34" charset="0"/>
                <a:cs typeface="Times New Roman" panose="02020603050405020304" pitchFamily="18" charset="0"/>
              </a:rPr>
              <a:t>sifs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et en centres de chirurgie ambulatoire, </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intégrant une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gamme d'options de soins de courte durée grâce à des professionnels de la santé de plus en plus spécialisés. Cette évolution a entraîné une demande accrue de coopération entre les services hospitaliers et communautaires. </a:t>
            </a:r>
          </a:p>
          <a:p>
            <a:pPr marL="268288">
              <a:lnSpc>
                <a:spcPct val="170000"/>
              </a:lnSpc>
              <a:spcAft>
                <a:spcPts val="800"/>
              </a:spcAft>
            </a:pP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Les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soins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intégrés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peuvent être définis comme un concept regroupant les apports, la prestation, la gestion et l'organisation des services liés au diagnostic, au traitement, aux soins</a:t>
            </a:r>
            <a:r>
              <a:rPr lang="en-GB" sz="2700" dirty="0">
                <a:solidFill>
                  <a:srgbClr val="000000"/>
                </a:solidFill>
                <a:latin typeface="Josefin Sans" pitchFamily="2" charset="0"/>
                <a:ea typeface="Calibri" panose="020F0502020204030204" pitchFamily="34" charset="0"/>
                <a:cs typeface="Times New Roman" panose="02020603050405020304" pitchFamily="18" charset="0"/>
              </a:rPr>
              <a:t>, aux soins continus et au suivi, à la </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réadaptation et à la promotion de la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santé</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Il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s’agit</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d’une</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experience de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continuité</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de prise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en</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 charge dans les </a:t>
            </a:r>
            <a:r>
              <a:rPr lang="en-GB" sz="2700" dirty="0" err="1">
                <a:solidFill>
                  <a:srgbClr val="000000"/>
                </a:solidFill>
                <a:effectLst/>
                <a:latin typeface="Josefin Sans" pitchFamily="2" charset="0"/>
                <a:ea typeface="Calibri" panose="020F0502020204030204" pitchFamily="34" charset="0"/>
                <a:cs typeface="Times New Roman" panose="02020603050405020304" pitchFamily="18" charset="0"/>
              </a:rPr>
              <a:t>soins</a:t>
            </a:r>
            <a:r>
              <a:rPr lang="en-GB" sz="2700" dirty="0">
                <a:solidFill>
                  <a:srgbClr val="000000"/>
                </a:solidFill>
                <a:effectLst/>
                <a:latin typeface="Josefin Sans" pitchFamily="2" charset="0"/>
                <a:ea typeface="Calibri" panose="020F0502020204030204" pitchFamily="34" charset="0"/>
                <a:cs typeface="Times New Roman" panose="02020603050405020304" pitchFamily="18" charset="0"/>
              </a:rPr>
              <a:t>.</a:t>
            </a:r>
            <a:endParaRPr lang="en-GB" sz="2700" dirty="0">
              <a:effectLst/>
              <a:latin typeface="Josefin Sans" pitchFamily="2" charset="0"/>
              <a:ea typeface="Calibri" panose="020F0502020204030204" pitchFamily="34" charset="0"/>
              <a:cs typeface="Times New Roman" panose="02020603050405020304" pitchFamily="18" charset="0"/>
            </a:endParaRPr>
          </a:p>
          <a:p>
            <a:pPr marL="268288" eaLnBrk="1" fontAlgn="auto" hangingPunct="1">
              <a:lnSpc>
                <a:spcPct val="170000"/>
              </a:lnSpc>
              <a:spcBef>
                <a:spcPts val="0"/>
              </a:spcBef>
              <a:spcAft>
                <a:spcPts val="0"/>
              </a:spcAft>
              <a:defRPr/>
            </a:pPr>
            <a:r>
              <a:rPr lang="en-IE" sz="2700" dirty="0"/>
              <a:t>      </a:t>
            </a:r>
            <a:r>
              <a:rPr lang="en-IE" sz="2500" dirty="0"/>
              <a:t>                             </a:t>
            </a: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78146"/>
            <a:ext cx="10512420" cy="766560"/>
          </a:xfrm>
        </p:spPr>
        <p:txBody>
          <a:bodyPr/>
          <a:lstStyle/>
          <a:p>
            <a:pPr algn="ctr"/>
            <a:r>
              <a:rPr lang="en-US" dirty="0"/>
              <a:t>Introduction</a:t>
            </a:r>
          </a:p>
        </p:txBody>
      </p:sp>
      <p:pic>
        <p:nvPicPr>
          <p:cNvPr id="2" name="Picture 19" descr="A picture containing text, vector graphics&#10;&#10;Description automatically generated">
            <a:extLst>
              <a:ext uri="{FF2B5EF4-FFF2-40B4-BE49-F238E27FC236}">
                <a16:creationId xmlns:a16="http://schemas.microsoft.com/office/drawing/2014/main" id="{9F3C84D3-24FE-7C8C-D2DD-111201696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5201" y="3794346"/>
            <a:ext cx="2559851" cy="3063654"/>
          </a:xfrm>
          <a:prstGeom prst="rect">
            <a:avLst/>
          </a:prstGeom>
        </p:spPr>
      </p:pic>
    </p:spTree>
    <p:extLst>
      <p:ext uri="{BB962C8B-B14F-4D97-AF65-F5344CB8AC3E}">
        <p14:creationId xmlns:p14="http://schemas.microsoft.com/office/powerpoint/2010/main" val="41096135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0A8AAF9-F647-A728-FB22-922AF1FF5BE2}"/>
              </a:ext>
            </a:extLst>
          </p:cNvPr>
          <p:cNvSpPr>
            <a:spLocks noGrp="1"/>
          </p:cNvSpPr>
          <p:nvPr>
            <p:ph type="body" sz="quarter" idx="17"/>
          </p:nvPr>
        </p:nvSpPr>
        <p:spPr>
          <a:xfrm>
            <a:off x="492905" y="433756"/>
            <a:ext cx="9791406" cy="729873"/>
          </a:xfrm>
        </p:spPr>
        <p:txBody>
          <a:bodyPr/>
          <a:lstStyle/>
          <a:p>
            <a:r>
              <a:rPr lang="en-GB"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Cartographie des </a:t>
            </a:r>
            <a:r>
              <a:rPr lang="en-GB" b="0" dirty="0" err="1">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ressources</a:t>
            </a:r>
            <a:r>
              <a:rPr lang="en-GB"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a:t>
            </a:r>
            <a:r>
              <a:rPr lang="en-GB" b="0" dirty="0" err="1">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communautaires</a:t>
            </a:r>
            <a:r>
              <a:rPr lang="en-GB"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 </a:t>
            </a:r>
            <a:r>
              <a:rPr lang="en-GB" sz="2400" b="0" dirty="0">
                <a:effectLst>
                  <a:outerShdw blurRad="38100" dist="19050" dir="2700000" algn="tl">
                    <a:schemeClr val="dk1">
                      <a:alpha val="40000"/>
                    </a:schemeClr>
                  </a:outerShdw>
                </a:effectLst>
                <a:latin typeface="Amatic SC" panose="00000500000000000000" pitchFamily="2" charset="-79"/>
                <a:ea typeface="Times New Roman" panose="02020603050405020304" pitchFamily="18" charset="0"/>
                <a:cs typeface="Amatic SC" panose="00000500000000000000" pitchFamily="2" charset="-79"/>
              </a:rPr>
              <a:t>[CA 6]</a:t>
            </a:r>
            <a:endParaRPr lang="en-GB" sz="3600" b="0" dirty="0">
              <a:latin typeface="Amatic SC" panose="00000500000000000000" pitchFamily="2" charset="-79"/>
              <a:ea typeface="Calibri" panose="020F0502020204030204" pitchFamily="34" charset="0"/>
              <a:cs typeface="Amatic SC" panose="00000500000000000000" pitchFamily="2" charset="-79"/>
            </a:endParaRPr>
          </a:p>
        </p:txBody>
      </p:sp>
      <p:grpSp>
        <p:nvGrpSpPr>
          <p:cNvPr id="4" name="Group 3">
            <a:extLst>
              <a:ext uri="{FF2B5EF4-FFF2-40B4-BE49-F238E27FC236}">
                <a16:creationId xmlns:a16="http://schemas.microsoft.com/office/drawing/2014/main" id="{2D23C019-A9BB-0F34-9442-4BE42194A404}"/>
              </a:ext>
            </a:extLst>
          </p:cNvPr>
          <p:cNvGrpSpPr/>
          <p:nvPr/>
        </p:nvGrpSpPr>
        <p:grpSpPr>
          <a:xfrm>
            <a:off x="618461" y="1577646"/>
            <a:ext cx="10607877" cy="4754713"/>
            <a:chOff x="1004974" y="1763990"/>
            <a:chExt cx="9807689" cy="4396049"/>
          </a:xfrm>
        </p:grpSpPr>
        <p:sp>
          <p:nvSpPr>
            <p:cNvPr id="121" name="Freeform 120">
              <a:extLst>
                <a:ext uri="{FF2B5EF4-FFF2-40B4-BE49-F238E27FC236}">
                  <a16:creationId xmlns:a16="http://schemas.microsoft.com/office/drawing/2014/main" id="{290DBE12-26D4-72C0-FBDB-3339DEFD8AFB}"/>
                </a:ext>
              </a:extLst>
            </p:cNvPr>
            <p:cNvSpPr/>
            <p:nvPr/>
          </p:nvSpPr>
          <p:spPr>
            <a:xfrm>
              <a:off x="2173925" y="2520502"/>
              <a:ext cx="7637336" cy="2916616"/>
            </a:xfrm>
            <a:custGeom>
              <a:avLst/>
              <a:gdLst>
                <a:gd name="connsiteX0" fmla="*/ 3814473 w 7637336"/>
                <a:gd name="connsiteY0" fmla="*/ 0 h 2916616"/>
                <a:gd name="connsiteX1" fmla="*/ 4165672 w 7637336"/>
                <a:gd name="connsiteY1" fmla="*/ 6410 h 2916616"/>
                <a:gd name="connsiteX2" fmla="*/ 4345116 w 7637336"/>
                <a:gd name="connsiteY2" fmla="*/ 15383 h 2916616"/>
                <a:gd name="connsiteX3" fmla="*/ 4636073 w 7637336"/>
                <a:gd name="connsiteY3" fmla="*/ 35894 h 2916616"/>
                <a:gd name="connsiteX4" fmla="*/ 5009061 w 7637336"/>
                <a:gd name="connsiteY4" fmla="*/ 82043 h 2916616"/>
                <a:gd name="connsiteX5" fmla="*/ 5365385 w 7637336"/>
                <a:gd name="connsiteY5" fmla="*/ 144856 h 2916616"/>
                <a:gd name="connsiteX6" fmla="*/ 5965242 w 7637336"/>
                <a:gd name="connsiteY6" fmla="*/ 285867 h 2916616"/>
                <a:gd name="connsiteX7" fmla="*/ 6178013 w 7637336"/>
                <a:gd name="connsiteY7" fmla="*/ 342272 h 2916616"/>
                <a:gd name="connsiteX8" fmla="*/ 6538182 w 7637336"/>
                <a:gd name="connsiteY8" fmla="*/ 458926 h 2916616"/>
                <a:gd name="connsiteX9" fmla="*/ 6779150 w 7637336"/>
                <a:gd name="connsiteY9" fmla="*/ 560198 h 2916616"/>
                <a:gd name="connsiteX10" fmla="*/ 6939369 w 7637336"/>
                <a:gd name="connsiteY10" fmla="*/ 644804 h 2916616"/>
                <a:gd name="connsiteX11" fmla="*/ 7177774 w 7637336"/>
                <a:gd name="connsiteY11" fmla="*/ 789661 h 2916616"/>
                <a:gd name="connsiteX12" fmla="*/ 7359782 w 7637336"/>
                <a:gd name="connsiteY12" fmla="*/ 939645 h 2916616"/>
                <a:gd name="connsiteX13" fmla="*/ 7417460 w 7637336"/>
                <a:gd name="connsiteY13" fmla="*/ 998614 h 2916616"/>
                <a:gd name="connsiteX14" fmla="*/ 7550760 w 7637336"/>
                <a:gd name="connsiteY14" fmla="*/ 1165263 h 2916616"/>
                <a:gd name="connsiteX15" fmla="*/ 7605876 w 7637336"/>
                <a:gd name="connsiteY15" fmla="*/ 1271662 h 2916616"/>
                <a:gd name="connsiteX16" fmla="*/ 7636637 w 7637336"/>
                <a:gd name="connsiteY16" fmla="*/ 1424210 h 2916616"/>
                <a:gd name="connsiteX17" fmla="*/ 7631511 w 7637336"/>
                <a:gd name="connsiteY17" fmla="*/ 1479333 h 2916616"/>
                <a:gd name="connsiteX18" fmla="*/ 7623819 w 7637336"/>
                <a:gd name="connsiteY18" fmla="*/ 1528045 h 2916616"/>
                <a:gd name="connsiteX19" fmla="*/ 7604593 w 7637336"/>
                <a:gd name="connsiteY19" fmla="*/ 1593423 h 2916616"/>
                <a:gd name="connsiteX20" fmla="*/ 7446941 w 7637336"/>
                <a:gd name="connsiteY20" fmla="*/ 1898520 h 2916616"/>
                <a:gd name="connsiteX21" fmla="*/ 7031654 w 7637336"/>
                <a:gd name="connsiteY21" fmla="*/ 2260020 h 2916616"/>
                <a:gd name="connsiteX22" fmla="*/ 6439488 w 7637336"/>
                <a:gd name="connsiteY22" fmla="*/ 2512558 h 2916616"/>
                <a:gd name="connsiteX23" fmla="*/ 6076754 w 7637336"/>
                <a:gd name="connsiteY23" fmla="*/ 2621521 h 2916616"/>
                <a:gd name="connsiteX24" fmla="*/ 5575593 w 7637336"/>
                <a:gd name="connsiteY24" fmla="*/ 2743303 h 2916616"/>
                <a:gd name="connsiteX25" fmla="*/ 5293608 w 7637336"/>
                <a:gd name="connsiteY25" fmla="*/ 2792015 h 2916616"/>
                <a:gd name="connsiteX26" fmla="*/ 4925747 w 7637336"/>
                <a:gd name="connsiteY26" fmla="*/ 2845856 h 2916616"/>
                <a:gd name="connsiteX27" fmla="*/ 4856533 w 7637336"/>
                <a:gd name="connsiteY27" fmla="*/ 2852266 h 2916616"/>
                <a:gd name="connsiteX28" fmla="*/ 4687343 w 7637336"/>
                <a:gd name="connsiteY28" fmla="*/ 2872777 h 2916616"/>
                <a:gd name="connsiteX29" fmla="*/ 4491235 w 7637336"/>
                <a:gd name="connsiteY29" fmla="*/ 2893287 h 2916616"/>
                <a:gd name="connsiteX30" fmla="*/ 4164390 w 7637336"/>
                <a:gd name="connsiteY30" fmla="*/ 2911234 h 2916616"/>
                <a:gd name="connsiteX31" fmla="*/ 3622212 w 7637336"/>
                <a:gd name="connsiteY31" fmla="*/ 2916361 h 2916616"/>
                <a:gd name="connsiteX32" fmla="*/ 3190264 w 7637336"/>
                <a:gd name="connsiteY32" fmla="*/ 2895851 h 2916616"/>
                <a:gd name="connsiteX33" fmla="*/ 3024919 w 7637336"/>
                <a:gd name="connsiteY33" fmla="*/ 2883032 h 2916616"/>
                <a:gd name="connsiteX34" fmla="*/ 2792923 w 7637336"/>
                <a:gd name="connsiteY34" fmla="*/ 2861239 h 2916616"/>
                <a:gd name="connsiteX35" fmla="*/ 2590407 w 7637336"/>
                <a:gd name="connsiteY35" fmla="*/ 2840729 h 2916616"/>
                <a:gd name="connsiteX36" fmla="*/ 2296888 w 7637336"/>
                <a:gd name="connsiteY36" fmla="*/ 2798425 h 2916616"/>
                <a:gd name="connsiteX37" fmla="*/ 1594491 w 7637336"/>
                <a:gd name="connsiteY37" fmla="*/ 2653568 h 2916616"/>
                <a:gd name="connsiteX38" fmla="*/ 1234321 w 7637336"/>
                <a:gd name="connsiteY38" fmla="*/ 2548451 h 2916616"/>
                <a:gd name="connsiteX39" fmla="*/ 861334 w 7637336"/>
                <a:gd name="connsiteY39" fmla="*/ 2381802 h 2916616"/>
                <a:gd name="connsiteX40" fmla="*/ 687015 w 7637336"/>
                <a:gd name="connsiteY40" fmla="*/ 2286941 h 2916616"/>
                <a:gd name="connsiteX41" fmla="*/ 419132 w 7637336"/>
                <a:gd name="connsiteY41" fmla="*/ 2120291 h 2916616"/>
                <a:gd name="connsiteX42" fmla="*/ 214052 w 7637336"/>
                <a:gd name="connsiteY42" fmla="*/ 1938259 h 2916616"/>
                <a:gd name="connsiteX43" fmla="*/ 97412 w 7637336"/>
                <a:gd name="connsiteY43" fmla="*/ 1786993 h 2916616"/>
                <a:gd name="connsiteX44" fmla="*/ 56397 w 7637336"/>
                <a:gd name="connsiteY44" fmla="*/ 1729307 h 2916616"/>
                <a:gd name="connsiteX45" fmla="*/ 11536 w 7637336"/>
                <a:gd name="connsiteY45" fmla="*/ 1610088 h 2916616"/>
                <a:gd name="connsiteX46" fmla="*/ 0 w 7637336"/>
                <a:gd name="connsiteY46" fmla="*/ 1497279 h 2916616"/>
                <a:gd name="connsiteX47" fmla="*/ 5127 w 7637336"/>
                <a:gd name="connsiteY47" fmla="*/ 1430620 h 2916616"/>
                <a:gd name="connsiteX48" fmla="*/ 12817 w 7637336"/>
                <a:gd name="connsiteY48" fmla="*/ 1383189 h 2916616"/>
                <a:gd name="connsiteX49" fmla="*/ 29481 w 7637336"/>
                <a:gd name="connsiteY49" fmla="*/ 1304991 h 2916616"/>
                <a:gd name="connsiteX50" fmla="*/ 60243 w 7637336"/>
                <a:gd name="connsiteY50" fmla="*/ 1225513 h 2916616"/>
                <a:gd name="connsiteX51" fmla="*/ 137148 w 7637336"/>
                <a:gd name="connsiteY51" fmla="*/ 1083220 h 2916616"/>
                <a:gd name="connsiteX52" fmla="*/ 208925 w 7637336"/>
                <a:gd name="connsiteY52" fmla="*/ 976821 h 2916616"/>
                <a:gd name="connsiteX53" fmla="*/ 297366 w 7637336"/>
                <a:gd name="connsiteY53" fmla="*/ 875549 h 2916616"/>
                <a:gd name="connsiteX54" fmla="*/ 447329 w 7637336"/>
                <a:gd name="connsiteY54" fmla="*/ 748640 h 2916616"/>
                <a:gd name="connsiteX55" fmla="*/ 781865 w 7637336"/>
                <a:gd name="connsiteY55" fmla="*/ 569172 h 2916616"/>
                <a:gd name="connsiteX56" fmla="*/ 1288154 w 7637336"/>
                <a:gd name="connsiteY56" fmla="*/ 374320 h 2916616"/>
                <a:gd name="connsiteX57" fmla="*/ 1503488 w 7637336"/>
                <a:gd name="connsiteY57" fmla="*/ 312788 h 2916616"/>
                <a:gd name="connsiteX58" fmla="*/ 1843150 w 7637336"/>
                <a:gd name="connsiteY58" fmla="*/ 226899 h 2916616"/>
                <a:gd name="connsiteX59" fmla="*/ 2385327 w 7637336"/>
                <a:gd name="connsiteY59" fmla="*/ 119218 h 2916616"/>
                <a:gd name="connsiteX60" fmla="*/ 2526319 w 7637336"/>
                <a:gd name="connsiteY60" fmla="*/ 97426 h 2916616"/>
                <a:gd name="connsiteX61" fmla="*/ 2612197 w 7637336"/>
                <a:gd name="connsiteY61" fmla="*/ 82043 h 2916616"/>
                <a:gd name="connsiteX62" fmla="*/ 2955704 w 7637336"/>
                <a:gd name="connsiteY62" fmla="*/ 41022 h 2916616"/>
                <a:gd name="connsiteX63" fmla="*/ 3282549 w 7637336"/>
                <a:gd name="connsiteY63" fmla="*/ 20511 h 2916616"/>
                <a:gd name="connsiteX64" fmla="*/ 3540181 w 7637336"/>
                <a:gd name="connsiteY64" fmla="*/ 10255 h 2916616"/>
                <a:gd name="connsiteX65" fmla="*/ 3814473 w 7637336"/>
                <a:gd name="connsiteY65" fmla="*/ 0 h 291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6">
                  <a:moveTo>
                    <a:pt x="3814473" y="0"/>
                  </a:moveTo>
                  <a:cubicBezTo>
                    <a:pt x="3927267" y="2564"/>
                    <a:pt x="4046470" y="2564"/>
                    <a:pt x="4165672" y="6410"/>
                  </a:cubicBezTo>
                  <a:cubicBezTo>
                    <a:pt x="4225915" y="7692"/>
                    <a:pt x="4284875" y="11538"/>
                    <a:pt x="4345116" y="15383"/>
                  </a:cubicBezTo>
                  <a:cubicBezTo>
                    <a:pt x="4442529" y="19229"/>
                    <a:pt x="4538659" y="26921"/>
                    <a:pt x="4636073" y="35894"/>
                  </a:cubicBezTo>
                  <a:cubicBezTo>
                    <a:pt x="4762965" y="47431"/>
                    <a:pt x="4887295" y="61532"/>
                    <a:pt x="5009061" y="82043"/>
                  </a:cubicBezTo>
                  <a:cubicBezTo>
                    <a:pt x="5128262" y="102553"/>
                    <a:pt x="5250028" y="121782"/>
                    <a:pt x="5365385" y="144856"/>
                  </a:cubicBezTo>
                  <a:cubicBezTo>
                    <a:pt x="5575593" y="185878"/>
                    <a:pt x="5774264" y="234591"/>
                    <a:pt x="5965242" y="285867"/>
                  </a:cubicBezTo>
                  <a:cubicBezTo>
                    <a:pt x="6034455" y="305096"/>
                    <a:pt x="6108797" y="323043"/>
                    <a:pt x="6178013" y="342272"/>
                  </a:cubicBezTo>
                  <a:cubicBezTo>
                    <a:pt x="6307468" y="376884"/>
                    <a:pt x="6426671" y="416623"/>
                    <a:pt x="6538182" y="458926"/>
                  </a:cubicBezTo>
                  <a:cubicBezTo>
                    <a:pt x="6624058" y="490974"/>
                    <a:pt x="6703529" y="525586"/>
                    <a:pt x="6779150" y="560198"/>
                  </a:cubicBezTo>
                  <a:cubicBezTo>
                    <a:pt x="6836829" y="587118"/>
                    <a:pt x="6889382" y="615320"/>
                    <a:pt x="6939369" y="644804"/>
                  </a:cubicBezTo>
                  <a:cubicBezTo>
                    <a:pt x="7022682" y="692235"/>
                    <a:pt x="7104712" y="738385"/>
                    <a:pt x="7177774" y="789661"/>
                  </a:cubicBezTo>
                  <a:cubicBezTo>
                    <a:pt x="7246987" y="838374"/>
                    <a:pt x="7313638" y="887087"/>
                    <a:pt x="7359782" y="939645"/>
                  </a:cubicBezTo>
                  <a:cubicBezTo>
                    <a:pt x="7379008" y="960156"/>
                    <a:pt x="7400797" y="978103"/>
                    <a:pt x="7417460" y="998614"/>
                  </a:cubicBezTo>
                  <a:cubicBezTo>
                    <a:pt x="7464884" y="1053736"/>
                    <a:pt x="7511028" y="1108858"/>
                    <a:pt x="7550760" y="1165263"/>
                  </a:cubicBezTo>
                  <a:cubicBezTo>
                    <a:pt x="7575115" y="1199875"/>
                    <a:pt x="7586650" y="1235768"/>
                    <a:pt x="7605876" y="1271662"/>
                  </a:cubicBezTo>
                  <a:cubicBezTo>
                    <a:pt x="7630228" y="1321657"/>
                    <a:pt x="7630228" y="1372934"/>
                    <a:pt x="7636637" y="1424210"/>
                  </a:cubicBezTo>
                  <a:cubicBezTo>
                    <a:pt x="7639203" y="1442157"/>
                    <a:pt x="7634074" y="1461386"/>
                    <a:pt x="7631511" y="1479333"/>
                  </a:cubicBezTo>
                  <a:cubicBezTo>
                    <a:pt x="7628948" y="1495997"/>
                    <a:pt x="7626385" y="1511381"/>
                    <a:pt x="7623819" y="1528045"/>
                  </a:cubicBezTo>
                  <a:cubicBezTo>
                    <a:pt x="7618694" y="1549838"/>
                    <a:pt x="7612285" y="1570348"/>
                    <a:pt x="7604593" y="1593423"/>
                  </a:cubicBezTo>
                  <a:cubicBezTo>
                    <a:pt x="7580241" y="1665211"/>
                    <a:pt x="7466167" y="1869035"/>
                    <a:pt x="7446941" y="1898520"/>
                  </a:cubicBezTo>
                  <a:cubicBezTo>
                    <a:pt x="7432840" y="1924158"/>
                    <a:pt x="7148294" y="2197206"/>
                    <a:pt x="7031654" y="2260020"/>
                  </a:cubicBezTo>
                  <a:cubicBezTo>
                    <a:pt x="6859901" y="2353600"/>
                    <a:pt x="6661231" y="2436925"/>
                    <a:pt x="6439488" y="2512558"/>
                  </a:cubicBezTo>
                  <a:cubicBezTo>
                    <a:pt x="6322848" y="2551015"/>
                    <a:pt x="6195956" y="2585627"/>
                    <a:pt x="6076754" y="2621521"/>
                  </a:cubicBezTo>
                  <a:cubicBezTo>
                    <a:pt x="5919098" y="2668952"/>
                    <a:pt x="5739654" y="2702281"/>
                    <a:pt x="5575593" y="2743303"/>
                  </a:cubicBezTo>
                  <a:cubicBezTo>
                    <a:pt x="5489714" y="2765095"/>
                    <a:pt x="5389740" y="2777915"/>
                    <a:pt x="5293608" y="2792015"/>
                  </a:cubicBezTo>
                  <a:cubicBezTo>
                    <a:pt x="5171842" y="2811244"/>
                    <a:pt x="5050076" y="2827910"/>
                    <a:pt x="4925747" y="2845856"/>
                  </a:cubicBezTo>
                  <a:cubicBezTo>
                    <a:pt x="4903957" y="2848420"/>
                    <a:pt x="4880886" y="2849702"/>
                    <a:pt x="4856533" y="2852266"/>
                  </a:cubicBezTo>
                  <a:cubicBezTo>
                    <a:pt x="4798854" y="2857394"/>
                    <a:pt x="4743739" y="2866367"/>
                    <a:pt x="4687343" y="2872777"/>
                  </a:cubicBezTo>
                  <a:cubicBezTo>
                    <a:pt x="4623256" y="2881750"/>
                    <a:pt x="4554041" y="2886878"/>
                    <a:pt x="4491235" y="2893287"/>
                  </a:cubicBezTo>
                  <a:cubicBezTo>
                    <a:pt x="4383569" y="2904825"/>
                    <a:pt x="4275902" y="2908670"/>
                    <a:pt x="4164390" y="2911234"/>
                  </a:cubicBezTo>
                  <a:cubicBezTo>
                    <a:pt x="3984946" y="2913797"/>
                    <a:pt x="3801656" y="2917644"/>
                    <a:pt x="3622212" y="2916361"/>
                  </a:cubicBezTo>
                  <a:cubicBezTo>
                    <a:pt x="3478657" y="2915080"/>
                    <a:pt x="3331256" y="2908670"/>
                    <a:pt x="3190264" y="2895851"/>
                  </a:cubicBezTo>
                  <a:cubicBezTo>
                    <a:pt x="3135148" y="2890723"/>
                    <a:pt x="3080034" y="2886878"/>
                    <a:pt x="3024919" y="2883032"/>
                  </a:cubicBezTo>
                  <a:cubicBezTo>
                    <a:pt x="2948014" y="2875340"/>
                    <a:pt x="2869828" y="2868930"/>
                    <a:pt x="2792923" y="2861239"/>
                  </a:cubicBezTo>
                  <a:cubicBezTo>
                    <a:pt x="2726273" y="2854830"/>
                    <a:pt x="2659621" y="2847138"/>
                    <a:pt x="2590407" y="2840729"/>
                  </a:cubicBezTo>
                  <a:cubicBezTo>
                    <a:pt x="2487867" y="2831755"/>
                    <a:pt x="2391736" y="2815091"/>
                    <a:pt x="2296888" y="2798425"/>
                  </a:cubicBezTo>
                  <a:cubicBezTo>
                    <a:pt x="2050792" y="2757404"/>
                    <a:pt x="1818797" y="2707409"/>
                    <a:pt x="1594491" y="2653568"/>
                  </a:cubicBezTo>
                  <a:cubicBezTo>
                    <a:pt x="1467598" y="2622803"/>
                    <a:pt x="1348397" y="2586909"/>
                    <a:pt x="1234321" y="2548451"/>
                  </a:cubicBezTo>
                  <a:cubicBezTo>
                    <a:pt x="1090765" y="2499738"/>
                    <a:pt x="968999" y="2443335"/>
                    <a:pt x="861334" y="2381802"/>
                  </a:cubicBezTo>
                  <a:cubicBezTo>
                    <a:pt x="803655" y="2351036"/>
                    <a:pt x="742131" y="2318988"/>
                    <a:pt x="687015" y="2286941"/>
                  </a:cubicBezTo>
                  <a:cubicBezTo>
                    <a:pt x="593449" y="2233100"/>
                    <a:pt x="496036" y="2179259"/>
                    <a:pt x="419132" y="2120291"/>
                  </a:cubicBezTo>
                  <a:cubicBezTo>
                    <a:pt x="342227" y="2061323"/>
                    <a:pt x="275575" y="1999791"/>
                    <a:pt x="214052" y="1938259"/>
                  </a:cubicBezTo>
                  <a:cubicBezTo>
                    <a:pt x="166627" y="1889546"/>
                    <a:pt x="133302" y="1838269"/>
                    <a:pt x="97412" y="1786993"/>
                  </a:cubicBezTo>
                  <a:cubicBezTo>
                    <a:pt x="83313" y="1767764"/>
                    <a:pt x="66652" y="1749817"/>
                    <a:pt x="56397" y="1729307"/>
                  </a:cubicBezTo>
                  <a:cubicBezTo>
                    <a:pt x="37171" y="1689567"/>
                    <a:pt x="15382" y="1651109"/>
                    <a:pt x="11536" y="1610088"/>
                  </a:cubicBezTo>
                  <a:cubicBezTo>
                    <a:pt x="8973" y="1572912"/>
                    <a:pt x="0" y="1534455"/>
                    <a:pt x="0" y="1497279"/>
                  </a:cubicBezTo>
                  <a:cubicBezTo>
                    <a:pt x="0" y="1475487"/>
                    <a:pt x="2564" y="1452412"/>
                    <a:pt x="5127" y="1430620"/>
                  </a:cubicBezTo>
                  <a:cubicBezTo>
                    <a:pt x="7690" y="1415237"/>
                    <a:pt x="10255" y="1399854"/>
                    <a:pt x="12817" y="1383189"/>
                  </a:cubicBezTo>
                  <a:cubicBezTo>
                    <a:pt x="17945" y="1357551"/>
                    <a:pt x="24353" y="1330630"/>
                    <a:pt x="29481" y="1304991"/>
                  </a:cubicBezTo>
                  <a:cubicBezTo>
                    <a:pt x="37171" y="1279353"/>
                    <a:pt x="46143" y="1251152"/>
                    <a:pt x="60243" y="1225513"/>
                  </a:cubicBezTo>
                  <a:cubicBezTo>
                    <a:pt x="84595" y="1176800"/>
                    <a:pt x="110230" y="1130651"/>
                    <a:pt x="137148" y="1083220"/>
                  </a:cubicBezTo>
                  <a:cubicBezTo>
                    <a:pt x="158937" y="1047326"/>
                    <a:pt x="182009" y="1012715"/>
                    <a:pt x="208925" y="976821"/>
                  </a:cubicBezTo>
                  <a:cubicBezTo>
                    <a:pt x="237123" y="942209"/>
                    <a:pt x="266604" y="908880"/>
                    <a:pt x="297366" y="875549"/>
                  </a:cubicBezTo>
                  <a:cubicBezTo>
                    <a:pt x="338381" y="831965"/>
                    <a:pt x="388369" y="790943"/>
                    <a:pt x="447329" y="748640"/>
                  </a:cubicBezTo>
                  <a:cubicBezTo>
                    <a:pt x="535770" y="683262"/>
                    <a:pt x="657536" y="625575"/>
                    <a:pt x="781865" y="569172"/>
                  </a:cubicBezTo>
                  <a:cubicBezTo>
                    <a:pt x="934393" y="498666"/>
                    <a:pt x="1108710" y="435852"/>
                    <a:pt x="1288154" y="374320"/>
                  </a:cubicBezTo>
                  <a:cubicBezTo>
                    <a:pt x="1354806" y="351246"/>
                    <a:pt x="1429146" y="332017"/>
                    <a:pt x="1503488" y="312788"/>
                  </a:cubicBezTo>
                  <a:cubicBezTo>
                    <a:pt x="1616280" y="283304"/>
                    <a:pt x="1727793" y="252538"/>
                    <a:pt x="1843150" y="226899"/>
                  </a:cubicBezTo>
                  <a:cubicBezTo>
                    <a:pt x="2020030" y="187160"/>
                    <a:pt x="2199474" y="151266"/>
                    <a:pt x="2385327" y="119218"/>
                  </a:cubicBezTo>
                  <a:cubicBezTo>
                    <a:pt x="2432753" y="110245"/>
                    <a:pt x="2478895" y="105117"/>
                    <a:pt x="2526319" y="97426"/>
                  </a:cubicBezTo>
                  <a:cubicBezTo>
                    <a:pt x="2554519" y="93580"/>
                    <a:pt x="2583998" y="87170"/>
                    <a:pt x="2612197" y="82043"/>
                  </a:cubicBezTo>
                  <a:cubicBezTo>
                    <a:pt x="2719864" y="60250"/>
                    <a:pt x="2836503" y="48713"/>
                    <a:pt x="2955704" y="41022"/>
                  </a:cubicBezTo>
                  <a:cubicBezTo>
                    <a:pt x="3063371" y="33330"/>
                    <a:pt x="3171038" y="26921"/>
                    <a:pt x="3282549" y="20511"/>
                  </a:cubicBezTo>
                  <a:cubicBezTo>
                    <a:pt x="3368427" y="15383"/>
                    <a:pt x="3454303" y="11538"/>
                    <a:pt x="3540181" y="10255"/>
                  </a:cubicBezTo>
                  <a:cubicBezTo>
                    <a:pt x="3635029" y="3846"/>
                    <a:pt x="3719625" y="1282"/>
                    <a:pt x="3814473" y="0"/>
                  </a:cubicBezTo>
                  <a:close/>
                </a:path>
              </a:pathLst>
            </a:custGeom>
            <a:noFill/>
            <a:ln w="145303" cap="flat">
              <a:solidFill>
                <a:srgbClr val="50A9BA"/>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8DCB629-C3D0-2CC1-7008-0C170E365870}"/>
                </a:ext>
              </a:extLst>
            </p:cNvPr>
            <p:cNvSpPr/>
            <p:nvPr/>
          </p:nvSpPr>
          <p:spPr>
            <a:xfrm>
              <a:off x="1175446" y="1996198"/>
              <a:ext cx="9637217" cy="3966451"/>
            </a:xfrm>
            <a:custGeom>
              <a:avLst/>
              <a:gdLst>
                <a:gd name="connsiteX0" fmla="*/ 4811672 w 9637217"/>
                <a:gd name="connsiteY0" fmla="*/ 0 h 3966451"/>
                <a:gd name="connsiteX1" fmla="*/ 5255155 w 9637217"/>
                <a:gd name="connsiteY1" fmla="*/ 8973 h 3966451"/>
                <a:gd name="connsiteX2" fmla="*/ 5482025 w 9637217"/>
                <a:gd name="connsiteY2" fmla="*/ 20510 h 3966451"/>
                <a:gd name="connsiteX3" fmla="*/ 5848604 w 9637217"/>
                <a:gd name="connsiteY3" fmla="*/ 47430 h 3966451"/>
                <a:gd name="connsiteX4" fmla="*/ 6320287 w 9637217"/>
                <a:gd name="connsiteY4" fmla="*/ 110245 h 3966451"/>
                <a:gd name="connsiteX5" fmla="*/ 6770177 w 9637217"/>
                <a:gd name="connsiteY5" fmla="*/ 196133 h 3966451"/>
                <a:gd name="connsiteX6" fmla="*/ 7527690 w 9637217"/>
                <a:gd name="connsiteY6" fmla="*/ 388421 h 3966451"/>
                <a:gd name="connsiteX7" fmla="*/ 7796856 w 9637217"/>
                <a:gd name="connsiteY7" fmla="*/ 465336 h 3966451"/>
                <a:gd name="connsiteX8" fmla="*/ 8250593 w 9637217"/>
                <a:gd name="connsiteY8" fmla="*/ 624293 h 3966451"/>
                <a:gd name="connsiteX9" fmla="*/ 8554369 w 9637217"/>
                <a:gd name="connsiteY9" fmla="*/ 762741 h 3966451"/>
                <a:gd name="connsiteX10" fmla="*/ 8756882 w 9637217"/>
                <a:gd name="connsiteY10" fmla="*/ 878113 h 3966451"/>
                <a:gd name="connsiteX11" fmla="*/ 9056812 w 9637217"/>
                <a:gd name="connsiteY11" fmla="*/ 1074246 h 3966451"/>
                <a:gd name="connsiteX12" fmla="*/ 9287526 w 9637217"/>
                <a:gd name="connsiteY12" fmla="*/ 1278071 h 3966451"/>
                <a:gd name="connsiteX13" fmla="*/ 9360585 w 9637217"/>
                <a:gd name="connsiteY13" fmla="*/ 1357550 h 3966451"/>
                <a:gd name="connsiteX14" fmla="*/ 9528495 w 9637217"/>
                <a:gd name="connsiteY14" fmla="*/ 1583168 h 3966451"/>
                <a:gd name="connsiteX15" fmla="*/ 9597708 w 9637217"/>
                <a:gd name="connsiteY15" fmla="*/ 1728024 h 3966451"/>
                <a:gd name="connsiteX16" fmla="*/ 9636160 w 9637217"/>
                <a:gd name="connsiteY16" fmla="*/ 1935695 h 3966451"/>
                <a:gd name="connsiteX17" fmla="*/ 9629752 w 9637217"/>
                <a:gd name="connsiteY17" fmla="*/ 2011327 h 3966451"/>
                <a:gd name="connsiteX18" fmla="*/ 9619497 w 9637217"/>
                <a:gd name="connsiteY18" fmla="*/ 2077987 h 3966451"/>
                <a:gd name="connsiteX19" fmla="*/ 9595145 w 9637217"/>
                <a:gd name="connsiteY19" fmla="*/ 2166440 h 3966451"/>
                <a:gd name="connsiteX20" fmla="*/ 9396475 w 9637217"/>
                <a:gd name="connsiteY20" fmla="*/ 2581781 h 3966451"/>
                <a:gd name="connsiteX21" fmla="*/ 8872239 w 9637217"/>
                <a:gd name="connsiteY21" fmla="*/ 3074037 h 3966451"/>
                <a:gd name="connsiteX22" fmla="*/ 8124984 w 9637217"/>
                <a:gd name="connsiteY22" fmla="*/ 3416309 h 3966451"/>
                <a:gd name="connsiteX23" fmla="*/ 7667399 w 9637217"/>
                <a:gd name="connsiteY23" fmla="*/ 3563730 h 3966451"/>
                <a:gd name="connsiteX24" fmla="*/ 7035501 w 9637217"/>
                <a:gd name="connsiteY24" fmla="*/ 3730379 h 3966451"/>
                <a:gd name="connsiteX25" fmla="*/ 6679175 w 9637217"/>
                <a:gd name="connsiteY25" fmla="*/ 3797038 h 3966451"/>
                <a:gd name="connsiteX26" fmla="*/ 6215183 w 9637217"/>
                <a:gd name="connsiteY26" fmla="*/ 3870107 h 3966451"/>
                <a:gd name="connsiteX27" fmla="*/ 6128025 w 9637217"/>
                <a:gd name="connsiteY27" fmla="*/ 3879081 h 3966451"/>
                <a:gd name="connsiteX28" fmla="*/ 5915254 w 9637217"/>
                <a:gd name="connsiteY28" fmla="*/ 3907283 h 3966451"/>
                <a:gd name="connsiteX29" fmla="*/ 5667878 w 9637217"/>
                <a:gd name="connsiteY29" fmla="*/ 3934203 h 3966451"/>
                <a:gd name="connsiteX30" fmla="*/ 5256438 w 9637217"/>
                <a:gd name="connsiteY30" fmla="*/ 3958560 h 3966451"/>
                <a:gd name="connsiteX31" fmla="*/ 4571986 w 9637217"/>
                <a:gd name="connsiteY31" fmla="*/ 3966251 h 3966451"/>
                <a:gd name="connsiteX32" fmla="*/ 4027244 w 9637217"/>
                <a:gd name="connsiteY32" fmla="*/ 3939331 h 3966451"/>
                <a:gd name="connsiteX33" fmla="*/ 3818319 w 9637217"/>
                <a:gd name="connsiteY33" fmla="*/ 3922666 h 3966451"/>
                <a:gd name="connsiteX34" fmla="*/ 3524799 w 9637217"/>
                <a:gd name="connsiteY34" fmla="*/ 3893182 h 3966451"/>
                <a:gd name="connsiteX35" fmla="*/ 3269733 w 9637217"/>
                <a:gd name="connsiteY35" fmla="*/ 3866262 h 3966451"/>
                <a:gd name="connsiteX36" fmla="*/ 2899309 w 9637217"/>
                <a:gd name="connsiteY36" fmla="*/ 3809857 h 3966451"/>
                <a:gd name="connsiteX37" fmla="*/ 2012340 w 9637217"/>
                <a:gd name="connsiteY37" fmla="*/ 3612442 h 3966451"/>
                <a:gd name="connsiteX38" fmla="*/ 1558603 w 9637217"/>
                <a:gd name="connsiteY38" fmla="*/ 3468867 h 3966451"/>
                <a:gd name="connsiteX39" fmla="*/ 1086921 w 9637217"/>
                <a:gd name="connsiteY39" fmla="*/ 3243250 h 3966451"/>
                <a:gd name="connsiteX40" fmla="*/ 866461 w 9637217"/>
                <a:gd name="connsiteY40" fmla="*/ 3113776 h 3966451"/>
                <a:gd name="connsiteX41" fmla="*/ 528080 w 9637217"/>
                <a:gd name="connsiteY41" fmla="*/ 2888159 h 3966451"/>
                <a:gd name="connsiteX42" fmla="*/ 269166 w 9637217"/>
                <a:gd name="connsiteY42" fmla="*/ 2640749 h 3966451"/>
                <a:gd name="connsiteX43" fmla="*/ 123049 w 9637217"/>
                <a:gd name="connsiteY43" fmla="*/ 2434360 h 3966451"/>
                <a:gd name="connsiteX44" fmla="*/ 70496 w 9637217"/>
                <a:gd name="connsiteY44" fmla="*/ 2356164 h 3966451"/>
                <a:gd name="connsiteX45" fmla="*/ 14100 w 9637217"/>
                <a:gd name="connsiteY45" fmla="*/ 2194642 h 3966451"/>
                <a:gd name="connsiteX46" fmla="*/ 0 w 9637217"/>
                <a:gd name="connsiteY46" fmla="*/ 2040811 h 3966451"/>
                <a:gd name="connsiteX47" fmla="*/ 6409 w 9637217"/>
                <a:gd name="connsiteY47" fmla="*/ 1949796 h 3966451"/>
                <a:gd name="connsiteX48" fmla="*/ 16663 w 9637217"/>
                <a:gd name="connsiteY48" fmla="*/ 1885700 h 3966451"/>
                <a:gd name="connsiteX49" fmla="*/ 37171 w 9637217"/>
                <a:gd name="connsiteY49" fmla="*/ 1779301 h 3966451"/>
                <a:gd name="connsiteX50" fmla="*/ 75623 w 9637217"/>
                <a:gd name="connsiteY50" fmla="*/ 1671619 h 3966451"/>
                <a:gd name="connsiteX51" fmla="*/ 173036 w 9637217"/>
                <a:gd name="connsiteY51" fmla="*/ 1478050 h 3966451"/>
                <a:gd name="connsiteX52" fmla="*/ 264041 w 9637217"/>
                <a:gd name="connsiteY52" fmla="*/ 1333194 h 3966451"/>
                <a:gd name="connsiteX53" fmla="*/ 375552 w 9637217"/>
                <a:gd name="connsiteY53" fmla="*/ 1194746 h 3966451"/>
                <a:gd name="connsiteX54" fmla="*/ 563968 w 9637217"/>
                <a:gd name="connsiteY54" fmla="*/ 1022970 h 3966451"/>
                <a:gd name="connsiteX55" fmla="*/ 986944 w 9637217"/>
                <a:gd name="connsiteY55" fmla="*/ 778123 h 3966451"/>
                <a:gd name="connsiteX56" fmla="*/ 1625253 w 9637217"/>
                <a:gd name="connsiteY56" fmla="*/ 514048 h 3966451"/>
                <a:gd name="connsiteX57" fmla="*/ 1896983 w 9637217"/>
                <a:gd name="connsiteY57" fmla="*/ 430724 h 3966451"/>
                <a:gd name="connsiteX58" fmla="*/ 2326368 w 9637217"/>
                <a:gd name="connsiteY58" fmla="*/ 314070 h 3966451"/>
                <a:gd name="connsiteX59" fmla="*/ 3010820 w 9637217"/>
                <a:gd name="connsiteY59" fmla="*/ 167931 h 3966451"/>
                <a:gd name="connsiteX60" fmla="*/ 3188983 w 9637217"/>
                <a:gd name="connsiteY60" fmla="*/ 138447 h 3966451"/>
                <a:gd name="connsiteX61" fmla="*/ 3296649 w 9637217"/>
                <a:gd name="connsiteY61" fmla="*/ 116654 h 3966451"/>
                <a:gd name="connsiteX62" fmla="*/ 3729878 w 9637217"/>
                <a:gd name="connsiteY62" fmla="*/ 61532 h 3966451"/>
                <a:gd name="connsiteX63" fmla="*/ 4141320 w 9637217"/>
                <a:gd name="connsiteY63" fmla="*/ 33330 h 3966451"/>
                <a:gd name="connsiteX64" fmla="*/ 4465601 w 9637217"/>
                <a:gd name="connsiteY64" fmla="*/ 19229 h 3966451"/>
                <a:gd name="connsiteX65" fmla="*/ 4811672 w 9637217"/>
                <a:gd name="connsiteY65" fmla="*/ 0 h 396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7" h="3966451">
                  <a:moveTo>
                    <a:pt x="4811672" y="0"/>
                  </a:moveTo>
                  <a:cubicBezTo>
                    <a:pt x="4955228" y="2563"/>
                    <a:pt x="5105192" y="3846"/>
                    <a:pt x="5255155" y="8973"/>
                  </a:cubicBezTo>
                  <a:cubicBezTo>
                    <a:pt x="5332060" y="10255"/>
                    <a:pt x="5405120" y="16665"/>
                    <a:pt x="5482025" y="20510"/>
                  </a:cubicBezTo>
                  <a:cubicBezTo>
                    <a:pt x="5603791" y="25638"/>
                    <a:pt x="5726838" y="35894"/>
                    <a:pt x="5848604" y="47430"/>
                  </a:cubicBezTo>
                  <a:cubicBezTo>
                    <a:pt x="6008822" y="62813"/>
                    <a:pt x="6166477" y="83325"/>
                    <a:pt x="6320287" y="110245"/>
                  </a:cubicBezTo>
                  <a:cubicBezTo>
                    <a:pt x="6470250" y="137165"/>
                    <a:pt x="6624060" y="164085"/>
                    <a:pt x="6770177" y="196133"/>
                  </a:cubicBezTo>
                  <a:cubicBezTo>
                    <a:pt x="7035501" y="251255"/>
                    <a:pt x="7286721" y="317915"/>
                    <a:pt x="7527690" y="388421"/>
                  </a:cubicBezTo>
                  <a:cubicBezTo>
                    <a:pt x="7614849" y="414059"/>
                    <a:pt x="7709697" y="438415"/>
                    <a:pt x="7796856" y="465336"/>
                  </a:cubicBezTo>
                  <a:cubicBezTo>
                    <a:pt x="7960920" y="512767"/>
                    <a:pt x="8110884" y="566607"/>
                    <a:pt x="8250593" y="624293"/>
                  </a:cubicBezTo>
                  <a:cubicBezTo>
                    <a:pt x="8358261" y="667879"/>
                    <a:pt x="8459518" y="715310"/>
                    <a:pt x="8554369" y="762741"/>
                  </a:cubicBezTo>
                  <a:cubicBezTo>
                    <a:pt x="8627428" y="799916"/>
                    <a:pt x="8694078" y="838373"/>
                    <a:pt x="8756882" y="878113"/>
                  </a:cubicBezTo>
                  <a:cubicBezTo>
                    <a:pt x="8861988" y="942209"/>
                    <a:pt x="8965807" y="1006305"/>
                    <a:pt x="9056812" y="1074246"/>
                  </a:cubicBezTo>
                  <a:cubicBezTo>
                    <a:pt x="9143972" y="1139624"/>
                    <a:pt x="9227285" y="1206284"/>
                    <a:pt x="9287526" y="1278071"/>
                  </a:cubicBezTo>
                  <a:cubicBezTo>
                    <a:pt x="9311878" y="1304991"/>
                    <a:pt x="9340076" y="1330630"/>
                    <a:pt x="9360585" y="1357550"/>
                  </a:cubicBezTo>
                  <a:cubicBezTo>
                    <a:pt x="9419547" y="1433183"/>
                    <a:pt x="9479788" y="1508816"/>
                    <a:pt x="9528495" y="1583168"/>
                  </a:cubicBezTo>
                  <a:cubicBezTo>
                    <a:pt x="9560539" y="1630598"/>
                    <a:pt x="9573356" y="1679311"/>
                    <a:pt x="9597708" y="1728024"/>
                  </a:cubicBezTo>
                  <a:cubicBezTo>
                    <a:pt x="9629752" y="1795966"/>
                    <a:pt x="9629752" y="1866471"/>
                    <a:pt x="9636160" y="1935695"/>
                  </a:cubicBezTo>
                  <a:cubicBezTo>
                    <a:pt x="9640006" y="1960051"/>
                    <a:pt x="9632315" y="1985689"/>
                    <a:pt x="9629752" y="2011327"/>
                  </a:cubicBezTo>
                  <a:cubicBezTo>
                    <a:pt x="9625906" y="2034402"/>
                    <a:pt x="9623343" y="2054913"/>
                    <a:pt x="9619497" y="2077987"/>
                  </a:cubicBezTo>
                  <a:cubicBezTo>
                    <a:pt x="9613088" y="2107471"/>
                    <a:pt x="9605400" y="2135674"/>
                    <a:pt x="9595145" y="2166440"/>
                  </a:cubicBezTo>
                  <a:cubicBezTo>
                    <a:pt x="9563102" y="2265147"/>
                    <a:pt x="9420827" y="2540759"/>
                    <a:pt x="9396475" y="2581781"/>
                  </a:cubicBezTo>
                  <a:cubicBezTo>
                    <a:pt x="9378528" y="2616393"/>
                    <a:pt x="9019640" y="2988149"/>
                    <a:pt x="8872239" y="3074037"/>
                  </a:cubicBezTo>
                  <a:cubicBezTo>
                    <a:pt x="8655625" y="3200946"/>
                    <a:pt x="8404402" y="3315037"/>
                    <a:pt x="8124984" y="3416309"/>
                  </a:cubicBezTo>
                  <a:cubicBezTo>
                    <a:pt x="7978864" y="3468867"/>
                    <a:pt x="7817366" y="3516299"/>
                    <a:pt x="7667399" y="3563730"/>
                  </a:cubicBezTo>
                  <a:cubicBezTo>
                    <a:pt x="7468728" y="3627825"/>
                    <a:pt x="7241860" y="3672693"/>
                    <a:pt x="7035501" y="3730379"/>
                  </a:cubicBezTo>
                  <a:cubicBezTo>
                    <a:pt x="6927833" y="3759863"/>
                    <a:pt x="6802221" y="3777809"/>
                    <a:pt x="6679175" y="3797038"/>
                  </a:cubicBezTo>
                  <a:cubicBezTo>
                    <a:pt x="6525366" y="3822676"/>
                    <a:pt x="6371556" y="3845751"/>
                    <a:pt x="6215183" y="3870107"/>
                  </a:cubicBezTo>
                  <a:cubicBezTo>
                    <a:pt x="6186985" y="3873953"/>
                    <a:pt x="6158786" y="3875235"/>
                    <a:pt x="6128025" y="3879081"/>
                  </a:cubicBezTo>
                  <a:cubicBezTo>
                    <a:pt x="6054964" y="3886772"/>
                    <a:pt x="5984469" y="3897028"/>
                    <a:pt x="5915254" y="3907283"/>
                  </a:cubicBezTo>
                  <a:cubicBezTo>
                    <a:pt x="5834505" y="3918820"/>
                    <a:pt x="5747346" y="3925230"/>
                    <a:pt x="5667878" y="3934203"/>
                  </a:cubicBezTo>
                  <a:cubicBezTo>
                    <a:pt x="5532013" y="3949586"/>
                    <a:pt x="5396147" y="3955996"/>
                    <a:pt x="5256438" y="3958560"/>
                  </a:cubicBezTo>
                  <a:cubicBezTo>
                    <a:pt x="5029568" y="3962406"/>
                    <a:pt x="4798854" y="3967533"/>
                    <a:pt x="4571986" y="3966251"/>
                  </a:cubicBezTo>
                  <a:cubicBezTo>
                    <a:pt x="4389977" y="3964969"/>
                    <a:pt x="4205407" y="3955996"/>
                    <a:pt x="4027244" y="3939331"/>
                  </a:cubicBezTo>
                  <a:cubicBezTo>
                    <a:pt x="3958030" y="3931639"/>
                    <a:pt x="3887534" y="3927794"/>
                    <a:pt x="3818319" y="3922666"/>
                  </a:cubicBezTo>
                  <a:cubicBezTo>
                    <a:pt x="3720907" y="3912410"/>
                    <a:pt x="3622213" y="3902155"/>
                    <a:pt x="3524799" y="3893182"/>
                  </a:cubicBezTo>
                  <a:cubicBezTo>
                    <a:pt x="3441486" y="3884209"/>
                    <a:pt x="3356891" y="3875235"/>
                    <a:pt x="3269733" y="3866262"/>
                  </a:cubicBezTo>
                  <a:cubicBezTo>
                    <a:pt x="3140276" y="3853443"/>
                    <a:pt x="3018510" y="3830368"/>
                    <a:pt x="2899309" y="3809857"/>
                  </a:cubicBezTo>
                  <a:cubicBezTo>
                    <a:pt x="2589125" y="3754735"/>
                    <a:pt x="2295607" y="3685512"/>
                    <a:pt x="2012340" y="3612442"/>
                  </a:cubicBezTo>
                  <a:cubicBezTo>
                    <a:pt x="1852122" y="3570139"/>
                    <a:pt x="1702158" y="3521426"/>
                    <a:pt x="1558603" y="3468867"/>
                  </a:cubicBezTo>
                  <a:cubicBezTo>
                    <a:pt x="1376595" y="3402208"/>
                    <a:pt x="1224067" y="3325293"/>
                    <a:pt x="1086921" y="3243250"/>
                  </a:cubicBezTo>
                  <a:cubicBezTo>
                    <a:pt x="1013862" y="3200946"/>
                    <a:pt x="936957" y="3157362"/>
                    <a:pt x="866461" y="3113776"/>
                  </a:cubicBezTo>
                  <a:cubicBezTo>
                    <a:pt x="747258" y="3039425"/>
                    <a:pt x="625492" y="2967638"/>
                    <a:pt x="528080" y="2888159"/>
                  </a:cubicBezTo>
                  <a:cubicBezTo>
                    <a:pt x="430668" y="2808680"/>
                    <a:pt x="346071" y="2724074"/>
                    <a:pt x="269166" y="2640749"/>
                  </a:cubicBezTo>
                  <a:cubicBezTo>
                    <a:pt x="210207" y="2574089"/>
                    <a:pt x="167910" y="2503584"/>
                    <a:pt x="123049" y="2434360"/>
                  </a:cubicBezTo>
                  <a:cubicBezTo>
                    <a:pt x="105104" y="2408722"/>
                    <a:pt x="84596" y="2383084"/>
                    <a:pt x="70496" y="2356164"/>
                  </a:cubicBezTo>
                  <a:cubicBezTo>
                    <a:pt x="46144" y="2302323"/>
                    <a:pt x="17945" y="2249765"/>
                    <a:pt x="14100" y="2194642"/>
                  </a:cubicBezTo>
                  <a:cubicBezTo>
                    <a:pt x="10255" y="2143365"/>
                    <a:pt x="0" y="2092088"/>
                    <a:pt x="0" y="2040811"/>
                  </a:cubicBezTo>
                  <a:cubicBezTo>
                    <a:pt x="0" y="2011327"/>
                    <a:pt x="3846" y="1979280"/>
                    <a:pt x="6409" y="1949796"/>
                  </a:cubicBezTo>
                  <a:cubicBezTo>
                    <a:pt x="10255" y="1928003"/>
                    <a:pt x="12817" y="1907493"/>
                    <a:pt x="16663" y="1885700"/>
                  </a:cubicBezTo>
                  <a:cubicBezTo>
                    <a:pt x="23072" y="1849806"/>
                    <a:pt x="30762" y="1815194"/>
                    <a:pt x="37171" y="1779301"/>
                  </a:cubicBezTo>
                  <a:cubicBezTo>
                    <a:pt x="47426" y="1743407"/>
                    <a:pt x="57679" y="1706231"/>
                    <a:pt x="75623" y="1671619"/>
                  </a:cubicBezTo>
                  <a:cubicBezTo>
                    <a:pt x="107667" y="1606242"/>
                    <a:pt x="138429" y="1542146"/>
                    <a:pt x="173036" y="1478050"/>
                  </a:cubicBezTo>
                  <a:cubicBezTo>
                    <a:pt x="201235" y="1429338"/>
                    <a:pt x="229433" y="1381907"/>
                    <a:pt x="264041" y="1333194"/>
                  </a:cubicBezTo>
                  <a:cubicBezTo>
                    <a:pt x="298647" y="1285763"/>
                    <a:pt x="337100" y="1240896"/>
                    <a:pt x="375552" y="1194746"/>
                  </a:cubicBezTo>
                  <a:cubicBezTo>
                    <a:pt x="428103" y="1134497"/>
                    <a:pt x="490909" y="1079374"/>
                    <a:pt x="563968" y="1022970"/>
                  </a:cubicBezTo>
                  <a:cubicBezTo>
                    <a:pt x="675481" y="933236"/>
                    <a:pt x="829290" y="855038"/>
                    <a:pt x="986944" y="778123"/>
                  </a:cubicBezTo>
                  <a:cubicBezTo>
                    <a:pt x="1179206" y="681979"/>
                    <a:pt x="1398385" y="596091"/>
                    <a:pt x="1625253" y="514048"/>
                  </a:cubicBezTo>
                  <a:cubicBezTo>
                    <a:pt x="1708567" y="483282"/>
                    <a:pt x="1803416" y="456362"/>
                    <a:pt x="1896983" y="430724"/>
                  </a:cubicBezTo>
                  <a:cubicBezTo>
                    <a:pt x="2040539" y="390985"/>
                    <a:pt x="2180250" y="349963"/>
                    <a:pt x="2326368" y="314070"/>
                  </a:cubicBezTo>
                  <a:cubicBezTo>
                    <a:pt x="2549391" y="260229"/>
                    <a:pt x="2776261" y="211516"/>
                    <a:pt x="3010820" y="167931"/>
                  </a:cubicBezTo>
                  <a:cubicBezTo>
                    <a:pt x="3069780" y="156393"/>
                    <a:pt x="3130023" y="147420"/>
                    <a:pt x="3188983" y="138447"/>
                  </a:cubicBezTo>
                  <a:cubicBezTo>
                    <a:pt x="3223589" y="133319"/>
                    <a:pt x="3262041" y="124345"/>
                    <a:pt x="3296649" y="116654"/>
                  </a:cubicBezTo>
                  <a:cubicBezTo>
                    <a:pt x="3432514" y="87170"/>
                    <a:pt x="3579915" y="70505"/>
                    <a:pt x="3729878" y="61532"/>
                  </a:cubicBezTo>
                  <a:cubicBezTo>
                    <a:pt x="3865745" y="51277"/>
                    <a:pt x="4001609" y="41021"/>
                    <a:pt x="4141320" y="33330"/>
                  </a:cubicBezTo>
                  <a:cubicBezTo>
                    <a:pt x="4248985" y="25638"/>
                    <a:pt x="4357934" y="20510"/>
                    <a:pt x="4465601" y="19229"/>
                  </a:cubicBezTo>
                  <a:cubicBezTo>
                    <a:pt x="4584803" y="3846"/>
                    <a:pt x="4692470" y="1282"/>
                    <a:pt x="4811672" y="0"/>
                  </a:cubicBezTo>
                  <a:close/>
                </a:path>
              </a:pathLst>
            </a:custGeom>
            <a:noFill/>
            <a:ln w="145303" cap="flat">
              <a:solidFill>
                <a:srgbClr val="FFC654"/>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F09BAAFA-C8ED-F2F2-0ECB-6B55F3FFB94F}"/>
                </a:ext>
              </a:extLst>
            </p:cNvPr>
            <p:cNvSpPr/>
            <p:nvPr/>
          </p:nvSpPr>
          <p:spPr>
            <a:xfrm>
              <a:off x="3401838" y="3180689"/>
              <a:ext cx="5182436" cy="1597618"/>
            </a:xfrm>
            <a:custGeom>
              <a:avLst/>
              <a:gdLst>
                <a:gd name="connsiteX0" fmla="*/ 2587844 w 5182436"/>
                <a:gd name="connsiteY0" fmla="*/ 0 h 1597618"/>
                <a:gd name="connsiteX1" fmla="*/ 2826248 w 5182436"/>
                <a:gd name="connsiteY1" fmla="*/ 3846 h 1597618"/>
                <a:gd name="connsiteX2" fmla="*/ 2948014 w 5182436"/>
                <a:gd name="connsiteY2" fmla="*/ 8974 h 1597618"/>
                <a:gd name="connsiteX3" fmla="*/ 3145403 w 5182436"/>
                <a:gd name="connsiteY3" fmla="*/ 19229 h 1597618"/>
                <a:gd name="connsiteX4" fmla="*/ 3399188 w 5182436"/>
                <a:gd name="connsiteY4" fmla="*/ 44867 h 1597618"/>
                <a:gd name="connsiteX5" fmla="*/ 3641438 w 5182436"/>
                <a:gd name="connsiteY5" fmla="*/ 79479 h 1597618"/>
                <a:gd name="connsiteX6" fmla="*/ 4049033 w 5182436"/>
                <a:gd name="connsiteY6" fmla="*/ 156394 h 1597618"/>
                <a:gd name="connsiteX7" fmla="*/ 4193871 w 5182436"/>
                <a:gd name="connsiteY7" fmla="*/ 187160 h 1597618"/>
                <a:gd name="connsiteX8" fmla="*/ 4437403 w 5182436"/>
                <a:gd name="connsiteY8" fmla="*/ 251256 h 1597618"/>
                <a:gd name="connsiteX9" fmla="*/ 4600184 w 5182436"/>
                <a:gd name="connsiteY9" fmla="*/ 306379 h 1597618"/>
                <a:gd name="connsiteX10" fmla="*/ 4709132 w 5182436"/>
                <a:gd name="connsiteY10" fmla="*/ 352527 h 1597618"/>
                <a:gd name="connsiteX11" fmla="*/ 4870630 w 5182436"/>
                <a:gd name="connsiteY11" fmla="*/ 432006 h 1597618"/>
                <a:gd name="connsiteX12" fmla="*/ 4994962 w 5182436"/>
                <a:gd name="connsiteY12" fmla="*/ 514049 h 1597618"/>
                <a:gd name="connsiteX13" fmla="*/ 5034694 w 5182436"/>
                <a:gd name="connsiteY13" fmla="*/ 546097 h 1597618"/>
                <a:gd name="connsiteX14" fmla="*/ 5124416 w 5182436"/>
                <a:gd name="connsiteY14" fmla="*/ 637113 h 1597618"/>
                <a:gd name="connsiteX15" fmla="*/ 5161589 w 5182436"/>
                <a:gd name="connsiteY15" fmla="*/ 696081 h 1597618"/>
                <a:gd name="connsiteX16" fmla="*/ 5182095 w 5182436"/>
                <a:gd name="connsiteY16" fmla="*/ 779405 h 1597618"/>
                <a:gd name="connsiteX17" fmla="*/ 5178249 w 5182436"/>
                <a:gd name="connsiteY17" fmla="*/ 810172 h 1597618"/>
                <a:gd name="connsiteX18" fmla="*/ 5173123 w 5182436"/>
                <a:gd name="connsiteY18" fmla="*/ 837092 h 1597618"/>
                <a:gd name="connsiteX19" fmla="*/ 5160306 w 5182436"/>
                <a:gd name="connsiteY19" fmla="*/ 872986 h 1597618"/>
                <a:gd name="connsiteX20" fmla="*/ 5052640 w 5182436"/>
                <a:gd name="connsiteY20" fmla="*/ 1039635 h 1597618"/>
                <a:gd name="connsiteX21" fmla="*/ 4770657 w 5182436"/>
                <a:gd name="connsiteY21" fmla="*/ 1238332 h 1597618"/>
                <a:gd name="connsiteX22" fmla="*/ 4368187 w 5182436"/>
                <a:gd name="connsiteY22" fmla="*/ 1376779 h 1597618"/>
                <a:gd name="connsiteX23" fmla="*/ 4122092 w 5182436"/>
                <a:gd name="connsiteY23" fmla="*/ 1435747 h 1597618"/>
                <a:gd name="connsiteX24" fmla="*/ 3782430 w 5182436"/>
                <a:gd name="connsiteY24" fmla="*/ 1502407 h 1597618"/>
                <a:gd name="connsiteX25" fmla="*/ 3591449 w 5182436"/>
                <a:gd name="connsiteY25" fmla="*/ 1529327 h 1597618"/>
                <a:gd name="connsiteX26" fmla="*/ 3341509 w 5182436"/>
                <a:gd name="connsiteY26" fmla="*/ 1558812 h 1597618"/>
                <a:gd name="connsiteX27" fmla="*/ 3294085 w 5182436"/>
                <a:gd name="connsiteY27" fmla="*/ 1562657 h 1597618"/>
                <a:gd name="connsiteX28" fmla="*/ 3180009 w 5182436"/>
                <a:gd name="connsiteY28" fmla="*/ 1574194 h 1597618"/>
                <a:gd name="connsiteX29" fmla="*/ 3046708 w 5182436"/>
                <a:gd name="connsiteY29" fmla="*/ 1584450 h 1597618"/>
                <a:gd name="connsiteX30" fmla="*/ 2824967 w 5182436"/>
                <a:gd name="connsiteY30" fmla="*/ 1594705 h 1597618"/>
                <a:gd name="connsiteX31" fmla="*/ 2457105 w 5182436"/>
                <a:gd name="connsiteY31" fmla="*/ 1597269 h 1597618"/>
                <a:gd name="connsiteX32" fmla="*/ 2163585 w 5182436"/>
                <a:gd name="connsiteY32" fmla="*/ 1587013 h 1597618"/>
                <a:gd name="connsiteX33" fmla="*/ 2050792 w 5182436"/>
                <a:gd name="connsiteY33" fmla="*/ 1580604 h 1597618"/>
                <a:gd name="connsiteX34" fmla="*/ 1893137 w 5182436"/>
                <a:gd name="connsiteY34" fmla="*/ 1569067 h 1597618"/>
                <a:gd name="connsiteX35" fmla="*/ 1755991 w 5182436"/>
                <a:gd name="connsiteY35" fmla="*/ 1558812 h 1597618"/>
                <a:gd name="connsiteX36" fmla="*/ 1557320 w 5182436"/>
                <a:gd name="connsiteY36" fmla="*/ 1535737 h 1597618"/>
                <a:gd name="connsiteX37" fmla="*/ 1080510 w 5182436"/>
                <a:gd name="connsiteY37" fmla="*/ 1456258 h 1597618"/>
                <a:gd name="connsiteX38" fmla="*/ 836979 w 5182436"/>
                <a:gd name="connsiteY38" fmla="*/ 1398572 h 1597618"/>
                <a:gd name="connsiteX39" fmla="*/ 583194 w 5182436"/>
                <a:gd name="connsiteY39" fmla="*/ 1307555 h 1597618"/>
                <a:gd name="connsiteX40" fmla="*/ 465273 w 5182436"/>
                <a:gd name="connsiteY40" fmla="*/ 1254997 h 1597618"/>
                <a:gd name="connsiteX41" fmla="*/ 283265 w 5182436"/>
                <a:gd name="connsiteY41" fmla="*/ 1163981 h 1597618"/>
                <a:gd name="connsiteX42" fmla="*/ 144836 w 5182436"/>
                <a:gd name="connsiteY42" fmla="*/ 1063991 h 1597618"/>
                <a:gd name="connsiteX43" fmla="*/ 65369 w 5182436"/>
                <a:gd name="connsiteY43" fmla="*/ 980667 h 1597618"/>
                <a:gd name="connsiteX44" fmla="*/ 37171 w 5182436"/>
                <a:gd name="connsiteY44" fmla="*/ 948619 h 1597618"/>
                <a:gd name="connsiteX45" fmla="*/ 7690 w 5182436"/>
                <a:gd name="connsiteY45" fmla="*/ 883241 h 1597618"/>
                <a:gd name="connsiteX46" fmla="*/ 0 w 5182436"/>
                <a:gd name="connsiteY46" fmla="*/ 821709 h 1597618"/>
                <a:gd name="connsiteX47" fmla="*/ 3844 w 5182436"/>
                <a:gd name="connsiteY47" fmla="*/ 784533 h 1597618"/>
                <a:gd name="connsiteX48" fmla="*/ 8972 w 5182436"/>
                <a:gd name="connsiteY48" fmla="*/ 758895 h 1597618"/>
                <a:gd name="connsiteX49" fmla="*/ 20508 w 5182436"/>
                <a:gd name="connsiteY49" fmla="*/ 716592 h 1597618"/>
                <a:gd name="connsiteX50" fmla="*/ 41015 w 5182436"/>
                <a:gd name="connsiteY50" fmla="*/ 673006 h 1597618"/>
                <a:gd name="connsiteX51" fmla="*/ 93566 w 5182436"/>
                <a:gd name="connsiteY51" fmla="*/ 594810 h 1597618"/>
                <a:gd name="connsiteX52" fmla="*/ 142273 w 5182436"/>
                <a:gd name="connsiteY52" fmla="*/ 535841 h 1597618"/>
                <a:gd name="connsiteX53" fmla="*/ 202515 w 5182436"/>
                <a:gd name="connsiteY53" fmla="*/ 480719 h 1597618"/>
                <a:gd name="connsiteX54" fmla="*/ 303773 w 5182436"/>
                <a:gd name="connsiteY54" fmla="*/ 411496 h 1597618"/>
                <a:gd name="connsiteX55" fmla="*/ 530643 w 5182436"/>
                <a:gd name="connsiteY55" fmla="*/ 312788 h 1597618"/>
                <a:gd name="connsiteX56" fmla="*/ 874150 w 5182436"/>
                <a:gd name="connsiteY56" fmla="*/ 206389 h 1597618"/>
                <a:gd name="connsiteX57" fmla="*/ 1020269 w 5182436"/>
                <a:gd name="connsiteY57" fmla="*/ 173059 h 1597618"/>
                <a:gd name="connsiteX58" fmla="*/ 1250983 w 5182436"/>
                <a:gd name="connsiteY58" fmla="*/ 125628 h 1597618"/>
                <a:gd name="connsiteX59" fmla="*/ 1618843 w 5182436"/>
                <a:gd name="connsiteY59" fmla="*/ 66660 h 1597618"/>
                <a:gd name="connsiteX60" fmla="*/ 1714974 w 5182436"/>
                <a:gd name="connsiteY60" fmla="*/ 55122 h 1597618"/>
                <a:gd name="connsiteX61" fmla="*/ 1772653 w 5182436"/>
                <a:gd name="connsiteY61" fmla="*/ 46149 h 1597618"/>
                <a:gd name="connsiteX62" fmla="*/ 2005931 w 5182436"/>
                <a:gd name="connsiteY62" fmla="*/ 24357 h 1597618"/>
                <a:gd name="connsiteX63" fmla="*/ 2227672 w 5182436"/>
                <a:gd name="connsiteY63" fmla="*/ 12819 h 1597618"/>
                <a:gd name="connsiteX64" fmla="*/ 2401991 w 5182436"/>
                <a:gd name="connsiteY64" fmla="*/ 7692 h 1597618"/>
                <a:gd name="connsiteX65" fmla="*/ 2587844 w 5182436"/>
                <a:gd name="connsiteY65" fmla="*/ 0 h 159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8">
                  <a:moveTo>
                    <a:pt x="2587844" y="0"/>
                  </a:moveTo>
                  <a:cubicBezTo>
                    <a:pt x="2664749" y="1282"/>
                    <a:pt x="2745498" y="1282"/>
                    <a:pt x="2826248" y="3846"/>
                  </a:cubicBezTo>
                  <a:cubicBezTo>
                    <a:pt x="2867263" y="3846"/>
                    <a:pt x="2906997" y="6410"/>
                    <a:pt x="2948014" y="8974"/>
                  </a:cubicBezTo>
                  <a:cubicBezTo>
                    <a:pt x="3013383" y="11538"/>
                    <a:pt x="3080033" y="15383"/>
                    <a:pt x="3145403" y="19229"/>
                  </a:cubicBezTo>
                  <a:cubicBezTo>
                    <a:pt x="3231279" y="25638"/>
                    <a:pt x="3315874" y="33330"/>
                    <a:pt x="3399188" y="44867"/>
                  </a:cubicBezTo>
                  <a:cubicBezTo>
                    <a:pt x="3479938" y="55122"/>
                    <a:pt x="3561970" y="66660"/>
                    <a:pt x="3641438" y="79479"/>
                  </a:cubicBezTo>
                  <a:cubicBezTo>
                    <a:pt x="3783711" y="101272"/>
                    <a:pt x="3919576" y="128192"/>
                    <a:pt x="4049033" y="156394"/>
                  </a:cubicBezTo>
                  <a:cubicBezTo>
                    <a:pt x="4096457" y="166649"/>
                    <a:pt x="4146444" y="176904"/>
                    <a:pt x="4193871" y="187160"/>
                  </a:cubicBezTo>
                  <a:cubicBezTo>
                    <a:pt x="4282310" y="206389"/>
                    <a:pt x="4363061" y="228181"/>
                    <a:pt x="4437403" y="251256"/>
                  </a:cubicBezTo>
                  <a:cubicBezTo>
                    <a:pt x="4495081" y="269203"/>
                    <a:pt x="4550194" y="288431"/>
                    <a:pt x="4600184" y="306379"/>
                  </a:cubicBezTo>
                  <a:cubicBezTo>
                    <a:pt x="4639916" y="321762"/>
                    <a:pt x="4675805" y="337144"/>
                    <a:pt x="4709132" y="352527"/>
                  </a:cubicBezTo>
                  <a:cubicBezTo>
                    <a:pt x="4765528" y="378166"/>
                    <a:pt x="4821926" y="403804"/>
                    <a:pt x="4870630" y="432006"/>
                  </a:cubicBezTo>
                  <a:cubicBezTo>
                    <a:pt x="4918057" y="458926"/>
                    <a:pt x="4962918" y="485847"/>
                    <a:pt x="4994962" y="514049"/>
                  </a:cubicBezTo>
                  <a:cubicBezTo>
                    <a:pt x="5007779" y="524304"/>
                    <a:pt x="5023160" y="535841"/>
                    <a:pt x="5034694" y="546097"/>
                  </a:cubicBezTo>
                  <a:cubicBezTo>
                    <a:pt x="5066738" y="576863"/>
                    <a:pt x="5098781" y="606347"/>
                    <a:pt x="5124416" y="637113"/>
                  </a:cubicBezTo>
                  <a:cubicBezTo>
                    <a:pt x="5141080" y="656342"/>
                    <a:pt x="5148771" y="675570"/>
                    <a:pt x="5161589" y="696081"/>
                  </a:cubicBezTo>
                  <a:cubicBezTo>
                    <a:pt x="5178249" y="723002"/>
                    <a:pt x="5178249" y="751204"/>
                    <a:pt x="5182095" y="779405"/>
                  </a:cubicBezTo>
                  <a:cubicBezTo>
                    <a:pt x="5183378" y="789661"/>
                    <a:pt x="5180815" y="799917"/>
                    <a:pt x="5178249" y="810172"/>
                  </a:cubicBezTo>
                  <a:cubicBezTo>
                    <a:pt x="5176969" y="819145"/>
                    <a:pt x="5174406" y="828119"/>
                    <a:pt x="5173123" y="837092"/>
                  </a:cubicBezTo>
                  <a:cubicBezTo>
                    <a:pt x="5169277" y="848629"/>
                    <a:pt x="5165431" y="860167"/>
                    <a:pt x="5160306" y="872986"/>
                  </a:cubicBezTo>
                  <a:cubicBezTo>
                    <a:pt x="5143642" y="912725"/>
                    <a:pt x="5066738" y="1022970"/>
                    <a:pt x="5052640" y="1039635"/>
                  </a:cubicBezTo>
                  <a:cubicBezTo>
                    <a:pt x="5043666" y="1053736"/>
                    <a:pt x="4850124" y="1203721"/>
                    <a:pt x="4770657" y="1238332"/>
                  </a:cubicBezTo>
                  <a:cubicBezTo>
                    <a:pt x="4654016" y="1289609"/>
                    <a:pt x="4519433" y="1334476"/>
                    <a:pt x="4368187" y="1376779"/>
                  </a:cubicBezTo>
                  <a:cubicBezTo>
                    <a:pt x="4288719" y="1398572"/>
                    <a:pt x="4202843" y="1416518"/>
                    <a:pt x="4122092" y="1435747"/>
                  </a:cubicBezTo>
                  <a:cubicBezTo>
                    <a:pt x="4014425" y="1461386"/>
                    <a:pt x="3892659" y="1479333"/>
                    <a:pt x="3782430" y="1502407"/>
                  </a:cubicBezTo>
                  <a:cubicBezTo>
                    <a:pt x="3724751" y="1513945"/>
                    <a:pt x="3656818" y="1521636"/>
                    <a:pt x="3591449" y="1529327"/>
                  </a:cubicBezTo>
                  <a:cubicBezTo>
                    <a:pt x="3509417" y="1539583"/>
                    <a:pt x="3426104" y="1548556"/>
                    <a:pt x="3341509" y="1558812"/>
                  </a:cubicBezTo>
                  <a:cubicBezTo>
                    <a:pt x="3326129" y="1560093"/>
                    <a:pt x="3312030" y="1561375"/>
                    <a:pt x="3294085" y="1562657"/>
                  </a:cubicBezTo>
                  <a:cubicBezTo>
                    <a:pt x="3254351" y="1565221"/>
                    <a:pt x="3217180" y="1570348"/>
                    <a:pt x="3180009" y="1574194"/>
                  </a:cubicBezTo>
                  <a:cubicBezTo>
                    <a:pt x="3136430" y="1579322"/>
                    <a:pt x="3090287" y="1581886"/>
                    <a:pt x="3046708" y="1584450"/>
                  </a:cubicBezTo>
                  <a:cubicBezTo>
                    <a:pt x="2973649" y="1590860"/>
                    <a:pt x="2900588" y="1593423"/>
                    <a:pt x="2824967" y="1594705"/>
                  </a:cubicBezTo>
                  <a:cubicBezTo>
                    <a:pt x="2703201" y="1595987"/>
                    <a:pt x="2578871" y="1598551"/>
                    <a:pt x="2457105" y="1597269"/>
                  </a:cubicBezTo>
                  <a:cubicBezTo>
                    <a:pt x="2359693" y="1597269"/>
                    <a:pt x="2259716" y="1593423"/>
                    <a:pt x="2163585" y="1587013"/>
                  </a:cubicBezTo>
                  <a:cubicBezTo>
                    <a:pt x="2126416" y="1584450"/>
                    <a:pt x="2087963" y="1581886"/>
                    <a:pt x="2050792" y="1580604"/>
                  </a:cubicBezTo>
                  <a:cubicBezTo>
                    <a:pt x="1998241" y="1576758"/>
                    <a:pt x="1945688" y="1572912"/>
                    <a:pt x="1893137" y="1569067"/>
                  </a:cubicBezTo>
                  <a:cubicBezTo>
                    <a:pt x="1848276" y="1565221"/>
                    <a:pt x="1803415" y="1561375"/>
                    <a:pt x="1755991" y="1558812"/>
                  </a:cubicBezTo>
                  <a:cubicBezTo>
                    <a:pt x="1686776" y="1553684"/>
                    <a:pt x="1621408" y="1544710"/>
                    <a:pt x="1557320" y="1535737"/>
                  </a:cubicBezTo>
                  <a:cubicBezTo>
                    <a:pt x="1390694" y="1513945"/>
                    <a:pt x="1233038" y="1485742"/>
                    <a:pt x="1080510" y="1456258"/>
                  </a:cubicBezTo>
                  <a:cubicBezTo>
                    <a:pt x="994634" y="1439593"/>
                    <a:pt x="913883" y="1419082"/>
                    <a:pt x="836979" y="1398572"/>
                  </a:cubicBezTo>
                  <a:cubicBezTo>
                    <a:pt x="739566" y="1371651"/>
                    <a:pt x="656253" y="1340886"/>
                    <a:pt x="583194" y="1307555"/>
                  </a:cubicBezTo>
                  <a:cubicBezTo>
                    <a:pt x="543460" y="1290891"/>
                    <a:pt x="502443" y="1272944"/>
                    <a:pt x="465273" y="1254997"/>
                  </a:cubicBezTo>
                  <a:cubicBezTo>
                    <a:pt x="401185" y="1225513"/>
                    <a:pt x="335817" y="1196029"/>
                    <a:pt x="283265" y="1163981"/>
                  </a:cubicBezTo>
                  <a:cubicBezTo>
                    <a:pt x="230714" y="1131933"/>
                    <a:pt x="185853" y="1098603"/>
                    <a:pt x="144836" y="1063991"/>
                  </a:cubicBezTo>
                  <a:cubicBezTo>
                    <a:pt x="112793" y="1037071"/>
                    <a:pt x="91004" y="1008869"/>
                    <a:pt x="65369" y="980667"/>
                  </a:cubicBezTo>
                  <a:cubicBezTo>
                    <a:pt x="56397" y="970411"/>
                    <a:pt x="44861" y="960156"/>
                    <a:pt x="37171" y="948619"/>
                  </a:cubicBezTo>
                  <a:cubicBezTo>
                    <a:pt x="24353" y="926826"/>
                    <a:pt x="8972" y="906316"/>
                    <a:pt x="7690" y="883241"/>
                  </a:cubicBezTo>
                  <a:cubicBezTo>
                    <a:pt x="6409" y="862730"/>
                    <a:pt x="0" y="842220"/>
                    <a:pt x="0" y="821709"/>
                  </a:cubicBezTo>
                  <a:cubicBezTo>
                    <a:pt x="0" y="810172"/>
                    <a:pt x="1281" y="797353"/>
                    <a:pt x="3844" y="784533"/>
                  </a:cubicBezTo>
                  <a:cubicBezTo>
                    <a:pt x="5127" y="775560"/>
                    <a:pt x="7690" y="767869"/>
                    <a:pt x="8972" y="758895"/>
                  </a:cubicBezTo>
                  <a:cubicBezTo>
                    <a:pt x="12817" y="744794"/>
                    <a:pt x="16662" y="730693"/>
                    <a:pt x="20508" y="716592"/>
                  </a:cubicBezTo>
                  <a:cubicBezTo>
                    <a:pt x="25635" y="702490"/>
                    <a:pt x="32044" y="687108"/>
                    <a:pt x="41015" y="673006"/>
                  </a:cubicBezTo>
                  <a:cubicBezTo>
                    <a:pt x="57679" y="646087"/>
                    <a:pt x="74340" y="620448"/>
                    <a:pt x="93566" y="594810"/>
                  </a:cubicBezTo>
                  <a:cubicBezTo>
                    <a:pt x="108948" y="575581"/>
                    <a:pt x="123047" y="556352"/>
                    <a:pt x="142273" y="535841"/>
                  </a:cubicBezTo>
                  <a:cubicBezTo>
                    <a:pt x="161500" y="516612"/>
                    <a:pt x="182007" y="498666"/>
                    <a:pt x="202515" y="480719"/>
                  </a:cubicBezTo>
                  <a:cubicBezTo>
                    <a:pt x="230714" y="456363"/>
                    <a:pt x="264039" y="434570"/>
                    <a:pt x="303773" y="411496"/>
                  </a:cubicBezTo>
                  <a:cubicBezTo>
                    <a:pt x="364016" y="375602"/>
                    <a:pt x="446046" y="343554"/>
                    <a:pt x="530643" y="312788"/>
                  </a:cubicBezTo>
                  <a:cubicBezTo>
                    <a:pt x="634464" y="274331"/>
                    <a:pt x="752384" y="239719"/>
                    <a:pt x="874150" y="206389"/>
                  </a:cubicBezTo>
                  <a:cubicBezTo>
                    <a:pt x="919011" y="193570"/>
                    <a:pt x="970280" y="183314"/>
                    <a:pt x="1020269" y="173059"/>
                  </a:cubicBezTo>
                  <a:cubicBezTo>
                    <a:pt x="1097174" y="156394"/>
                    <a:pt x="1172797" y="141011"/>
                    <a:pt x="1250983" y="125628"/>
                  </a:cubicBezTo>
                  <a:cubicBezTo>
                    <a:pt x="1371467" y="103836"/>
                    <a:pt x="1493233" y="84607"/>
                    <a:pt x="1618843" y="66660"/>
                  </a:cubicBezTo>
                  <a:cubicBezTo>
                    <a:pt x="1650887" y="61532"/>
                    <a:pt x="1682930" y="58969"/>
                    <a:pt x="1714974" y="55122"/>
                  </a:cubicBezTo>
                  <a:cubicBezTo>
                    <a:pt x="1734200" y="52559"/>
                    <a:pt x="1754709" y="49995"/>
                    <a:pt x="1772653" y="46149"/>
                  </a:cubicBezTo>
                  <a:cubicBezTo>
                    <a:pt x="1845713" y="34612"/>
                    <a:pt x="1925181" y="28202"/>
                    <a:pt x="2005931" y="24357"/>
                  </a:cubicBezTo>
                  <a:cubicBezTo>
                    <a:pt x="2078990" y="20511"/>
                    <a:pt x="2152050" y="16665"/>
                    <a:pt x="2227672" y="12819"/>
                  </a:cubicBezTo>
                  <a:cubicBezTo>
                    <a:pt x="2285351" y="10255"/>
                    <a:pt x="2344312" y="7692"/>
                    <a:pt x="2401991" y="7692"/>
                  </a:cubicBezTo>
                  <a:cubicBezTo>
                    <a:pt x="2466078" y="1282"/>
                    <a:pt x="2523757" y="0"/>
                    <a:pt x="2587844" y="0"/>
                  </a:cubicBezTo>
                  <a:close/>
                </a:path>
              </a:pathLst>
            </a:custGeom>
            <a:noFill/>
            <a:ln w="145303" cap="flat">
              <a:solidFill>
                <a:srgbClr val="F2BCB7"/>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45C5B9C8-A845-EB2D-5D3F-3936722961AD}"/>
                </a:ext>
              </a:extLst>
            </p:cNvPr>
            <p:cNvSpPr/>
            <p:nvPr/>
          </p:nvSpPr>
          <p:spPr>
            <a:xfrm>
              <a:off x="5038626" y="3684483"/>
              <a:ext cx="1911441" cy="587118"/>
            </a:xfrm>
            <a:custGeom>
              <a:avLst/>
              <a:gdLst>
                <a:gd name="connsiteX0" fmla="*/ 953619 w 1911441"/>
                <a:gd name="connsiteY0" fmla="*/ 0 h 587118"/>
                <a:gd name="connsiteX1" fmla="*/ 1042059 w 1911441"/>
                <a:gd name="connsiteY1" fmla="*/ 1282 h 587118"/>
                <a:gd name="connsiteX2" fmla="*/ 1086921 w 1911441"/>
                <a:gd name="connsiteY2" fmla="*/ 2564 h 587118"/>
                <a:gd name="connsiteX3" fmla="*/ 1159979 w 1911441"/>
                <a:gd name="connsiteY3" fmla="*/ 6410 h 587118"/>
                <a:gd name="connsiteX4" fmla="*/ 1253547 w 1911441"/>
                <a:gd name="connsiteY4" fmla="*/ 15383 h 587118"/>
                <a:gd name="connsiteX5" fmla="*/ 1343270 w 1911441"/>
                <a:gd name="connsiteY5" fmla="*/ 28202 h 587118"/>
                <a:gd name="connsiteX6" fmla="*/ 1493233 w 1911441"/>
                <a:gd name="connsiteY6" fmla="*/ 56405 h 587118"/>
                <a:gd name="connsiteX7" fmla="*/ 1547067 w 1911441"/>
                <a:gd name="connsiteY7" fmla="*/ 67942 h 587118"/>
                <a:gd name="connsiteX8" fmla="*/ 1636790 w 1911441"/>
                <a:gd name="connsiteY8" fmla="*/ 91017 h 587118"/>
                <a:gd name="connsiteX9" fmla="*/ 1697031 w 1911441"/>
                <a:gd name="connsiteY9" fmla="*/ 111527 h 587118"/>
                <a:gd name="connsiteX10" fmla="*/ 1736765 w 1911441"/>
                <a:gd name="connsiteY10" fmla="*/ 128192 h 587118"/>
                <a:gd name="connsiteX11" fmla="*/ 1795725 w 1911441"/>
                <a:gd name="connsiteY11" fmla="*/ 157676 h 587118"/>
                <a:gd name="connsiteX12" fmla="*/ 1841869 w 1911441"/>
                <a:gd name="connsiteY12" fmla="*/ 188442 h 587118"/>
                <a:gd name="connsiteX13" fmla="*/ 1855968 w 1911441"/>
                <a:gd name="connsiteY13" fmla="*/ 199980 h 587118"/>
                <a:gd name="connsiteX14" fmla="*/ 1889293 w 1911441"/>
                <a:gd name="connsiteY14" fmla="*/ 233309 h 587118"/>
                <a:gd name="connsiteX15" fmla="*/ 1903392 w 1911441"/>
                <a:gd name="connsiteY15" fmla="*/ 255102 h 587118"/>
                <a:gd name="connsiteX16" fmla="*/ 1911082 w 1911441"/>
                <a:gd name="connsiteY16" fmla="*/ 285868 h 587118"/>
                <a:gd name="connsiteX17" fmla="*/ 1909800 w 1911441"/>
                <a:gd name="connsiteY17" fmla="*/ 297405 h 587118"/>
                <a:gd name="connsiteX18" fmla="*/ 1907237 w 1911441"/>
                <a:gd name="connsiteY18" fmla="*/ 307660 h 587118"/>
                <a:gd name="connsiteX19" fmla="*/ 1902110 w 1911441"/>
                <a:gd name="connsiteY19" fmla="*/ 320479 h 587118"/>
                <a:gd name="connsiteX20" fmla="*/ 1862376 w 1911441"/>
                <a:gd name="connsiteY20" fmla="*/ 382012 h 587118"/>
                <a:gd name="connsiteX21" fmla="*/ 1758555 w 1911441"/>
                <a:gd name="connsiteY21" fmla="*/ 455081 h 587118"/>
                <a:gd name="connsiteX22" fmla="*/ 1609872 w 1911441"/>
                <a:gd name="connsiteY22" fmla="*/ 506357 h 587118"/>
                <a:gd name="connsiteX23" fmla="*/ 1518868 w 1911441"/>
                <a:gd name="connsiteY23" fmla="*/ 528150 h 587118"/>
                <a:gd name="connsiteX24" fmla="*/ 1393258 w 1911441"/>
                <a:gd name="connsiteY24" fmla="*/ 552507 h 587118"/>
                <a:gd name="connsiteX25" fmla="*/ 1322762 w 1911441"/>
                <a:gd name="connsiteY25" fmla="*/ 562762 h 587118"/>
                <a:gd name="connsiteX26" fmla="*/ 1230475 w 1911441"/>
                <a:gd name="connsiteY26" fmla="*/ 573017 h 587118"/>
                <a:gd name="connsiteX27" fmla="*/ 1212531 w 1911441"/>
                <a:gd name="connsiteY27" fmla="*/ 574300 h 587118"/>
                <a:gd name="connsiteX28" fmla="*/ 1170234 w 1911441"/>
                <a:gd name="connsiteY28" fmla="*/ 578145 h 587118"/>
                <a:gd name="connsiteX29" fmla="*/ 1121527 w 1911441"/>
                <a:gd name="connsiteY29" fmla="*/ 581991 h 587118"/>
                <a:gd name="connsiteX30" fmla="*/ 1039495 w 1911441"/>
                <a:gd name="connsiteY30" fmla="*/ 585836 h 587118"/>
                <a:gd name="connsiteX31" fmla="*/ 903630 w 1911441"/>
                <a:gd name="connsiteY31" fmla="*/ 587119 h 587118"/>
                <a:gd name="connsiteX32" fmla="*/ 795963 w 1911441"/>
                <a:gd name="connsiteY32" fmla="*/ 583272 h 587118"/>
                <a:gd name="connsiteX33" fmla="*/ 754948 w 1911441"/>
                <a:gd name="connsiteY33" fmla="*/ 580709 h 587118"/>
                <a:gd name="connsiteX34" fmla="*/ 697270 w 1911441"/>
                <a:gd name="connsiteY34" fmla="*/ 576863 h 587118"/>
                <a:gd name="connsiteX35" fmla="*/ 647281 w 1911441"/>
                <a:gd name="connsiteY35" fmla="*/ 573017 h 587118"/>
                <a:gd name="connsiteX36" fmla="*/ 574222 w 1911441"/>
                <a:gd name="connsiteY36" fmla="*/ 564044 h 587118"/>
                <a:gd name="connsiteX37" fmla="*/ 398622 w 1911441"/>
                <a:gd name="connsiteY37" fmla="*/ 534560 h 587118"/>
                <a:gd name="connsiteX38" fmla="*/ 308900 w 1911441"/>
                <a:gd name="connsiteY38" fmla="*/ 512767 h 587118"/>
                <a:gd name="connsiteX39" fmla="*/ 215334 w 1911441"/>
                <a:gd name="connsiteY39" fmla="*/ 479437 h 587118"/>
                <a:gd name="connsiteX40" fmla="*/ 171754 w 1911441"/>
                <a:gd name="connsiteY40" fmla="*/ 460209 h 587118"/>
                <a:gd name="connsiteX41" fmla="*/ 105104 w 1911441"/>
                <a:gd name="connsiteY41" fmla="*/ 426879 h 587118"/>
                <a:gd name="connsiteX42" fmla="*/ 53834 w 1911441"/>
                <a:gd name="connsiteY42" fmla="*/ 389703 h 587118"/>
                <a:gd name="connsiteX43" fmla="*/ 24353 w 1911441"/>
                <a:gd name="connsiteY43" fmla="*/ 358937 h 587118"/>
                <a:gd name="connsiteX44" fmla="*/ 14099 w 1911441"/>
                <a:gd name="connsiteY44" fmla="*/ 347400 h 587118"/>
                <a:gd name="connsiteX45" fmla="*/ 2564 w 1911441"/>
                <a:gd name="connsiteY45" fmla="*/ 323043 h 587118"/>
                <a:gd name="connsiteX46" fmla="*/ 0 w 1911441"/>
                <a:gd name="connsiteY46" fmla="*/ 299969 h 587118"/>
                <a:gd name="connsiteX47" fmla="*/ 1281 w 1911441"/>
                <a:gd name="connsiteY47" fmla="*/ 285868 h 587118"/>
                <a:gd name="connsiteX48" fmla="*/ 3846 w 1911441"/>
                <a:gd name="connsiteY48" fmla="*/ 276895 h 587118"/>
                <a:gd name="connsiteX49" fmla="*/ 7690 w 1911441"/>
                <a:gd name="connsiteY49" fmla="*/ 261511 h 587118"/>
                <a:gd name="connsiteX50" fmla="*/ 15382 w 1911441"/>
                <a:gd name="connsiteY50" fmla="*/ 244847 h 587118"/>
                <a:gd name="connsiteX51" fmla="*/ 34608 w 1911441"/>
                <a:gd name="connsiteY51" fmla="*/ 216644 h 587118"/>
                <a:gd name="connsiteX52" fmla="*/ 52551 w 1911441"/>
                <a:gd name="connsiteY52" fmla="*/ 194852 h 587118"/>
                <a:gd name="connsiteX53" fmla="*/ 74342 w 1911441"/>
                <a:gd name="connsiteY53" fmla="*/ 174341 h 587118"/>
                <a:gd name="connsiteX54" fmla="*/ 111513 w 1911441"/>
                <a:gd name="connsiteY54" fmla="*/ 148703 h 587118"/>
                <a:gd name="connsiteX55" fmla="*/ 194826 w 1911441"/>
                <a:gd name="connsiteY55" fmla="*/ 112809 h 587118"/>
                <a:gd name="connsiteX56" fmla="*/ 321718 w 1911441"/>
                <a:gd name="connsiteY56" fmla="*/ 73069 h 587118"/>
                <a:gd name="connsiteX57" fmla="*/ 375552 w 1911441"/>
                <a:gd name="connsiteY57" fmla="*/ 60250 h 587118"/>
                <a:gd name="connsiteX58" fmla="*/ 460147 w 1911441"/>
                <a:gd name="connsiteY58" fmla="*/ 42304 h 587118"/>
                <a:gd name="connsiteX59" fmla="*/ 596012 w 1911441"/>
                <a:gd name="connsiteY59" fmla="*/ 20511 h 587118"/>
                <a:gd name="connsiteX60" fmla="*/ 631901 w 1911441"/>
                <a:gd name="connsiteY60" fmla="*/ 16666 h 587118"/>
                <a:gd name="connsiteX61" fmla="*/ 653690 w 1911441"/>
                <a:gd name="connsiteY61" fmla="*/ 14102 h 587118"/>
                <a:gd name="connsiteX62" fmla="*/ 739568 w 1911441"/>
                <a:gd name="connsiteY62" fmla="*/ 6410 h 587118"/>
                <a:gd name="connsiteX63" fmla="*/ 821598 w 1911441"/>
                <a:gd name="connsiteY63" fmla="*/ 2564 h 587118"/>
                <a:gd name="connsiteX64" fmla="*/ 885686 w 1911441"/>
                <a:gd name="connsiteY64" fmla="*/ 0 h 587118"/>
                <a:gd name="connsiteX65" fmla="*/ 953619 w 1911441"/>
                <a:gd name="connsiteY65" fmla="*/ 0 h 58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1" h="587118">
                  <a:moveTo>
                    <a:pt x="953619" y="0"/>
                  </a:moveTo>
                  <a:cubicBezTo>
                    <a:pt x="981816" y="0"/>
                    <a:pt x="1011297" y="0"/>
                    <a:pt x="1042059" y="1282"/>
                  </a:cubicBezTo>
                  <a:cubicBezTo>
                    <a:pt x="1057440" y="1282"/>
                    <a:pt x="1071539" y="2564"/>
                    <a:pt x="1086921" y="2564"/>
                  </a:cubicBezTo>
                  <a:cubicBezTo>
                    <a:pt x="1111274" y="3846"/>
                    <a:pt x="1135626" y="5128"/>
                    <a:pt x="1159979" y="6410"/>
                  </a:cubicBezTo>
                  <a:cubicBezTo>
                    <a:pt x="1192023" y="8974"/>
                    <a:pt x="1222785" y="11538"/>
                    <a:pt x="1253547" y="15383"/>
                  </a:cubicBezTo>
                  <a:cubicBezTo>
                    <a:pt x="1283027" y="19229"/>
                    <a:pt x="1313789" y="23075"/>
                    <a:pt x="1343270" y="28202"/>
                  </a:cubicBezTo>
                  <a:cubicBezTo>
                    <a:pt x="1395821" y="35894"/>
                    <a:pt x="1445809" y="46149"/>
                    <a:pt x="1493233" y="56405"/>
                  </a:cubicBezTo>
                  <a:cubicBezTo>
                    <a:pt x="1511178" y="60250"/>
                    <a:pt x="1529123" y="64096"/>
                    <a:pt x="1547067" y="67942"/>
                  </a:cubicBezTo>
                  <a:cubicBezTo>
                    <a:pt x="1579111" y="74352"/>
                    <a:pt x="1609872" y="83325"/>
                    <a:pt x="1636790" y="91017"/>
                  </a:cubicBezTo>
                  <a:cubicBezTo>
                    <a:pt x="1658579" y="97426"/>
                    <a:pt x="1677805" y="105117"/>
                    <a:pt x="1697031" y="111527"/>
                  </a:cubicBezTo>
                  <a:cubicBezTo>
                    <a:pt x="1711130" y="116655"/>
                    <a:pt x="1725229" y="123065"/>
                    <a:pt x="1736765" y="128192"/>
                  </a:cubicBezTo>
                  <a:cubicBezTo>
                    <a:pt x="1757272" y="137165"/>
                    <a:pt x="1777781" y="147420"/>
                    <a:pt x="1795725" y="157676"/>
                  </a:cubicBezTo>
                  <a:cubicBezTo>
                    <a:pt x="1813669" y="167932"/>
                    <a:pt x="1829051" y="176905"/>
                    <a:pt x="1841869" y="188442"/>
                  </a:cubicBezTo>
                  <a:cubicBezTo>
                    <a:pt x="1846994" y="192288"/>
                    <a:pt x="1852122" y="196134"/>
                    <a:pt x="1855968" y="199980"/>
                  </a:cubicBezTo>
                  <a:cubicBezTo>
                    <a:pt x="1867504" y="211516"/>
                    <a:pt x="1879038" y="221772"/>
                    <a:pt x="1889293" y="233309"/>
                  </a:cubicBezTo>
                  <a:cubicBezTo>
                    <a:pt x="1895701" y="239719"/>
                    <a:pt x="1898264" y="247411"/>
                    <a:pt x="1903392" y="255102"/>
                  </a:cubicBezTo>
                  <a:cubicBezTo>
                    <a:pt x="1909800" y="265357"/>
                    <a:pt x="1909800" y="275612"/>
                    <a:pt x="1911082" y="285868"/>
                  </a:cubicBezTo>
                  <a:cubicBezTo>
                    <a:pt x="1912365" y="289714"/>
                    <a:pt x="1909800" y="293559"/>
                    <a:pt x="1909800" y="297405"/>
                  </a:cubicBezTo>
                  <a:cubicBezTo>
                    <a:pt x="1908519" y="301251"/>
                    <a:pt x="1908519" y="303815"/>
                    <a:pt x="1907237" y="307660"/>
                  </a:cubicBezTo>
                  <a:cubicBezTo>
                    <a:pt x="1905956" y="311506"/>
                    <a:pt x="1904673" y="316634"/>
                    <a:pt x="1902110" y="320479"/>
                  </a:cubicBezTo>
                  <a:cubicBezTo>
                    <a:pt x="1895701" y="334581"/>
                    <a:pt x="1867504" y="375602"/>
                    <a:pt x="1862376" y="382012"/>
                  </a:cubicBezTo>
                  <a:cubicBezTo>
                    <a:pt x="1858530" y="387139"/>
                    <a:pt x="1788034" y="442261"/>
                    <a:pt x="1758555" y="455081"/>
                  </a:cubicBezTo>
                  <a:cubicBezTo>
                    <a:pt x="1714976" y="474309"/>
                    <a:pt x="1666269" y="490975"/>
                    <a:pt x="1609872" y="506357"/>
                  </a:cubicBezTo>
                  <a:cubicBezTo>
                    <a:pt x="1580392" y="514049"/>
                    <a:pt x="1548349" y="521740"/>
                    <a:pt x="1518868" y="528150"/>
                  </a:cubicBezTo>
                  <a:cubicBezTo>
                    <a:pt x="1479134" y="537124"/>
                    <a:pt x="1434273" y="544815"/>
                    <a:pt x="1393258" y="552507"/>
                  </a:cubicBezTo>
                  <a:cubicBezTo>
                    <a:pt x="1371467" y="556352"/>
                    <a:pt x="1347114" y="558916"/>
                    <a:pt x="1322762" y="562762"/>
                  </a:cubicBezTo>
                  <a:cubicBezTo>
                    <a:pt x="1292000" y="566608"/>
                    <a:pt x="1261238" y="570453"/>
                    <a:pt x="1230475" y="573017"/>
                  </a:cubicBezTo>
                  <a:cubicBezTo>
                    <a:pt x="1225348" y="573017"/>
                    <a:pt x="1218939" y="574300"/>
                    <a:pt x="1212531" y="574300"/>
                  </a:cubicBezTo>
                  <a:cubicBezTo>
                    <a:pt x="1198432" y="575581"/>
                    <a:pt x="1184333" y="576863"/>
                    <a:pt x="1170234" y="578145"/>
                  </a:cubicBezTo>
                  <a:cubicBezTo>
                    <a:pt x="1154852" y="579427"/>
                    <a:pt x="1136909" y="580709"/>
                    <a:pt x="1121527" y="581991"/>
                  </a:cubicBezTo>
                  <a:cubicBezTo>
                    <a:pt x="1094611" y="584555"/>
                    <a:pt x="1067694" y="584555"/>
                    <a:pt x="1039495" y="585836"/>
                  </a:cubicBezTo>
                  <a:cubicBezTo>
                    <a:pt x="994634" y="585836"/>
                    <a:pt x="948491" y="587119"/>
                    <a:pt x="903630" y="587119"/>
                  </a:cubicBezTo>
                  <a:cubicBezTo>
                    <a:pt x="867742" y="587119"/>
                    <a:pt x="830571" y="585836"/>
                    <a:pt x="795963" y="583272"/>
                  </a:cubicBezTo>
                  <a:cubicBezTo>
                    <a:pt x="781865" y="581991"/>
                    <a:pt x="767766" y="581991"/>
                    <a:pt x="754948" y="580709"/>
                  </a:cubicBezTo>
                  <a:cubicBezTo>
                    <a:pt x="735722" y="579427"/>
                    <a:pt x="716496" y="578145"/>
                    <a:pt x="697270" y="576863"/>
                  </a:cubicBezTo>
                  <a:cubicBezTo>
                    <a:pt x="680606" y="575581"/>
                    <a:pt x="663945" y="574300"/>
                    <a:pt x="647281" y="573017"/>
                  </a:cubicBezTo>
                  <a:cubicBezTo>
                    <a:pt x="621646" y="571736"/>
                    <a:pt x="597293" y="567890"/>
                    <a:pt x="574222" y="564044"/>
                  </a:cubicBezTo>
                  <a:cubicBezTo>
                    <a:pt x="512698" y="556352"/>
                    <a:pt x="455020" y="546097"/>
                    <a:pt x="398622" y="534560"/>
                  </a:cubicBezTo>
                  <a:cubicBezTo>
                    <a:pt x="366579" y="528150"/>
                    <a:pt x="337100" y="520459"/>
                    <a:pt x="308900" y="512767"/>
                  </a:cubicBezTo>
                  <a:cubicBezTo>
                    <a:pt x="273012" y="502512"/>
                    <a:pt x="242250" y="490975"/>
                    <a:pt x="215334" y="479437"/>
                  </a:cubicBezTo>
                  <a:cubicBezTo>
                    <a:pt x="201235" y="473028"/>
                    <a:pt x="185853" y="466618"/>
                    <a:pt x="171754" y="460209"/>
                  </a:cubicBezTo>
                  <a:cubicBezTo>
                    <a:pt x="148682" y="448671"/>
                    <a:pt x="124330" y="438416"/>
                    <a:pt x="105104" y="426879"/>
                  </a:cubicBezTo>
                  <a:cubicBezTo>
                    <a:pt x="85878" y="415341"/>
                    <a:pt x="69215" y="402522"/>
                    <a:pt x="53834" y="389703"/>
                  </a:cubicBezTo>
                  <a:cubicBezTo>
                    <a:pt x="42298" y="379448"/>
                    <a:pt x="33325" y="369193"/>
                    <a:pt x="24353" y="358937"/>
                  </a:cubicBezTo>
                  <a:cubicBezTo>
                    <a:pt x="20508" y="355091"/>
                    <a:pt x="16663" y="351246"/>
                    <a:pt x="14099" y="347400"/>
                  </a:cubicBezTo>
                  <a:cubicBezTo>
                    <a:pt x="8973" y="339708"/>
                    <a:pt x="3846" y="332017"/>
                    <a:pt x="2564" y="323043"/>
                  </a:cubicBezTo>
                  <a:cubicBezTo>
                    <a:pt x="1281" y="315352"/>
                    <a:pt x="0" y="307660"/>
                    <a:pt x="0" y="299969"/>
                  </a:cubicBezTo>
                  <a:cubicBezTo>
                    <a:pt x="0" y="296123"/>
                    <a:pt x="1281" y="290995"/>
                    <a:pt x="1281" y="285868"/>
                  </a:cubicBezTo>
                  <a:cubicBezTo>
                    <a:pt x="2564" y="283304"/>
                    <a:pt x="2564" y="279459"/>
                    <a:pt x="3846" y="276895"/>
                  </a:cubicBezTo>
                  <a:cubicBezTo>
                    <a:pt x="5127" y="271767"/>
                    <a:pt x="6409" y="266639"/>
                    <a:pt x="7690" y="261511"/>
                  </a:cubicBezTo>
                  <a:cubicBezTo>
                    <a:pt x="10255" y="256383"/>
                    <a:pt x="11536" y="251256"/>
                    <a:pt x="15382" y="244847"/>
                  </a:cubicBezTo>
                  <a:cubicBezTo>
                    <a:pt x="21791" y="234591"/>
                    <a:pt x="28199" y="225618"/>
                    <a:pt x="34608" y="216644"/>
                  </a:cubicBezTo>
                  <a:cubicBezTo>
                    <a:pt x="39734" y="208953"/>
                    <a:pt x="46143" y="202544"/>
                    <a:pt x="52551" y="194852"/>
                  </a:cubicBezTo>
                  <a:cubicBezTo>
                    <a:pt x="58960" y="188442"/>
                    <a:pt x="66652" y="180751"/>
                    <a:pt x="74342" y="174341"/>
                  </a:cubicBezTo>
                  <a:cubicBezTo>
                    <a:pt x="84595" y="165368"/>
                    <a:pt x="97412" y="157676"/>
                    <a:pt x="111513" y="148703"/>
                  </a:cubicBezTo>
                  <a:cubicBezTo>
                    <a:pt x="133302" y="135884"/>
                    <a:pt x="164064" y="124346"/>
                    <a:pt x="194826" y="112809"/>
                  </a:cubicBezTo>
                  <a:cubicBezTo>
                    <a:pt x="233279" y="98708"/>
                    <a:pt x="276857" y="85889"/>
                    <a:pt x="321718" y="73069"/>
                  </a:cubicBezTo>
                  <a:cubicBezTo>
                    <a:pt x="338381" y="67942"/>
                    <a:pt x="357607" y="64096"/>
                    <a:pt x="375552" y="60250"/>
                  </a:cubicBezTo>
                  <a:cubicBezTo>
                    <a:pt x="403750" y="53841"/>
                    <a:pt x="431949" y="48713"/>
                    <a:pt x="460147" y="42304"/>
                  </a:cubicBezTo>
                  <a:cubicBezTo>
                    <a:pt x="505008" y="34612"/>
                    <a:pt x="549869" y="26921"/>
                    <a:pt x="596012" y="20511"/>
                  </a:cubicBezTo>
                  <a:cubicBezTo>
                    <a:pt x="607548" y="19229"/>
                    <a:pt x="619084" y="17947"/>
                    <a:pt x="631901" y="16666"/>
                  </a:cubicBezTo>
                  <a:cubicBezTo>
                    <a:pt x="638310" y="15383"/>
                    <a:pt x="646000" y="14102"/>
                    <a:pt x="653690" y="14102"/>
                  </a:cubicBezTo>
                  <a:cubicBezTo>
                    <a:pt x="680606" y="10256"/>
                    <a:pt x="710087" y="7692"/>
                    <a:pt x="739568" y="6410"/>
                  </a:cubicBezTo>
                  <a:cubicBezTo>
                    <a:pt x="766484" y="5128"/>
                    <a:pt x="793401" y="3846"/>
                    <a:pt x="821598" y="2564"/>
                  </a:cubicBezTo>
                  <a:cubicBezTo>
                    <a:pt x="843389" y="1282"/>
                    <a:pt x="865178" y="1282"/>
                    <a:pt x="885686" y="0"/>
                  </a:cubicBezTo>
                  <a:cubicBezTo>
                    <a:pt x="908758" y="0"/>
                    <a:pt x="930547" y="0"/>
                    <a:pt x="953619" y="0"/>
                  </a:cubicBezTo>
                  <a:close/>
                </a:path>
              </a:pathLst>
            </a:custGeom>
            <a:noFill/>
            <a:ln w="145303" cap="flat">
              <a:solidFill>
                <a:srgbClr val="6EC38D"/>
              </a:solid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A99B763D-F3EA-FF32-168F-E0FA19ED9467}"/>
                </a:ext>
              </a:extLst>
            </p:cNvPr>
            <p:cNvSpPr/>
            <p:nvPr/>
          </p:nvSpPr>
          <p:spPr>
            <a:xfrm>
              <a:off x="1004974" y="1952613"/>
              <a:ext cx="9637216" cy="3966452"/>
            </a:xfrm>
            <a:custGeom>
              <a:avLst/>
              <a:gdLst>
                <a:gd name="connsiteX0" fmla="*/ 4811672 w 9637216"/>
                <a:gd name="connsiteY0" fmla="*/ 0 h 3966452"/>
                <a:gd name="connsiteX1" fmla="*/ 5255155 w 9637216"/>
                <a:gd name="connsiteY1" fmla="*/ 8974 h 3966452"/>
                <a:gd name="connsiteX2" fmla="*/ 5482023 w 9637216"/>
                <a:gd name="connsiteY2" fmla="*/ 20510 h 3966452"/>
                <a:gd name="connsiteX3" fmla="*/ 5848602 w 9637216"/>
                <a:gd name="connsiteY3" fmla="*/ 47431 h 3966452"/>
                <a:gd name="connsiteX4" fmla="*/ 6320285 w 9637216"/>
                <a:gd name="connsiteY4" fmla="*/ 110245 h 3966452"/>
                <a:gd name="connsiteX5" fmla="*/ 6770179 w 9637216"/>
                <a:gd name="connsiteY5" fmla="*/ 196133 h 3966452"/>
                <a:gd name="connsiteX6" fmla="*/ 7527688 w 9637216"/>
                <a:gd name="connsiteY6" fmla="*/ 388421 h 3966452"/>
                <a:gd name="connsiteX7" fmla="*/ 7796855 w 9637216"/>
                <a:gd name="connsiteY7" fmla="*/ 465336 h 3966452"/>
                <a:gd name="connsiteX8" fmla="*/ 8250594 w 9637216"/>
                <a:gd name="connsiteY8" fmla="*/ 624294 h 3966452"/>
                <a:gd name="connsiteX9" fmla="*/ 8554367 w 9637216"/>
                <a:gd name="connsiteY9" fmla="*/ 762741 h 3966452"/>
                <a:gd name="connsiteX10" fmla="*/ 8756884 w 9637216"/>
                <a:gd name="connsiteY10" fmla="*/ 878113 h 3966452"/>
                <a:gd name="connsiteX11" fmla="*/ 9056811 w 9637216"/>
                <a:gd name="connsiteY11" fmla="*/ 1074246 h 3966452"/>
                <a:gd name="connsiteX12" fmla="*/ 9287525 w 9637216"/>
                <a:gd name="connsiteY12" fmla="*/ 1278072 h 3966452"/>
                <a:gd name="connsiteX13" fmla="*/ 9360584 w 9637216"/>
                <a:gd name="connsiteY13" fmla="*/ 1357551 h 3966452"/>
                <a:gd name="connsiteX14" fmla="*/ 9528493 w 9637216"/>
                <a:gd name="connsiteY14" fmla="*/ 1583168 h 3966452"/>
                <a:gd name="connsiteX15" fmla="*/ 9597706 w 9637216"/>
                <a:gd name="connsiteY15" fmla="*/ 1728024 h 3966452"/>
                <a:gd name="connsiteX16" fmla="*/ 9636159 w 9637216"/>
                <a:gd name="connsiteY16" fmla="*/ 1935695 h 3966452"/>
                <a:gd name="connsiteX17" fmla="*/ 9629750 w 9637216"/>
                <a:gd name="connsiteY17" fmla="*/ 2011328 h 3966452"/>
                <a:gd name="connsiteX18" fmla="*/ 9619496 w 9637216"/>
                <a:gd name="connsiteY18" fmla="*/ 2077987 h 3966452"/>
                <a:gd name="connsiteX19" fmla="*/ 9595144 w 9637216"/>
                <a:gd name="connsiteY19" fmla="*/ 2166440 h 3966452"/>
                <a:gd name="connsiteX20" fmla="*/ 9396473 w 9637216"/>
                <a:gd name="connsiteY20" fmla="*/ 2581781 h 3966452"/>
                <a:gd name="connsiteX21" fmla="*/ 8872241 w 9637216"/>
                <a:gd name="connsiteY21" fmla="*/ 3074037 h 3966452"/>
                <a:gd name="connsiteX22" fmla="*/ 8124983 w 9637216"/>
                <a:gd name="connsiteY22" fmla="*/ 3416309 h 3966452"/>
                <a:gd name="connsiteX23" fmla="*/ 7667400 w 9637216"/>
                <a:gd name="connsiteY23" fmla="*/ 3563730 h 3966452"/>
                <a:gd name="connsiteX24" fmla="*/ 7035499 w 9637216"/>
                <a:gd name="connsiteY24" fmla="*/ 3730379 h 3966452"/>
                <a:gd name="connsiteX25" fmla="*/ 6679174 w 9637216"/>
                <a:gd name="connsiteY25" fmla="*/ 3797039 h 3966452"/>
                <a:gd name="connsiteX26" fmla="*/ 6215183 w 9637216"/>
                <a:gd name="connsiteY26" fmla="*/ 3870108 h 3966452"/>
                <a:gd name="connsiteX27" fmla="*/ 6128023 w 9637216"/>
                <a:gd name="connsiteY27" fmla="*/ 3879081 h 3966452"/>
                <a:gd name="connsiteX28" fmla="*/ 5915254 w 9637216"/>
                <a:gd name="connsiteY28" fmla="*/ 3907283 h 3966452"/>
                <a:gd name="connsiteX29" fmla="*/ 5667877 w 9637216"/>
                <a:gd name="connsiteY29" fmla="*/ 3934204 h 3966452"/>
                <a:gd name="connsiteX30" fmla="*/ 5256437 w 9637216"/>
                <a:gd name="connsiteY30" fmla="*/ 3958560 h 3966452"/>
                <a:gd name="connsiteX31" fmla="*/ 4571984 w 9637216"/>
                <a:gd name="connsiteY31" fmla="*/ 3966252 h 3966452"/>
                <a:gd name="connsiteX32" fmla="*/ 4027243 w 9637216"/>
                <a:gd name="connsiteY32" fmla="*/ 3939331 h 3966452"/>
                <a:gd name="connsiteX33" fmla="*/ 3818319 w 9637216"/>
                <a:gd name="connsiteY33" fmla="*/ 3922666 h 3966452"/>
                <a:gd name="connsiteX34" fmla="*/ 3524799 w 9637216"/>
                <a:gd name="connsiteY34" fmla="*/ 3893182 h 3966452"/>
                <a:gd name="connsiteX35" fmla="*/ 3269732 w 9637216"/>
                <a:gd name="connsiteY35" fmla="*/ 3866262 h 3966452"/>
                <a:gd name="connsiteX36" fmla="*/ 2899307 w 9637216"/>
                <a:gd name="connsiteY36" fmla="*/ 3809858 h 3966452"/>
                <a:gd name="connsiteX37" fmla="*/ 2012340 w 9637216"/>
                <a:gd name="connsiteY37" fmla="*/ 3612442 h 3966452"/>
                <a:gd name="connsiteX38" fmla="*/ 1558602 w 9637216"/>
                <a:gd name="connsiteY38" fmla="*/ 3468867 h 3966452"/>
                <a:gd name="connsiteX39" fmla="*/ 1086919 w 9637216"/>
                <a:gd name="connsiteY39" fmla="*/ 3243250 h 3966452"/>
                <a:gd name="connsiteX40" fmla="*/ 866459 w 9637216"/>
                <a:gd name="connsiteY40" fmla="*/ 3113777 h 3966452"/>
                <a:gd name="connsiteX41" fmla="*/ 528078 w 9637216"/>
                <a:gd name="connsiteY41" fmla="*/ 2888159 h 3966452"/>
                <a:gd name="connsiteX42" fmla="*/ 269166 w 9637216"/>
                <a:gd name="connsiteY42" fmla="*/ 2640749 h 3966452"/>
                <a:gd name="connsiteX43" fmla="*/ 123047 w 9637216"/>
                <a:gd name="connsiteY43" fmla="*/ 2434361 h 3966452"/>
                <a:gd name="connsiteX44" fmla="*/ 70496 w 9637216"/>
                <a:gd name="connsiteY44" fmla="*/ 2356164 h 3966452"/>
                <a:gd name="connsiteX45" fmla="*/ 14099 w 9637216"/>
                <a:gd name="connsiteY45" fmla="*/ 2194642 h 3966452"/>
                <a:gd name="connsiteX46" fmla="*/ 0 w 9637216"/>
                <a:gd name="connsiteY46" fmla="*/ 2040812 h 3966452"/>
                <a:gd name="connsiteX47" fmla="*/ 6409 w 9637216"/>
                <a:gd name="connsiteY47" fmla="*/ 1949796 h 3966452"/>
                <a:gd name="connsiteX48" fmla="*/ 16662 w 9637216"/>
                <a:gd name="connsiteY48" fmla="*/ 1885700 h 3966452"/>
                <a:gd name="connsiteX49" fmla="*/ 37171 w 9637216"/>
                <a:gd name="connsiteY49" fmla="*/ 1779301 h 3966452"/>
                <a:gd name="connsiteX50" fmla="*/ 75623 w 9637216"/>
                <a:gd name="connsiteY50" fmla="*/ 1671620 h 3966452"/>
                <a:gd name="connsiteX51" fmla="*/ 173036 w 9637216"/>
                <a:gd name="connsiteY51" fmla="*/ 1478050 h 3966452"/>
                <a:gd name="connsiteX52" fmla="*/ 264039 w 9637216"/>
                <a:gd name="connsiteY52" fmla="*/ 1333194 h 3966452"/>
                <a:gd name="connsiteX53" fmla="*/ 375550 w 9637216"/>
                <a:gd name="connsiteY53" fmla="*/ 1194747 h 3966452"/>
                <a:gd name="connsiteX54" fmla="*/ 563968 w 9637216"/>
                <a:gd name="connsiteY54" fmla="*/ 1022970 h 3966452"/>
                <a:gd name="connsiteX55" fmla="*/ 986944 w 9637216"/>
                <a:gd name="connsiteY55" fmla="*/ 778124 h 3966452"/>
                <a:gd name="connsiteX56" fmla="*/ 1625252 w 9637216"/>
                <a:gd name="connsiteY56" fmla="*/ 514048 h 3966452"/>
                <a:gd name="connsiteX57" fmla="*/ 1896983 w 9637216"/>
                <a:gd name="connsiteY57" fmla="*/ 430724 h 3966452"/>
                <a:gd name="connsiteX58" fmla="*/ 2326368 w 9637216"/>
                <a:gd name="connsiteY58" fmla="*/ 314070 h 3966452"/>
                <a:gd name="connsiteX59" fmla="*/ 3010820 w 9637216"/>
                <a:gd name="connsiteY59" fmla="*/ 167931 h 3966452"/>
                <a:gd name="connsiteX60" fmla="*/ 3188981 w 9637216"/>
                <a:gd name="connsiteY60" fmla="*/ 138447 h 3966452"/>
                <a:gd name="connsiteX61" fmla="*/ 3296648 w 9637216"/>
                <a:gd name="connsiteY61" fmla="*/ 116654 h 3966452"/>
                <a:gd name="connsiteX62" fmla="*/ 3729878 w 9637216"/>
                <a:gd name="connsiteY62" fmla="*/ 61532 h 3966452"/>
                <a:gd name="connsiteX63" fmla="*/ 4141318 w 9637216"/>
                <a:gd name="connsiteY63" fmla="*/ 33330 h 3966452"/>
                <a:gd name="connsiteX64" fmla="*/ 4465601 w 9637216"/>
                <a:gd name="connsiteY64" fmla="*/ 19229 h 3966452"/>
                <a:gd name="connsiteX65" fmla="*/ 4811672 w 9637216"/>
                <a:gd name="connsiteY65" fmla="*/ 0 h 396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637216" h="3966452">
                  <a:moveTo>
                    <a:pt x="4811672" y="0"/>
                  </a:moveTo>
                  <a:cubicBezTo>
                    <a:pt x="4955227" y="2564"/>
                    <a:pt x="5105190" y="3846"/>
                    <a:pt x="5255155" y="8974"/>
                  </a:cubicBezTo>
                  <a:cubicBezTo>
                    <a:pt x="5332060" y="10255"/>
                    <a:pt x="5405119" y="16665"/>
                    <a:pt x="5482023" y="20510"/>
                  </a:cubicBezTo>
                  <a:cubicBezTo>
                    <a:pt x="5603789" y="25638"/>
                    <a:pt x="5726836" y="35894"/>
                    <a:pt x="5848602" y="47431"/>
                  </a:cubicBezTo>
                  <a:cubicBezTo>
                    <a:pt x="6008820" y="62814"/>
                    <a:pt x="6166476" y="83325"/>
                    <a:pt x="6320285" y="110245"/>
                  </a:cubicBezTo>
                  <a:cubicBezTo>
                    <a:pt x="6470249" y="137165"/>
                    <a:pt x="6624058" y="164085"/>
                    <a:pt x="6770179" y="196133"/>
                  </a:cubicBezTo>
                  <a:cubicBezTo>
                    <a:pt x="7035499" y="251255"/>
                    <a:pt x="7286720" y="317915"/>
                    <a:pt x="7527688" y="388421"/>
                  </a:cubicBezTo>
                  <a:cubicBezTo>
                    <a:pt x="7614848" y="414059"/>
                    <a:pt x="7709696" y="438416"/>
                    <a:pt x="7796855" y="465336"/>
                  </a:cubicBezTo>
                  <a:cubicBezTo>
                    <a:pt x="7960919" y="512767"/>
                    <a:pt x="8110882" y="566608"/>
                    <a:pt x="8250594" y="624294"/>
                  </a:cubicBezTo>
                  <a:cubicBezTo>
                    <a:pt x="8358260" y="667879"/>
                    <a:pt x="8459516" y="715310"/>
                    <a:pt x="8554367" y="762741"/>
                  </a:cubicBezTo>
                  <a:cubicBezTo>
                    <a:pt x="8627426" y="799917"/>
                    <a:pt x="8694076" y="838374"/>
                    <a:pt x="8756884" y="878113"/>
                  </a:cubicBezTo>
                  <a:cubicBezTo>
                    <a:pt x="8861986" y="942209"/>
                    <a:pt x="8965806" y="1006305"/>
                    <a:pt x="9056811" y="1074246"/>
                  </a:cubicBezTo>
                  <a:cubicBezTo>
                    <a:pt x="9143970" y="1139625"/>
                    <a:pt x="9227283" y="1206284"/>
                    <a:pt x="9287525" y="1278072"/>
                  </a:cubicBezTo>
                  <a:cubicBezTo>
                    <a:pt x="9311877" y="1304991"/>
                    <a:pt x="9340078" y="1330630"/>
                    <a:pt x="9360584" y="1357551"/>
                  </a:cubicBezTo>
                  <a:cubicBezTo>
                    <a:pt x="9419545" y="1433183"/>
                    <a:pt x="9479787" y="1508817"/>
                    <a:pt x="9528493" y="1583168"/>
                  </a:cubicBezTo>
                  <a:cubicBezTo>
                    <a:pt x="9560537" y="1630599"/>
                    <a:pt x="9573355" y="1679311"/>
                    <a:pt x="9597706" y="1728024"/>
                  </a:cubicBezTo>
                  <a:cubicBezTo>
                    <a:pt x="9629750" y="1795966"/>
                    <a:pt x="9629750" y="1866471"/>
                    <a:pt x="9636159" y="1935695"/>
                  </a:cubicBezTo>
                  <a:cubicBezTo>
                    <a:pt x="9640005" y="1960052"/>
                    <a:pt x="9632313" y="1985690"/>
                    <a:pt x="9629750" y="2011328"/>
                  </a:cubicBezTo>
                  <a:cubicBezTo>
                    <a:pt x="9625904" y="2034403"/>
                    <a:pt x="9623341" y="2054913"/>
                    <a:pt x="9619496" y="2077987"/>
                  </a:cubicBezTo>
                  <a:cubicBezTo>
                    <a:pt x="9613087" y="2107472"/>
                    <a:pt x="9605398" y="2135674"/>
                    <a:pt x="9595144" y="2166440"/>
                  </a:cubicBezTo>
                  <a:cubicBezTo>
                    <a:pt x="9563100" y="2265148"/>
                    <a:pt x="9420825" y="2540760"/>
                    <a:pt x="9396473" y="2581781"/>
                  </a:cubicBezTo>
                  <a:cubicBezTo>
                    <a:pt x="9378530" y="2616393"/>
                    <a:pt x="9019641" y="2988149"/>
                    <a:pt x="8872241" y="3074037"/>
                  </a:cubicBezTo>
                  <a:cubicBezTo>
                    <a:pt x="8655624" y="3200947"/>
                    <a:pt x="8404404" y="3315037"/>
                    <a:pt x="8124983" y="3416309"/>
                  </a:cubicBezTo>
                  <a:cubicBezTo>
                    <a:pt x="7978862" y="3468867"/>
                    <a:pt x="7817364" y="3516299"/>
                    <a:pt x="7667400" y="3563730"/>
                  </a:cubicBezTo>
                  <a:cubicBezTo>
                    <a:pt x="7468730" y="3627825"/>
                    <a:pt x="7241859" y="3672693"/>
                    <a:pt x="7035499" y="3730379"/>
                  </a:cubicBezTo>
                  <a:cubicBezTo>
                    <a:pt x="6927831" y="3759863"/>
                    <a:pt x="6802223" y="3777810"/>
                    <a:pt x="6679174" y="3797039"/>
                  </a:cubicBezTo>
                  <a:cubicBezTo>
                    <a:pt x="6525364" y="3822677"/>
                    <a:pt x="6371555" y="3845751"/>
                    <a:pt x="6215183" y="3870108"/>
                  </a:cubicBezTo>
                  <a:cubicBezTo>
                    <a:pt x="6186983" y="3873954"/>
                    <a:pt x="6158786" y="3875235"/>
                    <a:pt x="6128023" y="3879081"/>
                  </a:cubicBezTo>
                  <a:cubicBezTo>
                    <a:pt x="6054964" y="3886773"/>
                    <a:pt x="5984469" y="3897028"/>
                    <a:pt x="5915254" y="3907283"/>
                  </a:cubicBezTo>
                  <a:cubicBezTo>
                    <a:pt x="5834503" y="3918821"/>
                    <a:pt x="5747346" y="3925230"/>
                    <a:pt x="5667877" y="3934204"/>
                  </a:cubicBezTo>
                  <a:cubicBezTo>
                    <a:pt x="5532012" y="3949586"/>
                    <a:pt x="5396147" y="3955996"/>
                    <a:pt x="5256437" y="3958560"/>
                  </a:cubicBezTo>
                  <a:cubicBezTo>
                    <a:pt x="5029568" y="3962406"/>
                    <a:pt x="4798854" y="3967533"/>
                    <a:pt x="4571984" y="3966252"/>
                  </a:cubicBezTo>
                  <a:cubicBezTo>
                    <a:pt x="4389977" y="3964969"/>
                    <a:pt x="4205406" y="3955996"/>
                    <a:pt x="4027243" y="3939331"/>
                  </a:cubicBezTo>
                  <a:cubicBezTo>
                    <a:pt x="3958028" y="3931640"/>
                    <a:pt x="3887532" y="3927794"/>
                    <a:pt x="3818319" y="3922666"/>
                  </a:cubicBezTo>
                  <a:cubicBezTo>
                    <a:pt x="3720905" y="3912411"/>
                    <a:pt x="3622212" y="3902156"/>
                    <a:pt x="3524799" y="3893182"/>
                  </a:cubicBezTo>
                  <a:cubicBezTo>
                    <a:pt x="3441486" y="3884209"/>
                    <a:pt x="3356891" y="3875235"/>
                    <a:pt x="3269732" y="3866262"/>
                  </a:cubicBezTo>
                  <a:cubicBezTo>
                    <a:pt x="3140276" y="3853443"/>
                    <a:pt x="3018510" y="3830368"/>
                    <a:pt x="2899307" y="3809858"/>
                  </a:cubicBezTo>
                  <a:cubicBezTo>
                    <a:pt x="2589125" y="3754736"/>
                    <a:pt x="2295605" y="3685512"/>
                    <a:pt x="2012340" y="3612442"/>
                  </a:cubicBezTo>
                  <a:cubicBezTo>
                    <a:pt x="1852122" y="3570139"/>
                    <a:pt x="1702157" y="3521427"/>
                    <a:pt x="1558602" y="3468867"/>
                  </a:cubicBezTo>
                  <a:cubicBezTo>
                    <a:pt x="1376595" y="3402208"/>
                    <a:pt x="1224067" y="3325293"/>
                    <a:pt x="1086919" y="3243250"/>
                  </a:cubicBezTo>
                  <a:cubicBezTo>
                    <a:pt x="1013860" y="3200947"/>
                    <a:pt x="936955" y="3157362"/>
                    <a:pt x="866459" y="3113777"/>
                  </a:cubicBezTo>
                  <a:cubicBezTo>
                    <a:pt x="747256" y="3039425"/>
                    <a:pt x="625491" y="2967638"/>
                    <a:pt x="528078" y="2888159"/>
                  </a:cubicBezTo>
                  <a:cubicBezTo>
                    <a:pt x="430666" y="2808680"/>
                    <a:pt x="346071" y="2724074"/>
                    <a:pt x="269166" y="2640749"/>
                  </a:cubicBezTo>
                  <a:cubicBezTo>
                    <a:pt x="210207" y="2574089"/>
                    <a:pt x="167908" y="2503584"/>
                    <a:pt x="123047" y="2434361"/>
                  </a:cubicBezTo>
                  <a:cubicBezTo>
                    <a:pt x="105102" y="2408723"/>
                    <a:pt x="84595" y="2383084"/>
                    <a:pt x="70496" y="2356164"/>
                  </a:cubicBezTo>
                  <a:cubicBezTo>
                    <a:pt x="46143" y="2302323"/>
                    <a:pt x="17945" y="2249765"/>
                    <a:pt x="14099" y="2194642"/>
                  </a:cubicBezTo>
                  <a:cubicBezTo>
                    <a:pt x="10253" y="2143366"/>
                    <a:pt x="0" y="2092089"/>
                    <a:pt x="0" y="2040812"/>
                  </a:cubicBezTo>
                  <a:cubicBezTo>
                    <a:pt x="0" y="2011328"/>
                    <a:pt x="3844" y="1979280"/>
                    <a:pt x="6409" y="1949796"/>
                  </a:cubicBezTo>
                  <a:cubicBezTo>
                    <a:pt x="10253" y="1928004"/>
                    <a:pt x="12817" y="1907493"/>
                    <a:pt x="16662" y="1885700"/>
                  </a:cubicBezTo>
                  <a:cubicBezTo>
                    <a:pt x="23070" y="1849806"/>
                    <a:pt x="30762" y="1815194"/>
                    <a:pt x="37171" y="1779301"/>
                  </a:cubicBezTo>
                  <a:cubicBezTo>
                    <a:pt x="47424" y="1743407"/>
                    <a:pt x="57679" y="1706231"/>
                    <a:pt x="75623" y="1671620"/>
                  </a:cubicBezTo>
                  <a:cubicBezTo>
                    <a:pt x="107667" y="1606242"/>
                    <a:pt x="138428" y="1542146"/>
                    <a:pt x="173036" y="1478050"/>
                  </a:cubicBezTo>
                  <a:cubicBezTo>
                    <a:pt x="201233" y="1429338"/>
                    <a:pt x="229433" y="1381907"/>
                    <a:pt x="264039" y="1333194"/>
                  </a:cubicBezTo>
                  <a:cubicBezTo>
                    <a:pt x="298646" y="1285763"/>
                    <a:pt x="337098" y="1240896"/>
                    <a:pt x="375550" y="1194747"/>
                  </a:cubicBezTo>
                  <a:cubicBezTo>
                    <a:pt x="428103" y="1134497"/>
                    <a:pt x="490907" y="1079374"/>
                    <a:pt x="563968" y="1022970"/>
                  </a:cubicBezTo>
                  <a:cubicBezTo>
                    <a:pt x="675479" y="933236"/>
                    <a:pt x="829288" y="855039"/>
                    <a:pt x="986944" y="778124"/>
                  </a:cubicBezTo>
                  <a:cubicBezTo>
                    <a:pt x="1179206" y="681980"/>
                    <a:pt x="1398384" y="596091"/>
                    <a:pt x="1625252" y="514048"/>
                  </a:cubicBezTo>
                  <a:cubicBezTo>
                    <a:pt x="1708565" y="483283"/>
                    <a:pt x="1803415" y="456362"/>
                    <a:pt x="1896983" y="430724"/>
                  </a:cubicBezTo>
                  <a:cubicBezTo>
                    <a:pt x="2040538" y="390985"/>
                    <a:pt x="2180248" y="349963"/>
                    <a:pt x="2326368" y="314070"/>
                  </a:cubicBezTo>
                  <a:cubicBezTo>
                    <a:pt x="2549391" y="260229"/>
                    <a:pt x="2776260" y="211516"/>
                    <a:pt x="3010820" y="167931"/>
                  </a:cubicBezTo>
                  <a:cubicBezTo>
                    <a:pt x="3069780" y="156394"/>
                    <a:pt x="3130021" y="147420"/>
                    <a:pt x="3188981" y="138447"/>
                  </a:cubicBezTo>
                  <a:cubicBezTo>
                    <a:pt x="3223589" y="133320"/>
                    <a:pt x="3262041" y="124346"/>
                    <a:pt x="3296648" y="116654"/>
                  </a:cubicBezTo>
                  <a:cubicBezTo>
                    <a:pt x="3432513" y="87170"/>
                    <a:pt x="3579913" y="70505"/>
                    <a:pt x="3729878" y="61532"/>
                  </a:cubicBezTo>
                  <a:cubicBezTo>
                    <a:pt x="3865743" y="51277"/>
                    <a:pt x="4001608" y="41022"/>
                    <a:pt x="4141318" y="33330"/>
                  </a:cubicBezTo>
                  <a:cubicBezTo>
                    <a:pt x="4248985" y="25638"/>
                    <a:pt x="4357934" y="20510"/>
                    <a:pt x="4465601" y="19229"/>
                  </a:cubicBezTo>
                  <a:cubicBezTo>
                    <a:pt x="4584802" y="3846"/>
                    <a:pt x="4692469" y="1282"/>
                    <a:pt x="4811672" y="0"/>
                  </a:cubicBezTo>
                  <a:close/>
                </a:path>
              </a:pathLst>
            </a:custGeom>
            <a:noFill/>
            <a:ln w="27244" cap="flat">
              <a:solidFill>
                <a:srgbClr val="000000"/>
              </a:solid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61861326-BA5F-E54D-B513-E4010D48332F}"/>
                </a:ext>
              </a:extLst>
            </p:cNvPr>
            <p:cNvSpPr/>
            <p:nvPr/>
          </p:nvSpPr>
          <p:spPr>
            <a:xfrm>
              <a:off x="2003454" y="2476917"/>
              <a:ext cx="7637336" cy="2916615"/>
            </a:xfrm>
            <a:custGeom>
              <a:avLst/>
              <a:gdLst>
                <a:gd name="connsiteX0" fmla="*/ 3814473 w 7637336"/>
                <a:gd name="connsiteY0" fmla="*/ 0 h 2916615"/>
                <a:gd name="connsiteX1" fmla="*/ 4165672 w 7637336"/>
                <a:gd name="connsiteY1" fmla="*/ 6410 h 2916615"/>
                <a:gd name="connsiteX2" fmla="*/ 4345116 w 7637336"/>
                <a:gd name="connsiteY2" fmla="*/ 15382 h 2916615"/>
                <a:gd name="connsiteX3" fmla="*/ 4636072 w 7637336"/>
                <a:gd name="connsiteY3" fmla="*/ 35894 h 2916615"/>
                <a:gd name="connsiteX4" fmla="*/ 5009059 w 7637336"/>
                <a:gd name="connsiteY4" fmla="*/ 82042 h 2916615"/>
                <a:gd name="connsiteX5" fmla="*/ 5365385 w 7637336"/>
                <a:gd name="connsiteY5" fmla="*/ 144856 h 2916615"/>
                <a:gd name="connsiteX6" fmla="*/ 5965241 w 7637336"/>
                <a:gd name="connsiteY6" fmla="*/ 285867 h 2916615"/>
                <a:gd name="connsiteX7" fmla="*/ 6178012 w 7637336"/>
                <a:gd name="connsiteY7" fmla="*/ 342271 h 2916615"/>
                <a:gd name="connsiteX8" fmla="*/ 6538180 w 7637336"/>
                <a:gd name="connsiteY8" fmla="*/ 458926 h 2916615"/>
                <a:gd name="connsiteX9" fmla="*/ 6779149 w 7637336"/>
                <a:gd name="connsiteY9" fmla="*/ 560197 h 2916615"/>
                <a:gd name="connsiteX10" fmla="*/ 6939367 w 7637336"/>
                <a:gd name="connsiteY10" fmla="*/ 644804 h 2916615"/>
                <a:gd name="connsiteX11" fmla="*/ 7177773 w 7637336"/>
                <a:gd name="connsiteY11" fmla="*/ 789661 h 2916615"/>
                <a:gd name="connsiteX12" fmla="*/ 7359780 w 7637336"/>
                <a:gd name="connsiteY12" fmla="*/ 939645 h 2916615"/>
                <a:gd name="connsiteX13" fmla="*/ 7417459 w 7637336"/>
                <a:gd name="connsiteY13" fmla="*/ 998613 h 2916615"/>
                <a:gd name="connsiteX14" fmla="*/ 7550759 w 7637336"/>
                <a:gd name="connsiteY14" fmla="*/ 1165262 h 2916615"/>
                <a:gd name="connsiteX15" fmla="*/ 7605875 w 7637336"/>
                <a:gd name="connsiteY15" fmla="*/ 1271661 h 2916615"/>
                <a:gd name="connsiteX16" fmla="*/ 7636638 w 7637336"/>
                <a:gd name="connsiteY16" fmla="*/ 1424210 h 2916615"/>
                <a:gd name="connsiteX17" fmla="*/ 7631509 w 7637336"/>
                <a:gd name="connsiteY17" fmla="*/ 1479332 h 2916615"/>
                <a:gd name="connsiteX18" fmla="*/ 7623821 w 7637336"/>
                <a:gd name="connsiteY18" fmla="*/ 1528045 h 2916615"/>
                <a:gd name="connsiteX19" fmla="*/ 7604595 w 7637336"/>
                <a:gd name="connsiteY19" fmla="*/ 1593423 h 2916615"/>
                <a:gd name="connsiteX20" fmla="*/ 7446939 w 7637336"/>
                <a:gd name="connsiteY20" fmla="*/ 1898519 h 2916615"/>
                <a:gd name="connsiteX21" fmla="*/ 7031652 w 7637336"/>
                <a:gd name="connsiteY21" fmla="*/ 2260020 h 2916615"/>
                <a:gd name="connsiteX22" fmla="*/ 6439486 w 7637336"/>
                <a:gd name="connsiteY22" fmla="*/ 2512558 h 2916615"/>
                <a:gd name="connsiteX23" fmla="*/ 6076752 w 7637336"/>
                <a:gd name="connsiteY23" fmla="*/ 2621521 h 2916615"/>
                <a:gd name="connsiteX24" fmla="*/ 5575591 w 7637336"/>
                <a:gd name="connsiteY24" fmla="*/ 2743303 h 2916615"/>
                <a:gd name="connsiteX25" fmla="*/ 5293608 w 7637336"/>
                <a:gd name="connsiteY25" fmla="*/ 2792015 h 2916615"/>
                <a:gd name="connsiteX26" fmla="*/ 4925746 w 7637336"/>
                <a:gd name="connsiteY26" fmla="*/ 2845856 h 2916615"/>
                <a:gd name="connsiteX27" fmla="*/ 4856531 w 7637336"/>
                <a:gd name="connsiteY27" fmla="*/ 2852266 h 2916615"/>
                <a:gd name="connsiteX28" fmla="*/ 4687342 w 7637336"/>
                <a:gd name="connsiteY28" fmla="*/ 2872776 h 2916615"/>
                <a:gd name="connsiteX29" fmla="*/ 4491234 w 7637336"/>
                <a:gd name="connsiteY29" fmla="*/ 2893286 h 2916615"/>
                <a:gd name="connsiteX30" fmla="*/ 4164389 w 7637336"/>
                <a:gd name="connsiteY30" fmla="*/ 2911234 h 2916615"/>
                <a:gd name="connsiteX31" fmla="*/ 3622212 w 7637336"/>
                <a:gd name="connsiteY31" fmla="*/ 2916361 h 2916615"/>
                <a:gd name="connsiteX32" fmla="*/ 3190262 w 7637336"/>
                <a:gd name="connsiteY32" fmla="*/ 2895850 h 2916615"/>
                <a:gd name="connsiteX33" fmla="*/ 3024919 w 7637336"/>
                <a:gd name="connsiteY33" fmla="*/ 2883031 h 2916615"/>
                <a:gd name="connsiteX34" fmla="*/ 2792921 w 7637336"/>
                <a:gd name="connsiteY34" fmla="*/ 2861238 h 2916615"/>
                <a:gd name="connsiteX35" fmla="*/ 2590407 w 7637336"/>
                <a:gd name="connsiteY35" fmla="*/ 2840728 h 2916615"/>
                <a:gd name="connsiteX36" fmla="*/ 2296887 w 7637336"/>
                <a:gd name="connsiteY36" fmla="*/ 2798425 h 2916615"/>
                <a:gd name="connsiteX37" fmla="*/ 1594490 w 7637336"/>
                <a:gd name="connsiteY37" fmla="*/ 2653568 h 2916615"/>
                <a:gd name="connsiteX38" fmla="*/ 1234320 w 7637336"/>
                <a:gd name="connsiteY38" fmla="*/ 2548451 h 2916615"/>
                <a:gd name="connsiteX39" fmla="*/ 861332 w 7637336"/>
                <a:gd name="connsiteY39" fmla="*/ 2381802 h 2916615"/>
                <a:gd name="connsiteX40" fmla="*/ 687015 w 7637336"/>
                <a:gd name="connsiteY40" fmla="*/ 2286940 h 2916615"/>
                <a:gd name="connsiteX41" fmla="*/ 419130 w 7637336"/>
                <a:gd name="connsiteY41" fmla="*/ 2120291 h 2916615"/>
                <a:gd name="connsiteX42" fmla="*/ 214051 w 7637336"/>
                <a:gd name="connsiteY42" fmla="*/ 1938258 h 2916615"/>
                <a:gd name="connsiteX43" fmla="*/ 97412 w 7637336"/>
                <a:gd name="connsiteY43" fmla="*/ 1786992 h 2916615"/>
                <a:gd name="connsiteX44" fmla="*/ 56396 w 7637336"/>
                <a:gd name="connsiteY44" fmla="*/ 1729306 h 2916615"/>
                <a:gd name="connsiteX45" fmla="*/ 11534 w 7637336"/>
                <a:gd name="connsiteY45" fmla="*/ 1610088 h 2916615"/>
                <a:gd name="connsiteX46" fmla="*/ 0 w 7637336"/>
                <a:gd name="connsiteY46" fmla="*/ 1497279 h 2916615"/>
                <a:gd name="connsiteX47" fmla="*/ 5126 w 7637336"/>
                <a:gd name="connsiteY47" fmla="*/ 1430619 h 2916615"/>
                <a:gd name="connsiteX48" fmla="*/ 12817 w 7637336"/>
                <a:gd name="connsiteY48" fmla="*/ 1383188 h 2916615"/>
                <a:gd name="connsiteX49" fmla="*/ 29479 w 7637336"/>
                <a:gd name="connsiteY49" fmla="*/ 1304991 h 2916615"/>
                <a:gd name="connsiteX50" fmla="*/ 60241 w 7637336"/>
                <a:gd name="connsiteY50" fmla="*/ 1225512 h 2916615"/>
                <a:gd name="connsiteX51" fmla="*/ 137146 w 7637336"/>
                <a:gd name="connsiteY51" fmla="*/ 1083220 h 2916615"/>
                <a:gd name="connsiteX52" fmla="*/ 208924 w 7637336"/>
                <a:gd name="connsiteY52" fmla="*/ 976820 h 2916615"/>
                <a:gd name="connsiteX53" fmla="*/ 297364 w 7637336"/>
                <a:gd name="connsiteY53" fmla="*/ 875549 h 2916615"/>
                <a:gd name="connsiteX54" fmla="*/ 447328 w 7637336"/>
                <a:gd name="connsiteY54" fmla="*/ 748639 h 2916615"/>
                <a:gd name="connsiteX55" fmla="*/ 781865 w 7637336"/>
                <a:gd name="connsiteY55" fmla="*/ 569171 h 2916615"/>
                <a:gd name="connsiteX56" fmla="*/ 1288154 w 7637336"/>
                <a:gd name="connsiteY56" fmla="*/ 374319 h 2916615"/>
                <a:gd name="connsiteX57" fmla="*/ 1503486 w 7637336"/>
                <a:gd name="connsiteY57" fmla="*/ 312787 h 2916615"/>
                <a:gd name="connsiteX58" fmla="*/ 1843149 w 7637336"/>
                <a:gd name="connsiteY58" fmla="*/ 226899 h 2916615"/>
                <a:gd name="connsiteX59" fmla="*/ 2385327 w 7637336"/>
                <a:gd name="connsiteY59" fmla="*/ 119218 h 2916615"/>
                <a:gd name="connsiteX60" fmla="*/ 2526319 w 7637336"/>
                <a:gd name="connsiteY60" fmla="*/ 97425 h 2916615"/>
                <a:gd name="connsiteX61" fmla="*/ 2612196 w 7637336"/>
                <a:gd name="connsiteY61" fmla="*/ 82042 h 2916615"/>
                <a:gd name="connsiteX62" fmla="*/ 2955704 w 7637336"/>
                <a:gd name="connsiteY62" fmla="*/ 41021 h 2916615"/>
                <a:gd name="connsiteX63" fmla="*/ 3282549 w 7637336"/>
                <a:gd name="connsiteY63" fmla="*/ 20510 h 2916615"/>
                <a:gd name="connsiteX64" fmla="*/ 3540180 w 7637336"/>
                <a:gd name="connsiteY64" fmla="*/ 10255 h 2916615"/>
                <a:gd name="connsiteX65" fmla="*/ 3814473 w 7637336"/>
                <a:gd name="connsiteY65" fmla="*/ 0 h 291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637336" h="2916615">
                  <a:moveTo>
                    <a:pt x="3814473" y="0"/>
                  </a:moveTo>
                  <a:cubicBezTo>
                    <a:pt x="3927266" y="2563"/>
                    <a:pt x="4046469" y="2563"/>
                    <a:pt x="4165672" y="6410"/>
                  </a:cubicBezTo>
                  <a:cubicBezTo>
                    <a:pt x="4225913" y="7691"/>
                    <a:pt x="4284873" y="11537"/>
                    <a:pt x="4345116" y="15382"/>
                  </a:cubicBezTo>
                  <a:cubicBezTo>
                    <a:pt x="4442529" y="19229"/>
                    <a:pt x="4538659" y="26920"/>
                    <a:pt x="4636072" y="35894"/>
                  </a:cubicBezTo>
                  <a:cubicBezTo>
                    <a:pt x="4762965" y="47430"/>
                    <a:pt x="4887293" y="61532"/>
                    <a:pt x="5009059" y="82042"/>
                  </a:cubicBezTo>
                  <a:cubicBezTo>
                    <a:pt x="5128262" y="102553"/>
                    <a:pt x="5250028" y="121782"/>
                    <a:pt x="5365385" y="144856"/>
                  </a:cubicBezTo>
                  <a:cubicBezTo>
                    <a:pt x="5575591" y="185878"/>
                    <a:pt x="5774262" y="234591"/>
                    <a:pt x="5965241" y="285867"/>
                  </a:cubicBezTo>
                  <a:cubicBezTo>
                    <a:pt x="6034457" y="305096"/>
                    <a:pt x="6108796" y="323042"/>
                    <a:pt x="6178012" y="342271"/>
                  </a:cubicBezTo>
                  <a:cubicBezTo>
                    <a:pt x="6307466" y="376883"/>
                    <a:pt x="6426669" y="416623"/>
                    <a:pt x="6538180" y="458926"/>
                  </a:cubicBezTo>
                  <a:cubicBezTo>
                    <a:pt x="6624060" y="490974"/>
                    <a:pt x="6703527" y="525586"/>
                    <a:pt x="6779149" y="560197"/>
                  </a:cubicBezTo>
                  <a:cubicBezTo>
                    <a:pt x="6836827" y="587118"/>
                    <a:pt x="6889380" y="615320"/>
                    <a:pt x="6939367" y="644804"/>
                  </a:cubicBezTo>
                  <a:cubicBezTo>
                    <a:pt x="7022680" y="692235"/>
                    <a:pt x="7104714" y="738384"/>
                    <a:pt x="7177773" y="789661"/>
                  </a:cubicBezTo>
                  <a:cubicBezTo>
                    <a:pt x="7246986" y="838373"/>
                    <a:pt x="7313636" y="887086"/>
                    <a:pt x="7359780" y="939645"/>
                  </a:cubicBezTo>
                  <a:cubicBezTo>
                    <a:pt x="7379006" y="960155"/>
                    <a:pt x="7400795" y="978103"/>
                    <a:pt x="7417459" y="998613"/>
                  </a:cubicBezTo>
                  <a:cubicBezTo>
                    <a:pt x="7464883" y="1053735"/>
                    <a:pt x="7511027" y="1108858"/>
                    <a:pt x="7550759" y="1165262"/>
                  </a:cubicBezTo>
                  <a:cubicBezTo>
                    <a:pt x="7575114" y="1199874"/>
                    <a:pt x="7586648" y="1235768"/>
                    <a:pt x="7605875" y="1271661"/>
                  </a:cubicBezTo>
                  <a:cubicBezTo>
                    <a:pt x="7630230" y="1321656"/>
                    <a:pt x="7630230" y="1372933"/>
                    <a:pt x="7636638" y="1424210"/>
                  </a:cubicBezTo>
                  <a:cubicBezTo>
                    <a:pt x="7639201" y="1442157"/>
                    <a:pt x="7634072" y="1461386"/>
                    <a:pt x="7631509" y="1479332"/>
                  </a:cubicBezTo>
                  <a:cubicBezTo>
                    <a:pt x="7628947" y="1495997"/>
                    <a:pt x="7626384" y="1511380"/>
                    <a:pt x="7623821" y="1528045"/>
                  </a:cubicBezTo>
                  <a:cubicBezTo>
                    <a:pt x="7618692" y="1549837"/>
                    <a:pt x="7612283" y="1570348"/>
                    <a:pt x="7604595" y="1593423"/>
                  </a:cubicBezTo>
                  <a:cubicBezTo>
                    <a:pt x="7580240" y="1665210"/>
                    <a:pt x="7466166" y="1869035"/>
                    <a:pt x="7446939" y="1898519"/>
                  </a:cubicBezTo>
                  <a:cubicBezTo>
                    <a:pt x="7432839" y="1924157"/>
                    <a:pt x="7148292" y="2197206"/>
                    <a:pt x="7031652" y="2260020"/>
                  </a:cubicBezTo>
                  <a:cubicBezTo>
                    <a:pt x="6859899" y="2353600"/>
                    <a:pt x="6661229" y="2436924"/>
                    <a:pt x="6439486" y="2512558"/>
                  </a:cubicBezTo>
                  <a:cubicBezTo>
                    <a:pt x="6322850" y="2551015"/>
                    <a:pt x="6195955" y="2585626"/>
                    <a:pt x="6076752" y="2621521"/>
                  </a:cubicBezTo>
                  <a:cubicBezTo>
                    <a:pt x="5919100" y="2668951"/>
                    <a:pt x="5739655" y="2702281"/>
                    <a:pt x="5575591" y="2743303"/>
                  </a:cubicBezTo>
                  <a:cubicBezTo>
                    <a:pt x="5489714" y="2765095"/>
                    <a:pt x="5389738" y="2777914"/>
                    <a:pt x="5293608" y="2792015"/>
                  </a:cubicBezTo>
                  <a:cubicBezTo>
                    <a:pt x="5171842" y="2811244"/>
                    <a:pt x="5050076" y="2827909"/>
                    <a:pt x="4925746" y="2845856"/>
                  </a:cubicBezTo>
                  <a:cubicBezTo>
                    <a:pt x="4903957" y="2848419"/>
                    <a:pt x="4880885" y="2849702"/>
                    <a:pt x="4856531" y="2852266"/>
                  </a:cubicBezTo>
                  <a:cubicBezTo>
                    <a:pt x="4798853" y="2857393"/>
                    <a:pt x="4743739" y="2866366"/>
                    <a:pt x="4687342" y="2872776"/>
                  </a:cubicBezTo>
                  <a:cubicBezTo>
                    <a:pt x="4623254" y="2881750"/>
                    <a:pt x="4554040" y="2886877"/>
                    <a:pt x="4491234" y="2893286"/>
                  </a:cubicBezTo>
                  <a:cubicBezTo>
                    <a:pt x="4383569" y="2904824"/>
                    <a:pt x="4275902" y="2908670"/>
                    <a:pt x="4164389" y="2911234"/>
                  </a:cubicBezTo>
                  <a:cubicBezTo>
                    <a:pt x="3984944" y="2913797"/>
                    <a:pt x="3801656" y="2917643"/>
                    <a:pt x="3622212" y="2916361"/>
                  </a:cubicBezTo>
                  <a:cubicBezTo>
                    <a:pt x="3478655" y="2915079"/>
                    <a:pt x="3331254" y="2908670"/>
                    <a:pt x="3190262" y="2895850"/>
                  </a:cubicBezTo>
                  <a:cubicBezTo>
                    <a:pt x="3135148" y="2890723"/>
                    <a:pt x="3080033" y="2886877"/>
                    <a:pt x="3024919" y="2883031"/>
                  </a:cubicBezTo>
                  <a:cubicBezTo>
                    <a:pt x="2948014" y="2875340"/>
                    <a:pt x="2869826" y="2868930"/>
                    <a:pt x="2792921" y="2861238"/>
                  </a:cubicBezTo>
                  <a:cubicBezTo>
                    <a:pt x="2726271" y="2854829"/>
                    <a:pt x="2659621" y="2847138"/>
                    <a:pt x="2590407" y="2840728"/>
                  </a:cubicBezTo>
                  <a:cubicBezTo>
                    <a:pt x="2487867" y="2831754"/>
                    <a:pt x="2391736" y="2815090"/>
                    <a:pt x="2296887" y="2798425"/>
                  </a:cubicBezTo>
                  <a:cubicBezTo>
                    <a:pt x="2050792" y="2757403"/>
                    <a:pt x="1818795" y="2707408"/>
                    <a:pt x="1594490" y="2653568"/>
                  </a:cubicBezTo>
                  <a:cubicBezTo>
                    <a:pt x="1467598" y="2622802"/>
                    <a:pt x="1348395" y="2586909"/>
                    <a:pt x="1234320" y="2548451"/>
                  </a:cubicBezTo>
                  <a:cubicBezTo>
                    <a:pt x="1090765" y="2499738"/>
                    <a:pt x="968999" y="2443334"/>
                    <a:pt x="861332" y="2381802"/>
                  </a:cubicBezTo>
                  <a:cubicBezTo>
                    <a:pt x="803654" y="2351036"/>
                    <a:pt x="742129" y="2318988"/>
                    <a:pt x="687015" y="2286940"/>
                  </a:cubicBezTo>
                  <a:cubicBezTo>
                    <a:pt x="593447" y="2233099"/>
                    <a:pt x="496035" y="2179259"/>
                    <a:pt x="419130" y="2120291"/>
                  </a:cubicBezTo>
                  <a:cubicBezTo>
                    <a:pt x="342225" y="2061323"/>
                    <a:pt x="275575" y="1999791"/>
                    <a:pt x="214051" y="1938258"/>
                  </a:cubicBezTo>
                  <a:cubicBezTo>
                    <a:pt x="166627" y="1889545"/>
                    <a:pt x="133300" y="1838269"/>
                    <a:pt x="97412" y="1786992"/>
                  </a:cubicBezTo>
                  <a:cubicBezTo>
                    <a:pt x="83313" y="1767763"/>
                    <a:pt x="66650" y="1749817"/>
                    <a:pt x="56396" y="1729306"/>
                  </a:cubicBezTo>
                  <a:cubicBezTo>
                    <a:pt x="37169" y="1689567"/>
                    <a:pt x="15380" y="1651109"/>
                    <a:pt x="11534" y="1610088"/>
                  </a:cubicBezTo>
                  <a:cubicBezTo>
                    <a:pt x="8972" y="1572912"/>
                    <a:pt x="0" y="1534454"/>
                    <a:pt x="0" y="1497279"/>
                  </a:cubicBezTo>
                  <a:cubicBezTo>
                    <a:pt x="0" y="1475486"/>
                    <a:pt x="2563" y="1452412"/>
                    <a:pt x="5126" y="1430619"/>
                  </a:cubicBezTo>
                  <a:cubicBezTo>
                    <a:pt x="7690" y="1415236"/>
                    <a:pt x="10253" y="1399853"/>
                    <a:pt x="12817" y="1383188"/>
                  </a:cubicBezTo>
                  <a:cubicBezTo>
                    <a:pt x="17943" y="1357550"/>
                    <a:pt x="24352" y="1330630"/>
                    <a:pt x="29479" y="1304991"/>
                  </a:cubicBezTo>
                  <a:cubicBezTo>
                    <a:pt x="37169" y="1279353"/>
                    <a:pt x="46143" y="1251151"/>
                    <a:pt x="60241" y="1225512"/>
                  </a:cubicBezTo>
                  <a:cubicBezTo>
                    <a:pt x="84595" y="1176800"/>
                    <a:pt x="110230" y="1130650"/>
                    <a:pt x="137146" y="1083220"/>
                  </a:cubicBezTo>
                  <a:cubicBezTo>
                    <a:pt x="158935" y="1047326"/>
                    <a:pt x="182007" y="1012715"/>
                    <a:pt x="208924" y="976820"/>
                  </a:cubicBezTo>
                  <a:cubicBezTo>
                    <a:pt x="237123" y="942209"/>
                    <a:pt x="266602" y="908879"/>
                    <a:pt x="297364" y="875549"/>
                  </a:cubicBezTo>
                  <a:cubicBezTo>
                    <a:pt x="338379" y="831964"/>
                    <a:pt x="388368" y="790942"/>
                    <a:pt x="447328" y="748639"/>
                  </a:cubicBezTo>
                  <a:cubicBezTo>
                    <a:pt x="535769" y="683262"/>
                    <a:pt x="657534" y="625575"/>
                    <a:pt x="781865" y="569171"/>
                  </a:cubicBezTo>
                  <a:cubicBezTo>
                    <a:pt x="934391" y="498665"/>
                    <a:pt x="1108710" y="435852"/>
                    <a:pt x="1288154" y="374319"/>
                  </a:cubicBezTo>
                  <a:cubicBezTo>
                    <a:pt x="1354804" y="351245"/>
                    <a:pt x="1429146" y="332016"/>
                    <a:pt x="1503486" y="312787"/>
                  </a:cubicBezTo>
                  <a:cubicBezTo>
                    <a:pt x="1616280" y="283303"/>
                    <a:pt x="1727792" y="252537"/>
                    <a:pt x="1843149" y="226899"/>
                  </a:cubicBezTo>
                  <a:cubicBezTo>
                    <a:pt x="2020030" y="187160"/>
                    <a:pt x="2199474" y="151266"/>
                    <a:pt x="2385327" y="119218"/>
                  </a:cubicBezTo>
                  <a:cubicBezTo>
                    <a:pt x="2432751" y="110245"/>
                    <a:pt x="2478894" y="105117"/>
                    <a:pt x="2526319" y="97425"/>
                  </a:cubicBezTo>
                  <a:cubicBezTo>
                    <a:pt x="2554517" y="93580"/>
                    <a:pt x="2583998" y="87170"/>
                    <a:pt x="2612196" y="82042"/>
                  </a:cubicBezTo>
                  <a:cubicBezTo>
                    <a:pt x="2719863" y="60249"/>
                    <a:pt x="2836501" y="48713"/>
                    <a:pt x="2955704" y="41021"/>
                  </a:cubicBezTo>
                  <a:cubicBezTo>
                    <a:pt x="3063371" y="33330"/>
                    <a:pt x="3171036" y="26920"/>
                    <a:pt x="3282549" y="20510"/>
                  </a:cubicBezTo>
                  <a:cubicBezTo>
                    <a:pt x="3368425" y="15382"/>
                    <a:pt x="3454303" y="11537"/>
                    <a:pt x="3540180" y="10255"/>
                  </a:cubicBezTo>
                  <a:cubicBezTo>
                    <a:pt x="3635029" y="3846"/>
                    <a:pt x="3720905" y="1282"/>
                    <a:pt x="3814473" y="0"/>
                  </a:cubicBezTo>
                  <a:close/>
                </a:path>
              </a:pathLst>
            </a:custGeom>
            <a:noFill/>
            <a:ln w="27244" cap="flat">
              <a:solidFill>
                <a:srgbClr val="000000"/>
              </a:solidFill>
              <a:prstDash val="solid"/>
              <a:miter/>
            </a:ln>
          </p:spPr>
          <p:txBody>
            <a:bodyPr rtlCol="0" anchor="ctr"/>
            <a:lstStyle/>
            <a:p>
              <a:endParaRPr lang="en-US" dirty="0"/>
            </a:p>
          </p:txBody>
        </p:sp>
        <p:sp>
          <p:nvSpPr>
            <p:cNvPr id="127" name="Freeform 126">
              <a:extLst>
                <a:ext uri="{FF2B5EF4-FFF2-40B4-BE49-F238E27FC236}">
                  <a16:creationId xmlns:a16="http://schemas.microsoft.com/office/drawing/2014/main" id="{CE913979-EE8A-682F-8DC6-5DF5C3ECB612}"/>
                </a:ext>
              </a:extLst>
            </p:cNvPr>
            <p:cNvSpPr/>
            <p:nvPr/>
          </p:nvSpPr>
          <p:spPr>
            <a:xfrm>
              <a:off x="3231365" y="3137105"/>
              <a:ext cx="5182436" cy="1597617"/>
            </a:xfrm>
            <a:custGeom>
              <a:avLst/>
              <a:gdLst>
                <a:gd name="connsiteX0" fmla="*/ 2587844 w 5182436"/>
                <a:gd name="connsiteY0" fmla="*/ 0 h 1597617"/>
                <a:gd name="connsiteX1" fmla="*/ 2826248 w 5182436"/>
                <a:gd name="connsiteY1" fmla="*/ 3846 h 1597617"/>
                <a:gd name="connsiteX2" fmla="*/ 2948014 w 5182436"/>
                <a:gd name="connsiteY2" fmla="*/ 8973 h 1597617"/>
                <a:gd name="connsiteX3" fmla="*/ 3145403 w 5182436"/>
                <a:gd name="connsiteY3" fmla="*/ 19229 h 1597617"/>
                <a:gd name="connsiteX4" fmla="*/ 3399189 w 5182436"/>
                <a:gd name="connsiteY4" fmla="*/ 44867 h 1597617"/>
                <a:gd name="connsiteX5" fmla="*/ 3641438 w 5182436"/>
                <a:gd name="connsiteY5" fmla="*/ 79478 h 1597617"/>
                <a:gd name="connsiteX6" fmla="*/ 4049033 w 5182436"/>
                <a:gd name="connsiteY6" fmla="*/ 156393 h 1597617"/>
                <a:gd name="connsiteX7" fmla="*/ 4193871 w 5182436"/>
                <a:gd name="connsiteY7" fmla="*/ 187160 h 1597617"/>
                <a:gd name="connsiteX8" fmla="*/ 4437403 w 5182436"/>
                <a:gd name="connsiteY8" fmla="*/ 251255 h 1597617"/>
                <a:gd name="connsiteX9" fmla="*/ 4600184 w 5182436"/>
                <a:gd name="connsiteY9" fmla="*/ 306378 h 1597617"/>
                <a:gd name="connsiteX10" fmla="*/ 4709132 w 5182436"/>
                <a:gd name="connsiteY10" fmla="*/ 352527 h 1597617"/>
                <a:gd name="connsiteX11" fmla="*/ 4870633 w 5182436"/>
                <a:gd name="connsiteY11" fmla="*/ 432005 h 1597617"/>
                <a:gd name="connsiteX12" fmla="*/ 4994962 w 5182436"/>
                <a:gd name="connsiteY12" fmla="*/ 514048 h 1597617"/>
                <a:gd name="connsiteX13" fmla="*/ 5034694 w 5182436"/>
                <a:gd name="connsiteY13" fmla="*/ 546096 h 1597617"/>
                <a:gd name="connsiteX14" fmla="*/ 5124416 w 5182436"/>
                <a:gd name="connsiteY14" fmla="*/ 637112 h 1597617"/>
                <a:gd name="connsiteX15" fmla="*/ 5161589 w 5182436"/>
                <a:gd name="connsiteY15" fmla="*/ 696081 h 1597617"/>
                <a:gd name="connsiteX16" fmla="*/ 5182095 w 5182436"/>
                <a:gd name="connsiteY16" fmla="*/ 779405 h 1597617"/>
                <a:gd name="connsiteX17" fmla="*/ 5178252 w 5182436"/>
                <a:gd name="connsiteY17" fmla="*/ 810171 h 1597617"/>
                <a:gd name="connsiteX18" fmla="*/ 5173123 w 5182436"/>
                <a:gd name="connsiteY18" fmla="*/ 837092 h 1597617"/>
                <a:gd name="connsiteX19" fmla="*/ 5160306 w 5182436"/>
                <a:gd name="connsiteY19" fmla="*/ 872985 h 1597617"/>
                <a:gd name="connsiteX20" fmla="*/ 5052640 w 5182436"/>
                <a:gd name="connsiteY20" fmla="*/ 1039634 h 1597617"/>
                <a:gd name="connsiteX21" fmla="*/ 4770657 w 5182436"/>
                <a:gd name="connsiteY21" fmla="*/ 1238332 h 1597617"/>
                <a:gd name="connsiteX22" fmla="*/ 4368187 w 5182436"/>
                <a:gd name="connsiteY22" fmla="*/ 1376779 h 1597617"/>
                <a:gd name="connsiteX23" fmla="*/ 4122092 w 5182436"/>
                <a:gd name="connsiteY23" fmla="*/ 1435747 h 1597617"/>
                <a:gd name="connsiteX24" fmla="*/ 3782430 w 5182436"/>
                <a:gd name="connsiteY24" fmla="*/ 1502406 h 1597617"/>
                <a:gd name="connsiteX25" fmla="*/ 3591451 w 5182436"/>
                <a:gd name="connsiteY25" fmla="*/ 1529327 h 1597617"/>
                <a:gd name="connsiteX26" fmla="*/ 3341511 w 5182436"/>
                <a:gd name="connsiteY26" fmla="*/ 1558811 h 1597617"/>
                <a:gd name="connsiteX27" fmla="*/ 3294085 w 5182436"/>
                <a:gd name="connsiteY27" fmla="*/ 1562657 h 1597617"/>
                <a:gd name="connsiteX28" fmla="*/ 3180009 w 5182436"/>
                <a:gd name="connsiteY28" fmla="*/ 1574194 h 1597617"/>
                <a:gd name="connsiteX29" fmla="*/ 3046709 w 5182436"/>
                <a:gd name="connsiteY29" fmla="*/ 1584449 h 1597617"/>
                <a:gd name="connsiteX30" fmla="*/ 2824967 w 5182436"/>
                <a:gd name="connsiteY30" fmla="*/ 1594704 h 1597617"/>
                <a:gd name="connsiteX31" fmla="*/ 2457106 w 5182436"/>
                <a:gd name="connsiteY31" fmla="*/ 1597268 h 1597617"/>
                <a:gd name="connsiteX32" fmla="*/ 2163587 w 5182436"/>
                <a:gd name="connsiteY32" fmla="*/ 1587013 h 1597617"/>
                <a:gd name="connsiteX33" fmla="*/ 2050792 w 5182436"/>
                <a:gd name="connsiteY33" fmla="*/ 1580604 h 1597617"/>
                <a:gd name="connsiteX34" fmla="*/ 1893139 w 5182436"/>
                <a:gd name="connsiteY34" fmla="*/ 1569066 h 1597617"/>
                <a:gd name="connsiteX35" fmla="*/ 1755991 w 5182436"/>
                <a:gd name="connsiteY35" fmla="*/ 1558811 h 1597617"/>
                <a:gd name="connsiteX36" fmla="*/ 1557320 w 5182436"/>
                <a:gd name="connsiteY36" fmla="*/ 1535737 h 1597617"/>
                <a:gd name="connsiteX37" fmla="*/ 1080512 w 5182436"/>
                <a:gd name="connsiteY37" fmla="*/ 1456258 h 1597617"/>
                <a:gd name="connsiteX38" fmla="*/ 836980 w 5182436"/>
                <a:gd name="connsiteY38" fmla="*/ 1398571 h 1597617"/>
                <a:gd name="connsiteX39" fmla="*/ 583194 w 5182436"/>
                <a:gd name="connsiteY39" fmla="*/ 1307555 h 1597617"/>
                <a:gd name="connsiteX40" fmla="*/ 465274 w 5182436"/>
                <a:gd name="connsiteY40" fmla="*/ 1254996 h 1597617"/>
                <a:gd name="connsiteX41" fmla="*/ 283265 w 5182436"/>
                <a:gd name="connsiteY41" fmla="*/ 1163981 h 1597617"/>
                <a:gd name="connsiteX42" fmla="*/ 144838 w 5182436"/>
                <a:gd name="connsiteY42" fmla="*/ 1063991 h 1597617"/>
                <a:gd name="connsiteX43" fmla="*/ 65369 w 5182436"/>
                <a:gd name="connsiteY43" fmla="*/ 980667 h 1597617"/>
                <a:gd name="connsiteX44" fmla="*/ 37171 w 5182436"/>
                <a:gd name="connsiteY44" fmla="*/ 948619 h 1597617"/>
                <a:gd name="connsiteX45" fmla="*/ 7690 w 5182436"/>
                <a:gd name="connsiteY45" fmla="*/ 883240 h 1597617"/>
                <a:gd name="connsiteX46" fmla="*/ 0 w 5182436"/>
                <a:gd name="connsiteY46" fmla="*/ 821709 h 1597617"/>
                <a:gd name="connsiteX47" fmla="*/ 3846 w 5182436"/>
                <a:gd name="connsiteY47" fmla="*/ 784533 h 1597617"/>
                <a:gd name="connsiteX48" fmla="*/ 8973 w 5182436"/>
                <a:gd name="connsiteY48" fmla="*/ 758894 h 1597617"/>
                <a:gd name="connsiteX49" fmla="*/ 20508 w 5182436"/>
                <a:gd name="connsiteY49" fmla="*/ 716591 h 1597617"/>
                <a:gd name="connsiteX50" fmla="*/ 41017 w 5182436"/>
                <a:gd name="connsiteY50" fmla="*/ 673006 h 1597617"/>
                <a:gd name="connsiteX51" fmla="*/ 93568 w 5182436"/>
                <a:gd name="connsiteY51" fmla="*/ 594809 h 1597617"/>
                <a:gd name="connsiteX52" fmla="*/ 142273 w 5182436"/>
                <a:gd name="connsiteY52" fmla="*/ 535841 h 1597617"/>
                <a:gd name="connsiteX53" fmla="*/ 202516 w 5182436"/>
                <a:gd name="connsiteY53" fmla="*/ 480719 h 1597617"/>
                <a:gd name="connsiteX54" fmla="*/ 303775 w 5182436"/>
                <a:gd name="connsiteY54" fmla="*/ 411495 h 1597617"/>
                <a:gd name="connsiteX55" fmla="*/ 530643 w 5182436"/>
                <a:gd name="connsiteY55" fmla="*/ 312787 h 1597617"/>
                <a:gd name="connsiteX56" fmla="*/ 874151 w 5182436"/>
                <a:gd name="connsiteY56" fmla="*/ 206388 h 1597617"/>
                <a:gd name="connsiteX57" fmla="*/ 1020269 w 5182436"/>
                <a:gd name="connsiteY57" fmla="*/ 173059 h 1597617"/>
                <a:gd name="connsiteX58" fmla="*/ 1250983 w 5182436"/>
                <a:gd name="connsiteY58" fmla="*/ 125628 h 1597617"/>
                <a:gd name="connsiteX59" fmla="*/ 1618845 w 5182436"/>
                <a:gd name="connsiteY59" fmla="*/ 66659 h 1597617"/>
                <a:gd name="connsiteX60" fmla="*/ 1714976 w 5182436"/>
                <a:gd name="connsiteY60" fmla="*/ 55122 h 1597617"/>
                <a:gd name="connsiteX61" fmla="*/ 1772654 w 5182436"/>
                <a:gd name="connsiteY61" fmla="*/ 46149 h 1597617"/>
                <a:gd name="connsiteX62" fmla="*/ 2005931 w 5182436"/>
                <a:gd name="connsiteY62" fmla="*/ 24356 h 1597617"/>
                <a:gd name="connsiteX63" fmla="*/ 2227674 w 5182436"/>
                <a:gd name="connsiteY63" fmla="*/ 12819 h 1597617"/>
                <a:gd name="connsiteX64" fmla="*/ 2401991 w 5182436"/>
                <a:gd name="connsiteY64" fmla="*/ 7691 h 1597617"/>
                <a:gd name="connsiteX65" fmla="*/ 2587844 w 5182436"/>
                <a:gd name="connsiteY65" fmla="*/ 0 h 15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82436" h="1597617">
                  <a:moveTo>
                    <a:pt x="2587844" y="0"/>
                  </a:moveTo>
                  <a:cubicBezTo>
                    <a:pt x="2664749" y="1282"/>
                    <a:pt x="2745499" y="1282"/>
                    <a:pt x="2826248" y="3846"/>
                  </a:cubicBezTo>
                  <a:cubicBezTo>
                    <a:pt x="2867265" y="3846"/>
                    <a:pt x="2906999" y="6410"/>
                    <a:pt x="2948014" y="8973"/>
                  </a:cubicBezTo>
                  <a:cubicBezTo>
                    <a:pt x="3013383" y="11537"/>
                    <a:pt x="3080034" y="15382"/>
                    <a:pt x="3145403" y="19229"/>
                  </a:cubicBezTo>
                  <a:cubicBezTo>
                    <a:pt x="3231279" y="25638"/>
                    <a:pt x="3315876" y="33330"/>
                    <a:pt x="3399189" y="44867"/>
                  </a:cubicBezTo>
                  <a:cubicBezTo>
                    <a:pt x="3479938" y="55122"/>
                    <a:pt x="3561970" y="66659"/>
                    <a:pt x="3641438" y="79478"/>
                  </a:cubicBezTo>
                  <a:cubicBezTo>
                    <a:pt x="3783713" y="101271"/>
                    <a:pt x="3919577" y="128192"/>
                    <a:pt x="4049033" y="156393"/>
                  </a:cubicBezTo>
                  <a:cubicBezTo>
                    <a:pt x="4096457" y="166649"/>
                    <a:pt x="4146446" y="176904"/>
                    <a:pt x="4193871" y="187160"/>
                  </a:cubicBezTo>
                  <a:cubicBezTo>
                    <a:pt x="4282310" y="206388"/>
                    <a:pt x="4363061" y="228181"/>
                    <a:pt x="4437403" y="251255"/>
                  </a:cubicBezTo>
                  <a:cubicBezTo>
                    <a:pt x="4495081" y="269203"/>
                    <a:pt x="4550197" y="288431"/>
                    <a:pt x="4600184" y="306378"/>
                  </a:cubicBezTo>
                  <a:cubicBezTo>
                    <a:pt x="4639919" y="321761"/>
                    <a:pt x="4675805" y="337144"/>
                    <a:pt x="4709132" y="352527"/>
                  </a:cubicBezTo>
                  <a:cubicBezTo>
                    <a:pt x="4765528" y="378166"/>
                    <a:pt x="4821926" y="403804"/>
                    <a:pt x="4870633" y="432005"/>
                  </a:cubicBezTo>
                  <a:cubicBezTo>
                    <a:pt x="4918057" y="458926"/>
                    <a:pt x="4962918" y="485846"/>
                    <a:pt x="4994962" y="514048"/>
                  </a:cubicBezTo>
                  <a:cubicBezTo>
                    <a:pt x="5007779" y="524304"/>
                    <a:pt x="5023160" y="535841"/>
                    <a:pt x="5034694" y="546096"/>
                  </a:cubicBezTo>
                  <a:cubicBezTo>
                    <a:pt x="5066738" y="576863"/>
                    <a:pt x="5098781" y="606347"/>
                    <a:pt x="5124416" y="637112"/>
                  </a:cubicBezTo>
                  <a:cubicBezTo>
                    <a:pt x="5141080" y="656341"/>
                    <a:pt x="5148771" y="675570"/>
                    <a:pt x="5161589" y="696081"/>
                  </a:cubicBezTo>
                  <a:cubicBezTo>
                    <a:pt x="5178252" y="723001"/>
                    <a:pt x="5178252" y="751203"/>
                    <a:pt x="5182095" y="779405"/>
                  </a:cubicBezTo>
                  <a:cubicBezTo>
                    <a:pt x="5183378" y="789661"/>
                    <a:pt x="5180815" y="799916"/>
                    <a:pt x="5178252" y="810171"/>
                  </a:cubicBezTo>
                  <a:cubicBezTo>
                    <a:pt x="5176969" y="819145"/>
                    <a:pt x="5174406" y="828118"/>
                    <a:pt x="5173123" y="837092"/>
                  </a:cubicBezTo>
                  <a:cubicBezTo>
                    <a:pt x="5169277" y="848629"/>
                    <a:pt x="5165435" y="860166"/>
                    <a:pt x="5160306" y="872985"/>
                  </a:cubicBezTo>
                  <a:cubicBezTo>
                    <a:pt x="5143642" y="912724"/>
                    <a:pt x="5066738" y="1022970"/>
                    <a:pt x="5052640" y="1039634"/>
                  </a:cubicBezTo>
                  <a:cubicBezTo>
                    <a:pt x="5043669" y="1053735"/>
                    <a:pt x="4850124" y="1203720"/>
                    <a:pt x="4770657" y="1238332"/>
                  </a:cubicBezTo>
                  <a:cubicBezTo>
                    <a:pt x="4654016" y="1289608"/>
                    <a:pt x="4519433" y="1334475"/>
                    <a:pt x="4368187" y="1376779"/>
                  </a:cubicBezTo>
                  <a:cubicBezTo>
                    <a:pt x="4288719" y="1398571"/>
                    <a:pt x="4202843" y="1416518"/>
                    <a:pt x="4122092" y="1435747"/>
                  </a:cubicBezTo>
                  <a:cubicBezTo>
                    <a:pt x="4014427" y="1461386"/>
                    <a:pt x="3892661" y="1479332"/>
                    <a:pt x="3782430" y="1502406"/>
                  </a:cubicBezTo>
                  <a:cubicBezTo>
                    <a:pt x="3724751" y="1513944"/>
                    <a:pt x="3656820" y="1521635"/>
                    <a:pt x="3591451" y="1529327"/>
                  </a:cubicBezTo>
                  <a:cubicBezTo>
                    <a:pt x="3509419" y="1539582"/>
                    <a:pt x="3426105" y="1548556"/>
                    <a:pt x="3341511" y="1558811"/>
                  </a:cubicBezTo>
                  <a:cubicBezTo>
                    <a:pt x="3326129" y="1560093"/>
                    <a:pt x="3312030" y="1561375"/>
                    <a:pt x="3294085" y="1562657"/>
                  </a:cubicBezTo>
                  <a:cubicBezTo>
                    <a:pt x="3254351" y="1565221"/>
                    <a:pt x="3217180" y="1570348"/>
                    <a:pt x="3180009" y="1574194"/>
                  </a:cubicBezTo>
                  <a:cubicBezTo>
                    <a:pt x="3136431" y="1579321"/>
                    <a:pt x="3090287" y="1581885"/>
                    <a:pt x="3046709" y="1584449"/>
                  </a:cubicBezTo>
                  <a:cubicBezTo>
                    <a:pt x="2973649" y="1590859"/>
                    <a:pt x="2900590" y="1593423"/>
                    <a:pt x="2824967" y="1594704"/>
                  </a:cubicBezTo>
                  <a:cubicBezTo>
                    <a:pt x="2703201" y="1595987"/>
                    <a:pt x="2578872" y="1598550"/>
                    <a:pt x="2457106" y="1597268"/>
                  </a:cubicBezTo>
                  <a:cubicBezTo>
                    <a:pt x="2359693" y="1597268"/>
                    <a:pt x="2259717" y="1593423"/>
                    <a:pt x="2163587" y="1587013"/>
                  </a:cubicBezTo>
                  <a:cubicBezTo>
                    <a:pt x="2126416" y="1584449"/>
                    <a:pt x="2087963" y="1581885"/>
                    <a:pt x="2050792" y="1580604"/>
                  </a:cubicBezTo>
                  <a:cubicBezTo>
                    <a:pt x="1998241" y="1576758"/>
                    <a:pt x="1945690" y="1572912"/>
                    <a:pt x="1893139" y="1569066"/>
                  </a:cubicBezTo>
                  <a:cubicBezTo>
                    <a:pt x="1848277" y="1565221"/>
                    <a:pt x="1803416" y="1561375"/>
                    <a:pt x="1755991" y="1558811"/>
                  </a:cubicBezTo>
                  <a:cubicBezTo>
                    <a:pt x="1686776" y="1553683"/>
                    <a:pt x="1621408" y="1544710"/>
                    <a:pt x="1557320" y="1535737"/>
                  </a:cubicBezTo>
                  <a:cubicBezTo>
                    <a:pt x="1390694" y="1513944"/>
                    <a:pt x="1233040" y="1485741"/>
                    <a:pt x="1080512" y="1456258"/>
                  </a:cubicBezTo>
                  <a:cubicBezTo>
                    <a:pt x="994634" y="1439593"/>
                    <a:pt x="913885" y="1419082"/>
                    <a:pt x="836980" y="1398571"/>
                  </a:cubicBezTo>
                  <a:cubicBezTo>
                    <a:pt x="739568" y="1371651"/>
                    <a:pt x="656254" y="1340885"/>
                    <a:pt x="583194" y="1307555"/>
                  </a:cubicBezTo>
                  <a:cubicBezTo>
                    <a:pt x="543460" y="1290890"/>
                    <a:pt x="502445" y="1272944"/>
                    <a:pt x="465274" y="1254996"/>
                  </a:cubicBezTo>
                  <a:cubicBezTo>
                    <a:pt x="401187" y="1225512"/>
                    <a:pt x="335818" y="1196029"/>
                    <a:pt x="283265" y="1163981"/>
                  </a:cubicBezTo>
                  <a:cubicBezTo>
                    <a:pt x="230714" y="1131933"/>
                    <a:pt x="185853" y="1098602"/>
                    <a:pt x="144838" y="1063991"/>
                  </a:cubicBezTo>
                  <a:cubicBezTo>
                    <a:pt x="112794" y="1037070"/>
                    <a:pt x="91004" y="1008868"/>
                    <a:pt x="65369" y="980667"/>
                  </a:cubicBezTo>
                  <a:cubicBezTo>
                    <a:pt x="56397" y="970411"/>
                    <a:pt x="44861" y="960155"/>
                    <a:pt x="37171" y="948619"/>
                  </a:cubicBezTo>
                  <a:cubicBezTo>
                    <a:pt x="24353" y="926826"/>
                    <a:pt x="8973" y="906315"/>
                    <a:pt x="7690" y="883240"/>
                  </a:cubicBezTo>
                  <a:cubicBezTo>
                    <a:pt x="6409" y="862730"/>
                    <a:pt x="0" y="842219"/>
                    <a:pt x="0" y="821709"/>
                  </a:cubicBezTo>
                  <a:cubicBezTo>
                    <a:pt x="0" y="810171"/>
                    <a:pt x="1281" y="797352"/>
                    <a:pt x="3846" y="784533"/>
                  </a:cubicBezTo>
                  <a:cubicBezTo>
                    <a:pt x="5127" y="775560"/>
                    <a:pt x="7690" y="767868"/>
                    <a:pt x="8973" y="758894"/>
                  </a:cubicBezTo>
                  <a:cubicBezTo>
                    <a:pt x="12817" y="744794"/>
                    <a:pt x="16663" y="730693"/>
                    <a:pt x="20508" y="716591"/>
                  </a:cubicBezTo>
                  <a:cubicBezTo>
                    <a:pt x="25635" y="702490"/>
                    <a:pt x="32044" y="687107"/>
                    <a:pt x="41017" y="673006"/>
                  </a:cubicBezTo>
                  <a:cubicBezTo>
                    <a:pt x="57679" y="646086"/>
                    <a:pt x="74342" y="620447"/>
                    <a:pt x="93568" y="594809"/>
                  </a:cubicBezTo>
                  <a:cubicBezTo>
                    <a:pt x="108948" y="575580"/>
                    <a:pt x="123047" y="556352"/>
                    <a:pt x="142273" y="535841"/>
                  </a:cubicBezTo>
                  <a:cubicBezTo>
                    <a:pt x="161500" y="516612"/>
                    <a:pt x="182009" y="498665"/>
                    <a:pt x="202516" y="480719"/>
                  </a:cubicBezTo>
                  <a:cubicBezTo>
                    <a:pt x="230714" y="456362"/>
                    <a:pt x="264039" y="434569"/>
                    <a:pt x="303775" y="411495"/>
                  </a:cubicBezTo>
                  <a:cubicBezTo>
                    <a:pt x="364016" y="375602"/>
                    <a:pt x="446048" y="343554"/>
                    <a:pt x="530643" y="312787"/>
                  </a:cubicBezTo>
                  <a:cubicBezTo>
                    <a:pt x="634464" y="274330"/>
                    <a:pt x="752385" y="239718"/>
                    <a:pt x="874151" y="206388"/>
                  </a:cubicBezTo>
                  <a:cubicBezTo>
                    <a:pt x="919012" y="193569"/>
                    <a:pt x="970282" y="183314"/>
                    <a:pt x="1020269" y="173059"/>
                  </a:cubicBezTo>
                  <a:cubicBezTo>
                    <a:pt x="1097174" y="156393"/>
                    <a:pt x="1172797" y="141011"/>
                    <a:pt x="1250983" y="125628"/>
                  </a:cubicBezTo>
                  <a:cubicBezTo>
                    <a:pt x="1371467" y="103835"/>
                    <a:pt x="1493233" y="84606"/>
                    <a:pt x="1618845" y="66659"/>
                  </a:cubicBezTo>
                  <a:cubicBezTo>
                    <a:pt x="1650888" y="61532"/>
                    <a:pt x="1682932" y="58968"/>
                    <a:pt x="1714976" y="55122"/>
                  </a:cubicBezTo>
                  <a:cubicBezTo>
                    <a:pt x="1734202" y="52558"/>
                    <a:pt x="1754709" y="49994"/>
                    <a:pt x="1772654" y="46149"/>
                  </a:cubicBezTo>
                  <a:cubicBezTo>
                    <a:pt x="1845713" y="34611"/>
                    <a:pt x="1925182" y="28202"/>
                    <a:pt x="2005931" y="24356"/>
                  </a:cubicBezTo>
                  <a:cubicBezTo>
                    <a:pt x="2078992" y="20510"/>
                    <a:pt x="2152050" y="16665"/>
                    <a:pt x="2227674" y="12819"/>
                  </a:cubicBezTo>
                  <a:cubicBezTo>
                    <a:pt x="2285352" y="10255"/>
                    <a:pt x="2344312" y="7691"/>
                    <a:pt x="2401991" y="7691"/>
                  </a:cubicBezTo>
                  <a:cubicBezTo>
                    <a:pt x="2466078" y="1282"/>
                    <a:pt x="2525038" y="0"/>
                    <a:pt x="2587844" y="0"/>
                  </a:cubicBezTo>
                  <a:close/>
                </a:path>
              </a:pathLst>
            </a:custGeom>
            <a:noFill/>
            <a:ln w="27244" cap="flat">
              <a:solidFill>
                <a:srgbClr val="000000"/>
              </a:solid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C4F3882-C0AB-0A55-176D-3178B33B23D6}"/>
                </a:ext>
              </a:extLst>
            </p:cNvPr>
            <p:cNvSpPr/>
            <p:nvPr/>
          </p:nvSpPr>
          <p:spPr>
            <a:xfrm>
              <a:off x="4868154" y="3640898"/>
              <a:ext cx="1911440" cy="587117"/>
            </a:xfrm>
            <a:custGeom>
              <a:avLst/>
              <a:gdLst>
                <a:gd name="connsiteX0" fmla="*/ 953617 w 1911440"/>
                <a:gd name="connsiteY0" fmla="*/ 0 h 587117"/>
                <a:gd name="connsiteX1" fmla="*/ 1042058 w 1911440"/>
                <a:gd name="connsiteY1" fmla="*/ 1282 h 587117"/>
                <a:gd name="connsiteX2" fmla="*/ 1086919 w 1911440"/>
                <a:gd name="connsiteY2" fmla="*/ 2564 h 587117"/>
                <a:gd name="connsiteX3" fmla="*/ 1159979 w 1911440"/>
                <a:gd name="connsiteY3" fmla="*/ 6410 h 587117"/>
                <a:gd name="connsiteX4" fmla="*/ 1253546 w 1911440"/>
                <a:gd name="connsiteY4" fmla="*/ 15383 h 587117"/>
                <a:gd name="connsiteX5" fmla="*/ 1343268 w 1911440"/>
                <a:gd name="connsiteY5" fmla="*/ 28202 h 587117"/>
                <a:gd name="connsiteX6" fmla="*/ 1493233 w 1911440"/>
                <a:gd name="connsiteY6" fmla="*/ 56404 h 587117"/>
                <a:gd name="connsiteX7" fmla="*/ 1547066 w 1911440"/>
                <a:gd name="connsiteY7" fmla="*/ 67941 h 587117"/>
                <a:gd name="connsiteX8" fmla="*/ 1636788 w 1911440"/>
                <a:gd name="connsiteY8" fmla="*/ 91016 h 587117"/>
                <a:gd name="connsiteX9" fmla="*/ 1697029 w 1911440"/>
                <a:gd name="connsiteY9" fmla="*/ 111527 h 587117"/>
                <a:gd name="connsiteX10" fmla="*/ 1736765 w 1911440"/>
                <a:gd name="connsiteY10" fmla="*/ 128192 h 587117"/>
                <a:gd name="connsiteX11" fmla="*/ 1795725 w 1911440"/>
                <a:gd name="connsiteY11" fmla="*/ 157676 h 587117"/>
                <a:gd name="connsiteX12" fmla="*/ 1841867 w 1911440"/>
                <a:gd name="connsiteY12" fmla="*/ 188442 h 587117"/>
                <a:gd name="connsiteX13" fmla="*/ 1855966 w 1911440"/>
                <a:gd name="connsiteY13" fmla="*/ 199979 h 587117"/>
                <a:gd name="connsiteX14" fmla="*/ 1889291 w 1911440"/>
                <a:gd name="connsiteY14" fmla="*/ 233309 h 587117"/>
                <a:gd name="connsiteX15" fmla="*/ 1903392 w 1911440"/>
                <a:gd name="connsiteY15" fmla="*/ 255101 h 587117"/>
                <a:gd name="connsiteX16" fmla="*/ 1911082 w 1911440"/>
                <a:gd name="connsiteY16" fmla="*/ 285867 h 587117"/>
                <a:gd name="connsiteX17" fmla="*/ 1909800 w 1911440"/>
                <a:gd name="connsiteY17" fmla="*/ 297405 h 587117"/>
                <a:gd name="connsiteX18" fmla="*/ 1907236 w 1911440"/>
                <a:gd name="connsiteY18" fmla="*/ 307660 h 587117"/>
                <a:gd name="connsiteX19" fmla="*/ 1902109 w 1911440"/>
                <a:gd name="connsiteY19" fmla="*/ 320479 h 587117"/>
                <a:gd name="connsiteX20" fmla="*/ 1862375 w 1911440"/>
                <a:gd name="connsiteY20" fmla="*/ 382011 h 587117"/>
                <a:gd name="connsiteX21" fmla="*/ 1758554 w 1911440"/>
                <a:gd name="connsiteY21" fmla="*/ 455081 h 587117"/>
                <a:gd name="connsiteX22" fmla="*/ 1609872 w 1911440"/>
                <a:gd name="connsiteY22" fmla="*/ 506357 h 587117"/>
                <a:gd name="connsiteX23" fmla="*/ 1518868 w 1911440"/>
                <a:gd name="connsiteY23" fmla="*/ 528150 h 587117"/>
                <a:gd name="connsiteX24" fmla="*/ 1393256 w 1911440"/>
                <a:gd name="connsiteY24" fmla="*/ 552506 h 587117"/>
                <a:gd name="connsiteX25" fmla="*/ 1322760 w 1911440"/>
                <a:gd name="connsiteY25" fmla="*/ 562761 h 587117"/>
                <a:gd name="connsiteX26" fmla="*/ 1230475 w 1911440"/>
                <a:gd name="connsiteY26" fmla="*/ 573017 h 587117"/>
                <a:gd name="connsiteX27" fmla="*/ 1212531 w 1911440"/>
                <a:gd name="connsiteY27" fmla="*/ 574299 h 587117"/>
                <a:gd name="connsiteX28" fmla="*/ 1170232 w 1911440"/>
                <a:gd name="connsiteY28" fmla="*/ 578144 h 587117"/>
                <a:gd name="connsiteX29" fmla="*/ 1121527 w 1911440"/>
                <a:gd name="connsiteY29" fmla="*/ 581990 h 587117"/>
                <a:gd name="connsiteX30" fmla="*/ 1039495 w 1911440"/>
                <a:gd name="connsiteY30" fmla="*/ 585836 h 587117"/>
                <a:gd name="connsiteX31" fmla="*/ 903630 w 1911440"/>
                <a:gd name="connsiteY31" fmla="*/ 587118 h 587117"/>
                <a:gd name="connsiteX32" fmla="*/ 795963 w 1911440"/>
                <a:gd name="connsiteY32" fmla="*/ 583272 h 587117"/>
                <a:gd name="connsiteX33" fmla="*/ 754947 w 1911440"/>
                <a:gd name="connsiteY33" fmla="*/ 580708 h 587117"/>
                <a:gd name="connsiteX34" fmla="*/ 697268 w 1911440"/>
                <a:gd name="connsiteY34" fmla="*/ 576863 h 587117"/>
                <a:gd name="connsiteX35" fmla="*/ 647281 w 1911440"/>
                <a:gd name="connsiteY35" fmla="*/ 573017 h 587117"/>
                <a:gd name="connsiteX36" fmla="*/ 574221 w 1911440"/>
                <a:gd name="connsiteY36" fmla="*/ 564044 h 587117"/>
                <a:gd name="connsiteX37" fmla="*/ 398622 w 1911440"/>
                <a:gd name="connsiteY37" fmla="*/ 534560 h 587117"/>
                <a:gd name="connsiteX38" fmla="*/ 308900 w 1911440"/>
                <a:gd name="connsiteY38" fmla="*/ 512767 h 587117"/>
                <a:gd name="connsiteX39" fmla="*/ 215332 w 1911440"/>
                <a:gd name="connsiteY39" fmla="*/ 479437 h 587117"/>
                <a:gd name="connsiteX40" fmla="*/ 171753 w 1911440"/>
                <a:gd name="connsiteY40" fmla="*/ 460208 h 587117"/>
                <a:gd name="connsiteX41" fmla="*/ 105102 w 1911440"/>
                <a:gd name="connsiteY41" fmla="*/ 426878 h 587117"/>
                <a:gd name="connsiteX42" fmla="*/ 53833 w 1911440"/>
                <a:gd name="connsiteY42" fmla="*/ 389702 h 587117"/>
                <a:gd name="connsiteX43" fmla="*/ 24352 w 1911440"/>
                <a:gd name="connsiteY43" fmla="*/ 358937 h 587117"/>
                <a:gd name="connsiteX44" fmla="*/ 14099 w 1911440"/>
                <a:gd name="connsiteY44" fmla="*/ 347399 h 587117"/>
                <a:gd name="connsiteX45" fmla="*/ 2563 w 1911440"/>
                <a:gd name="connsiteY45" fmla="*/ 323043 h 587117"/>
                <a:gd name="connsiteX46" fmla="*/ 0 w 1911440"/>
                <a:gd name="connsiteY46" fmla="*/ 299968 h 587117"/>
                <a:gd name="connsiteX47" fmla="*/ 1281 w 1911440"/>
                <a:gd name="connsiteY47" fmla="*/ 285867 h 587117"/>
                <a:gd name="connsiteX48" fmla="*/ 3844 w 1911440"/>
                <a:gd name="connsiteY48" fmla="*/ 276894 h 587117"/>
                <a:gd name="connsiteX49" fmla="*/ 7690 w 1911440"/>
                <a:gd name="connsiteY49" fmla="*/ 261511 h 587117"/>
                <a:gd name="connsiteX50" fmla="*/ 15380 w 1911440"/>
                <a:gd name="connsiteY50" fmla="*/ 244846 h 587117"/>
                <a:gd name="connsiteX51" fmla="*/ 34606 w 1911440"/>
                <a:gd name="connsiteY51" fmla="*/ 216644 h 587117"/>
                <a:gd name="connsiteX52" fmla="*/ 52551 w 1911440"/>
                <a:gd name="connsiteY52" fmla="*/ 194852 h 587117"/>
                <a:gd name="connsiteX53" fmla="*/ 74340 w 1911440"/>
                <a:gd name="connsiteY53" fmla="*/ 174340 h 587117"/>
                <a:gd name="connsiteX54" fmla="*/ 111511 w 1911440"/>
                <a:gd name="connsiteY54" fmla="*/ 148702 h 587117"/>
                <a:gd name="connsiteX55" fmla="*/ 194825 w 1911440"/>
                <a:gd name="connsiteY55" fmla="*/ 112809 h 587117"/>
                <a:gd name="connsiteX56" fmla="*/ 321718 w 1911440"/>
                <a:gd name="connsiteY56" fmla="*/ 73069 h 587117"/>
                <a:gd name="connsiteX57" fmla="*/ 375550 w 1911440"/>
                <a:gd name="connsiteY57" fmla="*/ 60250 h 587117"/>
                <a:gd name="connsiteX58" fmla="*/ 460145 w 1911440"/>
                <a:gd name="connsiteY58" fmla="*/ 42303 h 587117"/>
                <a:gd name="connsiteX59" fmla="*/ 596012 w 1911440"/>
                <a:gd name="connsiteY59" fmla="*/ 20510 h 587117"/>
                <a:gd name="connsiteX60" fmla="*/ 631899 w 1911440"/>
                <a:gd name="connsiteY60" fmla="*/ 16665 h 587117"/>
                <a:gd name="connsiteX61" fmla="*/ 653690 w 1911440"/>
                <a:gd name="connsiteY61" fmla="*/ 14101 h 587117"/>
                <a:gd name="connsiteX62" fmla="*/ 739566 w 1911440"/>
                <a:gd name="connsiteY62" fmla="*/ 6410 h 587117"/>
                <a:gd name="connsiteX63" fmla="*/ 821598 w 1911440"/>
                <a:gd name="connsiteY63" fmla="*/ 2564 h 587117"/>
                <a:gd name="connsiteX64" fmla="*/ 885686 w 1911440"/>
                <a:gd name="connsiteY64" fmla="*/ 0 h 587117"/>
                <a:gd name="connsiteX65" fmla="*/ 953617 w 1911440"/>
                <a:gd name="connsiteY65" fmla="*/ 0 h 58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11440" h="587117">
                  <a:moveTo>
                    <a:pt x="953617" y="0"/>
                  </a:moveTo>
                  <a:cubicBezTo>
                    <a:pt x="981816" y="0"/>
                    <a:pt x="1011296" y="0"/>
                    <a:pt x="1042058" y="1282"/>
                  </a:cubicBezTo>
                  <a:cubicBezTo>
                    <a:pt x="1057440" y="1282"/>
                    <a:pt x="1071539" y="2564"/>
                    <a:pt x="1086919" y="2564"/>
                  </a:cubicBezTo>
                  <a:cubicBezTo>
                    <a:pt x="1111272" y="3846"/>
                    <a:pt x="1135626" y="5127"/>
                    <a:pt x="1159979" y="6410"/>
                  </a:cubicBezTo>
                  <a:cubicBezTo>
                    <a:pt x="1192023" y="8974"/>
                    <a:pt x="1222784" y="11537"/>
                    <a:pt x="1253546" y="15383"/>
                  </a:cubicBezTo>
                  <a:cubicBezTo>
                    <a:pt x="1283027" y="19229"/>
                    <a:pt x="1313789" y="23074"/>
                    <a:pt x="1343268" y="28202"/>
                  </a:cubicBezTo>
                  <a:cubicBezTo>
                    <a:pt x="1395819" y="35894"/>
                    <a:pt x="1445808" y="46149"/>
                    <a:pt x="1493233" y="56404"/>
                  </a:cubicBezTo>
                  <a:cubicBezTo>
                    <a:pt x="1511176" y="60250"/>
                    <a:pt x="1529121" y="64096"/>
                    <a:pt x="1547066" y="67941"/>
                  </a:cubicBezTo>
                  <a:cubicBezTo>
                    <a:pt x="1579109" y="74351"/>
                    <a:pt x="1609872" y="83325"/>
                    <a:pt x="1636788" y="91016"/>
                  </a:cubicBezTo>
                  <a:cubicBezTo>
                    <a:pt x="1658577" y="97425"/>
                    <a:pt x="1677803" y="105117"/>
                    <a:pt x="1697029" y="111527"/>
                  </a:cubicBezTo>
                  <a:cubicBezTo>
                    <a:pt x="1711130" y="116654"/>
                    <a:pt x="1725229" y="123064"/>
                    <a:pt x="1736765" y="128192"/>
                  </a:cubicBezTo>
                  <a:cubicBezTo>
                    <a:pt x="1757272" y="137165"/>
                    <a:pt x="1777780" y="147420"/>
                    <a:pt x="1795725" y="157676"/>
                  </a:cubicBezTo>
                  <a:cubicBezTo>
                    <a:pt x="1813669" y="167931"/>
                    <a:pt x="1829050" y="176904"/>
                    <a:pt x="1841867" y="188442"/>
                  </a:cubicBezTo>
                  <a:cubicBezTo>
                    <a:pt x="1846994" y="192288"/>
                    <a:pt x="1852122" y="196133"/>
                    <a:pt x="1855966" y="199979"/>
                  </a:cubicBezTo>
                  <a:cubicBezTo>
                    <a:pt x="1867502" y="211516"/>
                    <a:pt x="1879038" y="221772"/>
                    <a:pt x="1889291" y="233309"/>
                  </a:cubicBezTo>
                  <a:cubicBezTo>
                    <a:pt x="1895700" y="239719"/>
                    <a:pt x="1898264" y="247410"/>
                    <a:pt x="1903392" y="255101"/>
                  </a:cubicBezTo>
                  <a:cubicBezTo>
                    <a:pt x="1909800" y="265357"/>
                    <a:pt x="1909800" y="275612"/>
                    <a:pt x="1911082" y="285867"/>
                  </a:cubicBezTo>
                  <a:cubicBezTo>
                    <a:pt x="1912363" y="289713"/>
                    <a:pt x="1909800" y="293559"/>
                    <a:pt x="1909800" y="297405"/>
                  </a:cubicBezTo>
                  <a:cubicBezTo>
                    <a:pt x="1908517" y="301251"/>
                    <a:pt x="1908517" y="303815"/>
                    <a:pt x="1907236" y="307660"/>
                  </a:cubicBezTo>
                  <a:cubicBezTo>
                    <a:pt x="1905954" y="311506"/>
                    <a:pt x="1904673" y="316634"/>
                    <a:pt x="1902109" y="320479"/>
                  </a:cubicBezTo>
                  <a:cubicBezTo>
                    <a:pt x="1895700" y="334580"/>
                    <a:pt x="1867502" y="375602"/>
                    <a:pt x="1862375" y="382011"/>
                  </a:cubicBezTo>
                  <a:cubicBezTo>
                    <a:pt x="1858530" y="387139"/>
                    <a:pt x="1788034" y="442261"/>
                    <a:pt x="1758554" y="455081"/>
                  </a:cubicBezTo>
                  <a:cubicBezTo>
                    <a:pt x="1714974" y="474309"/>
                    <a:pt x="1666269" y="490974"/>
                    <a:pt x="1609872" y="506357"/>
                  </a:cubicBezTo>
                  <a:cubicBezTo>
                    <a:pt x="1580391" y="514048"/>
                    <a:pt x="1548347" y="521740"/>
                    <a:pt x="1518868" y="528150"/>
                  </a:cubicBezTo>
                  <a:cubicBezTo>
                    <a:pt x="1479133" y="537123"/>
                    <a:pt x="1434272" y="544815"/>
                    <a:pt x="1393256" y="552506"/>
                  </a:cubicBezTo>
                  <a:cubicBezTo>
                    <a:pt x="1371467" y="556352"/>
                    <a:pt x="1347114" y="558916"/>
                    <a:pt x="1322760" y="562761"/>
                  </a:cubicBezTo>
                  <a:cubicBezTo>
                    <a:pt x="1291998" y="566608"/>
                    <a:pt x="1261236" y="570453"/>
                    <a:pt x="1230475" y="573017"/>
                  </a:cubicBezTo>
                  <a:cubicBezTo>
                    <a:pt x="1225348" y="573017"/>
                    <a:pt x="1218939" y="574299"/>
                    <a:pt x="1212531" y="574299"/>
                  </a:cubicBezTo>
                  <a:cubicBezTo>
                    <a:pt x="1198432" y="575580"/>
                    <a:pt x="1184331" y="576863"/>
                    <a:pt x="1170232" y="578144"/>
                  </a:cubicBezTo>
                  <a:cubicBezTo>
                    <a:pt x="1154852" y="579427"/>
                    <a:pt x="1136907" y="580708"/>
                    <a:pt x="1121527" y="581990"/>
                  </a:cubicBezTo>
                  <a:cubicBezTo>
                    <a:pt x="1094609" y="584554"/>
                    <a:pt x="1067693" y="584554"/>
                    <a:pt x="1039495" y="585836"/>
                  </a:cubicBezTo>
                  <a:cubicBezTo>
                    <a:pt x="994634" y="585836"/>
                    <a:pt x="948491" y="587118"/>
                    <a:pt x="903630" y="587118"/>
                  </a:cubicBezTo>
                  <a:cubicBezTo>
                    <a:pt x="867741" y="587118"/>
                    <a:pt x="830570" y="585836"/>
                    <a:pt x="795963" y="583272"/>
                  </a:cubicBezTo>
                  <a:cubicBezTo>
                    <a:pt x="781865" y="581990"/>
                    <a:pt x="767764" y="581990"/>
                    <a:pt x="754947" y="580708"/>
                  </a:cubicBezTo>
                  <a:cubicBezTo>
                    <a:pt x="735720" y="579427"/>
                    <a:pt x="716494" y="578144"/>
                    <a:pt x="697268" y="576863"/>
                  </a:cubicBezTo>
                  <a:cubicBezTo>
                    <a:pt x="680606" y="575580"/>
                    <a:pt x="663943" y="574299"/>
                    <a:pt x="647281" y="573017"/>
                  </a:cubicBezTo>
                  <a:cubicBezTo>
                    <a:pt x="621646" y="571735"/>
                    <a:pt x="597293" y="567889"/>
                    <a:pt x="574221" y="564044"/>
                  </a:cubicBezTo>
                  <a:cubicBezTo>
                    <a:pt x="512698" y="556352"/>
                    <a:pt x="455020" y="546096"/>
                    <a:pt x="398622" y="534560"/>
                  </a:cubicBezTo>
                  <a:cubicBezTo>
                    <a:pt x="366579" y="528150"/>
                    <a:pt x="337098" y="520458"/>
                    <a:pt x="308900" y="512767"/>
                  </a:cubicBezTo>
                  <a:cubicBezTo>
                    <a:pt x="273011" y="502512"/>
                    <a:pt x="242249" y="490974"/>
                    <a:pt x="215332" y="479437"/>
                  </a:cubicBezTo>
                  <a:cubicBezTo>
                    <a:pt x="201233" y="473027"/>
                    <a:pt x="185853" y="466617"/>
                    <a:pt x="171753" y="460208"/>
                  </a:cubicBezTo>
                  <a:cubicBezTo>
                    <a:pt x="148682" y="448671"/>
                    <a:pt x="124329" y="438416"/>
                    <a:pt x="105102" y="426878"/>
                  </a:cubicBezTo>
                  <a:cubicBezTo>
                    <a:pt x="85876" y="415341"/>
                    <a:pt x="69213" y="402522"/>
                    <a:pt x="53833" y="389702"/>
                  </a:cubicBezTo>
                  <a:cubicBezTo>
                    <a:pt x="42297" y="379447"/>
                    <a:pt x="33325" y="369192"/>
                    <a:pt x="24352" y="358937"/>
                  </a:cubicBezTo>
                  <a:cubicBezTo>
                    <a:pt x="20508" y="355091"/>
                    <a:pt x="16662" y="351245"/>
                    <a:pt x="14099" y="347399"/>
                  </a:cubicBezTo>
                  <a:cubicBezTo>
                    <a:pt x="8972" y="339708"/>
                    <a:pt x="3844" y="332016"/>
                    <a:pt x="2563" y="323043"/>
                  </a:cubicBezTo>
                  <a:cubicBezTo>
                    <a:pt x="1281" y="315351"/>
                    <a:pt x="0" y="307660"/>
                    <a:pt x="0" y="299968"/>
                  </a:cubicBezTo>
                  <a:cubicBezTo>
                    <a:pt x="0" y="296123"/>
                    <a:pt x="1281" y="290995"/>
                    <a:pt x="1281" y="285867"/>
                  </a:cubicBezTo>
                  <a:cubicBezTo>
                    <a:pt x="2563" y="283303"/>
                    <a:pt x="2563" y="279458"/>
                    <a:pt x="3844" y="276894"/>
                  </a:cubicBezTo>
                  <a:cubicBezTo>
                    <a:pt x="5126" y="271767"/>
                    <a:pt x="6409" y="266639"/>
                    <a:pt x="7690" y="261511"/>
                  </a:cubicBezTo>
                  <a:cubicBezTo>
                    <a:pt x="10253" y="256383"/>
                    <a:pt x="11534" y="251255"/>
                    <a:pt x="15380" y="244846"/>
                  </a:cubicBezTo>
                  <a:cubicBezTo>
                    <a:pt x="21789" y="234591"/>
                    <a:pt x="28198" y="225617"/>
                    <a:pt x="34606" y="216644"/>
                  </a:cubicBezTo>
                  <a:cubicBezTo>
                    <a:pt x="39734" y="208952"/>
                    <a:pt x="46143" y="202543"/>
                    <a:pt x="52551" y="194852"/>
                  </a:cubicBezTo>
                  <a:cubicBezTo>
                    <a:pt x="58960" y="188442"/>
                    <a:pt x="66650" y="180750"/>
                    <a:pt x="74340" y="174340"/>
                  </a:cubicBezTo>
                  <a:cubicBezTo>
                    <a:pt x="84595" y="165367"/>
                    <a:pt x="97412" y="157676"/>
                    <a:pt x="111511" y="148702"/>
                  </a:cubicBezTo>
                  <a:cubicBezTo>
                    <a:pt x="133300" y="135883"/>
                    <a:pt x="164062" y="124346"/>
                    <a:pt x="194825" y="112809"/>
                  </a:cubicBezTo>
                  <a:cubicBezTo>
                    <a:pt x="233277" y="98708"/>
                    <a:pt x="276857" y="85889"/>
                    <a:pt x="321718" y="73069"/>
                  </a:cubicBezTo>
                  <a:cubicBezTo>
                    <a:pt x="338379" y="67941"/>
                    <a:pt x="357606" y="64096"/>
                    <a:pt x="375550" y="60250"/>
                  </a:cubicBezTo>
                  <a:cubicBezTo>
                    <a:pt x="403750" y="53841"/>
                    <a:pt x="431947" y="48713"/>
                    <a:pt x="460145" y="42303"/>
                  </a:cubicBezTo>
                  <a:cubicBezTo>
                    <a:pt x="505006" y="34612"/>
                    <a:pt x="549867" y="26920"/>
                    <a:pt x="596012" y="20510"/>
                  </a:cubicBezTo>
                  <a:cubicBezTo>
                    <a:pt x="607546" y="19229"/>
                    <a:pt x="619082" y="17946"/>
                    <a:pt x="631899" y="16665"/>
                  </a:cubicBezTo>
                  <a:cubicBezTo>
                    <a:pt x="638308" y="15383"/>
                    <a:pt x="645998" y="14101"/>
                    <a:pt x="653690" y="14101"/>
                  </a:cubicBezTo>
                  <a:cubicBezTo>
                    <a:pt x="680606" y="10255"/>
                    <a:pt x="710086" y="7691"/>
                    <a:pt x="739566" y="6410"/>
                  </a:cubicBezTo>
                  <a:cubicBezTo>
                    <a:pt x="766483" y="5127"/>
                    <a:pt x="793399" y="3846"/>
                    <a:pt x="821598" y="2564"/>
                  </a:cubicBezTo>
                  <a:cubicBezTo>
                    <a:pt x="843387" y="1282"/>
                    <a:pt x="865178" y="1282"/>
                    <a:pt x="885686" y="0"/>
                  </a:cubicBezTo>
                  <a:cubicBezTo>
                    <a:pt x="908756" y="0"/>
                    <a:pt x="930547" y="0"/>
                    <a:pt x="953617" y="0"/>
                  </a:cubicBezTo>
                  <a:close/>
                </a:path>
              </a:pathLst>
            </a:custGeom>
            <a:noFill/>
            <a:ln w="27244" cap="flat">
              <a:solidFill>
                <a:srgbClr val="000000"/>
              </a:solid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DA1BB40C-C88C-C11F-00A8-3184A209791B}"/>
                </a:ext>
              </a:extLst>
            </p:cNvPr>
            <p:cNvSpPr/>
            <p:nvPr/>
          </p:nvSpPr>
          <p:spPr>
            <a:xfrm>
              <a:off x="6859985" y="4779059"/>
              <a:ext cx="370291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50A9BA"/>
            </a:solidFill>
            <a:ln w="1281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F76CD847-9B9B-A1FF-8C86-18F5148DA46B}"/>
                </a:ext>
              </a:extLst>
            </p:cNvPr>
            <p:cNvSpPr/>
            <p:nvPr/>
          </p:nvSpPr>
          <p:spPr>
            <a:xfrm>
              <a:off x="6774109" y="4763676"/>
              <a:ext cx="370291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7"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1" name="Freeform 130">
              <a:extLst>
                <a:ext uri="{FF2B5EF4-FFF2-40B4-BE49-F238E27FC236}">
                  <a16:creationId xmlns:a16="http://schemas.microsoft.com/office/drawing/2014/main" id="{2C447D96-D9EB-229E-1AF0-8C9E63551E4D}"/>
                </a:ext>
              </a:extLst>
            </p:cNvPr>
            <p:cNvSpPr/>
            <p:nvPr/>
          </p:nvSpPr>
          <p:spPr>
            <a:xfrm>
              <a:off x="6052707" y="2933098"/>
              <a:ext cx="1196232"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69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69" y="446288"/>
                  </a:cubicBezTo>
                  <a:cubicBezTo>
                    <a:pt x="2323805" y="446288"/>
                    <a:pt x="2369949"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4" y="1463"/>
                    <a:pt x="2271252"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2BCB7"/>
            </a:solidFill>
            <a:ln w="1281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B014E50-3ED0-1D28-5054-44492E7C1EFE}"/>
                </a:ext>
              </a:extLst>
            </p:cNvPr>
            <p:cNvSpPr/>
            <p:nvPr/>
          </p:nvSpPr>
          <p:spPr>
            <a:xfrm>
              <a:off x="5966830" y="2917716"/>
              <a:ext cx="1196232" cy="446287"/>
            </a:xfrm>
            <a:custGeom>
              <a:avLst/>
              <a:gdLst>
                <a:gd name="connsiteX0" fmla="*/ 0 w 2452200"/>
                <a:gd name="connsiteY0" fmla="*/ 343734 h 446287"/>
                <a:gd name="connsiteX1" fmla="*/ 39734 w 2452200"/>
                <a:gd name="connsiteY1" fmla="*/ 423213 h 446287"/>
                <a:gd name="connsiteX2" fmla="*/ 225587 w 2452200"/>
                <a:gd name="connsiteY2" fmla="*/ 446288 h 446287"/>
                <a:gd name="connsiteX3" fmla="*/ 2284069 w 2452200"/>
                <a:gd name="connsiteY3" fmla="*/ 446288 h 446287"/>
                <a:gd name="connsiteX4" fmla="*/ 2396863 w 2452200"/>
                <a:gd name="connsiteY4" fmla="*/ 433469 h 446287"/>
                <a:gd name="connsiteX5" fmla="*/ 2430190 w 2452200"/>
                <a:gd name="connsiteY5" fmla="*/ 383474 h 446287"/>
                <a:gd name="connsiteX6" fmla="*/ 2449416 w 2452200"/>
                <a:gd name="connsiteY6" fmla="*/ 127091 h 446287"/>
                <a:gd name="connsiteX7" fmla="*/ 2396863 w 2452200"/>
                <a:gd name="connsiteY7" fmla="*/ 24537 h 446287"/>
                <a:gd name="connsiteX8" fmla="*/ 2204602 w 2452200"/>
                <a:gd name="connsiteY8" fmla="*/ 1463 h 446287"/>
                <a:gd name="connsiteX9" fmla="*/ 152528 w 2452200"/>
                <a:gd name="connsiteY9" fmla="*/ 11718 h 446287"/>
                <a:gd name="connsiteX10" fmla="*/ 6409 w 2452200"/>
                <a:gd name="connsiteY10" fmla="*/ 34793 h 446287"/>
                <a:gd name="connsiteX11" fmla="*/ 6409 w 2452200"/>
                <a:gd name="connsiteY11" fmla="*/ 127091 h 446287"/>
                <a:gd name="connsiteX12" fmla="*/ 0 w 2452200"/>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6" y="446288"/>
                    <a:pt x="2396863" y="433469"/>
                  </a:cubicBezTo>
                  <a:cubicBezTo>
                    <a:pt x="2423781" y="420649"/>
                    <a:pt x="2430190" y="400139"/>
                    <a:pt x="2430190" y="383474"/>
                  </a:cubicBezTo>
                  <a:cubicBezTo>
                    <a:pt x="2436599" y="297586"/>
                    <a:pt x="2443008" y="211697"/>
                    <a:pt x="2449416" y="127091"/>
                  </a:cubicBezTo>
                  <a:cubicBezTo>
                    <a:pt x="2455825" y="91197"/>
                    <a:pt x="2455825" y="47612"/>
                    <a:pt x="2396863" y="24537"/>
                  </a:cubicBezTo>
                  <a:cubicBezTo>
                    <a:pt x="2344311"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3" name="Freeform 132">
              <a:extLst>
                <a:ext uri="{FF2B5EF4-FFF2-40B4-BE49-F238E27FC236}">
                  <a16:creationId xmlns:a16="http://schemas.microsoft.com/office/drawing/2014/main" id="{E3A7514A-CB6F-0D61-976E-F7958CB5F5B5}"/>
                </a:ext>
              </a:extLst>
            </p:cNvPr>
            <p:cNvSpPr/>
            <p:nvPr/>
          </p:nvSpPr>
          <p:spPr>
            <a:xfrm>
              <a:off x="3514630" y="1779373"/>
              <a:ext cx="380781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F5FEA7B5-667F-C04B-CB8F-0B1F7632F450}"/>
                </a:ext>
              </a:extLst>
            </p:cNvPr>
            <p:cNvSpPr/>
            <p:nvPr/>
          </p:nvSpPr>
          <p:spPr>
            <a:xfrm>
              <a:off x="3428753" y="1763990"/>
              <a:ext cx="380781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35" name="Freeform 134">
              <a:extLst>
                <a:ext uri="{FF2B5EF4-FFF2-40B4-BE49-F238E27FC236}">
                  <a16:creationId xmlns:a16="http://schemas.microsoft.com/office/drawing/2014/main" id="{A622191B-6791-549F-8C09-B29881D1E4EE}"/>
                </a:ext>
              </a:extLst>
            </p:cNvPr>
            <p:cNvSpPr/>
            <p:nvPr/>
          </p:nvSpPr>
          <p:spPr>
            <a:xfrm>
              <a:off x="4437487" y="3740706"/>
              <a:ext cx="1658513"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6EC38D"/>
            </a:solidFill>
            <a:ln w="1281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52C635AA-2769-C743-3CE8-1F0960D5C894}"/>
                </a:ext>
              </a:extLst>
            </p:cNvPr>
            <p:cNvSpPr/>
            <p:nvPr/>
          </p:nvSpPr>
          <p:spPr>
            <a:xfrm>
              <a:off x="4351611" y="3725323"/>
              <a:ext cx="1658512"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2" name="TextBox 1">
              <a:extLst>
                <a:ext uri="{FF2B5EF4-FFF2-40B4-BE49-F238E27FC236}">
                  <a16:creationId xmlns:a16="http://schemas.microsoft.com/office/drawing/2014/main" id="{4489F380-1577-A309-04F2-8D95543E1E42}"/>
                </a:ext>
              </a:extLst>
            </p:cNvPr>
            <p:cNvSpPr txBox="1"/>
            <p:nvPr/>
          </p:nvSpPr>
          <p:spPr>
            <a:xfrm>
              <a:off x="4397611" y="3646733"/>
              <a:ext cx="1911440" cy="597576"/>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MAISON </a:t>
              </a:r>
            </a:p>
            <a:p>
              <a:r>
                <a:rPr lang="en-US" b="1" dirty="0">
                  <a:solidFill>
                    <a:srgbClr val="000000"/>
                  </a:solidFill>
                  <a:latin typeface="Calibri" panose="020F0502020204030204" pitchFamily="34" charset="0"/>
                  <a:cs typeface="Calibri" panose="020F0502020204030204" pitchFamily="34" charset="0"/>
                </a:rPr>
                <a:t>FAMILIALE</a:t>
              </a:r>
            </a:p>
          </p:txBody>
        </p:sp>
        <p:sp>
          <p:nvSpPr>
            <p:cNvPr id="140" name="TextBox 139">
              <a:extLst>
                <a:ext uri="{FF2B5EF4-FFF2-40B4-BE49-F238E27FC236}">
                  <a16:creationId xmlns:a16="http://schemas.microsoft.com/office/drawing/2014/main" id="{5912E54B-5F3F-49F6-C157-AF917A18B9BF}"/>
                </a:ext>
              </a:extLst>
            </p:cNvPr>
            <p:cNvSpPr txBox="1"/>
            <p:nvPr/>
          </p:nvSpPr>
          <p:spPr>
            <a:xfrm>
              <a:off x="5987194" y="2978406"/>
              <a:ext cx="1544911"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PERSONNES</a:t>
              </a:r>
            </a:p>
          </p:txBody>
        </p:sp>
        <p:sp>
          <p:nvSpPr>
            <p:cNvPr id="141" name="TextBox 140">
              <a:extLst>
                <a:ext uri="{FF2B5EF4-FFF2-40B4-BE49-F238E27FC236}">
                  <a16:creationId xmlns:a16="http://schemas.microsoft.com/office/drawing/2014/main" id="{A1E636FC-C8C7-5297-B4DA-6E39A7AC25E8}"/>
                </a:ext>
              </a:extLst>
            </p:cNvPr>
            <p:cNvSpPr txBox="1"/>
            <p:nvPr/>
          </p:nvSpPr>
          <p:spPr>
            <a:xfrm>
              <a:off x="6845998" y="4703415"/>
              <a:ext cx="3949755" cy="597576"/>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GROUPES, RÉSEAUX &amp; CENTRES D’INTÉRÊTS</a:t>
              </a:r>
            </a:p>
          </p:txBody>
        </p:sp>
        <p:sp>
          <p:nvSpPr>
            <p:cNvPr id="142" name="TextBox 141">
              <a:extLst>
                <a:ext uri="{FF2B5EF4-FFF2-40B4-BE49-F238E27FC236}">
                  <a16:creationId xmlns:a16="http://schemas.microsoft.com/office/drawing/2014/main" id="{8CCFE2B5-16BD-CA37-2A18-64C000DDC1C0}"/>
                </a:ext>
              </a:extLst>
            </p:cNvPr>
            <p:cNvSpPr txBox="1"/>
            <p:nvPr/>
          </p:nvSpPr>
          <p:spPr>
            <a:xfrm>
              <a:off x="3410472" y="1824033"/>
              <a:ext cx="4143795" cy="341472"/>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ESPACES PHYSIQUES ET ENVIRONNEMENT</a:t>
              </a:r>
            </a:p>
          </p:txBody>
        </p:sp>
        <p:sp>
          <p:nvSpPr>
            <p:cNvPr id="143" name="Freeform 142">
              <a:extLst>
                <a:ext uri="{FF2B5EF4-FFF2-40B4-BE49-F238E27FC236}">
                  <a16:creationId xmlns:a16="http://schemas.microsoft.com/office/drawing/2014/main" id="{23CAD7BF-C53F-67C4-C97C-41A831F3B1DF}"/>
                </a:ext>
              </a:extLst>
            </p:cNvPr>
            <p:cNvSpPr/>
            <p:nvPr/>
          </p:nvSpPr>
          <p:spPr>
            <a:xfrm>
              <a:off x="2089331" y="5639400"/>
              <a:ext cx="3423474" cy="446288"/>
            </a:xfrm>
            <a:custGeom>
              <a:avLst/>
              <a:gdLst>
                <a:gd name="connsiteX0" fmla="*/ 0 w 2452200"/>
                <a:gd name="connsiteY0" fmla="*/ 343735 h 446288"/>
                <a:gd name="connsiteX1" fmla="*/ 39735 w 2452200"/>
                <a:gd name="connsiteY1" fmla="*/ 423214 h 446288"/>
                <a:gd name="connsiteX2" fmla="*/ 225588 w 2452200"/>
                <a:gd name="connsiteY2" fmla="*/ 446288 h 446288"/>
                <a:gd name="connsiteX3" fmla="*/ 2284071 w 2452200"/>
                <a:gd name="connsiteY3" fmla="*/ 446288 h 446288"/>
                <a:gd name="connsiteX4" fmla="*/ 2396863 w 2452200"/>
                <a:gd name="connsiteY4" fmla="*/ 433469 h 446288"/>
                <a:gd name="connsiteX5" fmla="*/ 2430190 w 2452200"/>
                <a:gd name="connsiteY5" fmla="*/ 383475 h 446288"/>
                <a:gd name="connsiteX6" fmla="*/ 2449416 w 2452200"/>
                <a:gd name="connsiteY6" fmla="*/ 127091 h 446288"/>
                <a:gd name="connsiteX7" fmla="*/ 2396863 w 2452200"/>
                <a:gd name="connsiteY7" fmla="*/ 24538 h 446288"/>
                <a:gd name="connsiteX8" fmla="*/ 2204602 w 2452200"/>
                <a:gd name="connsiteY8" fmla="*/ 1463 h 446288"/>
                <a:gd name="connsiteX9" fmla="*/ 152528 w 2452200"/>
                <a:gd name="connsiteY9" fmla="*/ 11719 h 446288"/>
                <a:gd name="connsiteX10" fmla="*/ 6409 w 2452200"/>
                <a:gd name="connsiteY10" fmla="*/ 34793 h 446288"/>
                <a:gd name="connsiteX11" fmla="*/ 6409 w 2452200"/>
                <a:gd name="connsiteY11" fmla="*/ 127091 h 446288"/>
                <a:gd name="connsiteX12" fmla="*/ 0 w 2452200"/>
                <a:gd name="connsiteY12" fmla="*/ 343735 h 44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200" h="446288">
                  <a:moveTo>
                    <a:pt x="0" y="343735"/>
                  </a:moveTo>
                  <a:cubicBezTo>
                    <a:pt x="0" y="370656"/>
                    <a:pt x="0" y="402703"/>
                    <a:pt x="39735" y="423214"/>
                  </a:cubicBezTo>
                  <a:cubicBezTo>
                    <a:pt x="85878" y="446288"/>
                    <a:pt x="158937" y="446288"/>
                    <a:pt x="225588" y="446288"/>
                  </a:cubicBezTo>
                  <a:cubicBezTo>
                    <a:pt x="913885" y="446288"/>
                    <a:pt x="1595773" y="446288"/>
                    <a:pt x="2284071" y="446288"/>
                  </a:cubicBezTo>
                  <a:cubicBezTo>
                    <a:pt x="2323805" y="446288"/>
                    <a:pt x="2369947" y="446288"/>
                    <a:pt x="2396863" y="433469"/>
                  </a:cubicBezTo>
                  <a:cubicBezTo>
                    <a:pt x="2423781" y="420650"/>
                    <a:pt x="2430190" y="400139"/>
                    <a:pt x="2430190" y="383475"/>
                  </a:cubicBezTo>
                  <a:cubicBezTo>
                    <a:pt x="2436599" y="297586"/>
                    <a:pt x="2443008" y="211697"/>
                    <a:pt x="2449416" y="127091"/>
                  </a:cubicBezTo>
                  <a:cubicBezTo>
                    <a:pt x="2455825" y="91197"/>
                    <a:pt x="2455825" y="47612"/>
                    <a:pt x="2396863" y="24538"/>
                  </a:cubicBezTo>
                  <a:cubicBezTo>
                    <a:pt x="2344312" y="1463"/>
                    <a:pt x="2271253" y="1463"/>
                    <a:pt x="2204602" y="1463"/>
                  </a:cubicBezTo>
                  <a:cubicBezTo>
                    <a:pt x="1522714" y="-2383"/>
                    <a:pt x="834417" y="1463"/>
                    <a:pt x="152528" y="11719"/>
                  </a:cubicBezTo>
                  <a:cubicBezTo>
                    <a:pt x="99977" y="11719"/>
                    <a:pt x="26918" y="7872"/>
                    <a:pt x="6409" y="34793"/>
                  </a:cubicBezTo>
                  <a:cubicBezTo>
                    <a:pt x="-6409" y="61713"/>
                    <a:pt x="6409" y="100171"/>
                    <a:pt x="6409" y="127091"/>
                  </a:cubicBezTo>
                  <a:cubicBezTo>
                    <a:pt x="7692" y="198878"/>
                    <a:pt x="0" y="270665"/>
                    <a:pt x="0" y="343735"/>
                  </a:cubicBezTo>
                  <a:close/>
                </a:path>
              </a:pathLst>
            </a:custGeom>
            <a:solidFill>
              <a:srgbClr val="FFC654"/>
            </a:solidFill>
            <a:ln w="1281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AA2DBA77-A542-C691-5A35-593DFACCC85B}"/>
                </a:ext>
              </a:extLst>
            </p:cNvPr>
            <p:cNvSpPr/>
            <p:nvPr/>
          </p:nvSpPr>
          <p:spPr>
            <a:xfrm>
              <a:off x="2003454" y="5624017"/>
              <a:ext cx="3423471" cy="446287"/>
            </a:xfrm>
            <a:custGeom>
              <a:avLst/>
              <a:gdLst>
                <a:gd name="connsiteX0" fmla="*/ 0 w 2452198"/>
                <a:gd name="connsiteY0" fmla="*/ 343734 h 446287"/>
                <a:gd name="connsiteX1" fmla="*/ 39734 w 2452198"/>
                <a:gd name="connsiteY1" fmla="*/ 423213 h 446287"/>
                <a:gd name="connsiteX2" fmla="*/ 225587 w 2452198"/>
                <a:gd name="connsiteY2" fmla="*/ 446288 h 446287"/>
                <a:gd name="connsiteX3" fmla="*/ 2284069 w 2452198"/>
                <a:gd name="connsiteY3" fmla="*/ 446288 h 446287"/>
                <a:gd name="connsiteX4" fmla="*/ 2396863 w 2452198"/>
                <a:gd name="connsiteY4" fmla="*/ 433469 h 446287"/>
                <a:gd name="connsiteX5" fmla="*/ 2430189 w 2452198"/>
                <a:gd name="connsiteY5" fmla="*/ 383474 h 446287"/>
                <a:gd name="connsiteX6" fmla="*/ 2449415 w 2452198"/>
                <a:gd name="connsiteY6" fmla="*/ 127091 h 446287"/>
                <a:gd name="connsiteX7" fmla="*/ 2396863 w 2452198"/>
                <a:gd name="connsiteY7" fmla="*/ 24537 h 446287"/>
                <a:gd name="connsiteX8" fmla="*/ 2204602 w 2452198"/>
                <a:gd name="connsiteY8" fmla="*/ 1463 h 446287"/>
                <a:gd name="connsiteX9" fmla="*/ 152528 w 2452198"/>
                <a:gd name="connsiteY9" fmla="*/ 11718 h 446287"/>
                <a:gd name="connsiteX10" fmla="*/ 6409 w 2452198"/>
                <a:gd name="connsiteY10" fmla="*/ 34793 h 446287"/>
                <a:gd name="connsiteX11" fmla="*/ 6409 w 2452198"/>
                <a:gd name="connsiteY11" fmla="*/ 127091 h 446287"/>
                <a:gd name="connsiteX12" fmla="*/ 0 w 2452198"/>
                <a:gd name="connsiteY12" fmla="*/ 343734 h 44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52198" h="446287">
                  <a:moveTo>
                    <a:pt x="0" y="343734"/>
                  </a:moveTo>
                  <a:cubicBezTo>
                    <a:pt x="0" y="370655"/>
                    <a:pt x="0" y="402703"/>
                    <a:pt x="39734" y="423213"/>
                  </a:cubicBezTo>
                  <a:cubicBezTo>
                    <a:pt x="85876" y="446288"/>
                    <a:pt x="158937" y="446288"/>
                    <a:pt x="225587" y="446288"/>
                  </a:cubicBezTo>
                  <a:cubicBezTo>
                    <a:pt x="913885" y="446288"/>
                    <a:pt x="1595773" y="446288"/>
                    <a:pt x="2284069" y="446288"/>
                  </a:cubicBezTo>
                  <a:cubicBezTo>
                    <a:pt x="2323805" y="446288"/>
                    <a:pt x="2369947" y="446288"/>
                    <a:pt x="2396863" y="433469"/>
                  </a:cubicBezTo>
                  <a:cubicBezTo>
                    <a:pt x="2423780" y="420649"/>
                    <a:pt x="2430189" y="400139"/>
                    <a:pt x="2430189" y="383474"/>
                  </a:cubicBezTo>
                  <a:cubicBezTo>
                    <a:pt x="2436597" y="297586"/>
                    <a:pt x="2443006" y="211697"/>
                    <a:pt x="2449415" y="127091"/>
                  </a:cubicBezTo>
                  <a:cubicBezTo>
                    <a:pt x="2455823" y="91197"/>
                    <a:pt x="2455823" y="47612"/>
                    <a:pt x="2396863" y="24537"/>
                  </a:cubicBezTo>
                  <a:cubicBezTo>
                    <a:pt x="2344312" y="1463"/>
                    <a:pt x="2271252" y="1463"/>
                    <a:pt x="2204602" y="1463"/>
                  </a:cubicBezTo>
                  <a:cubicBezTo>
                    <a:pt x="1522714" y="-2383"/>
                    <a:pt x="834416" y="1463"/>
                    <a:pt x="152528" y="11718"/>
                  </a:cubicBezTo>
                  <a:cubicBezTo>
                    <a:pt x="99977" y="11718"/>
                    <a:pt x="26916" y="7873"/>
                    <a:pt x="6409" y="34793"/>
                  </a:cubicBezTo>
                  <a:cubicBezTo>
                    <a:pt x="-6409" y="61713"/>
                    <a:pt x="6409" y="100170"/>
                    <a:pt x="6409" y="127091"/>
                  </a:cubicBezTo>
                  <a:cubicBezTo>
                    <a:pt x="6409" y="198878"/>
                    <a:pt x="0" y="270666"/>
                    <a:pt x="0" y="343734"/>
                  </a:cubicBezTo>
                  <a:close/>
                </a:path>
              </a:pathLst>
            </a:custGeom>
            <a:noFill/>
            <a:ln w="27244" cap="rnd">
              <a:solidFill>
                <a:srgbClr val="000000"/>
              </a:solidFill>
              <a:prstDash val="solid"/>
              <a:round/>
            </a:ln>
          </p:spPr>
          <p:txBody>
            <a:bodyPr rtlCol="0" anchor="ctr"/>
            <a:lstStyle/>
            <a:p>
              <a:endParaRPr lang="en-US"/>
            </a:p>
          </p:txBody>
        </p:sp>
        <p:sp>
          <p:nvSpPr>
            <p:cNvPr id="145" name="TextBox 144">
              <a:extLst>
                <a:ext uri="{FF2B5EF4-FFF2-40B4-BE49-F238E27FC236}">
                  <a16:creationId xmlns:a16="http://schemas.microsoft.com/office/drawing/2014/main" id="{DD6C9FE9-7865-0CD6-4DFF-144CD647F26F}"/>
                </a:ext>
              </a:extLst>
            </p:cNvPr>
            <p:cNvSpPr txBox="1"/>
            <p:nvPr/>
          </p:nvSpPr>
          <p:spPr>
            <a:xfrm>
              <a:off x="2055220" y="5562463"/>
              <a:ext cx="3807812" cy="597576"/>
            </a:xfrm>
            <a:prstGeom prst="rect">
              <a:avLst/>
            </a:prstGeom>
            <a:noFill/>
          </p:spPr>
          <p:txBody>
            <a:bodyPr wrap="square" rtlCol="0">
              <a:spAutoFit/>
            </a:bodyPr>
            <a:lstStyle/>
            <a:p>
              <a:r>
                <a:rPr lang="en-US" b="1" dirty="0">
                  <a:solidFill>
                    <a:srgbClr val="000000"/>
                  </a:solidFill>
                  <a:latin typeface="Calibri" panose="020F0502020204030204" pitchFamily="34" charset="0"/>
                  <a:cs typeface="Calibri" panose="020F0502020204030204" pitchFamily="34" charset="0"/>
                </a:rPr>
                <a:t>CARTOGRAPHIE DES RESSOURCES COMMUNAUTAIRES</a:t>
              </a:r>
            </a:p>
          </p:txBody>
        </p:sp>
      </p:grpSp>
      <p:sp>
        <p:nvSpPr>
          <p:cNvPr id="147" name="TextBox 146">
            <a:extLst>
              <a:ext uri="{FF2B5EF4-FFF2-40B4-BE49-F238E27FC236}">
                <a16:creationId xmlns:a16="http://schemas.microsoft.com/office/drawing/2014/main" id="{DAFF9C23-B20C-F781-9B1C-60597AB21F4D}"/>
              </a:ext>
            </a:extLst>
          </p:cNvPr>
          <p:cNvSpPr txBox="1"/>
          <p:nvPr/>
        </p:nvSpPr>
        <p:spPr>
          <a:xfrm>
            <a:off x="6523130" y="214779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CLIQUEZ POUR TYPE</a:t>
            </a:r>
          </a:p>
        </p:txBody>
      </p:sp>
      <p:sp>
        <p:nvSpPr>
          <p:cNvPr id="148" name="TextBox 147">
            <a:extLst>
              <a:ext uri="{FF2B5EF4-FFF2-40B4-BE49-F238E27FC236}">
                <a16:creationId xmlns:a16="http://schemas.microsoft.com/office/drawing/2014/main" id="{6BB18B0B-06F7-516A-1B1B-89BA80971175}"/>
              </a:ext>
            </a:extLst>
          </p:cNvPr>
          <p:cNvSpPr txBox="1"/>
          <p:nvPr/>
        </p:nvSpPr>
        <p:spPr>
          <a:xfrm>
            <a:off x="3210880" y="2721687"/>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CLIQUEZ POUR TYPE</a:t>
            </a:r>
          </a:p>
        </p:txBody>
      </p:sp>
      <p:sp>
        <p:nvSpPr>
          <p:cNvPr id="149" name="TextBox 148">
            <a:extLst>
              <a:ext uri="{FF2B5EF4-FFF2-40B4-BE49-F238E27FC236}">
                <a16:creationId xmlns:a16="http://schemas.microsoft.com/office/drawing/2014/main" id="{4F297440-18BA-75B6-F674-19E81CD77972}"/>
              </a:ext>
            </a:extLst>
          </p:cNvPr>
          <p:cNvSpPr txBox="1"/>
          <p:nvPr/>
        </p:nvSpPr>
        <p:spPr>
          <a:xfrm>
            <a:off x="6412774" y="3699372"/>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CLIQUEZ POUR TYPE</a:t>
            </a:r>
          </a:p>
        </p:txBody>
      </p:sp>
      <p:sp>
        <p:nvSpPr>
          <p:cNvPr id="150" name="TextBox 149">
            <a:extLst>
              <a:ext uri="{FF2B5EF4-FFF2-40B4-BE49-F238E27FC236}">
                <a16:creationId xmlns:a16="http://schemas.microsoft.com/office/drawing/2014/main" id="{C58610E5-5FF7-F3CC-4C7B-8A1889E33E1C}"/>
              </a:ext>
            </a:extLst>
          </p:cNvPr>
          <p:cNvSpPr txBox="1"/>
          <p:nvPr/>
        </p:nvSpPr>
        <p:spPr>
          <a:xfrm>
            <a:off x="3326197" y="4912018"/>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CLIQUEZ POUR TYPE</a:t>
            </a:r>
          </a:p>
        </p:txBody>
      </p:sp>
      <p:sp>
        <p:nvSpPr>
          <p:cNvPr id="151" name="TextBox 150">
            <a:extLst>
              <a:ext uri="{FF2B5EF4-FFF2-40B4-BE49-F238E27FC236}">
                <a16:creationId xmlns:a16="http://schemas.microsoft.com/office/drawing/2014/main" id="{C7507961-32E1-11E4-5AFB-3E0BA162E6A3}"/>
              </a:ext>
            </a:extLst>
          </p:cNvPr>
          <p:cNvSpPr txBox="1"/>
          <p:nvPr/>
        </p:nvSpPr>
        <p:spPr>
          <a:xfrm>
            <a:off x="5585570" y="5637944"/>
            <a:ext cx="2651517" cy="323165"/>
          </a:xfrm>
          <a:prstGeom prst="rect">
            <a:avLst/>
          </a:prstGeom>
          <a:noFill/>
        </p:spPr>
        <p:txBody>
          <a:bodyPr wrap="square" rtlCol="0">
            <a:spAutoFit/>
          </a:bodyPr>
          <a:lstStyle/>
          <a:p>
            <a:pPr algn="ctr"/>
            <a:r>
              <a:rPr lang="en-US" sz="1500" dirty="0">
                <a:solidFill>
                  <a:srgbClr val="000000"/>
                </a:solidFill>
                <a:latin typeface="Calibri" panose="020F0502020204030204" pitchFamily="34" charset="0"/>
                <a:cs typeface="Calibri" panose="020F0502020204030204" pitchFamily="34" charset="0"/>
              </a:rPr>
              <a:t>CLIQUEZ POUR TYPE</a:t>
            </a:r>
          </a:p>
        </p:txBody>
      </p:sp>
    </p:spTree>
    <p:extLst>
      <p:ext uri="{BB962C8B-B14F-4D97-AF65-F5344CB8AC3E}">
        <p14:creationId xmlns:p14="http://schemas.microsoft.com/office/powerpoint/2010/main" val="3670432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4D36565-A51A-7B45-9F16-452F6931C222}"/>
              </a:ext>
            </a:extLst>
          </p:cNvPr>
          <p:cNvSpPr>
            <a:spLocks noGrp="1"/>
          </p:cNvSpPr>
          <p:nvPr>
            <p:ph type="body" sz="quarter" idx="16"/>
          </p:nvPr>
        </p:nvSpPr>
        <p:spPr/>
        <p:txBody>
          <a:bodyPr/>
          <a:lstStyle/>
          <a:p>
            <a:r>
              <a:rPr lang="en-US" dirty="0"/>
              <a:t>Sujet 3 Module 3</a:t>
            </a:r>
          </a:p>
        </p:txBody>
      </p:sp>
      <p:sp>
        <p:nvSpPr>
          <p:cNvPr id="5" name="Text Placeholder 4">
            <a:extLst>
              <a:ext uri="{FF2B5EF4-FFF2-40B4-BE49-F238E27FC236}">
                <a16:creationId xmlns:a16="http://schemas.microsoft.com/office/drawing/2014/main" id="{B7A870B2-2CA1-3A46-A50C-75844760033D}"/>
              </a:ext>
            </a:extLst>
          </p:cNvPr>
          <p:cNvSpPr>
            <a:spLocks noGrp="1"/>
          </p:cNvSpPr>
          <p:nvPr>
            <p:ph type="body" sz="quarter" idx="17"/>
          </p:nvPr>
        </p:nvSpPr>
        <p:spPr>
          <a:xfrm>
            <a:off x="-86061" y="4359726"/>
            <a:ext cx="10133704" cy="992499"/>
          </a:xfrm>
        </p:spPr>
        <p:txBody>
          <a:bodyPr/>
          <a:lstStyle/>
          <a:p>
            <a:r>
              <a:rPr lang="en-US" sz="6600" dirty="0"/>
              <a:t>La prescription sociale en action</a:t>
            </a:r>
            <a:endParaRPr lang="en-US" dirty="0"/>
          </a:p>
        </p:txBody>
      </p:sp>
    </p:spTree>
    <p:extLst>
      <p:ext uri="{BB962C8B-B14F-4D97-AF65-F5344CB8AC3E}">
        <p14:creationId xmlns:p14="http://schemas.microsoft.com/office/powerpoint/2010/main" val="36280424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dirty="0"/>
              <a:t>SOMMAIRE</a:t>
            </a:r>
          </a:p>
        </p:txBody>
      </p:sp>
      <p:sp>
        <p:nvSpPr>
          <p:cNvPr id="69" name="Text Placeholder 68">
            <a:extLst>
              <a:ext uri="{FF2B5EF4-FFF2-40B4-BE49-F238E27FC236}">
                <a16:creationId xmlns:a16="http://schemas.microsoft.com/office/drawing/2014/main" id="{3712CBF0-B0BB-B842-8793-6F9F6B15737A}"/>
              </a:ext>
            </a:extLst>
          </p:cNvPr>
          <p:cNvSpPr>
            <a:spLocks noGrp="1"/>
          </p:cNvSpPr>
          <p:nvPr>
            <p:ph type="body" sz="quarter" idx="19"/>
          </p:nvPr>
        </p:nvSpPr>
        <p:spPr>
          <a:xfrm>
            <a:off x="1554069" y="2161283"/>
            <a:ext cx="1604905" cy="930105"/>
          </a:xfrm>
        </p:spPr>
        <p:txBody>
          <a:bodyPr/>
          <a:lstStyle/>
          <a:p>
            <a:pPr algn="ctr"/>
            <a:r>
              <a:rPr lang="en-US" sz="2000" dirty="0"/>
              <a:t>Introduction à la prescription sociale en action</a:t>
            </a:r>
          </a:p>
        </p:txBody>
      </p:sp>
      <p:sp>
        <p:nvSpPr>
          <p:cNvPr id="71" name="Text Placeholder 70">
            <a:extLst>
              <a:ext uri="{FF2B5EF4-FFF2-40B4-BE49-F238E27FC236}">
                <a16:creationId xmlns:a16="http://schemas.microsoft.com/office/drawing/2014/main" id="{D3EDDC81-65FD-F042-8F24-5491CD392921}"/>
              </a:ext>
            </a:extLst>
          </p:cNvPr>
          <p:cNvSpPr>
            <a:spLocks noGrp="1"/>
          </p:cNvSpPr>
          <p:nvPr>
            <p:ph type="body" sz="quarter" idx="21"/>
          </p:nvPr>
        </p:nvSpPr>
        <p:spPr>
          <a:xfrm>
            <a:off x="4188073" y="2048878"/>
            <a:ext cx="1604905" cy="930105"/>
          </a:xfrm>
        </p:spPr>
        <p:txBody>
          <a:bodyPr/>
          <a:lstStyle/>
          <a:p>
            <a:pPr algn="ctr"/>
            <a:r>
              <a:rPr lang="en-US" dirty="0"/>
              <a:t>Exploration à ce jour des modules 1 et 2</a:t>
            </a:r>
          </a:p>
        </p:txBody>
      </p:sp>
      <p:sp>
        <p:nvSpPr>
          <p:cNvPr id="73" name="Text Placeholder 72">
            <a:extLst>
              <a:ext uri="{FF2B5EF4-FFF2-40B4-BE49-F238E27FC236}">
                <a16:creationId xmlns:a16="http://schemas.microsoft.com/office/drawing/2014/main" id="{DFF17F44-CA33-624D-A474-DA7A3ACD311A}"/>
              </a:ext>
            </a:extLst>
          </p:cNvPr>
          <p:cNvSpPr>
            <a:spLocks noGrp="1"/>
          </p:cNvSpPr>
          <p:nvPr>
            <p:ph type="body" sz="quarter" idx="23"/>
          </p:nvPr>
        </p:nvSpPr>
        <p:spPr>
          <a:xfrm>
            <a:off x="6492850" y="2048878"/>
            <a:ext cx="1940577" cy="930105"/>
          </a:xfrm>
        </p:spPr>
        <p:txBody>
          <a:bodyPr/>
          <a:lstStyle/>
          <a:p>
            <a:pPr algn="ctr"/>
            <a:r>
              <a:rPr lang="en-US" dirty="0"/>
              <a:t>La prescription sociale européenne en action</a:t>
            </a:r>
          </a:p>
          <a:p>
            <a:endParaRPr lang="en-US" dirty="0"/>
          </a:p>
        </p:txBody>
      </p:sp>
      <p:sp>
        <p:nvSpPr>
          <p:cNvPr id="68" name="Text Placeholder 67">
            <a:extLst>
              <a:ext uri="{FF2B5EF4-FFF2-40B4-BE49-F238E27FC236}">
                <a16:creationId xmlns:a16="http://schemas.microsoft.com/office/drawing/2014/main" id="{1E54137F-9A78-1243-9DBC-6F42378384D9}"/>
              </a:ext>
            </a:extLst>
          </p:cNvPr>
          <p:cNvSpPr>
            <a:spLocks noGrp="1"/>
          </p:cNvSpPr>
          <p:nvPr>
            <p:ph type="body" sz="quarter" idx="18"/>
          </p:nvPr>
        </p:nvSpPr>
        <p:spPr>
          <a:xfrm>
            <a:off x="1104838" y="1847364"/>
            <a:ext cx="584381" cy="1215876"/>
          </a:xfrm>
        </p:spPr>
        <p:txBody>
          <a:bodyPr/>
          <a:lstStyle/>
          <a:p>
            <a:r>
              <a:rPr lang="en-US" dirty="0">
                <a:solidFill>
                  <a:srgbClr val="FFC652"/>
                </a:solidFill>
              </a:rPr>
              <a:t>1</a:t>
            </a:r>
          </a:p>
        </p:txBody>
      </p:sp>
      <p:sp>
        <p:nvSpPr>
          <p:cNvPr id="70" name="Text Placeholder 69">
            <a:extLst>
              <a:ext uri="{FF2B5EF4-FFF2-40B4-BE49-F238E27FC236}">
                <a16:creationId xmlns:a16="http://schemas.microsoft.com/office/drawing/2014/main" id="{A11B5297-91AA-6E43-96A1-1CCB5F0EED44}"/>
              </a:ext>
            </a:extLst>
          </p:cNvPr>
          <p:cNvSpPr>
            <a:spLocks noGrp="1"/>
          </p:cNvSpPr>
          <p:nvPr>
            <p:ph type="body" sz="quarter" idx="20"/>
          </p:nvPr>
        </p:nvSpPr>
        <p:spPr/>
        <p:txBody>
          <a:bodyPr/>
          <a:lstStyle/>
          <a:p>
            <a:r>
              <a:rPr lang="en-US" dirty="0">
                <a:solidFill>
                  <a:srgbClr val="FFC652"/>
                </a:solidFill>
              </a:rPr>
              <a:t>2</a:t>
            </a:r>
          </a:p>
        </p:txBody>
      </p:sp>
      <p:sp>
        <p:nvSpPr>
          <p:cNvPr id="72" name="Text Placeholder 71">
            <a:extLst>
              <a:ext uri="{FF2B5EF4-FFF2-40B4-BE49-F238E27FC236}">
                <a16:creationId xmlns:a16="http://schemas.microsoft.com/office/drawing/2014/main" id="{41BB1296-7E83-3D4C-8CBF-BD441927F701}"/>
              </a:ext>
            </a:extLst>
          </p:cNvPr>
          <p:cNvSpPr>
            <a:spLocks noGrp="1"/>
          </p:cNvSpPr>
          <p:nvPr>
            <p:ph type="body" sz="quarter" idx="22"/>
          </p:nvPr>
        </p:nvSpPr>
        <p:spPr/>
        <p:txBody>
          <a:bodyPr/>
          <a:lstStyle/>
          <a:p>
            <a:r>
              <a:rPr lang="en-US" dirty="0">
                <a:solidFill>
                  <a:srgbClr val="FFC652"/>
                </a:solidFill>
              </a:rPr>
              <a:t>3</a:t>
            </a:r>
          </a:p>
        </p:txBody>
      </p:sp>
      <p:sp>
        <p:nvSpPr>
          <p:cNvPr id="74" name="Text Placeholder 73">
            <a:extLst>
              <a:ext uri="{FF2B5EF4-FFF2-40B4-BE49-F238E27FC236}">
                <a16:creationId xmlns:a16="http://schemas.microsoft.com/office/drawing/2014/main" id="{2393A928-B9C0-F545-9E5C-1180B28354C9}"/>
              </a:ext>
            </a:extLst>
          </p:cNvPr>
          <p:cNvSpPr>
            <a:spLocks noGrp="1"/>
          </p:cNvSpPr>
          <p:nvPr>
            <p:ph type="body" sz="quarter" idx="24"/>
          </p:nvPr>
        </p:nvSpPr>
        <p:spPr/>
        <p:txBody>
          <a:bodyPr/>
          <a:lstStyle/>
          <a:p>
            <a:r>
              <a:rPr lang="en-US" dirty="0">
                <a:solidFill>
                  <a:srgbClr val="FFC652"/>
                </a:solidFill>
              </a:rPr>
              <a:t>4</a:t>
            </a:r>
          </a:p>
        </p:txBody>
      </p:sp>
      <p:sp>
        <p:nvSpPr>
          <p:cNvPr id="76" name="Text Placeholder 75">
            <a:extLst>
              <a:ext uri="{FF2B5EF4-FFF2-40B4-BE49-F238E27FC236}">
                <a16:creationId xmlns:a16="http://schemas.microsoft.com/office/drawing/2014/main" id="{5F519ECC-8268-D94D-9FE3-8E75C4D7A0ED}"/>
              </a:ext>
            </a:extLst>
          </p:cNvPr>
          <p:cNvSpPr>
            <a:spLocks noGrp="1"/>
          </p:cNvSpPr>
          <p:nvPr>
            <p:ph type="body" sz="quarter" idx="26"/>
          </p:nvPr>
        </p:nvSpPr>
        <p:spPr/>
        <p:txBody>
          <a:bodyPr/>
          <a:lstStyle/>
          <a:p>
            <a:endParaRPr lang="en-US" dirty="0"/>
          </a:p>
          <a:p>
            <a:endParaRPr lang="en-US" dirty="0"/>
          </a:p>
        </p:txBody>
      </p:sp>
      <p:sp>
        <p:nvSpPr>
          <p:cNvPr id="77" name="Text Placeholder 76">
            <a:extLst>
              <a:ext uri="{FF2B5EF4-FFF2-40B4-BE49-F238E27FC236}">
                <a16:creationId xmlns:a16="http://schemas.microsoft.com/office/drawing/2014/main" id="{A3AF5C56-705E-C04F-B11F-32917F6947B7}"/>
              </a:ext>
            </a:extLst>
          </p:cNvPr>
          <p:cNvSpPr>
            <a:spLocks noGrp="1"/>
          </p:cNvSpPr>
          <p:nvPr>
            <p:ph type="body" sz="quarter" idx="27"/>
          </p:nvPr>
        </p:nvSpPr>
        <p:spPr>
          <a:xfrm>
            <a:off x="3959236" y="4243114"/>
            <a:ext cx="1929782" cy="996685"/>
          </a:xfrm>
        </p:spPr>
        <p:txBody>
          <a:bodyPr/>
          <a:lstStyle/>
          <a:p>
            <a:pPr algn="ctr"/>
            <a:r>
              <a:rPr lang="en-US" dirty="0"/>
              <a:t>Exemples d'éthiques de prescription sociale</a:t>
            </a:r>
          </a:p>
          <a:p>
            <a:endParaRPr lang="en-US" dirty="0"/>
          </a:p>
        </p:txBody>
      </p:sp>
      <p:sp>
        <p:nvSpPr>
          <p:cNvPr id="78" name="Text Placeholder 77">
            <a:extLst>
              <a:ext uri="{FF2B5EF4-FFF2-40B4-BE49-F238E27FC236}">
                <a16:creationId xmlns:a16="http://schemas.microsoft.com/office/drawing/2014/main" id="{75F03B04-87CE-3B48-9D19-5581AE41E68C}"/>
              </a:ext>
            </a:extLst>
          </p:cNvPr>
          <p:cNvSpPr>
            <a:spLocks noGrp="1"/>
          </p:cNvSpPr>
          <p:nvPr>
            <p:ph type="body" sz="quarter" idx="28"/>
          </p:nvPr>
        </p:nvSpPr>
        <p:spPr>
          <a:xfrm>
            <a:off x="6453561" y="4503886"/>
            <a:ext cx="1604905" cy="930105"/>
          </a:xfrm>
        </p:spPr>
        <p:txBody>
          <a:bodyPr/>
          <a:lstStyle/>
          <a:p>
            <a:pPr algn="ctr"/>
            <a:r>
              <a:rPr lang="en-US" dirty="0"/>
              <a:t>Modèles de </a:t>
            </a:r>
            <a:r>
              <a:rPr lang="en-US" dirty="0" err="1"/>
              <a:t>soins</a:t>
            </a:r>
            <a:r>
              <a:rPr lang="en-US" dirty="0"/>
              <a:t> par étapes</a:t>
            </a:r>
          </a:p>
          <a:p>
            <a:endParaRPr lang="en-US" dirty="0"/>
          </a:p>
        </p:txBody>
      </p:sp>
      <p:sp>
        <p:nvSpPr>
          <p:cNvPr id="79" name="Text Placeholder 78">
            <a:extLst>
              <a:ext uri="{FF2B5EF4-FFF2-40B4-BE49-F238E27FC236}">
                <a16:creationId xmlns:a16="http://schemas.microsoft.com/office/drawing/2014/main" id="{565A8138-AB87-AC49-8053-5E1085967D2F}"/>
              </a:ext>
            </a:extLst>
          </p:cNvPr>
          <p:cNvSpPr>
            <a:spLocks noGrp="1"/>
          </p:cNvSpPr>
          <p:nvPr>
            <p:ph type="body" sz="quarter" idx="29"/>
          </p:nvPr>
        </p:nvSpPr>
        <p:spPr>
          <a:xfrm>
            <a:off x="9052777" y="4845813"/>
            <a:ext cx="1604905" cy="930105"/>
          </a:xfrm>
        </p:spPr>
        <p:txBody>
          <a:bodyPr/>
          <a:lstStyle/>
          <a:p>
            <a:pPr algn="ctr"/>
            <a:r>
              <a:rPr lang="en-US" dirty="0"/>
              <a:t>conclusions</a:t>
            </a:r>
          </a:p>
        </p:txBody>
      </p:sp>
      <p:sp>
        <p:nvSpPr>
          <p:cNvPr id="80" name="Text Placeholder 79">
            <a:extLst>
              <a:ext uri="{FF2B5EF4-FFF2-40B4-BE49-F238E27FC236}">
                <a16:creationId xmlns:a16="http://schemas.microsoft.com/office/drawing/2014/main" id="{FF24CAFE-B8B1-9F4F-AF76-03B008C37C38}"/>
              </a:ext>
            </a:extLst>
          </p:cNvPr>
          <p:cNvSpPr>
            <a:spLocks noGrp="1"/>
          </p:cNvSpPr>
          <p:nvPr>
            <p:ph type="body" sz="quarter" idx="30"/>
          </p:nvPr>
        </p:nvSpPr>
        <p:spPr/>
        <p:txBody>
          <a:bodyPr/>
          <a:lstStyle/>
          <a:p>
            <a:r>
              <a:rPr lang="en-US" dirty="0">
                <a:solidFill>
                  <a:srgbClr val="FFC652"/>
                </a:solidFill>
              </a:rPr>
              <a:t>5</a:t>
            </a:r>
          </a:p>
        </p:txBody>
      </p:sp>
      <p:sp>
        <p:nvSpPr>
          <p:cNvPr id="81" name="Text Placeholder 80">
            <a:extLst>
              <a:ext uri="{FF2B5EF4-FFF2-40B4-BE49-F238E27FC236}">
                <a16:creationId xmlns:a16="http://schemas.microsoft.com/office/drawing/2014/main" id="{49688514-1BAD-F742-BB43-2489D29AAB76}"/>
              </a:ext>
            </a:extLst>
          </p:cNvPr>
          <p:cNvSpPr>
            <a:spLocks noGrp="1"/>
          </p:cNvSpPr>
          <p:nvPr>
            <p:ph type="body" sz="quarter" idx="31"/>
          </p:nvPr>
        </p:nvSpPr>
        <p:spPr/>
        <p:txBody>
          <a:bodyPr/>
          <a:lstStyle/>
          <a:p>
            <a:r>
              <a:rPr lang="en-US" dirty="0">
                <a:solidFill>
                  <a:srgbClr val="FFC652"/>
                </a:solidFill>
              </a:rPr>
              <a:t>6</a:t>
            </a:r>
          </a:p>
        </p:txBody>
      </p:sp>
      <p:sp>
        <p:nvSpPr>
          <p:cNvPr id="82" name="Text Placeholder 81">
            <a:extLst>
              <a:ext uri="{FF2B5EF4-FFF2-40B4-BE49-F238E27FC236}">
                <a16:creationId xmlns:a16="http://schemas.microsoft.com/office/drawing/2014/main" id="{625D8B67-7501-3143-BC82-98E266B4D554}"/>
              </a:ext>
            </a:extLst>
          </p:cNvPr>
          <p:cNvSpPr>
            <a:spLocks noGrp="1"/>
          </p:cNvSpPr>
          <p:nvPr>
            <p:ph type="body" sz="quarter" idx="32"/>
          </p:nvPr>
        </p:nvSpPr>
        <p:spPr/>
        <p:txBody>
          <a:bodyPr/>
          <a:lstStyle/>
          <a:p>
            <a:r>
              <a:rPr lang="en-US" dirty="0">
                <a:solidFill>
                  <a:srgbClr val="FFC652"/>
                </a:solidFill>
              </a:rPr>
              <a:t>7</a:t>
            </a:r>
          </a:p>
        </p:txBody>
      </p:sp>
      <p:sp>
        <p:nvSpPr>
          <p:cNvPr id="83" name="Text Placeholder 82">
            <a:extLst>
              <a:ext uri="{FF2B5EF4-FFF2-40B4-BE49-F238E27FC236}">
                <a16:creationId xmlns:a16="http://schemas.microsoft.com/office/drawing/2014/main" id="{02B3D339-8BD2-9F41-82F6-9D30AEA257B8}"/>
              </a:ext>
            </a:extLst>
          </p:cNvPr>
          <p:cNvSpPr>
            <a:spLocks noGrp="1"/>
          </p:cNvSpPr>
          <p:nvPr>
            <p:ph type="body" sz="quarter" idx="33"/>
          </p:nvPr>
        </p:nvSpPr>
        <p:spPr/>
        <p:txBody>
          <a:bodyPr/>
          <a:lstStyle/>
          <a:p>
            <a:r>
              <a:rPr lang="en-US" dirty="0">
                <a:solidFill>
                  <a:srgbClr val="FFC652"/>
                </a:solidFill>
              </a:rPr>
              <a:t>8</a:t>
            </a:r>
          </a:p>
        </p:txBody>
      </p:sp>
      <p:sp>
        <p:nvSpPr>
          <p:cNvPr id="2" name="Text Placeholder 1">
            <a:extLst>
              <a:ext uri="{FF2B5EF4-FFF2-40B4-BE49-F238E27FC236}">
                <a16:creationId xmlns:a16="http://schemas.microsoft.com/office/drawing/2014/main" id="{7BB7F155-8B98-5591-B812-05E10DA368FB}"/>
              </a:ext>
            </a:extLst>
          </p:cNvPr>
          <p:cNvSpPr>
            <a:spLocks noGrp="1"/>
          </p:cNvSpPr>
          <p:nvPr>
            <p:ph type="body" sz="quarter" idx="25"/>
          </p:nvPr>
        </p:nvSpPr>
        <p:spPr>
          <a:xfrm>
            <a:off x="9034731" y="2048878"/>
            <a:ext cx="2321467" cy="930105"/>
          </a:xfrm>
        </p:spPr>
        <p:txBody>
          <a:bodyPr/>
          <a:lstStyle/>
          <a:p>
            <a:pPr algn="ctr"/>
            <a:r>
              <a:rPr lang="en-GB" dirty="0"/>
              <a:t>La prescription sociale dans un contexte de soins de santé</a:t>
            </a:r>
          </a:p>
        </p:txBody>
      </p:sp>
      <p:sp>
        <p:nvSpPr>
          <p:cNvPr id="3" name="TextBox 2">
            <a:extLst>
              <a:ext uri="{FF2B5EF4-FFF2-40B4-BE49-F238E27FC236}">
                <a16:creationId xmlns:a16="http://schemas.microsoft.com/office/drawing/2014/main" id="{B065E702-B6CF-3E4C-4B0B-895BC3A89906}"/>
              </a:ext>
            </a:extLst>
          </p:cNvPr>
          <p:cNvSpPr txBox="1"/>
          <p:nvPr/>
        </p:nvSpPr>
        <p:spPr>
          <a:xfrm>
            <a:off x="1334970" y="4479869"/>
            <a:ext cx="1842755" cy="830997"/>
          </a:xfrm>
          <a:prstGeom prst="rect">
            <a:avLst/>
          </a:prstGeom>
          <a:noFill/>
        </p:spPr>
        <p:txBody>
          <a:bodyPr wrap="square" rtlCol="0">
            <a:spAutoFit/>
          </a:bodyPr>
          <a:lstStyle/>
          <a:p>
            <a:pPr algn="ctr"/>
            <a:r>
              <a:rPr lang="en-GB" sz="2400" b="1" dirty="0">
                <a:latin typeface="Amatic SC" panose="00000500000000000000" pitchFamily="2" charset="-79"/>
                <a:cs typeface="Amatic SC" panose="00000500000000000000" pitchFamily="2" charset="-79"/>
              </a:rPr>
              <a:t>Exemples de coproduction</a:t>
            </a:r>
          </a:p>
        </p:txBody>
      </p:sp>
    </p:spTree>
    <p:extLst>
      <p:ext uri="{BB962C8B-B14F-4D97-AF65-F5344CB8AC3E}">
        <p14:creationId xmlns:p14="http://schemas.microsoft.com/office/powerpoint/2010/main" val="10388583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378755-BDC6-C241-9099-14691C1EE2D9}"/>
              </a:ext>
            </a:extLst>
          </p:cNvPr>
          <p:cNvSpPr>
            <a:spLocks noGrp="1"/>
          </p:cNvSpPr>
          <p:nvPr>
            <p:ph type="body" sz="quarter" idx="16"/>
          </p:nvPr>
        </p:nvSpPr>
        <p:spPr>
          <a:xfrm>
            <a:off x="438619" y="1208453"/>
            <a:ext cx="2518175" cy="1051879"/>
          </a:xfrm>
        </p:spPr>
        <p:txBody>
          <a:bodyPr>
            <a:noAutofit/>
          </a:bodyPr>
          <a:lstStyle/>
          <a:p>
            <a:pPr algn="ctr">
              <a:lnSpc>
                <a:spcPct val="160000"/>
              </a:lnSpc>
            </a:pPr>
            <a:r>
              <a:rPr lang="en-US" sz="1400" dirty="0">
                <a:effectLst>
                  <a:outerShdw blurRad="38100" dist="38100" dir="2700000" algn="tl">
                    <a:srgbClr val="000000">
                      <a:alpha val="43137"/>
                    </a:srgbClr>
                  </a:outerShdw>
                </a:effectLst>
              </a:rPr>
              <a:t>Le </a:t>
            </a:r>
            <a:r>
              <a:rPr lang="en-US" sz="1400" dirty="0" err="1">
                <a:effectLst>
                  <a:outerShdw blurRad="38100" dist="38100" dir="2700000" algn="tl">
                    <a:srgbClr val="000000">
                      <a:alpha val="43137"/>
                    </a:srgbClr>
                  </a:outerShdw>
                </a:effectLst>
              </a:rPr>
              <a:t>projet</a:t>
            </a:r>
            <a:r>
              <a:rPr lang="en-US" sz="1400" dirty="0">
                <a:effectLst>
                  <a:outerShdw blurRad="38100" dist="38100" dir="2700000" algn="tl">
                    <a:srgbClr val="000000">
                      <a:alpha val="43137"/>
                    </a:srgbClr>
                  </a:outerShdw>
                </a:effectLst>
              </a:rPr>
              <a:t> </a:t>
            </a:r>
            <a:r>
              <a:rPr lang="en-US" sz="1400" dirty="0" err="1">
                <a:effectLst>
                  <a:outerShdw blurRad="38100" dist="38100" dir="2700000" algn="tl">
                    <a:srgbClr val="000000">
                      <a:alpha val="43137"/>
                    </a:srgbClr>
                  </a:outerShdw>
                </a:effectLst>
              </a:rPr>
              <a:t>ACTIVATEest</a:t>
            </a:r>
            <a:r>
              <a:rPr lang="en-US" sz="1400" dirty="0">
                <a:effectLst>
                  <a:outerShdw blurRad="38100" dist="38100" dir="2700000" algn="tl">
                    <a:srgbClr val="000000">
                      <a:alpha val="43137"/>
                    </a:srgbClr>
                  </a:outerShdw>
                </a:effectLst>
              </a:rPr>
              <a:t> le premier projet d'éducation des </a:t>
            </a:r>
            <a:r>
              <a:rPr lang="en-US" sz="1400" dirty="0" err="1">
                <a:effectLst>
                  <a:outerShdw blurRad="38100" dist="38100" dir="2700000" algn="tl">
                    <a:srgbClr val="000000">
                      <a:alpha val="43137"/>
                    </a:srgbClr>
                  </a:outerShdw>
                </a:effectLst>
              </a:rPr>
              <a:t>adultes</a:t>
            </a:r>
            <a:r>
              <a:rPr lang="en-US" sz="1400" dirty="0">
                <a:effectLst>
                  <a:outerShdw blurRad="38100" dist="38100" dir="2700000" algn="tl">
                    <a:srgbClr val="000000">
                      <a:alpha val="43137"/>
                    </a:srgbClr>
                  </a:outerShdw>
                </a:effectLst>
              </a:rPr>
              <a:t> consacré à la prescription sociale.</a:t>
            </a:r>
          </a:p>
        </p:txBody>
      </p:sp>
      <p:sp>
        <p:nvSpPr>
          <p:cNvPr id="4" name="Text Placeholder 3">
            <a:extLst>
              <a:ext uri="{FF2B5EF4-FFF2-40B4-BE49-F238E27FC236}">
                <a16:creationId xmlns:a16="http://schemas.microsoft.com/office/drawing/2014/main" id="{CB9824A5-2B3E-9B4C-99B9-F40DDFDE243B}"/>
              </a:ext>
            </a:extLst>
          </p:cNvPr>
          <p:cNvSpPr>
            <a:spLocks noGrp="1"/>
          </p:cNvSpPr>
          <p:nvPr>
            <p:ph type="body" sz="quarter" idx="18"/>
          </p:nvPr>
        </p:nvSpPr>
        <p:spPr>
          <a:xfrm>
            <a:off x="525774" y="4674192"/>
            <a:ext cx="2400306" cy="684000"/>
          </a:xfrm>
        </p:spPr>
        <p:txBody>
          <a:bodyPr/>
          <a:lstStyle/>
          <a:p>
            <a:pPr algn="ctr"/>
            <a:r>
              <a:rPr lang="en-US" sz="3600" dirty="0">
                <a:solidFill>
                  <a:srgbClr val="51A9BA"/>
                </a:solidFill>
                <a:effectLst>
                  <a:outerShdw blurRad="38100" dist="38100" dir="2700000" algn="tl">
                    <a:srgbClr val="000000">
                      <a:alpha val="43137"/>
                    </a:srgbClr>
                  </a:outerShdw>
                </a:effectLst>
              </a:rPr>
              <a:t>ÉTAPE 03</a:t>
            </a:r>
          </a:p>
        </p:txBody>
      </p:sp>
      <p:sp>
        <p:nvSpPr>
          <p:cNvPr id="5" name="Text Placeholder 4">
            <a:extLst>
              <a:ext uri="{FF2B5EF4-FFF2-40B4-BE49-F238E27FC236}">
                <a16:creationId xmlns:a16="http://schemas.microsoft.com/office/drawing/2014/main" id="{96447904-715D-5B45-87A1-2376457CC5E9}"/>
              </a:ext>
            </a:extLst>
          </p:cNvPr>
          <p:cNvSpPr>
            <a:spLocks noGrp="1"/>
          </p:cNvSpPr>
          <p:nvPr>
            <p:ph type="body" sz="quarter" idx="19"/>
          </p:nvPr>
        </p:nvSpPr>
        <p:spPr>
          <a:xfrm>
            <a:off x="217520" y="2697936"/>
            <a:ext cx="2518175" cy="684000"/>
          </a:xfrm>
        </p:spPr>
        <p:txBody>
          <a:bodyPr/>
          <a:lstStyle/>
          <a:p>
            <a:pPr algn="ctr"/>
            <a:r>
              <a:rPr lang="en-US" sz="3600" dirty="0">
                <a:solidFill>
                  <a:srgbClr val="F3BDB7"/>
                </a:solidFill>
                <a:effectLst>
                  <a:outerShdw blurRad="38100" dist="38100" dir="2700000" algn="tl">
                    <a:srgbClr val="000000">
                      <a:alpha val="43137"/>
                    </a:srgbClr>
                  </a:outerShdw>
                </a:effectLst>
              </a:rPr>
              <a:t>ÉTAPE 02</a:t>
            </a:r>
          </a:p>
        </p:txBody>
      </p:sp>
      <p:sp>
        <p:nvSpPr>
          <p:cNvPr id="6" name="Text Placeholder 5">
            <a:extLst>
              <a:ext uri="{FF2B5EF4-FFF2-40B4-BE49-F238E27FC236}">
                <a16:creationId xmlns:a16="http://schemas.microsoft.com/office/drawing/2014/main" id="{5B89E384-E7F2-FC4E-B344-286643604AE6}"/>
              </a:ext>
            </a:extLst>
          </p:cNvPr>
          <p:cNvSpPr>
            <a:spLocks noGrp="1"/>
          </p:cNvSpPr>
          <p:nvPr>
            <p:ph type="body" sz="quarter" idx="20"/>
          </p:nvPr>
        </p:nvSpPr>
        <p:spPr>
          <a:xfrm>
            <a:off x="217520" y="657741"/>
            <a:ext cx="2739274" cy="684000"/>
          </a:xfrm>
        </p:spPr>
        <p:txBody>
          <a:bodyPr/>
          <a:lstStyle/>
          <a:p>
            <a:pPr algn="ctr"/>
            <a:r>
              <a:rPr lang="en-US" sz="3600" dirty="0">
                <a:solidFill>
                  <a:srgbClr val="FFC652"/>
                </a:solidFill>
                <a:effectLst>
                  <a:outerShdw blurRad="38100" dist="38100" dir="2700000" algn="tl">
                    <a:srgbClr val="000000">
                      <a:alpha val="43137"/>
                    </a:srgbClr>
                  </a:outerShdw>
                </a:effectLst>
              </a:rPr>
              <a:t>ÉTAPE 01</a:t>
            </a:r>
          </a:p>
        </p:txBody>
      </p:sp>
      <p:sp>
        <p:nvSpPr>
          <p:cNvPr id="43" name="Text Placeholder 42">
            <a:extLst>
              <a:ext uri="{FF2B5EF4-FFF2-40B4-BE49-F238E27FC236}">
                <a16:creationId xmlns:a16="http://schemas.microsoft.com/office/drawing/2014/main" id="{87B017AC-EE82-C046-BE09-92231B41A4BF}"/>
              </a:ext>
            </a:extLst>
          </p:cNvPr>
          <p:cNvSpPr>
            <a:spLocks noGrp="1"/>
          </p:cNvSpPr>
          <p:nvPr>
            <p:ph type="body" sz="quarter" idx="21"/>
          </p:nvPr>
        </p:nvSpPr>
        <p:spPr>
          <a:xfrm>
            <a:off x="9333428" y="4834511"/>
            <a:ext cx="2400306" cy="711068"/>
          </a:xfrm>
        </p:spPr>
        <p:txBody>
          <a:bodyPr/>
          <a:lstStyle/>
          <a:p>
            <a:pPr algn="ctr"/>
            <a:r>
              <a:rPr lang="en-US" sz="3600" dirty="0">
                <a:solidFill>
                  <a:srgbClr val="51A9BA"/>
                </a:solidFill>
                <a:effectLst>
                  <a:outerShdw blurRad="38100" dist="38100" dir="2700000" algn="tl">
                    <a:srgbClr val="000000">
                      <a:alpha val="43137"/>
                    </a:srgbClr>
                  </a:outerShdw>
                </a:effectLst>
              </a:rPr>
              <a:t>ÉTAPE 06</a:t>
            </a:r>
          </a:p>
        </p:txBody>
      </p:sp>
      <p:sp>
        <p:nvSpPr>
          <p:cNvPr id="50" name="Text Placeholder 49">
            <a:extLst>
              <a:ext uri="{FF2B5EF4-FFF2-40B4-BE49-F238E27FC236}">
                <a16:creationId xmlns:a16="http://schemas.microsoft.com/office/drawing/2014/main" id="{5FF76308-5222-4C43-83DC-9497721620E9}"/>
              </a:ext>
            </a:extLst>
          </p:cNvPr>
          <p:cNvSpPr>
            <a:spLocks noGrp="1"/>
          </p:cNvSpPr>
          <p:nvPr>
            <p:ph type="body" sz="quarter" idx="22"/>
          </p:nvPr>
        </p:nvSpPr>
        <p:spPr>
          <a:xfrm>
            <a:off x="9656242" y="2745000"/>
            <a:ext cx="2064029" cy="684000"/>
          </a:xfrm>
        </p:spPr>
        <p:txBody>
          <a:bodyPr/>
          <a:lstStyle/>
          <a:p>
            <a:pPr algn="ctr"/>
            <a:r>
              <a:rPr lang="en-US" sz="3600" dirty="0">
                <a:solidFill>
                  <a:srgbClr val="F3BDB7"/>
                </a:solidFill>
                <a:effectLst>
                  <a:outerShdw blurRad="38100" dist="38100" dir="2700000" algn="tl">
                    <a:srgbClr val="000000">
                      <a:alpha val="43137"/>
                    </a:srgbClr>
                  </a:outerShdw>
                </a:effectLst>
              </a:rPr>
              <a:t>ÉTAPE 05</a:t>
            </a:r>
          </a:p>
        </p:txBody>
      </p:sp>
      <p:sp>
        <p:nvSpPr>
          <p:cNvPr id="51" name="Text Placeholder 50">
            <a:extLst>
              <a:ext uri="{FF2B5EF4-FFF2-40B4-BE49-F238E27FC236}">
                <a16:creationId xmlns:a16="http://schemas.microsoft.com/office/drawing/2014/main" id="{25A75075-AAE3-7B4E-9DEF-7DBE76CDC4E7}"/>
              </a:ext>
            </a:extLst>
          </p:cNvPr>
          <p:cNvSpPr>
            <a:spLocks noGrp="1"/>
          </p:cNvSpPr>
          <p:nvPr>
            <p:ph type="body" sz="quarter" idx="23"/>
          </p:nvPr>
        </p:nvSpPr>
        <p:spPr>
          <a:xfrm>
            <a:off x="9333429" y="430306"/>
            <a:ext cx="2400305" cy="763839"/>
          </a:xfrm>
        </p:spPr>
        <p:txBody>
          <a:bodyPr/>
          <a:lstStyle/>
          <a:p>
            <a:pPr algn="ctr"/>
            <a:r>
              <a:rPr lang="en-US" sz="3600" dirty="0">
                <a:solidFill>
                  <a:srgbClr val="FFC652"/>
                </a:solidFill>
                <a:effectLst>
                  <a:outerShdw blurRad="38100" dist="38100" dir="2700000" algn="tl">
                    <a:srgbClr val="000000">
                      <a:alpha val="43137"/>
                    </a:srgbClr>
                  </a:outerShdw>
                </a:effectLst>
              </a:rPr>
              <a:t>ÉTAPE 04</a:t>
            </a:r>
          </a:p>
        </p:txBody>
      </p:sp>
      <p:sp>
        <p:nvSpPr>
          <p:cNvPr id="52" name="Text Placeholder 51">
            <a:extLst>
              <a:ext uri="{FF2B5EF4-FFF2-40B4-BE49-F238E27FC236}">
                <a16:creationId xmlns:a16="http://schemas.microsoft.com/office/drawing/2014/main" id="{FC4477B5-E98E-4847-B8DA-20918D4E1B8A}"/>
              </a:ext>
            </a:extLst>
          </p:cNvPr>
          <p:cNvSpPr>
            <a:spLocks noGrp="1"/>
          </p:cNvSpPr>
          <p:nvPr>
            <p:ph type="body" sz="quarter" idx="24"/>
          </p:nvPr>
        </p:nvSpPr>
        <p:spPr>
          <a:xfrm>
            <a:off x="382221" y="5294438"/>
            <a:ext cx="2574573" cy="1356009"/>
          </a:xfrm>
        </p:spPr>
        <p:txBody>
          <a:bodyPr>
            <a:normAutofit fontScale="55000" lnSpcReduction="20000"/>
          </a:bodyPr>
          <a:lstStyle/>
          <a:p>
            <a:pPr algn="ctr">
              <a:lnSpc>
                <a:spcPct val="160000"/>
              </a:lnSpc>
            </a:pPr>
            <a:r>
              <a:rPr lang="en-US" sz="2200" dirty="0">
                <a:effectLst>
                  <a:outerShdw blurRad="38100" dist="38100" dir="2700000" algn="tl">
                    <a:srgbClr val="000000">
                      <a:alpha val="43137"/>
                    </a:srgbClr>
                  </a:outerShdw>
                </a:effectLst>
              </a:rPr>
              <a:t>Chercher à améliorer les connaissances en matière de santé des membres les plus vulnérables des communautés.</a:t>
            </a:r>
          </a:p>
          <a:p>
            <a:endParaRPr lang="en-US" dirty="0"/>
          </a:p>
        </p:txBody>
      </p:sp>
      <p:sp>
        <p:nvSpPr>
          <p:cNvPr id="53" name="Text Placeholder 52">
            <a:extLst>
              <a:ext uri="{FF2B5EF4-FFF2-40B4-BE49-F238E27FC236}">
                <a16:creationId xmlns:a16="http://schemas.microsoft.com/office/drawing/2014/main" id="{7BD93146-1231-3847-95E9-F705F73BBA56}"/>
              </a:ext>
            </a:extLst>
          </p:cNvPr>
          <p:cNvSpPr>
            <a:spLocks noGrp="1"/>
          </p:cNvSpPr>
          <p:nvPr>
            <p:ph type="body" sz="quarter" idx="25"/>
          </p:nvPr>
        </p:nvSpPr>
        <p:spPr>
          <a:xfrm>
            <a:off x="382221" y="3304115"/>
            <a:ext cx="2123286" cy="985497"/>
          </a:xfrm>
        </p:spPr>
        <p:txBody>
          <a:bodyPr>
            <a:normAutofit fontScale="25000" lnSpcReduction="20000"/>
          </a:bodyPr>
          <a:lstStyle/>
          <a:p>
            <a:pPr algn="ctr">
              <a:lnSpc>
                <a:spcPct val="170000"/>
              </a:lnSpc>
            </a:pPr>
            <a:r>
              <a:rPr lang="en-US" sz="5600" dirty="0">
                <a:effectLst>
                  <a:outerShdw blurRad="38100" dist="38100" dir="2700000" algn="tl">
                    <a:srgbClr val="000000">
                      <a:alpha val="43137"/>
                    </a:srgbClr>
                  </a:outerShdw>
                </a:effectLst>
              </a:rPr>
              <a:t>Mettre en évidence les objectifs de </a:t>
            </a:r>
            <a:r>
              <a:rPr lang="en-US" sz="5600" dirty="0" err="1">
                <a:effectLst>
                  <a:outerShdw blurRad="38100" dist="38100" dir="2700000" algn="tl">
                    <a:srgbClr val="000000">
                      <a:alpha val="43137"/>
                    </a:srgbClr>
                  </a:outerShdw>
                </a:effectLst>
              </a:rPr>
              <a:t>développement</a:t>
            </a:r>
            <a:r>
              <a:rPr lang="en-US" sz="5600" dirty="0">
                <a:effectLst>
                  <a:outerShdw blurRad="38100" dist="38100" dir="2700000" algn="tl">
                    <a:srgbClr val="000000">
                      <a:alpha val="43137"/>
                    </a:srgbClr>
                  </a:outerShdw>
                </a:effectLst>
              </a:rPr>
              <a:t> de </a:t>
            </a:r>
            <a:r>
              <a:rPr lang="en-US" sz="5600" dirty="0" err="1">
                <a:effectLst>
                  <a:outerShdw blurRad="38100" dist="38100" dir="2700000" algn="tl">
                    <a:srgbClr val="000000">
                      <a:alpha val="43137"/>
                    </a:srgbClr>
                  </a:outerShdw>
                </a:effectLst>
              </a:rPr>
              <a:t>façon</a:t>
            </a:r>
            <a:r>
              <a:rPr lang="en-US" sz="5600" dirty="0">
                <a:effectLst>
                  <a:outerShdw blurRad="38100" dist="38100" dir="2700000" algn="tl">
                    <a:srgbClr val="000000">
                      <a:alpha val="43137"/>
                    </a:srgbClr>
                  </a:outerShdw>
                </a:effectLst>
              </a:rPr>
              <a:t> durable.</a:t>
            </a:r>
          </a:p>
          <a:p>
            <a:endParaRPr lang="en-US" dirty="0"/>
          </a:p>
        </p:txBody>
      </p:sp>
      <p:sp>
        <p:nvSpPr>
          <p:cNvPr id="54" name="Text Placeholder 53">
            <a:extLst>
              <a:ext uri="{FF2B5EF4-FFF2-40B4-BE49-F238E27FC236}">
                <a16:creationId xmlns:a16="http://schemas.microsoft.com/office/drawing/2014/main" id="{91595EAF-6FBA-1245-9FF4-3E6872977613}"/>
              </a:ext>
            </a:extLst>
          </p:cNvPr>
          <p:cNvSpPr>
            <a:spLocks noGrp="1"/>
          </p:cNvSpPr>
          <p:nvPr>
            <p:ph type="body" sz="quarter" idx="26"/>
          </p:nvPr>
        </p:nvSpPr>
        <p:spPr>
          <a:xfrm>
            <a:off x="9329721" y="1107797"/>
            <a:ext cx="2518175" cy="1498199"/>
          </a:xfrm>
        </p:spPr>
        <p:txBody>
          <a:bodyPr>
            <a:normAutofit fontScale="25000" lnSpcReduction="20000"/>
          </a:bodyPr>
          <a:lstStyle/>
          <a:p>
            <a:pPr algn="ctr">
              <a:lnSpc>
                <a:spcPct val="170000"/>
              </a:lnSpc>
            </a:pP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Le </a:t>
            </a:r>
            <a:r>
              <a:rPr lang="en-GB" sz="5600" dirty="0" err="1">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projet</a:t>
            </a:r>
            <a:r>
              <a:rPr lang="en-GB" sz="5600" dirty="0">
                <a:effectLst>
                  <a:outerShdw blurRad="38100" dist="38100" dir="2700000" algn="tl">
                    <a:srgbClr val="000000">
                      <a:alpha val="43137"/>
                    </a:srgbClr>
                  </a:outerShdw>
                </a:effectLst>
                <a:latin typeface="Josefin Sans" pitchFamily="2" charset="0"/>
                <a:ea typeface="Calibri" panose="020F0502020204030204" pitchFamily="34" charset="0"/>
                <a:cs typeface="Times New Roman" panose="02020603050405020304" pitchFamily="18" charset="0"/>
              </a:rPr>
              <a:t> ACTIVATE présentera une série d'exemples de prescription sociale en action dans nos régions partenaires. </a:t>
            </a:r>
            <a:endParaRPr lang="en-US" sz="5600" dirty="0">
              <a:effectLst>
                <a:outerShdw blurRad="38100" dist="38100" dir="2700000" algn="tl">
                  <a:srgbClr val="000000">
                    <a:alpha val="43137"/>
                  </a:srgbClr>
                </a:outerShdw>
              </a:effectLst>
              <a:latin typeface="Josefin Sans" pitchFamily="2" charset="0"/>
            </a:endParaRPr>
          </a:p>
          <a:p>
            <a:endParaRPr lang="en-US" dirty="0"/>
          </a:p>
        </p:txBody>
      </p:sp>
      <p:sp>
        <p:nvSpPr>
          <p:cNvPr id="55" name="Text Placeholder 54">
            <a:extLst>
              <a:ext uri="{FF2B5EF4-FFF2-40B4-BE49-F238E27FC236}">
                <a16:creationId xmlns:a16="http://schemas.microsoft.com/office/drawing/2014/main" id="{1D7BF000-8A51-D049-AADD-B3198CCEA43E}"/>
              </a:ext>
            </a:extLst>
          </p:cNvPr>
          <p:cNvSpPr>
            <a:spLocks noGrp="1"/>
          </p:cNvSpPr>
          <p:nvPr>
            <p:ph type="body" sz="quarter" idx="27"/>
          </p:nvPr>
        </p:nvSpPr>
        <p:spPr>
          <a:xfrm>
            <a:off x="9205803" y="5255411"/>
            <a:ext cx="2514468" cy="1356009"/>
          </a:xfrm>
        </p:spPr>
        <p:txBody>
          <a:bodyPr>
            <a:noAutofit/>
          </a:bodyPr>
          <a:lstStyle/>
          <a:p>
            <a:pPr algn="ctr">
              <a:lnSpc>
                <a:spcPct val="170000"/>
              </a:lnSpc>
            </a:pPr>
            <a:r>
              <a:rPr lang="en-US" sz="1300" dirty="0">
                <a:effectLst>
                  <a:outerShdw blurRad="38100" dist="38100" dir="2700000" algn="tl">
                    <a:srgbClr val="000000">
                      <a:alpha val="43137"/>
                    </a:srgbClr>
                  </a:outerShdw>
                </a:effectLst>
              </a:rPr>
              <a:t>L'accent est mis sur les équipes pluridisciplinaires, les modèles de co-production et les soins centrés sur la personne.</a:t>
            </a:r>
          </a:p>
          <a:p>
            <a:endParaRPr lang="en-US" sz="1300" dirty="0"/>
          </a:p>
        </p:txBody>
      </p:sp>
      <p:sp>
        <p:nvSpPr>
          <p:cNvPr id="56" name="Text Placeholder 55">
            <a:extLst>
              <a:ext uri="{FF2B5EF4-FFF2-40B4-BE49-F238E27FC236}">
                <a16:creationId xmlns:a16="http://schemas.microsoft.com/office/drawing/2014/main" id="{B62B0852-B02B-B045-B9A0-AF26EF2626C5}"/>
              </a:ext>
            </a:extLst>
          </p:cNvPr>
          <p:cNvSpPr>
            <a:spLocks noGrp="1"/>
          </p:cNvSpPr>
          <p:nvPr>
            <p:ph type="body" sz="quarter" idx="28"/>
          </p:nvPr>
        </p:nvSpPr>
        <p:spPr>
          <a:xfrm>
            <a:off x="9345776" y="3404221"/>
            <a:ext cx="2518175" cy="1343133"/>
          </a:xfrm>
        </p:spPr>
        <p:txBody>
          <a:bodyPr>
            <a:noAutofit/>
          </a:bodyPr>
          <a:lstStyle/>
          <a:p>
            <a:pPr algn="ctr">
              <a:lnSpc>
                <a:spcPct val="150000"/>
              </a:lnSpc>
            </a:pPr>
            <a:r>
              <a:rPr lang="en-US" sz="1400" dirty="0">
                <a:effectLst>
                  <a:outerShdw blurRad="38100" dist="38100" dir="2700000" algn="tl">
                    <a:srgbClr val="000000">
                      <a:alpha val="43137"/>
                    </a:srgbClr>
                  </a:outerShdw>
                </a:effectLst>
              </a:rPr>
              <a:t>Modèles de PS formels et informels, en explorant une gamme d'exemples à grande et petite échelle.</a:t>
            </a:r>
          </a:p>
        </p:txBody>
      </p:sp>
      <p:sp>
        <p:nvSpPr>
          <p:cNvPr id="62" name="Freeform 61">
            <a:extLst>
              <a:ext uri="{FF2B5EF4-FFF2-40B4-BE49-F238E27FC236}">
                <a16:creationId xmlns:a16="http://schemas.microsoft.com/office/drawing/2014/main" id="{D255C4AE-DB93-ED4F-843A-D5944B747FC4}"/>
              </a:ext>
            </a:extLst>
          </p:cNvPr>
          <p:cNvSpPr>
            <a:spLocks noEditPoints="1"/>
          </p:cNvSpPr>
          <p:nvPr/>
        </p:nvSpPr>
        <p:spPr bwMode="auto">
          <a:xfrm>
            <a:off x="8629372" y="810934"/>
            <a:ext cx="522288" cy="296863"/>
          </a:xfrm>
          <a:custGeom>
            <a:avLst/>
            <a:gdLst>
              <a:gd name="T0" fmla="*/ 137 w 137"/>
              <a:gd name="T1" fmla="*/ 77 h 78"/>
              <a:gd name="T2" fmla="*/ 1 w 137"/>
              <a:gd name="T3" fmla="*/ 78 h 78"/>
              <a:gd name="T4" fmla="*/ 0 w 137"/>
              <a:gd name="T5" fmla="*/ 1 h 78"/>
              <a:gd name="T6" fmla="*/ 135 w 137"/>
              <a:gd name="T7" fmla="*/ 0 h 78"/>
              <a:gd name="T8" fmla="*/ 137 w 137"/>
              <a:gd name="T9" fmla="*/ 77 h 78"/>
              <a:gd name="T10" fmla="*/ 1 w 137"/>
              <a:gd name="T11" fmla="*/ 1 h 78"/>
              <a:gd name="T12" fmla="*/ 64 w 137"/>
              <a:gd name="T13" fmla="*/ 43 h 78"/>
              <a:gd name="T14" fmla="*/ 70 w 137"/>
              <a:gd name="T15" fmla="*/ 45 h 78"/>
              <a:gd name="T16" fmla="*/ 75 w 137"/>
              <a:gd name="T17" fmla="*/ 43 h 78"/>
              <a:gd name="T18" fmla="*/ 135 w 137"/>
              <a:gd name="T19" fmla="*/ 0 h 78"/>
              <a:gd name="T20" fmla="*/ 17 w 137"/>
              <a:gd name="T21" fmla="*/ 56 h 78"/>
              <a:gd name="T22" fmla="*/ 51 w 137"/>
              <a:gd name="T23" fmla="*/ 35 h 78"/>
              <a:gd name="T24" fmla="*/ 120 w 137"/>
              <a:gd name="T25" fmla="*/ 57 h 78"/>
              <a:gd name="T26" fmla="*/ 86 w 137"/>
              <a:gd name="T27"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78">
                <a:moveTo>
                  <a:pt x="137" y="77"/>
                </a:moveTo>
                <a:cubicBezTo>
                  <a:pt x="91" y="77"/>
                  <a:pt x="46" y="77"/>
                  <a:pt x="1" y="78"/>
                </a:cubicBezTo>
                <a:cubicBezTo>
                  <a:pt x="0" y="52"/>
                  <a:pt x="0" y="26"/>
                  <a:pt x="0" y="1"/>
                </a:cubicBezTo>
                <a:cubicBezTo>
                  <a:pt x="45" y="1"/>
                  <a:pt x="90" y="0"/>
                  <a:pt x="135" y="0"/>
                </a:cubicBezTo>
                <a:cubicBezTo>
                  <a:pt x="136" y="26"/>
                  <a:pt x="137" y="51"/>
                  <a:pt x="137" y="77"/>
                </a:cubicBezTo>
                <a:close/>
                <a:moveTo>
                  <a:pt x="1" y="1"/>
                </a:moveTo>
                <a:cubicBezTo>
                  <a:pt x="21" y="15"/>
                  <a:pt x="43" y="29"/>
                  <a:pt x="64" y="43"/>
                </a:cubicBezTo>
                <a:cubicBezTo>
                  <a:pt x="66" y="44"/>
                  <a:pt x="68" y="45"/>
                  <a:pt x="70" y="45"/>
                </a:cubicBezTo>
                <a:cubicBezTo>
                  <a:pt x="72" y="45"/>
                  <a:pt x="73" y="44"/>
                  <a:pt x="75" y="43"/>
                </a:cubicBezTo>
                <a:cubicBezTo>
                  <a:pt x="95" y="29"/>
                  <a:pt x="115" y="15"/>
                  <a:pt x="135" y="0"/>
                </a:cubicBezTo>
                <a:moveTo>
                  <a:pt x="17" y="56"/>
                </a:moveTo>
                <a:cubicBezTo>
                  <a:pt x="28" y="49"/>
                  <a:pt x="40" y="42"/>
                  <a:pt x="51" y="35"/>
                </a:cubicBezTo>
                <a:moveTo>
                  <a:pt x="120" y="57"/>
                </a:moveTo>
                <a:cubicBezTo>
                  <a:pt x="109" y="48"/>
                  <a:pt x="99" y="41"/>
                  <a:pt x="86" y="35"/>
                </a:cubicBezTo>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3" name="Freeform 62">
            <a:extLst>
              <a:ext uri="{FF2B5EF4-FFF2-40B4-BE49-F238E27FC236}">
                <a16:creationId xmlns:a16="http://schemas.microsoft.com/office/drawing/2014/main" id="{977E326C-86FE-9B4B-BBF4-FB5CF27EC4B6}"/>
              </a:ext>
            </a:extLst>
          </p:cNvPr>
          <p:cNvSpPr>
            <a:spLocks noEditPoints="1"/>
          </p:cNvSpPr>
          <p:nvPr/>
        </p:nvSpPr>
        <p:spPr bwMode="auto">
          <a:xfrm>
            <a:off x="3124276" y="4558498"/>
            <a:ext cx="404813" cy="696913"/>
          </a:xfrm>
          <a:custGeom>
            <a:avLst/>
            <a:gdLst>
              <a:gd name="T0" fmla="*/ 27 w 106"/>
              <a:gd name="T1" fmla="*/ 37 h 183"/>
              <a:gd name="T2" fmla="*/ 50 w 106"/>
              <a:gd name="T3" fmla="*/ 1 h 183"/>
              <a:gd name="T4" fmla="*/ 53 w 106"/>
              <a:gd name="T5" fmla="*/ 0 h 183"/>
              <a:gd name="T6" fmla="*/ 56 w 106"/>
              <a:gd name="T7" fmla="*/ 1 h 183"/>
              <a:gd name="T8" fmla="*/ 78 w 106"/>
              <a:gd name="T9" fmla="*/ 37 h 183"/>
              <a:gd name="T10" fmla="*/ 25 w 106"/>
              <a:gd name="T11" fmla="*/ 38 h 183"/>
              <a:gd name="T12" fmla="*/ 18 w 106"/>
              <a:gd name="T13" fmla="*/ 80 h 183"/>
              <a:gd name="T14" fmla="*/ 20 w 106"/>
              <a:gd name="T15" fmla="*/ 100 h 183"/>
              <a:gd name="T16" fmla="*/ 24 w 106"/>
              <a:gd name="T17" fmla="*/ 119 h 183"/>
              <a:gd name="T18" fmla="*/ 31 w 106"/>
              <a:gd name="T19" fmla="*/ 134 h 183"/>
              <a:gd name="T20" fmla="*/ 76 w 106"/>
              <a:gd name="T21" fmla="*/ 134 h 183"/>
              <a:gd name="T22" fmla="*/ 80 w 106"/>
              <a:gd name="T23" fmla="*/ 125 h 183"/>
              <a:gd name="T24" fmla="*/ 82 w 106"/>
              <a:gd name="T25" fmla="*/ 118 h 183"/>
              <a:gd name="T26" fmla="*/ 86 w 106"/>
              <a:gd name="T27" fmla="*/ 103 h 183"/>
              <a:gd name="T28" fmla="*/ 88 w 106"/>
              <a:gd name="T29" fmla="*/ 91 h 183"/>
              <a:gd name="T30" fmla="*/ 81 w 106"/>
              <a:gd name="T31" fmla="*/ 37 h 183"/>
              <a:gd name="T32" fmla="*/ 25 w 106"/>
              <a:gd name="T33" fmla="*/ 38 h 183"/>
              <a:gd name="T34" fmla="*/ 24 w 106"/>
              <a:gd name="T35" fmla="*/ 119 h 183"/>
              <a:gd name="T36" fmla="*/ 20 w 106"/>
              <a:gd name="T37" fmla="*/ 100 h 183"/>
              <a:gd name="T38" fmla="*/ 18 w 106"/>
              <a:gd name="T39" fmla="*/ 83 h 183"/>
              <a:gd name="T40" fmla="*/ 18 w 106"/>
              <a:gd name="T41" fmla="*/ 82 h 183"/>
              <a:gd name="T42" fmla="*/ 2 w 106"/>
              <a:gd name="T43" fmla="*/ 115 h 183"/>
              <a:gd name="T44" fmla="*/ 5 w 106"/>
              <a:gd name="T45" fmla="*/ 151 h 183"/>
              <a:gd name="T46" fmla="*/ 26 w 106"/>
              <a:gd name="T47" fmla="*/ 137 h 183"/>
              <a:gd name="T48" fmla="*/ 31 w 106"/>
              <a:gd name="T49" fmla="*/ 134 h 183"/>
              <a:gd name="T50" fmla="*/ 24 w 106"/>
              <a:gd name="T51" fmla="*/ 119 h 183"/>
              <a:gd name="T52" fmla="*/ 105 w 106"/>
              <a:gd name="T53" fmla="*/ 118 h 183"/>
              <a:gd name="T54" fmla="*/ 94 w 106"/>
              <a:gd name="T55" fmla="*/ 88 h 183"/>
              <a:gd name="T56" fmla="*/ 88 w 106"/>
              <a:gd name="T57" fmla="*/ 82 h 183"/>
              <a:gd name="T58" fmla="*/ 86 w 106"/>
              <a:gd name="T59" fmla="*/ 103 h 183"/>
              <a:gd name="T60" fmla="*/ 82 w 106"/>
              <a:gd name="T61" fmla="*/ 118 h 183"/>
              <a:gd name="T62" fmla="*/ 80 w 106"/>
              <a:gd name="T63" fmla="*/ 125 h 183"/>
              <a:gd name="T64" fmla="*/ 76 w 106"/>
              <a:gd name="T65" fmla="*/ 134 h 183"/>
              <a:gd name="T66" fmla="*/ 77 w 106"/>
              <a:gd name="T67" fmla="*/ 135 h 183"/>
              <a:gd name="T68" fmla="*/ 101 w 106"/>
              <a:gd name="T69" fmla="*/ 151 h 183"/>
              <a:gd name="T70" fmla="*/ 105 w 106"/>
              <a:gd name="T71" fmla="*/ 118 h 183"/>
              <a:gd name="T72" fmla="*/ 66 w 106"/>
              <a:gd name="T73" fmla="*/ 57 h 183"/>
              <a:gd name="T74" fmla="*/ 40 w 106"/>
              <a:gd name="T75" fmla="*/ 57 h 183"/>
              <a:gd name="T76" fmla="*/ 42 w 106"/>
              <a:gd name="T77" fmla="*/ 83 h 183"/>
              <a:gd name="T78" fmla="*/ 67 w 106"/>
              <a:gd name="T79" fmla="*/ 81 h 183"/>
              <a:gd name="T80" fmla="*/ 66 w 106"/>
              <a:gd name="T81" fmla="*/ 57 h 183"/>
              <a:gd name="T82" fmla="*/ 69 w 106"/>
              <a:gd name="T83" fmla="*/ 146 h 183"/>
              <a:gd name="T84" fmla="*/ 35 w 106"/>
              <a:gd name="T85" fmla="*/ 146 h 183"/>
              <a:gd name="T86" fmla="*/ 37 w 106"/>
              <a:gd name="T87" fmla="*/ 160 h 183"/>
              <a:gd name="T88" fmla="*/ 51 w 106"/>
              <a:gd name="T89" fmla="*/ 182 h 183"/>
              <a:gd name="T90" fmla="*/ 53 w 106"/>
              <a:gd name="T91" fmla="*/ 183 h 183"/>
              <a:gd name="T92" fmla="*/ 54 w 106"/>
              <a:gd name="T93" fmla="*/ 182 h 183"/>
              <a:gd name="T94" fmla="*/ 69 w 106"/>
              <a:gd name="T95" fmla="*/ 14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83">
                <a:moveTo>
                  <a:pt x="27" y="37"/>
                </a:moveTo>
                <a:cubicBezTo>
                  <a:pt x="30" y="23"/>
                  <a:pt x="39" y="9"/>
                  <a:pt x="50" y="1"/>
                </a:cubicBezTo>
                <a:cubicBezTo>
                  <a:pt x="51" y="1"/>
                  <a:pt x="52" y="0"/>
                  <a:pt x="53" y="0"/>
                </a:cubicBezTo>
                <a:cubicBezTo>
                  <a:pt x="54" y="0"/>
                  <a:pt x="55" y="1"/>
                  <a:pt x="56" y="1"/>
                </a:cubicBezTo>
                <a:cubicBezTo>
                  <a:pt x="67" y="10"/>
                  <a:pt x="75" y="23"/>
                  <a:pt x="78" y="37"/>
                </a:cubicBezTo>
                <a:moveTo>
                  <a:pt x="25" y="38"/>
                </a:moveTo>
                <a:cubicBezTo>
                  <a:pt x="20" y="56"/>
                  <a:pt x="17" y="61"/>
                  <a:pt x="18" y="80"/>
                </a:cubicBezTo>
                <a:cubicBezTo>
                  <a:pt x="18" y="87"/>
                  <a:pt x="19" y="93"/>
                  <a:pt x="20" y="100"/>
                </a:cubicBezTo>
                <a:cubicBezTo>
                  <a:pt x="21" y="106"/>
                  <a:pt x="22" y="113"/>
                  <a:pt x="24" y="119"/>
                </a:cubicBezTo>
                <a:cubicBezTo>
                  <a:pt x="26" y="124"/>
                  <a:pt x="28" y="129"/>
                  <a:pt x="31" y="134"/>
                </a:cubicBezTo>
                <a:cubicBezTo>
                  <a:pt x="46" y="136"/>
                  <a:pt x="61" y="136"/>
                  <a:pt x="76" y="134"/>
                </a:cubicBezTo>
                <a:cubicBezTo>
                  <a:pt x="77" y="134"/>
                  <a:pt x="80" y="126"/>
                  <a:pt x="80" y="125"/>
                </a:cubicBezTo>
                <a:cubicBezTo>
                  <a:pt x="81" y="122"/>
                  <a:pt x="82" y="120"/>
                  <a:pt x="82" y="118"/>
                </a:cubicBezTo>
                <a:cubicBezTo>
                  <a:pt x="84" y="113"/>
                  <a:pt x="85" y="108"/>
                  <a:pt x="86" y="103"/>
                </a:cubicBezTo>
                <a:cubicBezTo>
                  <a:pt x="88" y="93"/>
                  <a:pt x="88" y="101"/>
                  <a:pt x="88" y="91"/>
                </a:cubicBezTo>
                <a:cubicBezTo>
                  <a:pt x="89" y="73"/>
                  <a:pt x="87" y="54"/>
                  <a:pt x="81" y="37"/>
                </a:cubicBezTo>
                <a:cubicBezTo>
                  <a:pt x="62" y="37"/>
                  <a:pt x="44" y="37"/>
                  <a:pt x="25" y="38"/>
                </a:cubicBezTo>
                <a:close/>
                <a:moveTo>
                  <a:pt x="24" y="119"/>
                </a:moveTo>
                <a:cubicBezTo>
                  <a:pt x="22" y="113"/>
                  <a:pt x="21" y="106"/>
                  <a:pt x="20" y="100"/>
                </a:cubicBezTo>
                <a:cubicBezTo>
                  <a:pt x="19" y="94"/>
                  <a:pt x="18" y="89"/>
                  <a:pt x="18" y="83"/>
                </a:cubicBezTo>
                <a:cubicBezTo>
                  <a:pt x="18" y="83"/>
                  <a:pt x="18" y="83"/>
                  <a:pt x="18" y="82"/>
                </a:cubicBezTo>
                <a:cubicBezTo>
                  <a:pt x="10" y="91"/>
                  <a:pt x="4" y="103"/>
                  <a:pt x="2" y="115"/>
                </a:cubicBezTo>
                <a:cubicBezTo>
                  <a:pt x="0" y="127"/>
                  <a:pt x="1" y="139"/>
                  <a:pt x="5" y="151"/>
                </a:cubicBezTo>
                <a:cubicBezTo>
                  <a:pt x="12" y="146"/>
                  <a:pt x="19" y="141"/>
                  <a:pt x="26" y="137"/>
                </a:cubicBezTo>
                <a:cubicBezTo>
                  <a:pt x="28" y="136"/>
                  <a:pt x="29" y="135"/>
                  <a:pt x="31" y="134"/>
                </a:cubicBezTo>
                <a:cubicBezTo>
                  <a:pt x="28" y="129"/>
                  <a:pt x="26" y="124"/>
                  <a:pt x="24" y="119"/>
                </a:cubicBezTo>
                <a:close/>
                <a:moveTo>
                  <a:pt x="105" y="118"/>
                </a:moveTo>
                <a:cubicBezTo>
                  <a:pt x="104" y="107"/>
                  <a:pt x="101" y="96"/>
                  <a:pt x="94" y="88"/>
                </a:cubicBezTo>
                <a:cubicBezTo>
                  <a:pt x="92" y="86"/>
                  <a:pt x="90" y="84"/>
                  <a:pt x="88" y="82"/>
                </a:cubicBezTo>
                <a:cubicBezTo>
                  <a:pt x="88" y="89"/>
                  <a:pt x="87" y="95"/>
                  <a:pt x="86" y="103"/>
                </a:cubicBezTo>
                <a:cubicBezTo>
                  <a:pt x="85" y="108"/>
                  <a:pt x="84" y="113"/>
                  <a:pt x="82" y="118"/>
                </a:cubicBezTo>
                <a:cubicBezTo>
                  <a:pt x="82" y="120"/>
                  <a:pt x="81" y="122"/>
                  <a:pt x="80" y="125"/>
                </a:cubicBezTo>
                <a:cubicBezTo>
                  <a:pt x="80" y="126"/>
                  <a:pt x="77" y="133"/>
                  <a:pt x="76" y="134"/>
                </a:cubicBezTo>
                <a:cubicBezTo>
                  <a:pt x="77" y="135"/>
                  <a:pt x="77" y="135"/>
                  <a:pt x="77" y="135"/>
                </a:cubicBezTo>
                <a:cubicBezTo>
                  <a:pt x="85" y="141"/>
                  <a:pt x="93" y="146"/>
                  <a:pt x="101" y="151"/>
                </a:cubicBezTo>
                <a:cubicBezTo>
                  <a:pt x="104" y="140"/>
                  <a:pt x="106" y="129"/>
                  <a:pt x="105" y="118"/>
                </a:cubicBezTo>
                <a:close/>
                <a:moveTo>
                  <a:pt x="66" y="57"/>
                </a:moveTo>
                <a:cubicBezTo>
                  <a:pt x="59" y="49"/>
                  <a:pt x="47" y="50"/>
                  <a:pt x="40" y="57"/>
                </a:cubicBezTo>
                <a:cubicBezTo>
                  <a:pt x="32" y="64"/>
                  <a:pt x="35" y="77"/>
                  <a:pt x="42" y="83"/>
                </a:cubicBezTo>
                <a:cubicBezTo>
                  <a:pt x="49" y="90"/>
                  <a:pt x="61" y="88"/>
                  <a:pt x="67" y="81"/>
                </a:cubicBezTo>
                <a:cubicBezTo>
                  <a:pt x="73" y="74"/>
                  <a:pt x="73" y="63"/>
                  <a:pt x="66" y="57"/>
                </a:cubicBezTo>
                <a:close/>
                <a:moveTo>
                  <a:pt x="69" y="146"/>
                </a:moveTo>
                <a:cubicBezTo>
                  <a:pt x="58" y="149"/>
                  <a:pt x="47" y="147"/>
                  <a:pt x="35" y="146"/>
                </a:cubicBezTo>
                <a:cubicBezTo>
                  <a:pt x="36" y="150"/>
                  <a:pt x="36" y="156"/>
                  <a:pt x="37" y="160"/>
                </a:cubicBezTo>
                <a:cubicBezTo>
                  <a:pt x="39" y="170"/>
                  <a:pt x="44" y="175"/>
                  <a:pt x="51" y="182"/>
                </a:cubicBezTo>
                <a:cubicBezTo>
                  <a:pt x="52" y="183"/>
                  <a:pt x="52" y="183"/>
                  <a:pt x="53" y="183"/>
                </a:cubicBezTo>
                <a:cubicBezTo>
                  <a:pt x="54" y="183"/>
                  <a:pt x="54" y="182"/>
                  <a:pt x="54" y="182"/>
                </a:cubicBezTo>
                <a:cubicBezTo>
                  <a:pt x="61" y="175"/>
                  <a:pt x="66" y="165"/>
                  <a:pt x="69" y="146"/>
                </a:cubicBezTo>
                <a:close/>
              </a:path>
            </a:pathLst>
          </a:custGeom>
          <a:solidFill>
            <a:srgbClr val="51A9BA"/>
          </a:solidFill>
          <a:ln w="2222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8" name="Freeform 67">
            <a:extLst>
              <a:ext uri="{FF2B5EF4-FFF2-40B4-BE49-F238E27FC236}">
                <a16:creationId xmlns:a16="http://schemas.microsoft.com/office/drawing/2014/main" id="{BEAB750C-1F74-764C-9E62-C48BD9FCEEED}"/>
              </a:ext>
            </a:extLst>
          </p:cNvPr>
          <p:cNvSpPr>
            <a:spLocks noEditPoints="1"/>
          </p:cNvSpPr>
          <p:nvPr/>
        </p:nvSpPr>
        <p:spPr bwMode="auto">
          <a:xfrm>
            <a:off x="8889479" y="2800809"/>
            <a:ext cx="766763" cy="427038"/>
          </a:xfrm>
          <a:custGeom>
            <a:avLst/>
            <a:gdLst>
              <a:gd name="T0" fmla="*/ 153 w 201"/>
              <a:gd name="T1" fmla="*/ 45 h 112"/>
              <a:gd name="T2" fmla="*/ 156 w 201"/>
              <a:gd name="T3" fmla="*/ 71 h 112"/>
              <a:gd name="T4" fmla="*/ 142 w 201"/>
              <a:gd name="T5" fmla="*/ 78 h 112"/>
              <a:gd name="T6" fmla="*/ 114 w 201"/>
              <a:gd name="T7" fmla="*/ 56 h 112"/>
              <a:gd name="T8" fmla="*/ 77 w 201"/>
              <a:gd name="T9" fmla="*/ 58 h 112"/>
              <a:gd name="T10" fmla="*/ 76 w 201"/>
              <a:gd name="T11" fmla="*/ 39 h 112"/>
              <a:gd name="T12" fmla="*/ 141 w 201"/>
              <a:gd name="T13" fmla="*/ 26 h 112"/>
              <a:gd name="T14" fmla="*/ 50 w 201"/>
              <a:gd name="T15" fmla="*/ 92 h 112"/>
              <a:gd name="T16" fmla="*/ 65 w 201"/>
              <a:gd name="T17" fmla="*/ 76 h 112"/>
              <a:gd name="T18" fmla="*/ 48 w 201"/>
              <a:gd name="T19" fmla="*/ 81 h 112"/>
              <a:gd name="T20" fmla="*/ 57 w 201"/>
              <a:gd name="T21" fmla="*/ 88 h 112"/>
              <a:gd name="T22" fmla="*/ 60 w 201"/>
              <a:gd name="T23" fmla="*/ 102 h 112"/>
              <a:gd name="T24" fmla="*/ 79 w 201"/>
              <a:gd name="T25" fmla="*/ 80 h 112"/>
              <a:gd name="T26" fmla="*/ 66 w 201"/>
              <a:gd name="T27" fmla="*/ 79 h 112"/>
              <a:gd name="T28" fmla="*/ 87 w 201"/>
              <a:gd name="T29" fmla="*/ 82 h 112"/>
              <a:gd name="T30" fmla="*/ 67 w 201"/>
              <a:gd name="T31" fmla="*/ 106 h 112"/>
              <a:gd name="T32" fmla="*/ 87 w 201"/>
              <a:gd name="T33" fmla="*/ 82 h 112"/>
              <a:gd name="T34" fmla="*/ 76 w 201"/>
              <a:gd name="T35" fmla="*/ 109 h 112"/>
              <a:gd name="T36" fmla="*/ 94 w 201"/>
              <a:gd name="T37" fmla="*/ 101 h 112"/>
              <a:gd name="T38" fmla="*/ 78 w 201"/>
              <a:gd name="T39" fmla="*/ 102 h 112"/>
              <a:gd name="T40" fmla="*/ 77 w 201"/>
              <a:gd name="T41" fmla="*/ 30 h 112"/>
              <a:gd name="T42" fmla="*/ 63 w 201"/>
              <a:gd name="T43" fmla="*/ 31 h 112"/>
              <a:gd name="T44" fmla="*/ 46 w 201"/>
              <a:gd name="T45" fmla="*/ 54 h 112"/>
              <a:gd name="T46" fmla="*/ 48 w 201"/>
              <a:gd name="T47" fmla="*/ 81 h 112"/>
              <a:gd name="T48" fmla="*/ 104 w 201"/>
              <a:gd name="T49" fmla="*/ 110 h 112"/>
              <a:gd name="T50" fmla="*/ 104 w 201"/>
              <a:gd name="T51" fmla="*/ 102 h 112"/>
              <a:gd name="T52" fmla="*/ 122 w 201"/>
              <a:gd name="T53" fmla="*/ 101 h 112"/>
              <a:gd name="T54" fmla="*/ 132 w 201"/>
              <a:gd name="T55" fmla="*/ 101 h 112"/>
              <a:gd name="T56" fmla="*/ 142 w 201"/>
              <a:gd name="T57" fmla="*/ 93 h 112"/>
              <a:gd name="T58" fmla="*/ 0 w 201"/>
              <a:gd name="T59" fmla="*/ 50 h 112"/>
              <a:gd name="T60" fmla="*/ 24 w 201"/>
              <a:gd name="T61" fmla="*/ 70 h 112"/>
              <a:gd name="T62" fmla="*/ 32 w 201"/>
              <a:gd name="T63" fmla="*/ 70 h 112"/>
              <a:gd name="T64" fmla="*/ 68 w 201"/>
              <a:gd name="T65" fmla="*/ 21 h 112"/>
              <a:gd name="T66" fmla="*/ 51 w 201"/>
              <a:gd name="T67" fmla="*/ 7 h 112"/>
              <a:gd name="T68" fmla="*/ 171 w 201"/>
              <a:gd name="T69" fmla="*/ 1 h 112"/>
              <a:gd name="T70" fmla="*/ 141 w 201"/>
              <a:gd name="T71" fmla="*/ 26 h 112"/>
              <a:gd name="T72" fmla="*/ 167 w 201"/>
              <a:gd name="T73" fmla="*/ 68 h 112"/>
              <a:gd name="T74" fmla="*/ 171 w 201"/>
              <a:gd name="T75" fmla="*/ 68 h 112"/>
              <a:gd name="T76" fmla="*/ 201 w 201"/>
              <a:gd name="T7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112">
                <a:moveTo>
                  <a:pt x="141" y="25"/>
                </a:moveTo>
                <a:cubicBezTo>
                  <a:pt x="145" y="32"/>
                  <a:pt x="149" y="38"/>
                  <a:pt x="153" y="45"/>
                </a:cubicBezTo>
                <a:cubicBezTo>
                  <a:pt x="157" y="52"/>
                  <a:pt x="161" y="58"/>
                  <a:pt x="165" y="65"/>
                </a:cubicBezTo>
                <a:cubicBezTo>
                  <a:pt x="161" y="66"/>
                  <a:pt x="158" y="68"/>
                  <a:pt x="156" y="71"/>
                </a:cubicBezTo>
                <a:cubicBezTo>
                  <a:pt x="153" y="73"/>
                  <a:pt x="152" y="76"/>
                  <a:pt x="150" y="79"/>
                </a:cubicBezTo>
                <a:cubicBezTo>
                  <a:pt x="147" y="82"/>
                  <a:pt x="144" y="80"/>
                  <a:pt x="142" y="78"/>
                </a:cubicBezTo>
                <a:cubicBezTo>
                  <a:pt x="138" y="75"/>
                  <a:pt x="135" y="72"/>
                  <a:pt x="131" y="70"/>
                </a:cubicBezTo>
                <a:cubicBezTo>
                  <a:pt x="126" y="65"/>
                  <a:pt x="120" y="60"/>
                  <a:pt x="114" y="56"/>
                </a:cubicBezTo>
                <a:cubicBezTo>
                  <a:pt x="109" y="53"/>
                  <a:pt x="103" y="49"/>
                  <a:pt x="96" y="50"/>
                </a:cubicBezTo>
                <a:cubicBezTo>
                  <a:pt x="89" y="51"/>
                  <a:pt x="84" y="56"/>
                  <a:pt x="77" y="58"/>
                </a:cubicBezTo>
                <a:cubicBezTo>
                  <a:pt x="72" y="59"/>
                  <a:pt x="64" y="58"/>
                  <a:pt x="63" y="52"/>
                </a:cubicBezTo>
                <a:cubicBezTo>
                  <a:pt x="62" y="45"/>
                  <a:pt x="71" y="42"/>
                  <a:pt x="76" y="39"/>
                </a:cubicBezTo>
                <a:cubicBezTo>
                  <a:pt x="82" y="35"/>
                  <a:pt x="89" y="33"/>
                  <a:pt x="96" y="30"/>
                </a:cubicBezTo>
                <a:cubicBezTo>
                  <a:pt x="111" y="26"/>
                  <a:pt x="126" y="21"/>
                  <a:pt x="141" y="26"/>
                </a:cubicBezTo>
                <a:cubicBezTo>
                  <a:pt x="141" y="26"/>
                  <a:pt x="141" y="25"/>
                  <a:pt x="141" y="25"/>
                </a:cubicBezTo>
                <a:close/>
                <a:moveTo>
                  <a:pt x="50" y="92"/>
                </a:moveTo>
                <a:cubicBezTo>
                  <a:pt x="56" y="93"/>
                  <a:pt x="59" y="87"/>
                  <a:pt x="62" y="83"/>
                </a:cubicBezTo>
                <a:cubicBezTo>
                  <a:pt x="64" y="81"/>
                  <a:pt x="66" y="79"/>
                  <a:pt x="65" y="76"/>
                </a:cubicBezTo>
                <a:cubicBezTo>
                  <a:pt x="64" y="74"/>
                  <a:pt x="61" y="72"/>
                  <a:pt x="59" y="73"/>
                </a:cubicBezTo>
                <a:cubicBezTo>
                  <a:pt x="55" y="73"/>
                  <a:pt x="50" y="78"/>
                  <a:pt x="48" y="81"/>
                </a:cubicBezTo>
                <a:cubicBezTo>
                  <a:pt x="45" y="85"/>
                  <a:pt x="44" y="91"/>
                  <a:pt x="50" y="92"/>
                </a:cubicBezTo>
                <a:close/>
                <a:moveTo>
                  <a:pt x="57" y="88"/>
                </a:moveTo>
                <a:cubicBezTo>
                  <a:pt x="55" y="91"/>
                  <a:pt x="52" y="93"/>
                  <a:pt x="53" y="97"/>
                </a:cubicBezTo>
                <a:cubicBezTo>
                  <a:pt x="54" y="100"/>
                  <a:pt x="57" y="102"/>
                  <a:pt x="60" y="102"/>
                </a:cubicBezTo>
                <a:cubicBezTo>
                  <a:pt x="66" y="100"/>
                  <a:pt x="71" y="93"/>
                  <a:pt x="75" y="88"/>
                </a:cubicBezTo>
                <a:cubicBezTo>
                  <a:pt x="77" y="86"/>
                  <a:pt x="79" y="84"/>
                  <a:pt x="79" y="80"/>
                </a:cubicBezTo>
                <a:cubicBezTo>
                  <a:pt x="79" y="77"/>
                  <a:pt x="76" y="75"/>
                  <a:pt x="74" y="75"/>
                </a:cubicBezTo>
                <a:cubicBezTo>
                  <a:pt x="70" y="75"/>
                  <a:pt x="68" y="77"/>
                  <a:pt x="66" y="79"/>
                </a:cubicBezTo>
                <a:cubicBezTo>
                  <a:pt x="63" y="82"/>
                  <a:pt x="60" y="85"/>
                  <a:pt x="57" y="88"/>
                </a:cubicBezTo>
                <a:close/>
                <a:moveTo>
                  <a:pt x="87" y="82"/>
                </a:moveTo>
                <a:cubicBezTo>
                  <a:pt x="81" y="78"/>
                  <a:pt x="75" y="87"/>
                  <a:pt x="72" y="90"/>
                </a:cubicBezTo>
                <a:cubicBezTo>
                  <a:pt x="69" y="94"/>
                  <a:pt x="60" y="101"/>
                  <a:pt x="67" y="106"/>
                </a:cubicBezTo>
                <a:cubicBezTo>
                  <a:pt x="73" y="109"/>
                  <a:pt x="79" y="101"/>
                  <a:pt x="82" y="97"/>
                </a:cubicBezTo>
                <a:cubicBezTo>
                  <a:pt x="85" y="94"/>
                  <a:pt x="92" y="87"/>
                  <a:pt x="87" y="82"/>
                </a:cubicBezTo>
                <a:close/>
                <a:moveTo>
                  <a:pt x="78" y="102"/>
                </a:moveTo>
                <a:cubicBezTo>
                  <a:pt x="76" y="104"/>
                  <a:pt x="75" y="106"/>
                  <a:pt x="76" y="109"/>
                </a:cubicBezTo>
                <a:cubicBezTo>
                  <a:pt x="77" y="111"/>
                  <a:pt x="79" y="112"/>
                  <a:pt x="82" y="111"/>
                </a:cubicBezTo>
                <a:cubicBezTo>
                  <a:pt x="87" y="111"/>
                  <a:pt x="91" y="105"/>
                  <a:pt x="94" y="101"/>
                </a:cubicBezTo>
                <a:cubicBezTo>
                  <a:pt x="96" y="97"/>
                  <a:pt x="95" y="91"/>
                  <a:pt x="89" y="92"/>
                </a:cubicBezTo>
                <a:cubicBezTo>
                  <a:pt x="84" y="93"/>
                  <a:pt x="81" y="98"/>
                  <a:pt x="78" y="102"/>
                </a:cubicBezTo>
                <a:close/>
                <a:moveTo>
                  <a:pt x="85" y="35"/>
                </a:moveTo>
                <a:cubicBezTo>
                  <a:pt x="82" y="33"/>
                  <a:pt x="79" y="32"/>
                  <a:pt x="77" y="30"/>
                </a:cubicBezTo>
                <a:cubicBezTo>
                  <a:pt x="74" y="29"/>
                  <a:pt x="70" y="27"/>
                  <a:pt x="67" y="27"/>
                </a:cubicBezTo>
                <a:cubicBezTo>
                  <a:pt x="65" y="27"/>
                  <a:pt x="64" y="29"/>
                  <a:pt x="63" y="31"/>
                </a:cubicBezTo>
                <a:cubicBezTo>
                  <a:pt x="61" y="34"/>
                  <a:pt x="59" y="36"/>
                  <a:pt x="57" y="39"/>
                </a:cubicBezTo>
                <a:cubicBezTo>
                  <a:pt x="54" y="44"/>
                  <a:pt x="49" y="49"/>
                  <a:pt x="46" y="54"/>
                </a:cubicBezTo>
                <a:cubicBezTo>
                  <a:pt x="41" y="59"/>
                  <a:pt x="37" y="65"/>
                  <a:pt x="33" y="70"/>
                </a:cubicBezTo>
                <a:cubicBezTo>
                  <a:pt x="37" y="74"/>
                  <a:pt x="42" y="78"/>
                  <a:pt x="48" y="81"/>
                </a:cubicBezTo>
                <a:moveTo>
                  <a:pt x="89" y="107"/>
                </a:moveTo>
                <a:cubicBezTo>
                  <a:pt x="93" y="110"/>
                  <a:pt x="99" y="111"/>
                  <a:pt x="104" y="110"/>
                </a:cubicBezTo>
                <a:cubicBezTo>
                  <a:pt x="105" y="110"/>
                  <a:pt x="108" y="109"/>
                  <a:pt x="108" y="107"/>
                </a:cubicBezTo>
                <a:cubicBezTo>
                  <a:pt x="107" y="105"/>
                  <a:pt x="104" y="104"/>
                  <a:pt x="104" y="102"/>
                </a:cubicBezTo>
                <a:cubicBezTo>
                  <a:pt x="108" y="107"/>
                  <a:pt x="113" y="112"/>
                  <a:pt x="120" y="108"/>
                </a:cubicBezTo>
                <a:cubicBezTo>
                  <a:pt x="122" y="107"/>
                  <a:pt x="123" y="104"/>
                  <a:pt x="122" y="101"/>
                </a:cubicBezTo>
                <a:cubicBezTo>
                  <a:pt x="121" y="98"/>
                  <a:pt x="118" y="96"/>
                  <a:pt x="115" y="94"/>
                </a:cubicBezTo>
                <a:cubicBezTo>
                  <a:pt x="119" y="98"/>
                  <a:pt x="126" y="105"/>
                  <a:pt x="132" y="101"/>
                </a:cubicBezTo>
                <a:cubicBezTo>
                  <a:pt x="139" y="96"/>
                  <a:pt x="133" y="89"/>
                  <a:pt x="128" y="86"/>
                </a:cubicBezTo>
                <a:cubicBezTo>
                  <a:pt x="132" y="90"/>
                  <a:pt x="136" y="94"/>
                  <a:pt x="142" y="93"/>
                </a:cubicBezTo>
                <a:cubicBezTo>
                  <a:pt x="148" y="91"/>
                  <a:pt x="149" y="85"/>
                  <a:pt x="146" y="80"/>
                </a:cubicBezTo>
                <a:moveTo>
                  <a:pt x="0" y="50"/>
                </a:moveTo>
                <a:cubicBezTo>
                  <a:pt x="6" y="55"/>
                  <a:pt x="11" y="59"/>
                  <a:pt x="17" y="63"/>
                </a:cubicBezTo>
                <a:cubicBezTo>
                  <a:pt x="19" y="65"/>
                  <a:pt x="22" y="67"/>
                  <a:pt x="24" y="70"/>
                </a:cubicBezTo>
                <a:cubicBezTo>
                  <a:pt x="25" y="71"/>
                  <a:pt x="27" y="73"/>
                  <a:pt x="29" y="73"/>
                </a:cubicBezTo>
                <a:cubicBezTo>
                  <a:pt x="30" y="73"/>
                  <a:pt x="31" y="71"/>
                  <a:pt x="32" y="70"/>
                </a:cubicBezTo>
                <a:moveTo>
                  <a:pt x="65" y="28"/>
                </a:moveTo>
                <a:cubicBezTo>
                  <a:pt x="68" y="26"/>
                  <a:pt x="71" y="24"/>
                  <a:pt x="68" y="21"/>
                </a:cubicBezTo>
                <a:cubicBezTo>
                  <a:pt x="65" y="19"/>
                  <a:pt x="62" y="16"/>
                  <a:pt x="59" y="14"/>
                </a:cubicBezTo>
                <a:cubicBezTo>
                  <a:pt x="56" y="12"/>
                  <a:pt x="54" y="9"/>
                  <a:pt x="51" y="7"/>
                </a:cubicBezTo>
                <a:cubicBezTo>
                  <a:pt x="48" y="4"/>
                  <a:pt x="44" y="3"/>
                  <a:pt x="41" y="0"/>
                </a:cubicBezTo>
                <a:moveTo>
                  <a:pt x="171" y="1"/>
                </a:moveTo>
                <a:cubicBezTo>
                  <a:pt x="160" y="7"/>
                  <a:pt x="148" y="12"/>
                  <a:pt x="137" y="18"/>
                </a:cubicBezTo>
                <a:cubicBezTo>
                  <a:pt x="138" y="21"/>
                  <a:pt x="140" y="23"/>
                  <a:pt x="141" y="26"/>
                </a:cubicBezTo>
                <a:moveTo>
                  <a:pt x="164" y="64"/>
                </a:moveTo>
                <a:cubicBezTo>
                  <a:pt x="165" y="65"/>
                  <a:pt x="166" y="67"/>
                  <a:pt x="167" y="68"/>
                </a:cubicBezTo>
                <a:cubicBezTo>
                  <a:pt x="167" y="69"/>
                  <a:pt x="167" y="69"/>
                  <a:pt x="168" y="69"/>
                </a:cubicBezTo>
                <a:cubicBezTo>
                  <a:pt x="169" y="69"/>
                  <a:pt x="170" y="68"/>
                  <a:pt x="171" y="68"/>
                </a:cubicBezTo>
                <a:cubicBezTo>
                  <a:pt x="174" y="67"/>
                  <a:pt x="178" y="65"/>
                  <a:pt x="181" y="64"/>
                </a:cubicBezTo>
                <a:cubicBezTo>
                  <a:pt x="188" y="61"/>
                  <a:pt x="195" y="57"/>
                  <a:pt x="201" y="54"/>
                </a:cubicBezTo>
              </a:path>
            </a:pathLst>
          </a:custGeom>
          <a:solidFill>
            <a:srgbClr val="F3BDB7"/>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solidFill>
                <a:srgbClr val="F3BDB7"/>
              </a:solidFill>
            </a:endParaRPr>
          </a:p>
        </p:txBody>
      </p:sp>
      <p:sp>
        <p:nvSpPr>
          <p:cNvPr id="69" name="Freeform 68">
            <a:extLst>
              <a:ext uri="{FF2B5EF4-FFF2-40B4-BE49-F238E27FC236}">
                <a16:creationId xmlns:a16="http://schemas.microsoft.com/office/drawing/2014/main" id="{9E60D675-8A83-ED46-BC1C-95CE901B692C}"/>
              </a:ext>
            </a:extLst>
          </p:cNvPr>
          <p:cNvSpPr>
            <a:spLocks noEditPoints="1"/>
          </p:cNvSpPr>
          <p:nvPr/>
        </p:nvSpPr>
        <p:spPr bwMode="auto">
          <a:xfrm>
            <a:off x="8547175" y="4747355"/>
            <a:ext cx="587375" cy="416316"/>
          </a:xfrm>
          <a:custGeom>
            <a:avLst/>
            <a:gdLst>
              <a:gd name="T0" fmla="*/ 0 w 154"/>
              <a:gd name="T1" fmla="*/ 125 h 127"/>
              <a:gd name="T2" fmla="*/ 154 w 154"/>
              <a:gd name="T3" fmla="*/ 127 h 127"/>
              <a:gd name="T4" fmla="*/ 39 w 154"/>
              <a:gd name="T5" fmla="*/ 124 h 127"/>
              <a:gd name="T6" fmla="*/ 38 w 154"/>
              <a:gd name="T7" fmla="*/ 93 h 127"/>
              <a:gd name="T8" fmla="*/ 17 w 154"/>
              <a:gd name="T9" fmla="*/ 93 h 127"/>
              <a:gd name="T10" fmla="*/ 17 w 154"/>
              <a:gd name="T11" fmla="*/ 124 h 127"/>
              <a:gd name="T12" fmla="*/ 70 w 154"/>
              <a:gd name="T13" fmla="*/ 124 h 127"/>
              <a:gd name="T14" fmla="*/ 70 w 154"/>
              <a:gd name="T15" fmla="*/ 61 h 127"/>
              <a:gd name="T16" fmla="*/ 49 w 154"/>
              <a:gd name="T17" fmla="*/ 61 h 127"/>
              <a:gd name="T18" fmla="*/ 50 w 154"/>
              <a:gd name="T19" fmla="*/ 124 h 127"/>
              <a:gd name="T20" fmla="*/ 104 w 154"/>
              <a:gd name="T21" fmla="*/ 125 h 127"/>
              <a:gd name="T22" fmla="*/ 103 w 154"/>
              <a:gd name="T23" fmla="*/ 75 h 127"/>
              <a:gd name="T24" fmla="*/ 83 w 154"/>
              <a:gd name="T25" fmla="*/ 75 h 127"/>
              <a:gd name="T26" fmla="*/ 83 w 154"/>
              <a:gd name="T27" fmla="*/ 124 h 127"/>
              <a:gd name="T28" fmla="*/ 136 w 154"/>
              <a:gd name="T29" fmla="*/ 126 h 127"/>
              <a:gd name="T30" fmla="*/ 135 w 154"/>
              <a:gd name="T31" fmla="*/ 42 h 127"/>
              <a:gd name="T32" fmla="*/ 115 w 154"/>
              <a:gd name="T33" fmla="*/ 42 h 127"/>
              <a:gd name="T34" fmla="*/ 115 w 154"/>
              <a:gd name="T35" fmla="*/ 125 h 127"/>
              <a:gd name="T36" fmla="*/ 31 w 154"/>
              <a:gd name="T37" fmla="*/ 57 h 127"/>
              <a:gd name="T38" fmla="*/ 24 w 154"/>
              <a:gd name="T39" fmla="*/ 56 h 127"/>
              <a:gd name="T40" fmla="*/ 21 w 154"/>
              <a:gd name="T41" fmla="*/ 62 h 127"/>
              <a:gd name="T42" fmla="*/ 25 w 154"/>
              <a:gd name="T43" fmla="*/ 68 h 127"/>
              <a:gd name="T44" fmla="*/ 29 w 154"/>
              <a:gd name="T45" fmla="*/ 69 h 127"/>
              <a:gd name="T46" fmla="*/ 32 w 154"/>
              <a:gd name="T47" fmla="*/ 67 h 127"/>
              <a:gd name="T48" fmla="*/ 34 w 154"/>
              <a:gd name="T49" fmla="*/ 63 h 127"/>
              <a:gd name="T50" fmla="*/ 31 w 154"/>
              <a:gd name="T51" fmla="*/ 57 h 127"/>
              <a:gd name="T52" fmla="*/ 54 w 154"/>
              <a:gd name="T53" fmla="*/ 32 h 127"/>
              <a:gd name="T54" fmla="*/ 57 w 154"/>
              <a:gd name="T55" fmla="*/ 38 h 127"/>
              <a:gd name="T56" fmla="*/ 63 w 154"/>
              <a:gd name="T57" fmla="*/ 38 h 127"/>
              <a:gd name="T58" fmla="*/ 66 w 154"/>
              <a:gd name="T59" fmla="*/ 36 h 127"/>
              <a:gd name="T60" fmla="*/ 66 w 154"/>
              <a:gd name="T61" fmla="*/ 32 h 127"/>
              <a:gd name="T62" fmla="*/ 64 w 154"/>
              <a:gd name="T63" fmla="*/ 29 h 127"/>
              <a:gd name="T64" fmla="*/ 62 w 154"/>
              <a:gd name="T65" fmla="*/ 26 h 127"/>
              <a:gd name="T66" fmla="*/ 60 w 154"/>
              <a:gd name="T67" fmla="*/ 26 h 127"/>
              <a:gd name="T68" fmla="*/ 54 w 154"/>
              <a:gd name="T69" fmla="*/ 32 h 127"/>
              <a:gd name="T70" fmla="*/ 97 w 154"/>
              <a:gd name="T71" fmla="*/ 51 h 127"/>
              <a:gd name="T72" fmla="*/ 98 w 154"/>
              <a:gd name="T73" fmla="*/ 46 h 127"/>
              <a:gd name="T74" fmla="*/ 96 w 154"/>
              <a:gd name="T75" fmla="*/ 42 h 127"/>
              <a:gd name="T76" fmla="*/ 92 w 154"/>
              <a:gd name="T77" fmla="*/ 41 h 127"/>
              <a:gd name="T78" fmla="*/ 87 w 154"/>
              <a:gd name="T79" fmla="*/ 42 h 127"/>
              <a:gd name="T80" fmla="*/ 86 w 154"/>
              <a:gd name="T81" fmla="*/ 44 h 127"/>
              <a:gd name="T82" fmla="*/ 86 w 154"/>
              <a:gd name="T83" fmla="*/ 51 h 127"/>
              <a:gd name="T84" fmla="*/ 92 w 154"/>
              <a:gd name="T85" fmla="*/ 54 h 127"/>
              <a:gd name="T86" fmla="*/ 97 w 154"/>
              <a:gd name="T87" fmla="*/ 51 h 127"/>
              <a:gd name="T88" fmla="*/ 119 w 154"/>
              <a:gd name="T89" fmla="*/ 12 h 127"/>
              <a:gd name="T90" fmla="*/ 126 w 154"/>
              <a:gd name="T91" fmla="*/ 16 h 127"/>
              <a:gd name="T92" fmla="*/ 128 w 154"/>
              <a:gd name="T93" fmla="*/ 4 h 127"/>
              <a:gd name="T94" fmla="*/ 119 w 154"/>
              <a:gd name="T95" fmla="*/ 12 h 127"/>
              <a:gd name="T96" fmla="*/ 56 w 154"/>
              <a:gd name="T97" fmla="*/ 37 h 127"/>
              <a:gd name="T98" fmla="*/ 32 w 154"/>
              <a:gd name="T99" fmla="*/ 59 h 127"/>
              <a:gd name="T100" fmla="*/ 67 w 154"/>
              <a:gd name="T101" fmla="*/ 35 h 127"/>
              <a:gd name="T102" fmla="*/ 86 w 154"/>
              <a:gd name="T103" fmla="*/ 44 h 127"/>
              <a:gd name="T104" fmla="*/ 122 w 154"/>
              <a:gd name="T105" fmla="*/ 16 h 127"/>
              <a:gd name="T106" fmla="*/ 108 w 154"/>
              <a:gd name="T107" fmla="*/ 30 h 127"/>
              <a:gd name="T108" fmla="*/ 97 w 154"/>
              <a:gd name="T109" fmla="*/ 4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4" h="127">
                <a:moveTo>
                  <a:pt x="0" y="125"/>
                </a:moveTo>
                <a:cubicBezTo>
                  <a:pt x="52" y="123"/>
                  <a:pt x="103" y="124"/>
                  <a:pt x="154" y="127"/>
                </a:cubicBezTo>
                <a:moveTo>
                  <a:pt x="39" y="124"/>
                </a:moveTo>
                <a:cubicBezTo>
                  <a:pt x="38" y="114"/>
                  <a:pt x="38" y="103"/>
                  <a:pt x="38" y="93"/>
                </a:cubicBezTo>
                <a:cubicBezTo>
                  <a:pt x="31" y="93"/>
                  <a:pt x="24" y="93"/>
                  <a:pt x="17" y="93"/>
                </a:cubicBezTo>
                <a:cubicBezTo>
                  <a:pt x="17" y="104"/>
                  <a:pt x="17" y="114"/>
                  <a:pt x="17" y="124"/>
                </a:cubicBezTo>
                <a:moveTo>
                  <a:pt x="70" y="124"/>
                </a:moveTo>
                <a:cubicBezTo>
                  <a:pt x="71" y="103"/>
                  <a:pt x="71" y="82"/>
                  <a:pt x="70" y="61"/>
                </a:cubicBezTo>
                <a:cubicBezTo>
                  <a:pt x="63" y="62"/>
                  <a:pt x="56" y="62"/>
                  <a:pt x="49" y="61"/>
                </a:cubicBezTo>
                <a:cubicBezTo>
                  <a:pt x="49" y="82"/>
                  <a:pt x="50" y="103"/>
                  <a:pt x="50" y="124"/>
                </a:cubicBezTo>
                <a:moveTo>
                  <a:pt x="104" y="125"/>
                </a:moveTo>
                <a:cubicBezTo>
                  <a:pt x="102" y="108"/>
                  <a:pt x="102" y="92"/>
                  <a:pt x="103" y="75"/>
                </a:cubicBezTo>
                <a:cubicBezTo>
                  <a:pt x="97" y="75"/>
                  <a:pt x="90" y="75"/>
                  <a:pt x="83" y="75"/>
                </a:cubicBezTo>
                <a:cubicBezTo>
                  <a:pt x="83" y="91"/>
                  <a:pt x="83" y="108"/>
                  <a:pt x="83" y="124"/>
                </a:cubicBezTo>
                <a:moveTo>
                  <a:pt x="136" y="126"/>
                </a:moveTo>
                <a:cubicBezTo>
                  <a:pt x="136" y="98"/>
                  <a:pt x="136" y="70"/>
                  <a:pt x="135" y="42"/>
                </a:cubicBezTo>
                <a:cubicBezTo>
                  <a:pt x="129" y="41"/>
                  <a:pt x="122" y="41"/>
                  <a:pt x="115" y="42"/>
                </a:cubicBezTo>
                <a:cubicBezTo>
                  <a:pt x="115" y="70"/>
                  <a:pt x="115" y="97"/>
                  <a:pt x="115" y="125"/>
                </a:cubicBezTo>
                <a:moveTo>
                  <a:pt x="31" y="57"/>
                </a:moveTo>
                <a:cubicBezTo>
                  <a:pt x="29" y="55"/>
                  <a:pt x="26" y="55"/>
                  <a:pt x="24" y="56"/>
                </a:cubicBezTo>
                <a:cubicBezTo>
                  <a:pt x="22" y="57"/>
                  <a:pt x="21" y="60"/>
                  <a:pt x="21" y="62"/>
                </a:cubicBezTo>
                <a:cubicBezTo>
                  <a:pt x="21" y="64"/>
                  <a:pt x="23" y="66"/>
                  <a:pt x="25" y="68"/>
                </a:cubicBezTo>
                <a:cubicBezTo>
                  <a:pt x="26" y="68"/>
                  <a:pt x="27" y="69"/>
                  <a:pt x="29" y="69"/>
                </a:cubicBezTo>
                <a:cubicBezTo>
                  <a:pt x="30" y="69"/>
                  <a:pt x="31" y="68"/>
                  <a:pt x="32" y="67"/>
                </a:cubicBezTo>
                <a:cubicBezTo>
                  <a:pt x="33" y="66"/>
                  <a:pt x="34" y="65"/>
                  <a:pt x="34" y="63"/>
                </a:cubicBezTo>
                <a:cubicBezTo>
                  <a:pt x="34" y="61"/>
                  <a:pt x="33" y="58"/>
                  <a:pt x="31" y="57"/>
                </a:cubicBezTo>
                <a:close/>
                <a:moveTo>
                  <a:pt x="54" y="32"/>
                </a:moveTo>
                <a:cubicBezTo>
                  <a:pt x="54" y="35"/>
                  <a:pt x="55" y="37"/>
                  <a:pt x="57" y="38"/>
                </a:cubicBezTo>
                <a:cubicBezTo>
                  <a:pt x="59" y="39"/>
                  <a:pt x="61" y="39"/>
                  <a:pt x="63" y="38"/>
                </a:cubicBezTo>
                <a:cubicBezTo>
                  <a:pt x="65" y="38"/>
                  <a:pt x="66" y="37"/>
                  <a:pt x="66" y="36"/>
                </a:cubicBezTo>
                <a:cubicBezTo>
                  <a:pt x="67" y="35"/>
                  <a:pt x="67" y="33"/>
                  <a:pt x="66" y="32"/>
                </a:cubicBezTo>
                <a:cubicBezTo>
                  <a:pt x="66" y="31"/>
                  <a:pt x="65" y="30"/>
                  <a:pt x="64" y="29"/>
                </a:cubicBezTo>
                <a:cubicBezTo>
                  <a:pt x="64" y="28"/>
                  <a:pt x="63" y="27"/>
                  <a:pt x="62" y="26"/>
                </a:cubicBezTo>
                <a:cubicBezTo>
                  <a:pt x="61" y="26"/>
                  <a:pt x="60" y="26"/>
                  <a:pt x="60" y="26"/>
                </a:cubicBezTo>
                <a:cubicBezTo>
                  <a:pt x="57" y="26"/>
                  <a:pt x="54" y="29"/>
                  <a:pt x="54" y="32"/>
                </a:cubicBezTo>
                <a:close/>
                <a:moveTo>
                  <a:pt x="97" y="51"/>
                </a:moveTo>
                <a:cubicBezTo>
                  <a:pt x="98" y="49"/>
                  <a:pt x="98" y="48"/>
                  <a:pt x="98" y="46"/>
                </a:cubicBezTo>
                <a:cubicBezTo>
                  <a:pt x="98" y="44"/>
                  <a:pt x="97" y="43"/>
                  <a:pt x="96" y="42"/>
                </a:cubicBezTo>
                <a:cubicBezTo>
                  <a:pt x="95" y="41"/>
                  <a:pt x="94" y="41"/>
                  <a:pt x="92" y="41"/>
                </a:cubicBezTo>
                <a:cubicBezTo>
                  <a:pt x="91" y="40"/>
                  <a:pt x="89" y="40"/>
                  <a:pt x="87" y="42"/>
                </a:cubicBezTo>
                <a:cubicBezTo>
                  <a:pt x="86" y="42"/>
                  <a:pt x="86" y="43"/>
                  <a:pt x="86" y="44"/>
                </a:cubicBezTo>
                <a:cubicBezTo>
                  <a:pt x="85" y="46"/>
                  <a:pt x="85" y="49"/>
                  <a:pt x="86" y="51"/>
                </a:cubicBezTo>
                <a:cubicBezTo>
                  <a:pt x="87" y="53"/>
                  <a:pt x="89" y="54"/>
                  <a:pt x="92" y="54"/>
                </a:cubicBezTo>
                <a:cubicBezTo>
                  <a:pt x="94" y="55"/>
                  <a:pt x="97" y="53"/>
                  <a:pt x="97" y="51"/>
                </a:cubicBezTo>
                <a:close/>
                <a:moveTo>
                  <a:pt x="119" y="12"/>
                </a:moveTo>
                <a:cubicBezTo>
                  <a:pt x="120" y="15"/>
                  <a:pt x="123" y="16"/>
                  <a:pt x="126" y="16"/>
                </a:cubicBezTo>
                <a:cubicBezTo>
                  <a:pt x="132" y="16"/>
                  <a:pt x="133" y="6"/>
                  <a:pt x="128" y="4"/>
                </a:cubicBezTo>
                <a:cubicBezTo>
                  <a:pt x="123" y="0"/>
                  <a:pt x="116" y="7"/>
                  <a:pt x="119" y="12"/>
                </a:cubicBezTo>
                <a:close/>
                <a:moveTo>
                  <a:pt x="56" y="37"/>
                </a:moveTo>
                <a:cubicBezTo>
                  <a:pt x="48" y="44"/>
                  <a:pt x="40" y="51"/>
                  <a:pt x="32" y="59"/>
                </a:cubicBezTo>
                <a:moveTo>
                  <a:pt x="67" y="35"/>
                </a:moveTo>
                <a:cubicBezTo>
                  <a:pt x="73" y="39"/>
                  <a:pt x="78" y="41"/>
                  <a:pt x="86" y="44"/>
                </a:cubicBezTo>
                <a:moveTo>
                  <a:pt x="122" y="16"/>
                </a:moveTo>
                <a:cubicBezTo>
                  <a:pt x="117" y="21"/>
                  <a:pt x="113" y="26"/>
                  <a:pt x="108" y="30"/>
                </a:cubicBezTo>
                <a:cubicBezTo>
                  <a:pt x="104" y="35"/>
                  <a:pt x="101" y="39"/>
                  <a:pt x="97" y="43"/>
                </a:cubicBezTo>
              </a:path>
            </a:pathLst>
          </a:custGeom>
          <a:solidFill>
            <a:srgbClr val="51A9BA"/>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0" name="Freeform 69">
            <a:extLst>
              <a:ext uri="{FF2B5EF4-FFF2-40B4-BE49-F238E27FC236}">
                <a16:creationId xmlns:a16="http://schemas.microsoft.com/office/drawing/2014/main" id="{903508D4-3184-C745-91E5-E28DC187467B}"/>
              </a:ext>
            </a:extLst>
          </p:cNvPr>
          <p:cNvSpPr>
            <a:spLocks noEditPoints="1"/>
          </p:cNvSpPr>
          <p:nvPr/>
        </p:nvSpPr>
        <p:spPr bwMode="auto">
          <a:xfrm>
            <a:off x="2820118" y="2720552"/>
            <a:ext cx="536575" cy="441541"/>
          </a:xfrm>
          <a:custGeom>
            <a:avLst/>
            <a:gdLst>
              <a:gd name="T0" fmla="*/ 0 w 153"/>
              <a:gd name="T1" fmla="*/ 69 h 126"/>
              <a:gd name="T2" fmla="*/ 0 w 153"/>
              <a:gd name="T3" fmla="*/ 29 h 126"/>
              <a:gd name="T4" fmla="*/ 147 w 153"/>
              <a:gd name="T5" fmla="*/ 23 h 126"/>
              <a:gd name="T6" fmla="*/ 153 w 153"/>
              <a:gd name="T7" fmla="*/ 71 h 126"/>
              <a:gd name="T8" fmla="*/ 85 w 153"/>
              <a:gd name="T9" fmla="*/ 102 h 126"/>
              <a:gd name="T10" fmla="*/ 86 w 153"/>
              <a:gd name="T11" fmla="*/ 80 h 126"/>
              <a:gd name="T12" fmla="*/ 82 w 153"/>
              <a:gd name="T13" fmla="*/ 76 h 126"/>
              <a:gd name="T14" fmla="*/ 67 w 153"/>
              <a:gd name="T15" fmla="*/ 76 h 126"/>
              <a:gd name="T16" fmla="*/ 67 w 153"/>
              <a:gd name="T17" fmla="*/ 97 h 126"/>
              <a:gd name="T18" fmla="*/ 72 w 153"/>
              <a:gd name="T19" fmla="*/ 102 h 126"/>
              <a:gd name="T20" fmla="*/ 85 w 153"/>
              <a:gd name="T21" fmla="*/ 102 h 126"/>
              <a:gd name="T22" fmla="*/ 67 w 153"/>
              <a:gd name="T23" fmla="*/ 20 h 126"/>
              <a:gd name="T24" fmla="*/ 65 w 153"/>
              <a:gd name="T25" fmla="*/ 17 h 126"/>
              <a:gd name="T26" fmla="*/ 55 w 153"/>
              <a:gd name="T27" fmla="*/ 18 h 126"/>
              <a:gd name="T28" fmla="*/ 54 w 153"/>
              <a:gd name="T29" fmla="*/ 23 h 126"/>
              <a:gd name="T30" fmla="*/ 101 w 153"/>
              <a:gd name="T31" fmla="*/ 20 h 126"/>
              <a:gd name="T32" fmla="*/ 98 w 153"/>
              <a:gd name="T33" fmla="*/ 17 h 126"/>
              <a:gd name="T34" fmla="*/ 89 w 153"/>
              <a:gd name="T35" fmla="*/ 18 h 126"/>
              <a:gd name="T36" fmla="*/ 88 w 153"/>
              <a:gd name="T37" fmla="*/ 23 h 126"/>
              <a:gd name="T38" fmla="*/ 91 w 153"/>
              <a:gd name="T39" fmla="*/ 13 h 126"/>
              <a:gd name="T40" fmla="*/ 87 w 153"/>
              <a:gd name="T41" fmla="*/ 9 h 126"/>
              <a:gd name="T42" fmla="*/ 66 w 153"/>
              <a:gd name="T43" fmla="*/ 9 h 126"/>
              <a:gd name="T44" fmla="*/ 64 w 153"/>
              <a:gd name="T45" fmla="*/ 17 h 126"/>
              <a:gd name="T46" fmla="*/ 99 w 153"/>
              <a:gd name="T47" fmla="*/ 9 h 126"/>
              <a:gd name="T48" fmla="*/ 88 w 153"/>
              <a:gd name="T49" fmla="*/ 1 h 126"/>
              <a:gd name="T50" fmla="*/ 58 w 153"/>
              <a:gd name="T51" fmla="*/ 3 h 126"/>
              <a:gd name="T52" fmla="*/ 56 w 153"/>
              <a:gd name="T53" fmla="*/ 17 h 126"/>
              <a:gd name="T54" fmla="*/ 5 w 153"/>
              <a:gd name="T55" fmla="*/ 108 h 126"/>
              <a:gd name="T56" fmla="*/ 8 w 153"/>
              <a:gd name="T57" fmla="*/ 122 h 126"/>
              <a:gd name="T58" fmla="*/ 48 w 153"/>
              <a:gd name="T59" fmla="*/ 125 h 126"/>
              <a:gd name="T60" fmla="*/ 115 w 153"/>
              <a:gd name="T61" fmla="*/ 125 h 126"/>
              <a:gd name="T62" fmla="*/ 141 w 153"/>
              <a:gd name="T63" fmla="*/ 125 h 126"/>
              <a:gd name="T64" fmla="*/ 149 w 153"/>
              <a:gd name="T65" fmla="*/ 114 h 126"/>
              <a:gd name="T66" fmla="*/ 149 w 153"/>
              <a:gd name="T67" fmla="*/ 7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26">
                <a:moveTo>
                  <a:pt x="67" y="87"/>
                </a:moveTo>
                <a:cubicBezTo>
                  <a:pt x="44" y="85"/>
                  <a:pt x="22" y="77"/>
                  <a:pt x="0" y="69"/>
                </a:cubicBezTo>
                <a:cubicBezTo>
                  <a:pt x="0" y="30"/>
                  <a:pt x="0" y="30"/>
                  <a:pt x="0" y="30"/>
                </a:cubicBezTo>
                <a:cubicBezTo>
                  <a:pt x="0" y="30"/>
                  <a:pt x="0" y="29"/>
                  <a:pt x="0" y="29"/>
                </a:cubicBezTo>
                <a:cubicBezTo>
                  <a:pt x="0" y="26"/>
                  <a:pt x="3" y="23"/>
                  <a:pt x="6" y="23"/>
                </a:cubicBezTo>
                <a:cubicBezTo>
                  <a:pt x="147" y="23"/>
                  <a:pt x="147" y="23"/>
                  <a:pt x="147" y="23"/>
                </a:cubicBezTo>
                <a:cubicBezTo>
                  <a:pt x="150" y="23"/>
                  <a:pt x="153" y="26"/>
                  <a:pt x="153" y="29"/>
                </a:cubicBezTo>
                <a:cubicBezTo>
                  <a:pt x="153" y="43"/>
                  <a:pt x="153" y="57"/>
                  <a:pt x="153" y="71"/>
                </a:cubicBezTo>
                <a:cubicBezTo>
                  <a:pt x="131" y="79"/>
                  <a:pt x="109" y="86"/>
                  <a:pt x="86" y="87"/>
                </a:cubicBezTo>
                <a:moveTo>
                  <a:pt x="85" y="102"/>
                </a:moveTo>
                <a:cubicBezTo>
                  <a:pt x="86" y="101"/>
                  <a:pt x="86" y="100"/>
                  <a:pt x="86" y="100"/>
                </a:cubicBezTo>
                <a:cubicBezTo>
                  <a:pt x="86" y="93"/>
                  <a:pt x="87" y="86"/>
                  <a:pt x="86" y="80"/>
                </a:cubicBezTo>
                <a:cubicBezTo>
                  <a:pt x="86" y="79"/>
                  <a:pt x="86" y="78"/>
                  <a:pt x="85" y="77"/>
                </a:cubicBezTo>
                <a:cubicBezTo>
                  <a:pt x="84" y="76"/>
                  <a:pt x="83" y="76"/>
                  <a:pt x="82" y="76"/>
                </a:cubicBezTo>
                <a:cubicBezTo>
                  <a:pt x="77" y="76"/>
                  <a:pt x="73" y="76"/>
                  <a:pt x="68" y="76"/>
                </a:cubicBezTo>
                <a:cubicBezTo>
                  <a:pt x="68" y="76"/>
                  <a:pt x="68" y="76"/>
                  <a:pt x="67" y="76"/>
                </a:cubicBezTo>
                <a:cubicBezTo>
                  <a:pt x="67" y="77"/>
                  <a:pt x="67" y="77"/>
                  <a:pt x="67" y="78"/>
                </a:cubicBezTo>
                <a:cubicBezTo>
                  <a:pt x="67" y="84"/>
                  <a:pt x="67" y="90"/>
                  <a:pt x="67" y="97"/>
                </a:cubicBezTo>
                <a:cubicBezTo>
                  <a:pt x="66" y="98"/>
                  <a:pt x="67" y="100"/>
                  <a:pt x="67" y="101"/>
                </a:cubicBezTo>
                <a:cubicBezTo>
                  <a:pt x="68" y="102"/>
                  <a:pt x="70" y="102"/>
                  <a:pt x="72" y="102"/>
                </a:cubicBezTo>
                <a:cubicBezTo>
                  <a:pt x="75" y="102"/>
                  <a:pt x="79" y="102"/>
                  <a:pt x="82" y="102"/>
                </a:cubicBezTo>
                <a:cubicBezTo>
                  <a:pt x="83" y="102"/>
                  <a:pt x="84" y="102"/>
                  <a:pt x="85" y="102"/>
                </a:cubicBezTo>
                <a:close/>
                <a:moveTo>
                  <a:pt x="67" y="23"/>
                </a:moveTo>
                <a:cubicBezTo>
                  <a:pt x="67" y="22"/>
                  <a:pt x="67" y="21"/>
                  <a:pt x="67" y="20"/>
                </a:cubicBezTo>
                <a:cubicBezTo>
                  <a:pt x="67" y="19"/>
                  <a:pt x="67" y="18"/>
                  <a:pt x="66" y="18"/>
                </a:cubicBezTo>
                <a:cubicBezTo>
                  <a:pt x="66" y="17"/>
                  <a:pt x="65" y="17"/>
                  <a:pt x="65" y="17"/>
                </a:cubicBezTo>
                <a:cubicBezTo>
                  <a:pt x="62" y="17"/>
                  <a:pt x="59" y="18"/>
                  <a:pt x="57" y="18"/>
                </a:cubicBezTo>
                <a:cubicBezTo>
                  <a:pt x="56" y="18"/>
                  <a:pt x="55" y="18"/>
                  <a:pt x="55" y="18"/>
                </a:cubicBezTo>
                <a:cubicBezTo>
                  <a:pt x="54" y="19"/>
                  <a:pt x="54" y="20"/>
                  <a:pt x="54" y="21"/>
                </a:cubicBezTo>
                <a:cubicBezTo>
                  <a:pt x="54" y="21"/>
                  <a:pt x="54" y="22"/>
                  <a:pt x="54" y="23"/>
                </a:cubicBezTo>
                <a:moveTo>
                  <a:pt x="101" y="23"/>
                </a:moveTo>
                <a:cubicBezTo>
                  <a:pt x="101" y="22"/>
                  <a:pt x="101" y="21"/>
                  <a:pt x="101" y="20"/>
                </a:cubicBezTo>
                <a:cubicBezTo>
                  <a:pt x="101" y="19"/>
                  <a:pt x="101" y="18"/>
                  <a:pt x="100" y="18"/>
                </a:cubicBezTo>
                <a:cubicBezTo>
                  <a:pt x="100" y="17"/>
                  <a:pt x="99" y="17"/>
                  <a:pt x="98" y="17"/>
                </a:cubicBezTo>
                <a:cubicBezTo>
                  <a:pt x="96" y="17"/>
                  <a:pt x="93" y="18"/>
                  <a:pt x="91" y="18"/>
                </a:cubicBezTo>
                <a:cubicBezTo>
                  <a:pt x="90" y="18"/>
                  <a:pt x="89" y="18"/>
                  <a:pt x="89" y="18"/>
                </a:cubicBezTo>
                <a:cubicBezTo>
                  <a:pt x="88" y="19"/>
                  <a:pt x="88" y="20"/>
                  <a:pt x="88" y="21"/>
                </a:cubicBezTo>
                <a:cubicBezTo>
                  <a:pt x="88" y="21"/>
                  <a:pt x="88" y="22"/>
                  <a:pt x="88" y="23"/>
                </a:cubicBezTo>
                <a:moveTo>
                  <a:pt x="91" y="17"/>
                </a:moveTo>
                <a:cubicBezTo>
                  <a:pt x="91" y="16"/>
                  <a:pt x="92" y="14"/>
                  <a:pt x="91" y="13"/>
                </a:cubicBezTo>
                <a:cubicBezTo>
                  <a:pt x="91" y="12"/>
                  <a:pt x="91" y="11"/>
                  <a:pt x="90" y="10"/>
                </a:cubicBezTo>
                <a:cubicBezTo>
                  <a:pt x="89" y="10"/>
                  <a:pt x="88" y="9"/>
                  <a:pt x="87" y="9"/>
                </a:cubicBezTo>
                <a:cubicBezTo>
                  <a:pt x="81" y="9"/>
                  <a:pt x="75" y="9"/>
                  <a:pt x="70" y="9"/>
                </a:cubicBezTo>
                <a:cubicBezTo>
                  <a:pt x="69" y="9"/>
                  <a:pt x="67" y="9"/>
                  <a:pt x="66" y="9"/>
                </a:cubicBezTo>
                <a:cubicBezTo>
                  <a:pt x="65" y="10"/>
                  <a:pt x="64" y="12"/>
                  <a:pt x="64" y="13"/>
                </a:cubicBezTo>
                <a:cubicBezTo>
                  <a:pt x="64" y="14"/>
                  <a:pt x="64" y="16"/>
                  <a:pt x="64" y="17"/>
                </a:cubicBezTo>
                <a:moveTo>
                  <a:pt x="100" y="17"/>
                </a:moveTo>
                <a:cubicBezTo>
                  <a:pt x="100" y="14"/>
                  <a:pt x="100" y="11"/>
                  <a:pt x="99" y="9"/>
                </a:cubicBezTo>
                <a:cubicBezTo>
                  <a:pt x="99" y="6"/>
                  <a:pt x="97" y="3"/>
                  <a:pt x="95" y="2"/>
                </a:cubicBezTo>
                <a:cubicBezTo>
                  <a:pt x="93" y="1"/>
                  <a:pt x="91" y="1"/>
                  <a:pt x="88" y="1"/>
                </a:cubicBezTo>
                <a:cubicBezTo>
                  <a:pt x="80" y="1"/>
                  <a:pt x="72" y="0"/>
                  <a:pt x="64" y="1"/>
                </a:cubicBezTo>
                <a:cubicBezTo>
                  <a:pt x="62" y="1"/>
                  <a:pt x="60" y="2"/>
                  <a:pt x="58" y="3"/>
                </a:cubicBezTo>
                <a:cubicBezTo>
                  <a:pt x="57" y="5"/>
                  <a:pt x="56" y="7"/>
                  <a:pt x="56" y="10"/>
                </a:cubicBezTo>
                <a:cubicBezTo>
                  <a:pt x="56" y="12"/>
                  <a:pt x="56" y="15"/>
                  <a:pt x="56" y="17"/>
                </a:cubicBezTo>
                <a:moveTo>
                  <a:pt x="5" y="71"/>
                </a:moveTo>
                <a:cubicBezTo>
                  <a:pt x="5" y="83"/>
                  <a:pt x="5" y="95"/>
                  <a:pt x="5" y="108"/>
                </a:cubicBezTo>
                <a:cubicBezTo>
                  <a:pt x="5" y="110"/>
                  <a:pt x="5" y="113"/>
                  <a:pt x="5" y="116"/>
                </a:cubicBezTo>
                <a:cubicBezTo>
                  <a:pt x="6" y="118"/>
                  <a:pt x="7" y="121"/>
                  <a:pt x="8" y="122"/>
                </a:cubicBezTo>
                <a:cubicBezTo>
                  <a:pt x="10" y="124"/>
                  <a:pt x="13" y="126"/>
                  <a:pt x="15" y="125"/>
                </a:cubicBezTo>
                <a:cubicBezTo>
                  <a:pt x="48" y="125"/>
                  <a:pt x="48" y="125"/>
                  <a:pt x="48" y="125"/>
                </a:cubicBezTo>
                <a:cubicBezTo>
                  <a:pt x="61" y="125"/>
                  <a:pt x="74" y="125"/>
                  <a:pt x="87" y="125"/>
                </a:cubicBezTo>
                <a:cubicBezTo>
                  <a:pt x="97" y="125"/>
                  <a:pt x="106" y="125"/>
                  <a:pt x="115" y="125"/>
                </a:cubicBezTo>
                <a:cubicBezTo>
                  <a:pt x="120" y="125"/>
                  <a:pt x="124" y="125"/>
                  <a:pt x="129" y="125"/>
                </a:cubicBezTo>
                <a:cubicBezTo>
                  <a:pt x="133" y="125"/>
                  <a:pt x="137" y="126"/>
                  <a:pt x="141" y="125"/>
                </a:cubicBezTo>
                <a:cubicBezTo>
                  <a:pt x="144" y="124"/>
                  <a:pt x="146" y="123"/>
                  <a:pt x="147" y="121"/>
                </a:cubicBezTo>
                <a:cubicBezTo>
                  <a:pt x="149" y="119"/>
                  <a:pt x="149" y="116"/>
                  <a:pt x="149" y="114"/>
                </a:cubicBezTo>
                <a:cubicBezTo>
                  <a:pt x="150" y="105"/>
                  <a:pt x="149" y="97"/>
                  <a:pt x="149" y="88"/>
                </a:cubicBezTo>
                <a:cubicBezTo>
                  <a:pt x="149" y="83"/>
                  <a:pt x="149" y="78"/>
                  <a:pt x="149" y="73"/>
                </a:cubicBezTo>
              </a:path>
            </a:pathLst>
          </a:custGeom>
          <a:solidFill>
            <a:srgbClr val="F3BDB7"/>
          </a:solidFill>
          <a:ln w="1905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1" name="Freeform 70">
            <a:extLst>
              <a:ext uri="{FF2B5EF4-FFF2-40B4-BE49-F238E27FC236}">
                <a16:creationId xmlns:a16="http://schemas.microsoft.com/office/drawing/2014/main" id="{E68C13B8-7ACA-0B45-971D-AF3DACC007F1}"/>
              </a:ext>
            </a:extLst>
          </p:cNvPr>
          <p:cNvSpPr>
            <a:spLocks noEditPoints="1"/>
          </p:cNvSpPr>
          <p:nvPr/>
        </p:nvSpPr>
        <p:spPr bwMode="auto">
          <a:xfrm>
            <a:off x="3124276" y="657741"/>
            <a:ext cx="536575" cy="603250"/>
          </a:xfrm>
          <a:custGeom>
            <a:avLst/>
            <a:gdLst>
              <a:gd name="T0" fmla="*/ 47 w 141"/>
              <a:gd name="T1" fmla="*/ 122 h 158"/>
              <a:gd name="T2" fmla="*/ 36 w 141"/>
              <a:gd name="T3" fmla="*/ 95 h 158"/>
              <a:gd name="T4" fmla="*/ 30 w 141"/>
              <a:gd name="T5" fmla="*/ 71 h 158"/>
              <a:gd name="T6" fmla="*/ 72 w 141"/>
              <a:gd name="T7" fmla="*/ 27 h 158"/>
              <a:gd name="T8" fmla="*/ 113 w 141"/>
              <a:gd name="T9" fmla="*/ 71 h 158"/>
              <a:gd name="T10" fmla="*/ 108 w 141"/>
              <a:gd name="T11" fmla="*/ 95 h 158"/>
              <a:gd name="T12" fmla="*/ 97 w 141"/>
              <a:gd name="T13" fmla="*/ 118 h 158"/>
              <a:gd name="T14" fmla="*/ 85 w 141"/>
              <a:gd name="T15" fmla="*/ 126 h 158"/>
              <a:gd name="T16" fmla="*/ 68 w 141"/>
              <a:gd name="T17" fmla="*/ 130 h 158"/>
              <a:gd name="T18" fmla="*/ 52 w 141"/>
              <a:gd name="T19" fmla="*/ 136 h 158"/>
              <a:gd name="T20" fmla="*/ 49 w 141"/>
              <a:gd name="T21" fmla="*/ 140 h 158"/>
              <a:gd name="T22" fmla="*/ 50 w 141"/>
              <a:gd name="T23" fmla="*/ 144 h 158"/>
              <a:gd name="T24" fmla="*/ 55 w 141"/>
              <a:gd name="T25" fmla="*/ 145 h 158"/>
              <a:gd name="T26" fmla="*/ 88 w 141"/>
              <a:gd name="T27" fmla="*/ 137 h 158"/>
              <a:gd name="T28" fmla="*/ 92 w 141"/>
              <a:gd name="T29" fmla="*/ 138 h 158"/>
              <a:gd name="T30" fmla="*/ 93 w 141"/>
              <a:gd name="T31" fmla="*/ 143 h 158"/>
              <a:gd name="T32" fmla="*/ 90 w 141"/>
              <a:gd name="T33" fmla="*/ 147 h 158"/>
              <a:gd name="T34" fmla="*/ 77 w 141"/>
              <a:gd name="T35" fmla="*/ 154 h 158"/>
              <a:gd name="T36" fmla="*/ 61 w 141"/>
              <a:gd name="T37" fmla="*/ 158 h 158"/>
              <a:gd name="T38" fmla="*/ 61 w 141"/>
              <a:gd name="T39" fmla="*/ 70 h 158"/>
              <a:gd name="T40" fmla="*/ 70 w 141"/>
              <a:gd name="T41" fmla="*/ 81 h 158"/>
              <a:gd name="T42" fmla="*/ 81 w 141"/>
              <a:gd name="T43" fmla="*/ 60 h 158"/>
              <a:gd name="T44" fmla="*/ 16 w 141"/>
              <a:gd name="T45" fmla="*/ 72 h 158"/>
              <a:gd name="T46" fmla="*/ 0 w 141"/>
              <a:gd name="T47" fmla="*/ 69 h 158"/>
              <a:gd name="T48" fmla="*/ 22 w 141"/>
              <a:gd name="T49" fmla="*/ 41 h 158"/>
              <a:gd name="T50" fmla="*/ 10 w 141"/>
              <a:gd name="T51" fmla="*/ 36 h 158"/>
              <a:gd name="T52" fmla="*/ 43 w 141"/>
              <a:gd name="T53" fmla="*/ 22 h 158"/>
              <a:gd name="T54" fmla="*/ 36 w 141"/>
              <a:gd name="T55" fmla="*/ 12 h 158"/>
              <a:gd name="T56" fmla="*/ 71 w 141"/>
              <a:gd name="T57" fmla="*/ 0 h 158"/>
              <a:gd name="T58" fmla="*/ 72 w 141"/>
              <a:gd name="T59" fmla="*/ 16 h 158"/>
              <a:gd name="T60" fmla="*/ 105 w 141"/>
              <a:gd name="T61" fmla="*/ 11 h 158"/>
              <a:gd name="T62" fmla="*/ 100 w 141"/>
              <a:gd name="T63" fmla="*/ 22 h 158"/>
              <a:gd name="T64" fmla="*/ 131 w 141"/>
              <a:gd name="T65" fmla="*/ 37 h 158"/>
              <a:gd name="T66" fmla="*/ 122 w 141"/>
              <a:gd name="T67" fmla="*/ 42 h 158"/>
              <a:gd name="T68" fmla="*/ 120 w 141"/>
              <a:gd name="T69" fmla="*/ 43 h 158"/>
              <a:gd name="T70" fmla="*/ 127 w 141"/>
              <a:gd name="T71" fmla="*/ 72 h 158"/>
              <a:gd name="T72" fmla="*/ 141 w 141"/>
              <a:gd name="T73" fmla="*/ 72 h 158"/>
              <a:gd name="T74" fmla="*/ 71 w 141"/>
              <a:gd name="T75" fmla="*/ 43 h 158"/>
              <a:gd name="T76" fmla="*/ 45 w 141"/>
              <a:gd name="T77" fmla="*/ 68 h 158"/>
              <a:gd name="T78" fmla="*/ 71 w 141"/>
              <a:gd name="T79" fmla="*/ 92 h 158"/>
              <a:gd name="T80" fmla="*/ 97 w 141"/>
              <a:gd name="T81" fmla="*/ 68 h 158"/>
              <a:gd name="T82" fmla="*/ 71 w 141"/>
              <a:gd name="T83" fmla="*/ 4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1" h="158">
                <a:moveTo>
                  <a:pt x="47" y="122"/>
                </a:moveTo>
                <a:cubicBezTo>
                  <a:pt x="48" y="115"/>
                  <a:pt x="45" y="109"/>
                  <a:pt x="36" y="95"/>
                </a:cubicBezTo>
                <a:cubicBezTo>
                  <a:pt x="31" y="88"/>
                  <a:pt x="30" y="80"/>
                  <a:pt x="30" y="71"/>
                </a:cubicBezTo>
                <a:cubicBezTo>
                  <a:pt x="30" y="48"/>
                  <a:pt x="48" y="27"/>
                  <a:pt x="72" y="27"/>
                </a:cubicBezTo>
                <a:cubicBezTo>
                  <a:pt x="95" y="27"/>
                  <a:pt x="113" y="48"/>
                  <a:pt x="113" y="71"/>
                </a:cubicBezTo>
                <a:cubicBezTo>
                  <a:pt x="113" y="80"/>
                  <a:pt x="112" y="88"/>
                  <a:pt x="108" y="95"/>
                </a:cubicBezTo>
                <a:cubicBezTo>
                  <a:pt x="101" y="106"/>
                  <a:pt x="98" y="112"/>
                  <a:pt x="97" y="118"/>
                </a:cubicBezTo>
                <a:moveTo>
                  <a:pt x="85" y="126"/>
                </a:moveTo>
                <a:cubicBezTo>
                  <a:pt x="80" y="128"/>
                  <a:pt x="74" y="129"/>
                  <a:pt x="68" y="130"/>
                </a:cubicBezTo>
                <a:cubicBezTo>
                  <a:pt x="63" y="131"/>
                  <a:pt x="57" y="132"/>
                  <a:pt x="52" y="136"/>
                </a:cubicBezTo>
                <a:cubicBezTo>
                  <a:pt x="51" y="137"/>
                  <a:pt x="50" y="138"/>
                  <a:pt x="49" y="140"/>
                </a:cubicBezTo>
                <a:cubicBezTo>
                  <a:pt x="49" y="141"/>
                  <a:pt x="49" y="143"/>
                  <a:pt x="50" y="144"/>
                </a:cubicBezTo>
                <a:cubicBezTo>
                  <a:pt x="52" y="145"/>
                  <a:pt x="53" y="145"/>
                  <a:pt x="55" y="145"/>
                </a:cubicBezTo>
                <a:cubicBezTo>
                  <a:pt x="66" y="143"/>
                  <a:pt x="76" y="138"/>
                  <a:pt x="88" y="137"/>
                </a:cubicBezTo>
                <a:cubicBezTo>
                  <a:pt x="89" y="137"/>
                  <a:pt x="90" y="138"/>
                  <a:pt x="92" y="138"/>
                </a:cubicBezTo>
                <a:cubicBezTo>
                  <a:pt x="93" y="140"/>
                  <a:pt x="93" y="142"/>
                  <a:pt x="93" y="143"/>
                </a:cubicBezTo>
                <a:cubicBezTo>
                  <a:pt x="92" y="145"/>
                  <a:pt x="91" y="146"/>
                  <a:pt x="90" y="147"/>
                </a:cubicBezTo>
                <a:cubicBezTo>
                  <a:pt x="86" y="151"/>
                  <a:pt x="82" y="152"/>
                  <a:pt x="77" y="154"/>
                </a:cubicBezTo>
                <a:cubicBezTo>
                  <a:pt x="72" y="155"/>
                  <a:pt x="67" y="157"/>
                  <a:pt x="61" y="158"/>
                </a:cubicBezTo>
                <a:moveTo>
                  <a:pt x="61" y="70"/>
                </a:moveTo>
                <a:cubicBezTo>
                  <a:pt x="65" y="73"/>
                  <a:pt x="68" y="77"/>
                  <a:pt x="70" y="81"/>
                </a:cubicBezTo>
                <a:cubicBezTo>
                  <a:pt x="72" y="73"/>
                  <a:pt x="76" y="66"/>
                  <a:pt x="81" y="60"/>
                </a:cubicBezTo>
                <a:moveTo>
                  <a:pt x="16" y="72"/>
                </a:moveTo>
                <a:cubicBezTo>
                  <a:pt x="10" y="72"/>
                  <a:pt x="5" y="69"/>
                  <a:pt x="0" y="69"/>
                </a:cubicBezTo>
                <a:moveTo>
                  <a:pt x="22" y="41"/>
                </a:moveTo>
                <a:cubicBezTo>
                  <a:pt x="19" y="39"/>
                  <a:pt x="14" y="37"/>
                  <a:pt x="10" y="36"/>
                </a:cubicBezTo>
                <a:moveTo>
                  <a:pt x="43" y="22"/>
                </a:moveTo>
                <a:cubicBezTo>
                  <a:pt x="41" y="18"/>
                  <a:pt x="39" y="15"/>
                  <a:pt x="36" y="12"/>
                </a:cubicBezTo>
                <a:moveTo>
                  <a:pt x="71" y="0"/>
                </a:moveTo>
                <a:cubicBezTo>
                  <a:pt x="71" y="5"/>
                  <a:pt x="71" y="11"/>
                  <a:pt x="72" y="16"/>
                </a:cubicBezTo>
                <a:moveTo>
                  <a:pt x="105" y="11"/>
                </a:moveTo>
                <a:cubicBezTo>
                  <a:pt x="103" y="15"/>
                  <a:pt x="101" y="19"/>
                  <a:pt x="100" y="22"/>
                </a:cubicBezTo>
                <a:moveTo>
                  <a:pt x="131" y="37"/>
                </a:moveTo>
                <a:cubicBezTo>
                  <a:pt x="128" y="38"/>
                  <a:pt x="125" y="40"/>
                  <a:pt x="122" y="42"/>
                </a:cubicBezTo>
                <a:cubicBezTo>
                  <a:pt x="121" y="42"/>
                  <a:pt x="120" y="42"/>
                  <a:pt x="120" y="43"/>
                </a:cubicBezTo>
                <a:moveTo>
                  <a:pt x="127" y="72"/>
                </a:moveTo>
                <a:cubicBezTo>
                  <a:pt x="131" y="72"/>
                  <a:pt x="136" y="72"/>
                  <a:pt x="141" y="72"/>
                </a:cubicBezTo>
                <a:moveTo>
                  <a:pt x="71" y="43"/>
                </a:moveTo>
                <a:cubicBezTo>
                  <a:pt x="57" y="43"/>
                  <a:pt x="45" y="54"/>
                  <a:pt x="45" y="68"/>
                </a:cubicBezTo>
                <a:cubicBezTo>
                  <a:pt x="45" y="81"/>
                  <a:pt x="57" y="92"/>
                  <a:pt x="71" y="92"/>
                </a:cubicBezTo>
                <a:cubicBezTo>
                  <a:pt x="85" y="92"/>
                  <a:pt x="97" y="81"/>
                  <a:pt x="97" y="68"/>
                </a:cubicBezTo>
                <a:cubicBezTo>
                  <a:pt x="97" y="54"/>
                  <a:pt x="85" y="43"/>
                  <a:pt x="71" y="43"/>
                </a:cubicBezTo>
                <a:close/>
              </a:path>
            </a:pathLst>
          </a:custGeom>
          <a:solidFill>
            <a:srgbClr val="FFC652"/>
          </a:solidFill>
          <a:ln w="1905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Tree>
    <p:extLst>
      <p:ext uri="{BB962C8B-B14F-4D97-AF65-F5344CB8AC3E}">
        <p14:creationId xmlns:p14="http://schemas.microsoft.com/office/powerpoint/2010/main" val="294366264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67000">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14:bounceEnd="67000">
                                          <p:cBhvr additive="base">
                                            <p:cTn id="7" dur="1000" fill="hold"/>
                                            <p:tgtEl>
                                              <p:spTgt spid="71"/>
                                            </p:tgtEl>
                                            <p:attrNameLst>
                                              <p:attrName>ppt_x</p:attrName>
                                            </p:attrNameLst>
                                          </p:cBhvr>
                                          <p:tavLst>
                                            <p:tav tm="0">
                                              <p:val>
                                                <p:strVal val="0-#ppt_w/2"/>
                                              </p:val>
                                            </p:tav>
                                            <p:tav tm="100000">
                                              <p:val>
                                                <p:strVal val="#ppt_x"/>
                                              </p:val>
                                            </p:tav>
                                          </p:tavLst>
                                        </p:anim>
                                        <p:anim calcmode="lin" valueType="num" p14:bounceEnd="67000">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7000">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14:bounceEnd="67000">
                                          <p:cBhvr additive="base">
                                            <p:cTn id="11" dur="1000" fill="hold"/>
                                            <p:tgtEl>
                                              <p:spTgt spid="62"/>
                                            </p:tgtEl>
                                            <p:attrNameLst>
                                              <p:attrName>ppt_x</p:attrName>
                                            </p:attrNameLst>
                                          </p:cBhvr>
                                          <p:tavLst>
                                            <p:tav tm="0">
                                              <p:val>
                                                <p:strVal val="1+#ppt_w/2"/>
                                              </p:val>
                                            </p:tav>
                                            <p:tav tm="100000">
                                              <p:val>
                                                <p:strVal val="#ppt_x"/>
                                              </p:val>
                                            </p:tav>
                                          </p:tavLst>
                                        </p:anim>
                                        <p:anim calcmode="lin" valueType="num" p14:bounceEnd="67000">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67000">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14:bounceEnd="67000">
                                          <p:cBhvr additive="base">
                                            <p:cTn id="15" dur="1000" fill="hold"/>
                                            <p:tgtEl>
                                              <p:spTgt spid="68"/>
                                            </p:tgtEl>
                                            <p:attrNameLst>
                                              <p:attrName>ppt_x</p:attrName>
                                            </p:attrNameLst>
                                          </p:cBhvr>
                                          <p:tavLst>
                                            <p:tav tm="0">
                                              <p:val>
                                                <p:strVal val="1+#ppt_w/2"/>
                                              </p:val>
                                            </p:tav>
                                            <p:tav tm="100000">
                                              <p:val>
                                                <p:strVal val="#ppt_x"/>
                                              </p:val>
                                            </p:tav>
                                          </p:tavLst>
                                        </p:anim>
                                        <p:anim calcmode="lin" valueType="num" p14:bounceEnd="67000">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7000">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14:bounceEnd="67000">
                                          <p:cBhvr additive="base">
                                            <p:cTn id="19" dur="1000" fill="hold"/>
                                            <p:tgtEl>
                                              <p:spTgt spid="69"/>
                                            </p:tgtEl>
                                            <p:attrNameLst>
                                              <p:attrName>ppt_x</p:attrName>
                                            </p:attrNameLst>
                                          </p:cBhvr>
                                          <p:tavLst>
                                            <p:tav tm="0">
                                              <p:val>
                                                <p:strVal val="1+#ppt_w/2"/>
                                              </p:val>
                                            </p:tav>
                                            <p:tav tm="100000">
                                              <p:val>
                                                <p:strVal val="#ppt_x"/>
                                              </p:val>
                                            </p:tav>
                                          </p:tavLst>
                                        </p:anim>
                                        <p:anim calcmode="lin" valueType="num" p14:bounceEnd="67000">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14:presetBounceEnd="67000">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14:bounceEnd="67000">
                                          <p:cBhvr additive="base">
                                            <p:cTn id="23" dur="1000" fill="hold"/>
                                            <p:tgtEl>
                                              <p:spTgt spid="63"/>
                                            </p:tgtEl>
                                            <p:attrNameLst>
                                              <p:attrName>ppt_x</p:attrName>
                                            </p:attrNameLst>
                                          </p:cBhvr>
                                          <p:tavLst>
                                            <p:tav tm="0">
                                              <p:val>
                                                <p:strVal val="0-#ppt_w/2"/>
                                              </p:val>
                                            </p:tav>
                                            <p:tav tm="100000">
                                              <p:val>
                                                <p:strVal val="#ppt_x"/>
                                              </p:val>
                                            </p:tav>
                                          </p:tavLst>
                                        </p:anim>
                                        <p:anim calcmode="lin" valueType="num" p14:bounceEnd="67000">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14:presetBounceEnd="67000">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14:bounceEnd="67000">
                                          <p:cBhvr additive="base">
                                            <p:cTn id="27" dur="1000" fill="hold"/>
                                            <p:tgtEl>
                                              <p:spTgt spid="70"/>
                                            </p:tgtEl>
                                            <p:attrNameLst>
                                              <p:attrName>ppt_x</p:attrName>
                                            </p:attrNameLst>
                                          </p:cBhvr>
                                          <p:tavLst>
                                            <p:tav tm="0">
                                              <p:val>
                                                <p:strVal val="0-#ppt_w/2"/>
                                              </p:val>
                                            </p:tav>
                                            <p:tav tm="100000">
                                              <p:val>
                                                <p:strVal val="#ppt_x"/>
                                              </p:val>
                                            </p:tav>
                                          </p:tavLst>
                                        </p:anim>
                                        <p:anim calcmode="lin" valueType="num" p14:bounceEnd="67000">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Choice>
    <mc:Fallback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1000" fill="hold"/>
                                            <p:tgtEl>
                                              <p:spTgt spid="71"/>
                                            </p:tgtEl>
                                            <p:attrNameLst>
                                              <p:attrName>ppt_x</p:attrName>
                                            </p:attrNameLst>
                                          </p:cBhvr>
                                          <p:tavLst>
                                            <p:tav tm="0">
                                              <p:val>
                                                <p:strVal val="0-#ppt_w/2"/>
                                              </p:val>
                                            </p:tav>
                                            <p:tav tm="100000">
                                              <p:val>
                                                <p:strVal val="#ppt_x"/>
                                              </p:val>
                                            </p:tav>
                                          </p:tavLst>
                                        </p:anim>
                                        <p:anim calcmode="lin" valueType="num">
                                          <p:cBhvr additive="base">
                                            <p:cTn id="8" dur="1000" fill="hold"/>
                                            <p:tgtEl>
                                              <p:spTgt spid="7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00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50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1000" fill="hold"/>
                                            <p:tgtEl>
                                              <p:spTgt spid="68"/>
                                            </p:tgtEl>
                                            <p:attrNameLst>
                                              <p:attrName>ppt_x</p:attrName>
                                            </p:attrNameLst>
                                          </p:cBhvr>
                                          <p:tavLst>
                                            <p:tav tm="0">
                                              <p:val>
                                                <p:strVal val="1+#ppt_w/2"/>
                                              </p:val>
                                            </p:tav>
                                            <p:tav tm="100000">
                                              <p:val>
                                                <p:strVal val="#ppt_x"/>
                                              </p:val>
                                            </p:tav>
                                          </p:tavLst>
                                        </p:anim>
                                        <p:anim calcmode="lin" valueType="num">
                                          <p:cBhvr additive="base">
                                            <p:cTn id="16" dur="1000" fill="hold"/>
                                            <p:tgtEl>
                                              <p:spTgt spid="6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0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1000" fill="hold"/>
                                            <p:tgtEl>
                                              <p:spTgt spid="69"/>
                                            </p:tgtEl>
                                            <p:attrNameLst>
                                              <p:attrName>ppt_x</p:attrName>
                                            </p:attrNameLst>
                                          </p:cBhvr>
                                          <p:tavLst>
                                            <p:tav tm="0">
                                              <p:val>
                                                <p:strVal val="1+#ppt_w/2"/>
                                              </p:val>
                                            </p:tav>
                                            <p:tav tm="100000">
                                              <p:val>
                                                <p:strVal val="#ppt_x"/>
                                              </p:val>
                                            </p:tav>
                                          </p:tavLst>
                                        </p:anim>
                                        <p:anim calcmode="lin" valueType="num">
                                          <p:cBhvr additive="base">
                                            <p:cTn id="20" dur="1000" fill="hold"/>
                                            <p:tgtEl>
                                              <p:spTgt spid="6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250"/>
                                      </p:stCondLst>
                                      <p:childTnLst>
                                        <p:set>
                                          <p:cBhvr>
                                            <p:cTn id="22" dur="1" fill="hold">
                                              <p:stCondLst>
                                                <p:cond delay="0"/>
                                              </p:stCondLst>
                                            </p:cTn>
                                            <p:tgtEl>
                                              <p:spTgt spid="63"/>
                                            </p:tgtEl>
                                            <p:attrNameLst>
                                              <p:attrName>style.visibility</p:attrName>
                                            </p:attrNameLst>
                                          </p:cBhvr>
                                          <p:to>
                                            <p:strVal val="visible"/>
                                          </p:to>
                                        </p:set>
                                        <p:anim calcmode="lin" valueType="num">
                                          <p:cBhvr additive="base">
                                            <p:cTn id="23" dur="1000" fill="hold"/>
                                            <p:tgtEl>
                                              <p:spTgt spid="63"/>
                                            </p:tgtEl>
                                            <p:attrNameLst>
                                              <p:attrName>ppt_x</p:attrName>
                                            </p:attrNameLst>
                                          </p:cBhvr>
                                          <p:tavLst>
                                            <p:tav tm="0">
                                              <p:val>
                                                <p:strVal val="0-#ppt_w/2"/>
                                              </p:val>
                                            </p:tav>
                                            <p:tav tm="100000">
                                              <p:val>
                                                <p:strVal val="#ppt_x"/>
                                              </p:val>
                                            </p:tav>
                                          </p:tavLst>
                                        </p:anim>
                                        <p:anim calcmode="lin" valueType="num">
                                          <p:cBhvr additive="base">
                                            <p:cTn id="24" dur="1000" fill="hold"/>
                                            <p:tgtEl>
                                              <p:spTgt spid="6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2750"/>
                                      </p:stCondLst>
                                      <p:childTnLst>
                                        <p:set>
                                          <p:cBhvr>
                                            <p:cTn id="26" dur="1" fill="hold">
                                              <p:stCondLst>
                                                <p:cond delay="0"/>
                                              </p:stCondLst>
                                            </p:cTn>
                                            <p:tgtEl>
                                              <p:spTgt spid="70"/>
                                            </p:tgtEl>
                                            <p:attrNameLst>
                                              <p:attrName>style.visibility</p:attrName>
                                            </p:attrNameLst>
                                          </p:cBhvr>
                                          <p:to>
                                            <p:strVal val="visible"/>
                                          </p:to>
                                        </p:set>
                                        <p:anim calcmode="lin" valueType="num">
                                          <p:cBhvr additive="base">
                                            <p:cTn id="27" dur="1000" fill="hold"/>
                                            <p:tgtEl>
                                              <p:spTgt spid="70"/>
                                            </p:tgtEl>
                                            <p:attrNameLst>
                                              <p:attrName>ppt_x</p:attrName>
                                            </p:attrNameLst>
                                          </p:cBhvr>
                                          <p:tavLst>
                                            <p:tav tm="0">
                                              <p:val>
                                                <p:strVal val="0-#ppt_w/2"/>
                                              </p:val>
                                            </p:tav>
                                            <p:tav tm="100000">
                                              <p:val>
                                                <p:strVal val="#ppt_x"/>
                                              </p:val>
                                            </p:tav>
                                          </p:tavLst>
                                        </p:anim>
                                        <p:anim calcmode="lin" valueType="num">
                                          <p:cBhvr additive="base">
                                            <p:cTn id="28" dur="1000" fill="hold"/>
                                            <p:tgtEl>
                                              <p:spTgt spid="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8" grpId="0" animBg="1"/>
          <p:bldP spid="69" grpId="0" animBg="1"/>
          <p:bldP spid="70" grpId="0" animBg="1"/>
          <p:bldP spid="71" grpId="0" animBg="1"/>
        </p:bld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508065"/>
            <a:ext cx="7458739" cy="4771789"/>
          </a:xfrm>
        </p:spPr>
        <p:txBody>
          <a:bodyPr>
            <a:normAutofit lnSpcReduction="10000"/>
          </a:bodyPr>
          <a:lstStyle/>
          <a:p>
            <a:pPr eaLnBrk="1" fontAlgn="auto" hangingPunct="1">
              <a:lnSpc>
                <a:spcPct val="150000"/>
              </a:lnSpc>
              <a:spcBef>
                <a:spcPts val="0"/>
              </a:spcBef>
              <a:spcAft>
                <a:spcPts val="0"/>
              </a:spcAft>
              <a:defRPr/>
            </a:pPr>
            <a:r>
              <a:rPr lang="en-GB" sz="1800" dirty="0">
                <a:effectLst/>
                <a:latin typeface="Josefin Sans" pitchFamily="2" charset="0"/>
                <a:ea typeface="Calibri" panose="020F0502020204030204" pitchFamily="34" charset="0"/>
                <a:cs typeface="Times New Roman" panose="02020603050405020304" pitchFamily="18" charset="0"/>
              </a:rPr>
              <a:t>Alors que l'Europe commence à sortir progressivement du Covid 19, le coût du bien-être de la population reste à déterminer. Des problèmes énormes et accablants enveloppent nos communautés : chômage soudain, institutions sociales affaiblies et capital social érodé. Les services d'aide en matière de santé mentale se préparent à une hausse sans précédent de la demande. </a:t>
            </a:r>
          </a:p>
          <a:p>
            <a:pPr eaLnBrk="1" fontAlgn="auto" hangingPunct="1">
              <a:lnSpc>
                <a:spcPct val="150000"/>
              </a:lnSpc>
              <a:spcBef>
                <a:spcPts val="0"/>
              </a:spcBef>
              <a:spcAft>
                <a:spcPts val="0"/>
              </a:spcAft>
              <a:defRPr/>
            </a:pPr>
            <a:endParaRPr lang="en-GB" sz="18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1800" dirty="0">
                <a:effectLst/>
                <a:latin typeface="Josefin Sans" pitchFamily="2" charset="0"/>
                <a:ea typeface="Calibri" panose="020F0502020204030204" pitchFamily="34" charset="0"/>
                <a:cs typeface="Times New Roman" panose="02020603050405020304" pitchFamily="18" charset="0"/>
              </a:rPr>
              <a:t>Une étude parue dans The Lancet confirme que la perte de liberté, la </a:t>
            </a:r>
            <a:r>
              <a:rPr lang="en-GB" sz="1800" dirty="0" err="1">
                <a:effectLst/>
                <a:latin typeface="Josefin Sans" pitchFamily="2" charset="0"/>
                <a:ea typeface="Calibri" panose="020F0502020204030204" pitchFamily="34" charset="0"/>
                <a:cs typeface="Times New Roman" panose="02020603050405020304" pitchFamily="18" charset="0"/>
              </a:rPr>
              <a:t>peur</a:t>
            </a:r>
            <a:r>
              <a:rPr lang="en-GB" sz="1800" dirty="0">
                <a:effectLst/>
                <a:latin typeface="Josefin Sans" pitchFamily="2" charset="0"/>
                <a:ea typeface="Calibri" panose="020F0502020204030204" pitchFamily="34" charset="0"/>
                <a:cs typeface="Times New Roman" panose="02020603050405020304" pitchFamily="18" charset="0"/>
              </a:rPr>
              <a:t> du virus et la durée de la séparation ont créé un environnement souvent générateur de stress post-traumatique, de détachement, d'insomnie et de colère : "</a:t>
            </a:r>
            <a:r>
              <a:rPr lang="en-GB" sz="1800" i="1" dirty="0">
                <a:effectLst/>
                <a:latin typeface="Josefin Sans" pitchFamily="2" charset="0"/>
                <a:ea typeface="Calibri" panose="020F0502020204030204" pitchFamily="34" charset="0"/>
                <a:cs typeface="Times New Roman" panose="02020603050405020304" pitchFamily="18" charset="0"/>
              </a:rPr>
              <a:t>l'impact psychologique de la quarantaine est vaste, substantiel et peut être durable</a:t>
            </a:r>
            <a:r>
              <a:rPr lang="en-GB" sz="18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681519"/>
            <a:ext cx="9426084" cy="729873"/>
          </a:xfrm>
        </p:spPr>
        <p:txBody>
          <a:bodyPr/>
          <a:lstStyle/>
          <a:p>
            <a:r>
              <a:rPr lang="en-US" dirty="0">
                <a:effectLst>
                  <a:outerShdw blurRad="38100" dist="38100" dir="2700000" algn="tl">
                    <a:srgbClr val="000000">
                      <a:alpha val="43137"/>
                    </a:srgbClr>
                  </a:outerShdw>
                </a:effectLst>
              </a:rPr>
              <a:t>Introduction à la prescription sociale en action</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4880" y="2514599"/>
            <a:ext cx="3008659" cy="2377441"/>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pic>
    </p:spTree>
    <p:extLst>
      <p:ext uri="{BB962C8B-B14F-4D97-AF65-F5344CB8AC3E}">
        <p14:creationId xmlns:p14="http://schemas.microsoft.com/office/powerpoint/2010/main" val="57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BC7BC-86C8-3C44-A5F4-A065FBABC016}"/>
              </a:ext>
            </a:extLst>
          </p:cNvPr>
          <p:cNvSpPr>
            <a:spLocks noGrp="1"/>
          </p:cNvSpPr>
          <p:nvPr>
            <p:ph type="body" sz="quarter" idx="16"/>
          </p:nvPr>
        </p:nvSpPr>
        <p:spPr>
          <a:xfrm>
            <a:off x="921912" y="2347137"/>
            <a:ext cx="1840653" cy="2896380"/>
          </a:xfrm>
        </p:spPr>
        <p:txBody>
          <a:bodyPr>
            <a:normAutofit fontScale="40000" lnSpcReduction="20000"/>
          </a:bodyPr>
          <a:lstStyle/>
          <a:p>
            <a:r>
              <a:rPr lang="en-GB" sz="2200" dirty="0">
                <a:effectLst/>
                <a:latin typeface="Josefin Sans" pitchFamily="2" charset="0"/>
                <a:ea typeface="Calibri" panose="020F0502020204030204" pitchFamily="34" charset="0"/>
                <a:cs typeface="Times New Roman" panose="02020603050405020304" pitchFamily="18" charset="0"/>
              </a:rPr>
              <a:t> La prescription sociale est un mécanisme communautaire puissant et éprouvé.  Elle est conçue pour améliorer le bien-être physique, émotionnel et mental des adultes en les mettant en relation avec des sources de soutien communautaires non médicales.</a:t>
            </a:r>
            <a:endParaRPr lang="en-US" sz="2200" dirty="0">
              <a:latin typeface="Josefin Sans" pitchFamily="2" charset="0"/>
            </a:endParaRPr>
          </a:p>
        </p:txBody>
      </p:sp>
      <p:sp>
        <p:nvSpPr>
          <p:cNvPr id="14" name="Text Placeholder 13">
            <a:extLst>
              <a:ext uri="{FF2B5EF4-FFF2-40B4-BE49-F238E27FC236}">
                <a16:creationId xmlns:a16="http://schemas.microsoft.com/office/drawing/2014/main" id="{4646BEE5-6600-1E47-9CAC-FA211AF9FC78}"/>
              </a:ext>
            </a:extLst>
          </p:cNvPr>
          <p:cNvSpPr>
            <a:spLocks noGrp="1"/>
          </p:cNvSpPr>
          <p:nvPr>
            <p:ph type="body" sz="quarter" idx="17"/>
          </p:nvPr>
        </p:nvSpPr>
        <p:spPr/>
        <p:txBody>
          <a:bodyPr/>
          <a:lstStyle/>
          <a:p>
            <a:r>
              <a:rPr lang="en-US" dirty="0"/>
              <a:t>Les recherches menées jusqu'à présent ont révélé que :</a:t>
            </a:r>
          </a:p>
        </p:txBody>
      </p:sp>
      <p:sp>
        <p:nvSpPr>
          <p:cNvPr id="17" name="Text Placeholder 16">
            <a:extLst>
              <a:ext uri="{FF2B5EF4-FFF2-40B4-BE49-F238E27FC236}">
                <a16:creationId xmlns:a16="http://schemas.microsoft.com/office/drawing/2014/main" id="{7D543469-1C62-6443-AC42-1388878B051A}"/>
              </a:ext>
            </a:extLst>
          </p:cNvPr>
          <p:cNvSpPr>
            <a:spLocks noGrp="1"/>
          </p:cNvSpPr>
          <p:nvPr>
            <p:ph type="body" sz="quarter" idx="20"/>
          </p:nvPr>
        </p:nvSpPr>
        <p:spPr>
          <a:xfrm>
            <a:off x="3750861" y="2347137"/>
            <a:ext cx="1840653" cy="2896379"/>
          </a:xfrm>
        </p:spPr>
        <p:txBody>
          <a:bodyPr>
            <a:normAutofit fontScale="62500" lnSpcReduction="20000"/>
          </a:bodyPr>
          <a:lstStyle/>
          <a:p>
            <a:r>
              <a:rPr lang="en-GB" sz="1800" dirty="0">
                <a:effectLst/>
                <a:latin typeface="Josefin Sans" pitchFamily="2" charset="0"/>
                <a:ea typeface="Calibri" panose="020F0502020204030204" pitchFamily="34" charset="0"/>
                <a:cs typeface="Times New Roman" panose="02020603050405020304" pitchFamily="18" charset="0"/>
              </a:rPr>
              <a:t>Les modèles de prescription sociale utilisent une approche bio-psychologique-sociale. L'éthique clé de la prescription sociale est de fournir un soutien pour permettre aux individus de mieux contrôler leur propre santé.</a:t>
            </a:r>
            <a:endParaRPr lang="en-US" dirty="0">
              <a:latin typeface="Josefin Sans" pitchFamily="2" charset="0"/>
            </a:endParaRPr>
          </a:p>
        </p:txBody>
      </p:sp>
      <p:sp>
        <p:nvSpPr>
          <p:cNvPr id="19" name="Text Placeholder 18">
            <a:extLst>
              <a:ext uri="{FF2B5EF4-FFF2-40B4-BE49-F238E27FC236}">
                <a16:creationId xmlns:a16="http://schemas.microsoft.com/office/drawing/2014/main" id="{F637D8B3-AC68-2348-8363-DCB4C6ABE026}"/>
              </a:ext>
            </a:extLst>
          </p:cNvPr>
          <p:cNvSpPr>
            <a:spLocks noGrp="1"/>
          </p:cNvSpPr>
          <p:nvPr>
            <p:ph type="body" sz="quarter" idx="22"/>
          </p:nvPr>
        </p:nvSpPr>
        <p:spPr>
          <a:xfrm>
            <a:off x="6467234" y="2347137"/>
            <a:ext cx="2065805" cy="2896379"/>
          </a:xfrm>
        </p:spPr>
        <p:txBody>
          <a:bodyPr>
            <a:normAutofit fontScale="32500" lnSpcReduction="20000"/>
          </a:bodyPr>
          <a:lstStyle/>
          <a:p>
            <a:r>
              <a:rPr lang="en-GB" sz="3100" dirty="0">
                <a:effectLst/>
                <a:latin typeface="Josefin Sans" pitchFamily="2" charset="0"/>
                <a:ea typeface="Calibri" panose="020F0502020204030204" pitchFamily="34" charset="0"/>
                <a:cs typeface="Times New Roman" panose="02020603050405020304" pitchFamily="18" charset="0"/>
              </a:rPr>
              <a:t>Malgré cette compréhension et le fait que les avantages de la prescription sociale sont vastes et le processus relativement simple, la prescription sociale est encore une approche communautaire relativement inconnue pour intégrer l'apprentissage tout au long de la vie.</a:t>
            </a:r>
          </a:p>
          <a:p>
            <a:endParaRPr lang="en-US" dirty="0"/>
          </a:p>
          <a:p>
            <a:endParaRPr lang="en-US" dirty="0"/>
          </a:p>
        </p:txBody>
      </p:sp>
      <p:sp>
        <p:nvSpPr>
          <p:cNvPr id="21" name="Text Placeholder 20">
            <a:extLst>
              <a:ext uri="{FF2B5EF4-FFF2-40B4-BE49-F238E27FC236}">
                <a16:creationId xmlns:a16="http://schemas.microsoft.com/office/drawing/2014/main" id="{E058A09B-E8E5-844B-A9B6-6F5D045D121E}"/>
              </a:ext>
            </a:extLst>
          </p:cNvPr>
          <p:cNvSpPr>
            <a:spLocks noGrp="1"/>
          </p:cNvSpPr>
          <p:nvPr>
            <p:ph type="body" sz="quarter" idx="24"/>
          </p:nvPr>
        </p:nvSpPr>
        <p:spPr>
          <a:xfrm>
            <a:off x="9408760" y="2349106"/>
            <a:ext cx="2065805" cy="2896380"/>
          </a:xfrm>
        </p:spPr>
        <p:txBody>
          <a:bodyPr numCol="2">
            <a:noAutofit/>
          </a:bodyPr>
          <a:lstStyle/>
          <a:p>
            <a:pPr>
              <a:lnSpc>
                <a:spcPct val="17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La prescription du partenariat ACTIVATE est multiple et dépend des systèmes de chaque pays.</a:t>
            </a:r>
          </a:p>
          <a:p>
            <a:pPr>
              <a:lnSpc>
                <a:spcPct val="100000"/>
              </a:lnSpc>
              <a:spcAft>
                <a:spcPts val="800"/>
              </a:spcAft>
            </a:pPr>
            <a:r>
              <a:rPr lang="en-GB" sz="1050" dirty="0">
                <a:latin typeface="Josefin Sans" pitchFamily="2" charset="0"/>
                <a:ea typeface="Calibri" panose="020F0502020204030204" pitchFamily="34" charset="0"/>
                <a:cs typeface="Times New Roman" panose="02020603050405020304" pitchFamily="18" charset="0"/>
              </a:rPr>
              <a:t>Les </a:t>
            </a:r>
            <a:r>
              <a:rPr lang="en-GB" sz="1050" dirty="0" err="1">
                <a:latin typeface="Josefin Sans" pitchFamily="2" charset="0"/>
                <a:ea typeface="Calibri" panose="020F0502020204030204" pitchFamily="34" charset="0"/>
                <a:cs typeface="Times New Roman" panose="02020603050405020304" pitchFamily="18" charset="0"/>
              </a:rPr>
              <a:t>partenaires</a:t>
            </a:r>
            <a:r>
              <a:rPr lang="en-GB" sz="1050" dirty="0">
                <a:latin typeface="Josefin Sans" pitchFamily="2" charset="0"/>
                <a:ea typeface="Calibri" panose="020F0502020204030204" pitchFamily="34" charset="0"/>
                <a:cs typeface="Times New Roman" panose="02020603050405020304" pitchFamily="18" charset="0"/>
              </a:rPr>
              <a:t> </a:t>
            </a:r>
            <a:r>
              <a:rPr lang="en-GB" sz="1050" dirty="0" err="1">
                <a:latin typeface="Josefin Sans" pitchFamily="2" charset="0"/>
                <a:ea typeface="Calibri" panose="020F0502020204030204" pitchFamily="34" charset="0"/>
                <a:cs typeface="Times New Roman" panose="02020603050405020304" pitchFamily="18" charset="0"/>
              </a:rPr>
              <a:t>d’ACTIVATE</a:t>
            </a:r>
            <a:r>
              <a:rPr lang="en-GB" sz="1050" dirty="0">
                <a:latin typeface="Josefin Sans" pitchFamily="2" charset="0"/>
                <a:ea typeface="Calibri" panose="020F0502020204030204" pitchFamily="34" charset="0"/>
                <a:cs typeface="Times New Roman" panose="02020603050405020304" pitchFamily="18" charset="0"/>
              </a:rPr>
              <a:t> </a:t>
            </a:r>
            <a:r>
              <a:rPr lang="en-GB" sz="1050" dirty="0" err="1">
                <a:latin typeface="Josefin Sans" pitchFamily="2" charset="0"/>
                <a:ea typeface="Calibri" panose="020F0502020204030204" pitchFamily="34" charset="0"/>
                <a:cs typeface="Times New Roman" panose="02020603050405020304" pitchFamily="18" charset="0"/>
              </a:rPr>
              <a:t>sont</a:t>
            </a:r>
            <a:r>
              <a:rPr lang="en-GB" sz="1050" dirty="0">
                <a:latin typeface="Josefin Sans" pitchFamily="2" charset="0"/>
                <a:ea typeface="Calibri" panose="020F0502020204030204" pitchFamily="34" charset="0"/>
                <a:cs typeface="Times New Roman" panose="02020603050405020304" pitchFamily="18" charset="0"/>
              </a:rPr>
              <a:t> :</a:t>
            </a:r>
          </a:p>
          <a:p>
            <a:pPr>
              <a:lnSpc>
                <a:spcPct val="100000"/>
              </a:lnSpc>
              <a:spcAft>
                <a:spcPts val="800"/>
              </a:spcAft>
            </a:pPr>
            <a:endParaRPr lang="en-GB" sz="1050"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1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1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endParaRPr lang="en-GB" sz="1100" b="1" dirty="0">
              <a:latin typeface="Josefin Sans" pitchFamily="2" charset="0"/>
              <a:ea typeface="Calibri" panose="020F0502020204030204" pitchFamily="34" charset="0"/>
              <a:cs typeface="Times New Roman" panose="02020603050405020304" pitchFamily="18" charset="0"/>
            </a:endParaRPr>
          </a:p>
          <a:p>
            <a:pPr>
              <a:lnSpc>
                <a:spcPct val="100000"/>
              </a:lnSpc>
              <a:spcAft>
                <a:spcPts val="800"/>
              </a:spcAft>
            </a:pPr>
            <a:r>
              <a:rPr lang="en-GB" sz="1100" b="1" dirty="0" err="1">
                <a:latin typeface="Josefin Sans" pitchFamily="2" charset="0"/>
                <a:ea typeface="Calibri" panose="020F0502020204030204" pitchFamily="34" charset="0"/>
                <a:cs typeface="Times New Roman" panose="02020603050405020304" pitchFamily="18" charset="0"/>
              </a:rPr>
              <a:t>Royaume</a:t>
            </a:r>
            <a:r>
              <a:rPr lang="en-GB" sz="1100" b="1" dirty="0">
                <a:latin typeface="Josefin Sans" pitchFamily="2" charset="0"/>
                <a:ea typeface="Calibri" panose="020F0502020204030204" pitchFamily="34" charset="0"/>
                <a:cs typeface="Times New Roman" panose="02020603050405020304" pitchFamily="18" charset="0"/>
              </a:rPr>
              <a:t>-Uni  </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Irlande</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France</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Grèce</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Espagne </a:t>
            </a:r>
          </a:p>
          <a:p>
            <a:pPr>
              <a:lnSpc>
                <a:spcPct val="100000"/>
              </a:lnSpc>
              <a:spcAft>
                <a:spcPts val="800"/>
              </a:spcAft>
            </a:pPr>
            <a:r>
              <a:rPr lang="en-GB" sz="1100" b="1" dirty="0">
                <a:latin typeface="Josefin Sans" pitchFamily="2" charset="0"/>
                <a:ea typeface="Calibri" panose="020F0502020204030204" pitchFamily="34" charset="0"/>
                <a:cs typeface="Times New Roman" panose="02020603050405020304" pitchFamily="18" charset="0"/>
              </a:rPr>
              <a:t>Danemark</a:t>
            </a:r>
          </a:p>
          <a:p>
            <a:pPr algn="l"/>
            <a:endParaRPr lang="en-US" sz="1000" dirty="0"/>
          </a:p>
          <a:p>
            <a:endParaRPr lang="en-US" sz="10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6E2663-2AB8-3546-8FC1-73108E35E211}"/>
              </a:ext>
            </a:extLst>
          </p:cNvPr>
          <p:cNvSpPr>
            <a:spLocks noGrp="1"/>
          </p:cNvSpPr>
          <p:nvPr>
            <p:ph type="body" sz="quarter" idx="17"/>
          </p:nvPr>
        </p:nvSpPr>
        <p:spPr>
          <a:xfrm>
            <a:off x="-13494" y="364376"/>
            <a:ext cx="12218988" cy="665855"/>
          </a:xfrm>
        </p:spPr>
        <p:txBody>
          <a:bodyPr/>
          <a:lstStyle/>
          <a:p>
            <a:r>
              <a:rPr lang="en-US" dirty="0">
                <a:effectLst>
                  <a:outerShdw blurRad="38100" dist="38100" dir="2700000" algn="tl">
                    <a:srgbClr val="000000">
                      <a:alpha val="43137"/>
                    </a:srgbClr>
                  </a:outerShdw>
                </a:effectLst>
              </a:rPr>
              <a:t>La prescription sociale en action</a:t>
            </a:r>
          </a:p>
        </p:txBody>
      </p:sp>
      <p:sp>
        <p:nvSpPr>
          <p:cNvPr id="4" name="Text Placeholder 3">
            <a:extLst>
              <a:ext uri="{FF2B5EF4-FFF2-40B4-BE49-F238E27FC236}">
                <a16:creationId xmlns:a16="http://schemas.microsoft.com/office/drawing/2014/main" id="{D51D0356-5316-3A4C-83CD-3697110F44EE}"/>
              </a:ext>
            </a:extLst>
          </p:cNvPr>
          <p:cNvSpPr>
            <a:spLocks noGrp="1"/>
          </p:cNvSpPr>
          <p:nvPr>
            <p:ph type="body" sz="quarter" idx="18"/>
          </p:nvPr>
        </p:nvSpPr>
        <p:spPr>
          <a:xfrm>
            <a:off x="414338" y="4703760"/>
            <a:ext cx="2315007" cy="2154239"/>
          </a:xfrm>
        </p:spPr>
        <p:txBody>
          <a:bodyPr/>
          <a:lstStyle/>
          <a:p>
            <a:pPr>
              <a:lnSpc>
                <a:spcPct val="100000"/>
              </a:lnSpc>
            </a:pPr>
            <a:r>
              <a:rPr lang="en-US" sz="1000" dirty="0">
                <a:solidFill>
                  <a:schemeClr val="tx1"/>
                </a:solidFill>
                <a:latin typeface="+mj-lt"/>
              </a:rPr>
              <a:t>Re sante vous </a:t>
            </a:r>
            <a:r>
              <a:rPr lang="en-US" sz="1000" dirty="0">
                <a:solidFill>
                  <a:schemeClr val="tx1"/>
                </a:solidFill>
                <a:latin typeface="+mj-lt"/>
                <a:hlinkClick r:id="rId2">
                  <a:extLst>
                    <a:ext uri="{A12FA001-AC4F-418D-AE19-62706E023703}">
                      <ahyp:hlinkClr xmlns:ahyp="http://schemas.microsoft.com/office/drawing/2018/hyperlinkcolor" val="tx"/>
                    </a:ext>
                  </a:extLst>
                </a:hlinkClick>
              </a:rPr>
              <a:t>www.resantevous.fr </a:t>
            </a:r>
            <a:r>
              <a:rPr lang="en-IE" sz="1000" dirty="0">
                <a:solidFill>
                  <a:schemeClr val="tx1"/>
                </a:solidFill>
                <a:latin typeface="+mj-lt"/>
              </a:rPr>
              <a:t>Nous </a:t>
            </a:r>
            <a:r>
              <a:rPr lang="en-IE" sz="1000" dirty="0" err="1">
                <a:solidFill>
                  <a:schemeClr val="tx1"/>
                </a:solidFill>
                <a:latin typeface="+mj-lt"/>
              </a:rPr>
              <a:t>Viellirons</a:t>
            </a:r>
            <a:r>
              <a:rPr lang="en-IE" sz="1000" dirty="0">
                <a:solidFill>
                  <a:schemeClr val="tx1"/>
                </a:solidFill>
                <a:latin typeface="+mj-lt"/>
              </a:rPr>
              <a:t> Ensemble - we will grow old together</a:t>
            </a:r>
          </a:p>
          <a:p>
            <a:pPr>
              <a:lnSpc>
                <a:spcPct val="100000"/>
              </a:lnSpc>
            </a:pPr>
            <a:r>
              <a:rPr lang="en-GB" sz="1000" u="sng" dirty="0">
                <a:solidFill>
                  <a:schemeClr val="tx1"/>
                </a:solidFill>
                <a:latin typeface="+mj-lt"/>
                <a:hlinkClick r:id="rId3">
                  <a:extLst>
                    <a:ext uri="{A12FA001-AC4F-418D-AE19-62706E023703}">
                      <ahyp:hlinkClr xmlns:ahyp="http://schemas.microsoft.com/office/drawing/2018/hyperlinkcolor" val="tx"/>
                    </a:ext>
                  </a:extLst>
                </a:hlinkClick>
              </a:rPr>
              <a:t>https://culture-sante-aquitaine.com/le-laboratoire/nos-projets/nous-vieillirons-ensemble/  </a:t>
            </a:r>
            <a:endParaRPr lang="en-IE" sz="1000" dirty="0">
              <a:solidFill>
                <a:schemeClr val="tx1"/>
              </a:solidFill>
              <a:latin typeface="+mj-lt"/>
            </a:endParaRPr>
          </a:p>
          <a:p>
            <a:pPr>
              <a:lnSpc>
                <a:spcPct val="100000"/>
              </a:lnSpc>
            </a:pPr>
            <a:r>
              <a:rPr lang="en-IE" sz="1000" dirty="0">
                <a:solidFill>
                  <a:schemeClr val="tx1"/>
                </a:solidFill>
                <a:latin typeface="+mj-lt"/>
              </a:rPr>
              <a:t>Dites-moi ce que vous écoutez</a:t>
            </a:r>
          </a:p>
          <a:p>
            <a:pPr>
              <a:lnSpc>
                <a:spcPct val="100000"/>
              </a:lnSpc>
            </a:pPr>
            <a:r>
              <a:rPr lang="en-GB" sz="1000" u="sng" dirty="0">
                <a:solidFill>
                  <a:schemeClr val="tx1"/>
                </a:solidFill>
                <a:latin typeface="+mj-lt"/>
                <a:hlinkClick r:id="rId4">
                  <a:extLst>
                    <a:ext uri="{A12FA001-AC4F-418D-AE19-62706E023703}">
                      <ahyp:hlinkClr xmlns:ahyp="http://schemas.microsoft.com/office/drawing/2018/hyperlinkcolor" val="tx"/>
                    </a:ext>
                  </a:extLst>
                </a:hlinkClick>
              </a:rPr>
              <a:t>https://culture-sante-aquitaine.com/dis-moi-cque-tecoutes/</a:t>
            </a:r>
            <a:endParaRPr lang="en-US" sz="1200" dirty="0"/>
          </a:p>
        </p:txBody>
      </p:sp>
      <p:sp>
        <p:nvSpPr>
          <p:cNvPr id="5" name="Text Placeholder 4">
            <a:extLst>
              <a:ext uri="{FF2B5EF4-FFF2-40B4-BE49-F238E27FC236}">
                <a16:creationId xmlns:a16="http://schemas.microsoft.com/office/drawing/2014/main" id="{5971BD75-E666-254C-B0FE-16D5FE7FE149}"/>
              </a:ext>
            </a:extLst>
          </p:cNvPr>
          <p:cNvSpPr>
            <a:spLocks noGrp="1"/>
          </p:cNvSpPr>
          <p:nvPr>
            <p:ph type="body" sz="quarter" idx="19"/>
          </p:nvPr>
        </p:nvSpPr>
        <p:spPr>
          <a:xfrm>
            <a:off x="630305" y="2307348"/>
            <a:ext cx="2123286" cy="2295746"/>
          </a:xfrm>
        </p:spPr>
        <p:txBody>
          <a:bodyPr/>
          <a:lstStyle/>
          <a:p>
            <a:pPr>
              <a:lnSpc>
                <a:spcPct val="150000"/>
              </a:lnSpc>
            </a:pPr>
            <a:r>
              <a:rPr lang="en-US" sz="1100" dirty="0">
                <a:latin typeface="+mj-lt"/>
              </a:rPr>
              <a:t>Tidy </a:t>
            </a:r>
            <a:r>
              <a:rPr lang="en-US" sz="1100" dirty="0">
                <a:solidFill>
                  <a:schemeClr val="tx1"/>
                </a:solidFill>
                <a:latin typeface="+mj-lt"/>
              </a:rPr>
              <a:t>Towns https://tidytowns.ie/ </a:t>
            </a:r>
          </a:p>
          <a:p>
            <a:pPr>
              <a:lnSpc>
                <a:spcPct val="150000"/>
              </a:lnSpc>
            </a:pPr>
            <a:r>
              <a:rPr lang="en-US" sz="1100" dirty="0">
                <a:solidFill>
                  <a:schemeClr val="tx1"/>
                </a:solidFill>
                <a:latin typeface="+mj-lt"/>
              </a:rPr>
              <a:t>Ros Sport Partnership </a:t>
            </a:r>
            <a:r>
              <a:rPr lang="en-US" sz="1100" dirty="0" err="1">
                <a:solidFill>
                  <a:schemeClr val="tx1"/>
                </a:solidFill>
                <a:latin typeface="+mj-lt"/>
              </a:rPr>
              <a:t>www.rosactive.ie</a:t>
            </a:r>
            <a:r>
              <a:rPr lang="en-US" sz="1100" dirty="0">
                <a:solidFill>
                  <a:schemeClr val="tx1"/>
                </a:solidFill>
                <a:latin typeface="+mj-lt"/>
              </a:rPr>
              <a:t>/ </a:t>
            </a:r>
          </a:p>
          <a:p>
            <a:pPr>
              <a:lnSpc>
                <a:spcPct val="150000"/>
              </a:lnSpc>
            </a:pPr>
            <a:r>
              <a:rPr lang="en-US" sz="1100" dirty="0">
                <a:solidFill>
                  <a:schemeClr val="tx1"/>
                </a:solidFill>
                <a:latin typeface="+mj-lt"/>
              </a:rPr>
              <a:t>Yoga du rire Irlande </a:t>
            </a:r>
            <a:r>
              <a:rPr lang="en-US" sz="1100" dirty="0">
                <a:solidFill>
                  <a:schemeClr val="tx1"/>
                </a:solidFill>
                <a:latin typeface="+mj-lt"/>
                <a:hlinkClick r:id="rId5">
                  <a:extLst>
                    <a:ext uri="{A12FA001-AC4F-418D-AE19-62706E023703}">
                      <ahyp:hlinkClr xmlns:ahyp="http://schemas.microsoft.com/office/drawing/2018/hyperlinkcolor" val="tx"/>
                    </a:ext>
                  </a:extLst>
                </a:hlinkClick>
              </a:rPr>
              <a:t>www.laughteryogaireland.org/</a:t>
            </a:r>
            <a:endParaRPr lang="en-US" sz="1100" dirty="0">
              <a:solidFill>
                <a:schemeClr val="tx1"/>
              </a:solidFill>
              <a:latin typeface="+mj-lt"/>
            </a:endParaRPr>
          </a:p>
          <a:p>
            <a:pPr>
              <a:lnSpc>
                <a:spcPct val="100000"/>
              </a:lnSpc>
            </a:pPr>
            <a:r>
              <a:rPr lang="en-US" sz="1100" dirty="0">
                <a:solidFill>
                  <a:schemeClr val="tx1"/>
                </a:solidFill>
                <a:latin typeface="+mj-lt"/>
              </a:rPr>
              <a:t>Le projet Seany www.theseanyproject.com/  </a:t>
            </a:r>
          </a:p>
          <a:p>
            <a:endParaRPr lang="en-US" sz="1100" dirty="0"/>
          </a:p>
        </p:txBody>
      </p:sp>
      <p:sp>
        <p:nvSpPr>
          <p:cNvPr id="34" name="Text Placeholder 33">
            <a:extLst>
              <a:ext uri="{FF2B5EF4-FFF2-40B4-BE49-F238E27FC236}">
                <a16:creationId xmlns:a16="http://schemas.microsoft.com/office/drawing/2014/main" id="{52C250E0-D5BB-9747-8A98-0444FF8A7467}"/>
              </a:ext>
            </a:extLst>
          </p:cNvPr>
          <p:cNvSpPr>
            <a:spLocks noGrp="1"/>
          </p:cNvSpPr>
          <p:nvPr>
            <p:ph type="body" sz="quarter" idx="20"/>
          </p:nvPr>
        </p:nvSpPr>
        <p:spPr>
          <a:xfrm>
            <a:off x="414339" y="542441"/>
            <a:ext cx="2123286" cy="1429871"/>
          </a:xfrm>
        </p:spPr>
        <p:txBody>
          <a:bodyPr/>
          <a:lstStyle/>
          <a:p>
            <a:pPr>
              <a:lnSpc>
                <a:spcPct val="150000"/>
              </a:lnSpc>
            </a:pPr>
            <a:r>
              <a:rPr lang="en-US" sz="1050" dirty="0">
                <a:solidFill>
                  <a:schemeClr val="tx1"/>
                </a:solidFill>
                <a:latin typeface="+mj-lt"/>
              </a:rPr>
              <a:t>Prescription sociale de printemps </a:t>
            </a:r>
            <a:r>
              <a:rPr lang="en-US" sz="1050" dirty="0">
                <a:solidFill>
                  <a:schemeClr val="tx1"/>
                </a:solidFill>
                <a:latin typeface="+mj-lt"/>
                <a:hlinkClick r:id="rId6">
                  <a:extLst>
                    <a:ext uri="{A12FA001-AC4F-418D-AE19-62706E023703}">
                      <ahyp:hlinkClr xmlns:ahyp="http://schemas.microsoft.com/office/drawing/2018/hyperlinkcolor" val="tx"/>
                    </a:ext>
                  </a:extLst>
                </a:hlinkClick>
              </a:rPr>
              <a:t>www.springsp.org</a:t>
            </a:r>
            <a:endParaRPr lang="en-US" sz="1050" dirty="0">
              <a:solidFill>
                <a:schemeClr val="tx1"/>
              </a:solidFill>
              <a:latin typeface="+mj-lt"/>
            </a:endParaRPr>
          </a:p>
          <a:p>
            <a:pPr>
              <a:lnSpc>
                <a:spcPct val="150000"/>
              </a:lnSpc>
            </a:pPr>
            <a:r>
              <a:rPr lang="en-US" sz="1050" dirty="0">
                <a:solidFill>
                  <a:schemeClr val="tx1"/>
                </a:solidFill>
                <a:latin typeface="+mj-lt"/>
              </a:rPr>
              <a:t>Radius floating support</a:t>
            </a:r>
          </a:p>
          <a:p>
            <a:pPr>
              <a:lnSpc>
                <a:spcPct val="150000"/>
              </a:lnSpc>
            </a:pPr>
            <a:r>
              <a:rPr lang="en-US" sz="1050" dirty="0" err="1">
                <a:solidFill>
                  <a:schemeClr val="tx1"/>
                </a:solidFill>
                <a:latin typeface="+mj-lt"/>
              </a:rPr>
              <a:t>www.RaduiusHousing.org</a:t>
            </a:r>
            <a:r>
              <a:rPr lang="en-US" sz="1050" dirty="0">
                <a:solidFill>
                  <a:schemeClr val="tx1"/>
                </a:solidFill>
                <a:latin typeface="+mj-lt"/>
              </a:rPr>
              <a:t>/</a:t>
            </a:r>
          </a:p>
          <a:p>
            <a:pPr>
              <a:lnSpc>
                <a:spcPct val="150000"/>
              </a:lnSpc>
            </a:pPr>
            <a:r>
              <a:rPr lang="en-US" sz="1050" dirty="0">
                <a:solidFill>
                  <a:schemeClr val="tx1"/>
                </a:solidFill>
                <a:latin typeface="+mj-lt"/>
              </a:rPr>
              <a:t>CLARE CIC </a:t>
            </a:r>
            <a:r>
              <a:rPr lang="en-US" sz="1050" dirty="0">
                <a:solidFill>
                  <a:schemeClr val="tx1"/>
                </a:solidFill>
                <a:latin typeface="+mj-lt"/>
                <a:hlinkClick r:id="rId7">
                  <a:extLst>
                    <a:ext uri="{A12FA001-AC4F-418D-AE19-62706E023703}">
                      <ahyp:hlinkClr xmlns:ahyp="http://schemas.microsoft.com/office/drawing/2018/hyperlinkcolor" val="tx"/>
                    </a:ext>
                  </a:extLst>
                </a:hlinkClick>
              </a:rPr>
              <a:t>Http://clare-cic.org/ </a:t>
            </a:r>
          </a:p>
          <a:p>
            <a:pPr>
              <a:lnSpc>
                <a:spcPct val="150000"/>
              </a:lnSpc>
            </a:pPr>
            <a:r>
              <a:rPr lang="en-US" sz="1050" dirty="0">
                <a:solidFill>
                  <a:schemeClr val="tx1"/>
                </a:solidFill>
                <a:latin typeface="+mj-lt"/>
                <a:hlinkClick r:id="rId8">
                  <a:extLst>
                    <a:ext uri="{A12FA001-AC4F-418D-AE19-62706E023703}">
                      <ahyp:hlinkClr xmlns:ahyp="http://schemas.microsoft.com/office/drawing/2018/hyperlinkcolor" val="tx"/>
                    </a:ext>
                  </a:extLst>
                </a:hlinkClick>
              </a:rPr>
              <a:t>GRANDIR </a:t>
            </a:r>
            <a:r>
              <a:rPr lang="en-US" sz="1050" dirty="0">
                <a:solidFill>
                  <a:schemeClr val="tx1"/>
                </a:solidFill>
                <a:latin typeface="+mj-lt"/>
              </a:rPr>
              <a:t>http://grow-ni.org/  </a:t>
            </a:r>
          </a:p>
          <a:p>
            <a:r>
              <a:rPr lang="en-US" sz="1050" dirty="0"/>
              <a:t>   </a:t>
            </a:r>
          </a:p>
        </p:txBody>
      </p:sp>
      <p:sp>
        <p:nvSpPr>
          <p:cNvPr id="38" name="Text Placeholder 37">
            <a:extLst>
              <a:ext uri="{FF2B5EF4-FFF2-40B4-BE49-F238E27FC236}">
                <a16:creationId xmlns:a16="http://schemas.microsoft.com/office/drawing/2014/main" id="{A4C95841-146B-2541-BB16-45AFDFAEC074}"/>
              </a:ext>
            </a:extLst>
          </p:cNvPr>
          <p:cNvSpPr>
            <a:spLocks noGrp="1"/>
          </p:cNvSpPr>
          <p:nvPr>
            <p:ph type="body" sz="quarter" idx="21"/>
          </p:nvPr>
        </p:nvSpPr>
        <p:spPr>
          <a:xfrm>
            <a:off x="9444032" y="4703760"/>
            <a:ext cx="2520660" cy="1915115"/>
          </a:xfrm>
        </p:spPr>
        <p:txBody>
          <a:bodyPr/>
          <a:lstStyle/>
          <a:p>
            <a:pPr>
              <a:lnSpc>
                <a:spcPct val="150000"/>
              </a:lnSpc>
            </a:pPr>
            <a:r>
              <a:rPr lang="en-US" sz="1100" dirty="0">
                <a:solidFill>
                  <a:schemeClr val="tx1"/>
                </a:solidFill>
                <a:latin typeface="+mj-lt"/>
              </a:rPr>
              <a:t>Natation hivernale en eau libre https://www.badesikkerhed.dk/en/adults/winter-bathing/ </a:t>
            </a:r>
          </a:p>
          <a:p>
            <a:pPr>
              <a:lnSpc>
                <a:spcPct val="150000"/>
              </a:lnSpc>
            </a:pPr>
            <a:r>
              <a:rPr lang="en-US" sz="1100" dirty="0">
                <a:solidFill>
                  <a:schemeClr val="tx1"/>
                </a:solidFill>
                <a:latin typeface="+mj-lt"/>
              </a:rPr>
              <a:t>Vitamines de la culture </a:t>
            </a:r>
            <a:r>
              <a:rPr lang="en-GB" sz="1100" u="sng" dirty="0">
                <a:solidFill>
                  <a:schemeClr val="tx1"/>
                </a:solidFill>
                <a:latin typeface="+mj-lt"/>
              </a:rPr>
              <a:t>https://www.weforum.org/agenda/2019/08/mental-health-depression-denmark-kulturvitaminer/ </a:t>
            </a:r>
            <a:endParaRPr lang="en-IE" sz="1100" dirty="0">
              <a:solidFill>
                <a:schemeClr val="tx1"/>
              </a:solidFill>
              <a:latin typeface="+mj-lt"/>
            </a:endParaRPr>
          </a:p>
          <a:p>
            <a:endParaRPr lang="en-US" sz="1200" dirty="0"/>
          </a:p>
        </p:txBody>
      </p:sp>
      <p:sp>
        <p:nvSpPr>
          <p:cNvPr id="57" name="Text Placeholder 56">
            <a:extLst>
              <a:ext uri="{FF2B5EF4-FFF2-40B4-BE49-F238E27FC236}">
                <a16:creationId xmlns:a16="http://schemas.microsoft.com/office/drawing/2014/main" id="{281D7F2A-A39C-AC49-A97D-F6F8AEF3E70E}"/>
              </a:ext>
            </a:extLst>
          </p:cNvPr>
          <p:cNvSpPr>
            <a:spLocks noGrp="1"/>
          </p:cNvSpPr>
          <p:nvPr>
            <p:ph type="body" sz="quarter" idx="22"/>
          </p:nvPr>
        </p:nvSpPr>
        <p:spPr>
          <a:xfrm>
            <a:off x="9518075" y="2838796"/>
            <a:ext cx="2673926" cy="1864964"/>
          </a:xfrm>
        </p:spPr>
        <p:txBody>
          <a:bodyPr/>
          <a:lstStyle/>
          <a:p>
            <a:pPr>
              <a:lnSpc>
                <a:spcPct val="150000"/>
              </a:lnSpc>
            </a:pPr>
            <a:r>
              <a:rPr lang="en-IE" sz="900" dirty="0">
                <a:solidFill>
                  <a:schemeClr val="tx1"/>
                </a:solidFill>
                <a:latin typeface="+mj-lt"/>
              </a:rPr>
              <a:t>CINTER- Centre de référence intergénérationnel</a:t>
            </a:r>
          </a:p>
          <a:p>
            <a:pPr>
              <a:lnSpc>
                <a:spcPct val="150000"/>
              </a:lnSpc>
            </a:pPr>
            <a:r>
              <a:rPr lang="en-GB" sz="900" u="sng" dirty="0">
                <a:solidFill>
                  <a:schemeClr val="tx1"/>
                </a:solidFill>
                <a:latin typeface="+mj-lt"/>
                <a:hlinkClick r:id="rId9">
                  <a:extLst>
                    <a:ext uri="{A12FA001-AC4F-418D-AE19-62706E023703}">
                      <ahyp:hlinkClr xmlns:ahyp="http://schemas.microsoft.com/office/drawing/2018/hyperlinkcolor" val="tx"/>
                    </a:ext>
                  </a:extLst>
                </a:hlinkClick>
              </a:rPr>
              <a:t>https://www.centrointergeneracionaldereferencia.com/</a:t>
            </a:r>
            <a:endParaRPr lang="en-GB" sz="900" u="sng" dirty="0">
              <a:solidFill>
                <a:schemeClr val="tx1"/>
              </a:solidFill>
              <a:latin typeface="+mj-lt"/>
            </a:endParaRPr>
          </a:p>
          <a:p>
            <a:pPr>
              <a:lnSpc>
                <a:spcPct val="150000"/>
              </a:lnSpc>
            </a:pPr>
            <a:r>
              <a:rPr lang="en-IE" sz="900" dirty="0">
                <a:solidFill>
                  <a:schemeClr val="tx1"/>
                </a:solidFill>
                <a:latin typeface="+mj-lt"/>
              </a:rPr>
              <a:t>CONNECTEZ VOTRE VILLE http://www.connectathens.gr </a:t>
            </a:r>
          </a:p>
          <a:p>
            <a:pPr>
              <a:lnSpc>
                <a:spcPct val="150000"/>
              </a:lnSpc>
            </a:pPr>
            <a:r>
              <a:rPr lang="en-IE" sz="900" dirty="0">
                <a:solidFill>
                  <a:schemeClr val="tx1"/>
                </a:solidFill>
                <a:latin typeface="+mj-lt"/>
              </a:rPr>
              <a:t>Intervention dans la communauté </a:t>
            </a:r>
            <a:r>
              <a:rPr lang="en-IE" sz="900" b="0" dirty="0">
                <a:solidFill>
                  <a:schemeClr val="tx1"/>
                </a:solidFill>
                <a:latin typeface="+mj-lt"/>
              </a:rPr>
              <a:t>pour les personnes âgées, handicapées et socialement isolées.</a:t>
            </a:r>
          </a:p>
          <a:p>
            <a:pPr>
              <a:lnSpc>
                <a:spcPct val="150000"/>
              </a:lnSpc>
            </a:pPr>
            <a:r>
              <a:rPr lang="en-IE" sz="900" dirty="0">
                <a:solidFill>
                  <a:schemeClr val="tx1"/>
                </a:solidFill>
                <a:latin typeface="+mj-lt"/>
                <a:hlinkClick r:id="rId10">
                  <a:extLst>
                    <a:ext uri="{A12FA001-AC4F-418D-AE19-62706E023703}">
                      <ahyp:hlinkClr xmlns:ahyp="http://schemas.microsoft.com/office/drawing/2018/hyperlinkcolor" val="tx"/>
                    </a:ext>
                  </a:extLst>
                </a:hlinkClick>
              </a:rPr>
              <a:t>https://www.iasismed.eu/?lang=e</a:t>
            </a:r>
            <a:endParaRPr lang="en-IE" sz="900" dirty="0">
              <a:solidFill>
                <a:schemeClr val="tx1"/>
              </a:solidFill>
              <a:latin typeface="+mj-lt"/>
            </a:endParaRPr>
          </a:p>
          <a:p>
            <a:endParaRPr lang="en-IE" sz="1050" b="0" dirty="0"/>
          </a:p>
          <a:p>
            <a:endParaRPr lang="en-IE" sz="1050" dirty="0"/>
          </a:p>
          <a:p>
            <a:endParaRPr lang="en-US" sz="1200" dirty="0"/>
          </a:p>
        </p:txBody>
      </p:sp>
      <p:sp>
        <p:nvSpPr>
          <p:cNvPr id="58" name="Text Placeholder 57">
            <a:extLst>
              <a:ext uri="{FF2B5EF4-FFF2-40B4-BE49-F238E27FC236}">
                <a16:creationId xmlns:a16="http://schemas.microsoft.com/office/drawing/2014/main" id="{BA53F68A-EC91-294C-8FC4-4B01F484E7D4}"/>
              </a:ext>
            </a:extLst>
          </p:cNvPr>
          <p:cNvSpPr>
            <a:spLocks noGrp="1"/>
          </p:cNvSpPr>
          <p:nvPr>
            <p:ph type="body" sz="quarter" idx="23"/>
          </p:nvPr>
        </p:nvSpPr>
        <p:spPr>
          <a:xfrm>
            <a:off x="9376226" y="239125"/>
            <a:ext cx="2400305" cy="2062244"/>
          </a:xfrm>
        </p:spPr>
        <p:txBody>
          <a:bodyPr/>
          <a:lstStyle/>
          <a:p>
            <a:pPr>
              <a:lnSpc>
                <a:spcPct val="100000"/>
              </a:lnSpc>
            </a:pPr>
            <a:r>
              <a:rPr lang="en-IE" sz="1050" dirty="0">
                <a:solidFill>
                  <a:schemeClr val="tx1"/>
                </a:solidFill>
                <a:latin typeface="+mj-lt"/>
              </a:rPr>
              <a:t>Jardin potager social pour les patients en oncologie</a:t>
            </a:r>
          </a:p>
          <a:p>
            <a:pPr>
              <a:lnSpc>
                <a:spcPct val="100000"/>
              </a:lnSpc>
            </a:pPr>
            <a:r>
              <a:rPr lang="en-GB" sz="800" dirty="0">
                <a:solidFill>
                  <a:schemeClr val="tx1"/>
                </a:solidFill>
                <a:latin typeface="+mj-lt"/>
                <a:hlinkClick r:id="rId11">
                  <a:extLst>
                    <a:ext uri="{A12FA001-AC4F-418D-AE19-62706E023703}">
                      <ahyp:hlinkClr xmlns:ahyp="http://schemas.microsoft.com/office/drawing/2018/hyperlinkcolor" val="tx"/>
                    </a:ext>
                  </a:extLst>
                </a:hlinkClick>
              </a:rPr>
              <a:t>https://www.iglesiasanlorenzoubeda.com/fundacion-huerta-de-san-antonio/</a:t>
            </a:r>
            <a:endParaRPr lang="en-GB" sz="1200" dirty="0">
              <a:solidFill>
                <a:schemeClr val="tx1"/>
              </a:solidFill>
              <a:latin typeface="+mj-lt"/>
            </a:endParaRPr>
          </a:p>
          <a:p>
            <a:pPr>
              <a:lnSpc>
                <a:spcPct val="150000"/>
              </a:lnSpc>
            </a:pPr>
            <a:r>
              <a:rPr lang="en-GB" sz="1050" dirty="0">
                <a:solidFill>
                  <a:schemeClr val="tx1"/>
                </a:solidFill>
                <a:latin typeface="+mj-lt"/>
              </a:rPr>
              <a:t>Le bon âge </a:t>
            </a:r>
            <a:r>
              <a:rPr lang="en-GB" sz="800" dirty="0">
                <a:solidFill>
                  <a:schemeClr val="tx1"/>
                </a:solidFill>
                <a:latin typeface="+mj-lt"/>
              </a:rPr>
              <a:t>: https://www.youtube.com/watch?v=cabSlu4UB_g  </a:t>
            </a:r>
          </a:p>
          <a:p>
            <a:pPr>
              <a:lnSpc>
                <a:spcPct val="150000"/>
              </a:lnSpc>
            </a:pPr>
            <a:r>
              <a:rPr lang="en-IE" sz="900" dirty="0">
                <a:solidFill>
                  <a:schemeClr val="tx1"/>
                </a:solidFill>
                <a:latin typeface="+mj-lt"/>
              </a:rPr>
              <a:t>Classes ouvertes pour les seniors </a:t>
            </a:r>
            <a:r>
              <a:rPr lang="es-ES" sz="800" dirty="0">
                <a:solidFill>
                  <a:schemeClr val="tx1"/>
                </a:solidFill>
                <a:latin typeface="+mj-lt"/>
                <a:hlinkClick r:id="rId12">
                  <a:extLst>
                    <a:ext uri="{A12FA001-AC4F-418D-AE19-62706E023703}">
                      <ahyp:hlinkClr xmlns:ahyp="http://schemas.microsoft.com/office/drawing/2018/hyperlinkcolor" val="tx"/>
                    </a:ext>
                  </a:extLst>
                </a:hlinkClick>
              </a:rPr>
              <a:t>https://www.upo.es/aula-mayores</a:t>
            </a:r>
            <a:endParaRPr lang="en-IE" sz="800" dirty="0">
              <a:solidFill>
                <a:schemeClr val="tx1"/>
              </a:solidFill>
              <a:latin typeface="+mj-lt"/>
            </a:endParaRPr>
          </a:p>
          <a:p>
            <a:pPr>
              <a:lnSpc>
                <a:spcPct val="150000"/>
              </a:lnSpc>
            </a:pPr>
            <a:r>
              <a:rPr lang="en-GB" sz="800" dirty="0">
                <a:solidFill>
                  <a:schemeClr val="tx1"/>
                </a:solidFill>
                <a:latin typeface="+mj-lt"/>
              </a:rPr>
              <a:t>Fundación TAS </a:t>
            </a:r>
            <a:r>
              <a:rPr lang="en-GB" sz="800" dirty="0">
                <a:solidFill>
                  <a:schemeClr val="tx1"/>
                </a:solidFill>
                <a:latin typeface="+mj-lt"/>
                <a:hlinkClick r:id="rId13">
                  <a:extLst>
                    <a:ext uri="{A12FA001-AC4F-418D-AE19-62706E023703}">
                      <ahyp:hlinkClr xmlns:ahyp="http://schemas.microsoft.com/office/drawing/2018/hyperlinkcolor" val="tx"/>
                    </a:ext>
                  </a:extLst>
                </a:hlinkClick>
              </a:rPr>
              <a:t>https://www.fundaciontas.org</a:t>
            </a:r>
            <a:endParaRPr lang="en-IE" sz="800" dirty="0">
              <a:solidFill>
                <a:schemeClr val="tx1"/>
              </a:solidFill>
              <a:latin typeface="+mj-lt"/>
            </a:endParaRPr>
          </a:p>
          <a:p>
            <a:endParaRPr lang="en-IE" sz="900" dirty="0"/>
          </a:p>
        </p:txBody>
      </p:sp>
      <p:sp>
        <p:nvSpPr>
          <p:cNvPr id="2" name="TextBox 1">
            <a:extLst>
              <a:ext uri="{FF2B5EF4-FFF2-40B4-BE49-F238E27FC236}">
                <a16:creationId xmlns:a16="http://schemas.microsoft.com/office/drawing/2014/main" id="{2B120A01-971F-86C4-54B2-5DA44C3C489E}"/>
              </a:ext>
            </a:extLst>
          </p:cNvPr>
          <p:cNvSpPr txBox="1"/>
          <p:nvPr/>
        </p:nvSpPr>
        <p:spPr>
          <a:xfrm>
            <a:off x="3000774" y="1553611"/>
            <a:ext cx="1120395" cy="400110"/>
          </a:xfrm>
          <a:prstGeom prst="rect">
            <a:avLst/>
          </a:prstGeom>
          <a:noFill/>
        </p:spPr>
        <p:txBody>
          <a:bodyPr wrap="square" rtlCol="0">
            <a:spAutoFit/>
          </a:bodyPr>
          <a:lstStyle/>
          <a:p>
            <a:r>
              <a:rPr lang="en-GB" sz="2000"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ROYAUME-UN</a:t>
            </a:r>
            <a:r>
              <a:rPr lang="en-GB" dirty="0">
                <a:effectLst>
                  <a:outerShdw blurRad="38100" dist="38100" dir="2700000" algn="tl">
                    <a:srgbClr val="000000">
                      <a:alpha val="43137"/>
                    </a:srgbClr>
                  </a:outerShdw>
                </a:effectLst>
              </a:rPr>
              <a:t>I </a:t>
            </a:r>
          </a:p>
        </p:txBody>
      </p:sp>
      <p:sp>
        <p:nvSpPr>
          <p:cNvPr id="6" name="TextBox 5">
            <a:extLst>
              <a:ext uri="{FF2B5EF4-FFF2-40B4-BE49-F238E27FC236}">
                <a16:creationId xmlns:a16="http://schemas.microsoft.com/office/drawing/2014/main" id="{75529228-C9C8-9EF9-6489-0300ABC98B98}"/>
              </a:ext>
            </a:extLst>
          </p:cNvPr>
          <p:cNvSpPr txBox="1"/>
          <p:nvPr/>
        </p:nvSpPr>
        <p:spPr>
          <a:xfrm>
            <a:off x="2966253" y="3390920"/>
            <a:ext cx="871455"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Irlande</a:t>
            </a:r>
          </a:p>
        </p:txBody>
      </p:sp>
      <p:cxnSp>
        <p:nvCxnSpPr>
          <p:cNvPr id="8" name="Straight Arrow Connector 7">
            <a:extLst>
              <a:ext uri="{FF2B5EF4-FFF2-40B4-BE49-F238E27FC236}">
                <a16:creationId xmlns:a16="http://schemas.microsoft.com/office/drawing/2014/main" id="{BBB3BEA7-2124-336A-46BB-0C0919D57BA0}"/>
              </a:ext>
            </a:extLst>
          </p:cNvPr>
          <p:cNvCxnSpPr/>
          <p:nvPr/>
        </p:nvCxnSpPr>
        <p:spPr>
          <a:xfrm>
            <a:off x="3463636" y="2117517"/>
            <a:ext cx="2189019" cy="791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50B25C9-B5B2-34DA-35DF-53E38BCD5446}"/>
              </a:ext>
            </a:extLst>
          </p:cNvPr>
          <p:cNvCxnSpPr>
            <a:stCxn id="6" idx="3"/>
          </p:cNvCxnSpPr>
          <p:nvPr/>
        </p:nvCxnSpPr>
        <p:spPr>
          <a:xfrm flipV="1">
            <a:off x="3837708" y="2845154"/>
            <a:ext cx="1620982" cy="730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C503A0A-D06D-0F78-3FC5-BB8A0A1EA6E6}"/>
              </a:ext>
            </a:extLst>
          </p:cNvPr>
          <p:cNvSpPr txBox="1"/>
          <p:nvPr/>
        </p:nvSpPr>
        <p:spPr>
          <a:xfrm>
            <a:off x="3160711" y="5202238"/>
            <a:ext cx="676997"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France</a:t>
            </a:r>
          </a:p>
        </p:txBody>
      </p:sp>
      <p:cxnSp>
        <p:nvCxnSpPr>
          <p:cNvPr id="13" name="Straight Arrow Connector 12">
            <a:extLst>
              <a:ext uri="{FF2B5EF4-FFF2-40B4-BE49-F238E27FC236}">
                <a16:creationId xmlns:a16="http://schemas.microsoft.com/office/drawing/2014/main" id="{310CE6BB-A548-CA39-BD8B-FA1973F25644}"/>
              </a:ext>
            </a:extLst>
          </p:cNvPr>
          <p:cNvCxnSpPr/>
          <p:nvPr/>
        </p:nvCxnSpPr>
        <p:spPr>
          <a:xfrm flipV="1">
            <a:off x="3713018" y="3048000"/>
            <a:ext cx="1939637" cy="2154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5FCE5F7-0019-51AA-0F12-229DD0D099F8}"/>
              </a:ext>
            </a:extLst>
          </p:cNvPr>
          <p:cNvSpPr txBox="1"/>
          <p:nvPr/>
        </p:nvSpPr>
        <p:spPr>
          <a:xfrm>
            <a:off x="8340436" y="1954912"/>
            <a:ext cx="681038"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Espagne</a:t>
            </a:r>
          </a:p>
        </p:txBody>
      </p:sp>
      <p:sp>
        <p:nvSpPr>
          <p:cNvPr id="15" name="TextBox 14">
            <a:extLst>
              <a:ext uri="{FF2B5EF4-FFF2-40B4-BE49-F238E27FC236}">
                <a16:creationId xmlns:a16="http://schemas.microsoft.com/office/drawing/2014/main" id="{7EC7352C-21A8-22AA-2231-4AF1C69D6423}"/>
              </a:ext>
            </a:extLst>
          </p:cNvPr>
          <p:cNvSpPr txBox="1"/>
          <p:nvPr/>
        </p:nvSpPr>
        <p:spPr>
          <a:xfrm>
            <a:off x="8746155" y="3470320"/>
            <a:ext cx="834165"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Grèce</a:t>
            </a:r>
          </a:p>
        </p:txBody>
      </p:sp>
      <p:cxnSp>
        <p:nvCxnSpPr>
          <p:cNvPr id="21" name="Straight Arrow Connector 20">
            <a:extLst>
              <a:ext uri="{FF2B5EF4-FFF2-40B4-BE49-F238E27FC236}">
                <a16:creationId xmlns:a16="http://schemas.microsoft.com/office/drawing/2014/main" id="{6A7D853F-FCA8-92EB-8396-64AB531CDC90}"/>
              </a:ext>
            </a:extLst>
          </p:cNvPr>
          <p:cNvCxnSpPr/>
          <p:nvPr/>
        </p:nvCxnSpPr>
        <p:spPr>
          <a:xfrm flipH="1">
            <a:off x="5474276" y="2462605"/>
            <a:ext cx="2382982" cy="76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9E2A7D0-F28E-BE52-3B0D-C6EC903BD6E3}"/>
              </a:ext>
            </a:extLst>
          </p:cNvPr>
          <p:cNvCxnSpPr>
            <a:stCxn id="15" idx="1"/>
          </p:cNvCxnSpPr>
          <p:nvPr/>
        </p:nvCxnSpPr>
        <p:spPr>
          <a:xfrm flipH="1" flipV="1">
            <a:off x="6072228" y="3111689"/>
            <a:ext cx="2673927" cy="5432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25490AB-2D1F-9AD0-2324-058A44906409}"/>
              </a:ext>
            </a:extLst>
          </p:cNvPr>
          <p:cNvSpPr txBox="1"/>
          <p:nvPr/>
        </p:nvSpPr>
        <p:spPr>
          <a:xfrm>
            <a:off x="8562109" y="5084075"/>
            <a:ext cx="881923"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Danemark</a:t>
            </a:r>
          </a:p>
        </p:txBody>
      </p:sp>
      <p:cxnSp>
        <p:nvCxnSpPr>
          <p:cNvPr id="26" name="Straight Arrow Connector 25">
            <a:extLst>
              <a:ext uri="{FF2B5EF4-FFF2-40B4-BE49-F238E27FC236}">
                <a16:creationId xmlns:a16="http://schemas.microsoft.com/office/drawing/2014/main" id="{08D07A32-29C4-D025-095E-10E6670DCF5D}"/>
              </a:ext>
            </a:extLst>
          </p:cNvPr>
          <p:cNvCxnSpPr/>
          <p:nvPr/>
        </p:nvCxnSpPr>
        <p:spPr>
          <a:xfrm flipH="1" flipV="1">
            <a:off x="5957455" y="2909455"/>
            <a:ext cx="2382981" cy="22927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59009B0-8F3A-C056-F7EF-9BB45238BB0C}"/>
              </a:ext>
            </a:extLst>
          </p:cNvPr>
          <p:cNvSpPr txBox="1"/>
          <p:nvPr/>
        </p:nvSpPr>
        <p:spPr>
          <a:xfrm>
            <a:off x="4234702" y="5704616"/>
            <a:ext cx="7245111" cy="984885"/>
          </a:xfrm>
          <a:prstGeom prst="rect">
            <a:avLst/>
          </a:prstGeom>
          <a:noFill/>
        </p:spPr>
        <p:txBody>
          <a:bodyPr wrap="square">
            <a:spAutoFit/>
          </a:bodyPr>
          <a:lstStyle/>
          <a:p>
            <a:r>
              <a:rPr lang="en-IE" sz="2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Changement de point de vue à </a:t>
            </a:r>
            <a:r>
              <a:rPr lang="en-IE" sz="2000" b="1"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l'échelle</a:t>
            </a:r>
            <a:r>
              <a:rPr lang="en-IE" sz="2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 </a:t>
            </a:r>
            <a:r>
              <a:rPr lang="en-IE" sz="2000" b="1" dirty="0" err="1">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européenne</a:t>
            </a:r>
            <a:endParaRPr lang="en-IE" sz="2000" b="1" dirty="0">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a:p>
            <a:r>
              <a:rPr lang="en-GB" sz="2000" b="1" u="sng"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rPr>
              <a:t>https://change-of-view.eu/ </a:t>
            </a:r>
            <a:endParaRPr lang="en-IE" sz="2000" b="1" dirty="0">
              <a:solidFill>
                <a:srgbClr val="FFC652"/>
              </a:solidFill>
              <a:effectLst>
                <a:outerShdw blurRad="38100" dist="38100" dir="2700000" algn="tl">
                  <a:srgbClr val="000000">
                    <a:alpha val="43137"/>
                  </a:srgbClr>
                </a:outerShdw>
              </a:effectLst>
              <a:latin typeface="Amatic SC" panose="00000500000000000000" pitchFamily="2" charset="-79"/>
              <a:cs typeface="Amatic SC" panose="00000500000000000000" pitchFamily="2" charset="-79"/>
            </a:endParaRPr>
          </a:p>
          <a:p>
            <a:endParaRPr lang="en-IE" dirty="0"/>
          </a:p>
        </p:txBody>
      </p:sp>
      <p:pic>
        <p:nvPicPr>
          <p:cNvPr id="22" name="Picture 21" descr="United Kingdom Emoji (U+1F1EC, U+1F1E7)">
            <a:extLst>
              <a:ext uri="{FF2B5EF4-FFF2-40B4-BE49-F238E27FC236}">
                <a16:creationId xmlns:a16="http://schemas.microsoft.com/office/drawing/2014/main" id="{2143BA83-D2A1-B49D-1FA7-2BD7EED8931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33772" y="1982188"/>
            <a:ext cx="686356" cy="800100"/>
          </a:xfrm>
          <a:prstGeom prst="rect">
            <a:avLst/>
          </a:prstGeom>
          <a:noFill/>
          <a:ln>
            <a:noFill/>
          </a:ln>
        </p:spPr>
      </p:pic>
      <p:pic>
        <p:nvPicPr>
          <p:cNvPr id="25" name="Picture 24">
            <a:extLst>
              <a:ext uri="{FF2B5EF4-FFF2-40B4-BE49-F238E27FC236}">
                <a16:creationId xmlns:a16="http://schemas.microsoft.com/office/drawing/2014/main" id="{CDFE8441-3634-695D-0FCD-2BBE6F106562}"/>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859232" y="3716803"/>
            <a:ext cx="723900" cy="762000"/>
          </a:xfrm>
          <a:prstGeom prst="rect">
            <a:avLst/>
          </a:prstGeom>
          <a:noFill/>
          <a:ln>
            <a:noFill/>
          </a:ln>
        </p:spPr>
      </p:pic>
      <p:pic>
        <p:nvPicPr>
          <p:cNvPr id="27" name="Picture 26" descr="France Emoji (U+1F1EB, U+1F1F7)">
            <a:extLst>
              <a:ext uri="{FF2B5EF4-FFF2-40B4-BE49-F238E27FC236}">
                <a16:creationId xmlns:a16="http://schemas.microsoft.com/office/drawing/2014/main" id="{C147DC44-0D71-1662-CDC1-186ED15549FC}"/>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183082" y="5523480"/>
            <a:ext cx="800100" cy="771525"/>
          </a:xfrm>
          <a:prstGeom prst="rect">
            <a:avLst/>
          </a:prstGeom>
          <a:noFill/>
          <a:ln>
            <a:noFill/>
          </a:ln>
        </p:spPr>
      </p:pic>
      <p:pic>
        <p:nvPicPr>
          <p:cNvPr id="28" name="Picture 27">
            <a:extLst>
              <a:ext uri="{FF2B5EF4-FFF2-40B4-BE49-F238E27FC236}">
                <a16:creationId xmlns:a16="http://schemas.microsoft.com/office/drawing/2014/main" id="{8C28B802-6CC9-11EF-9E4A-231019B269F6}"/>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446077" y="2309363"/>
            <a:ext cx="647700" cy="657225"/>
          </a:xfrm>
          <a:prstGeom prst="rect">
            <a:avLst/>
          </a:prstGeom>
          <a:noFill/>
          <a:ln>
            <a:noFill/>
          </a:ln>
        </p:spPr>
      </p:pic>
      <p:pic>
        <p:nvPicPr>
          <p:cNvPr id="29" name="Picture 28">
            <a:extLst>
              <a:ext uri="{FF2B5EF4-FFF2-40B4-BE49-F238E27FC236}">
                <a16:creationId xmlns:a16="http://schemas.microsoft.com/office/drawing/2014/main" id="{FA748C20-87D5-CCE8-F445-37A4B89F5482}"/>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696849" y="3898947"/>
            <a:ext cx="635919" cy="647700"/>
          </a:xfrm>
          <a:prstGeom prst="rect">
            <a:avLst/>
          </a:prstGeom>
          <a:noFill/>
          <a:ln>
            <a:noFill/>
          </a:ln>
        </p:spPr>
      </p:pic>
      <p:pic>
        <p:nvPicPr>
          <p:cNvPr id="30" name="Picture 29">
            <a:extLst>
              <a:ext uri="{FF2B5EF4-FFF2-40B4-BE49-F238E27FC236}">
                <a16:creationId xmlns:a16="http://schemas.microsoft.com/office/drawing/2014/main" id="{4A153022-7398-3532-554F-FDCAE695D65B}"/>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8629915" y="5358906"/>
            <a:ext cx="746311" cy="83808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04692"/>
            <a:ext cx="10512420" cy="5178988"/>
          </a:xfrm>
        </p:spPr>
        <p:txBody>
          <a:bodyPr>
            <a:normAutofit fontScale="625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Dans certaines des régions partenaires, la prescription sociale est activement intégrée dans les pratiques et les politiques de </a:t>
            </a:r>
            <a:r>
              <a:rPr lang="en-GB" sz="2900" dirty="0" err="1">
                <a:effectLst/>
                <a:latin typeface="Josefin Sans" pitchFamily="2" charset="0"/>
                <a:ea typeface="Calibri" panose="020F0502020204030204" pitchFamily="34" charset="0"/>
                <a:cs typeface="Times New Roman" panose="02020603050405020304" pitchFamily="18" charset="0"/>
              </a:rPr>
              <a:t>santé</a:t>
            </a:r>
            <a:r>
              <a:rPr lang="en-GB" sz="2900" dirty="0">
                <a:latin typeface="Josefin Sans" pitchFamily="2" charset="0"/>
                <a:ea typeface="Calibri" panose="020F0502020204030204" pitchFamily="34" charset="0"/>
                <a:cs typeface="Times New Roman" panose="02020603050405020304" pitchFamily="18" charset="0"/>
              </a:rPr>
              <a:t>. </a:t>
            </a:r>
            <a:r>
              <a:rPr lang="en-GB" sz="2900" dirty="0" err="1">
                <a:latin typeface="Josefin Sans" pitchFamily="2" charset="0"/>
                <a:ea typeface="Calibri" panose="020F0502020204030204" pitchFamily="34" charset="0"/>
                <a:cs typeface="Times New Roman" panose="02020603050405020304" pitchFamily="18" charset="0"/>
              </a:rPr>
              <a:t>D</a:t>
            </a:r>
            <a:r>
              <a:rPr lang="en-GB" sz="2900" dirty="0" err="1">
                <a:effectLst/>
                <a:latin typeface="Josefin Sans" pitchFamily="2" charset="0"/>
                <a:ea typeface="Calibri" panose="020F0502020204030204" pitchFamily="34" charset="0"/>
                <a:cs typeface="Times New Roman" panose="02020603050405020304" pitchFamily="18" charset="0"/>
              </a:rPr>
              <a:t>epuis</a:t>
            </a:r>
            <a:r>
              <a:rPr lang="en-GB" sz="2900" dirty="0">
                <a:effectLst/>
                <a:latin typeface="Josefin Sans" pitchFamily="2" charset="0"/>
                <a:ea typeface="Calibri" panose="020F0502020204030204" pitchFamily="34" charset="0"/>
                <a:cs typeface="Times New Roman" panose="02020603050405020304" pitchFamily="18" charset="0"/>
              </a:rPr>
              <a:t> 2019, le Royaume-Uni, par le biais de son plan à long terme et du plan universel de soins personnalisés, a approuvé la prescription </a:t>
            </a:r>
            <a:r>
              <a:rPr lang="en-GB" sz="2900" dirty="0" err="1">
                <a:effectLst/>
                <a:latin typeface="Josefin Sans" pitchFamily="2" charset="0"/>
                <a:ea typeface="Calibri" panose="020F0502020204030204" pitchFamily="34" charset="0"/>
                <a:cs typeface="Times New Roman" panose="02020603050405020304" pitchFamily="18" charset="0"/>
              </a:rPr>
              <a:t>sociale</a:t>
            </a:r>
            <a:r>
              <a:rPr lang="en-GB" sz="2900" dirty="0">
                <a:effectLst/>
                <a:latin typeface="Josefin Sans" pitchFamily="2" charset="0"/>
                <a:ea typeface="Calibri" panose="020F0502020204030204" pitchFamily="34" charset="0"/>
                <a:cs typeface="Times New Roman" panose="02020603050405020304" pitchFamily="18" charset="0"/>
              </a:rPr>
              <a:t> (</a:t>
            </a:r>
            <a:r>
              <a:rPr lang="en-GB" sz="2900" dirty="0">
                <a:latin typeface="Josefin Sans" pitchFamily="2" charset="0"/>
                <a:ea typeface="Calibri" panose="020F0502020204030204" pitchFamily="34" charset="0"/>
                <a:cs typeface="Times New Roman" panose="02020603050405020304" pitchFamily="18" charset="0"/>
              </a:rPr>
              <a:t>PS</a:t>
            </a:r>
            <a:r>
              <a:rPr lang="en-GB" sz="2900" dirty="0">
                <a:effectLst/>
                <a:latin typeface="Josefin Sans" pitchFamily="2" charset="0"/>
                <a:ea typeface="Calibri" panose="020F0502020204030204" pitchFamily="34" charset="0"/>
                <a:cs typeface="Times New Roman" panose="02020603050405020304" pitchFamily="18" charset="0"/>
              </a:rPr>
              <a:t>) comme un élément clé, "</a:t>
            </a:r>
            <a:r>
              <a:rPr lang="en-GB" sz="2900" i="1" dirty="0" err="1">
                <a:effectLst/>
                <a:latin typeface="Josefin Sans" pitchFamily="2" charset="0"/>
                <a:ea typeface="Calibri" panose="020F0502020204030204" pitchFamily="34" charset="0"/>
                <a:cs typeface="Times New Roman" panose="02020603050405020304" pitchFamily="18" charset="0"/>
              </a:rPr>
              <a:t>en</a:t>
            </a:r>
            <a:r>
              <a:rPr lang="en-GB" sz="2900" i="1" dirty="0">
                <a:effectLst/>
                <a:latin typeface="Josefin Sans" pitchFamily="2" charset="0"/>
                <a:ea typeface="Calibri" panose="020F0502020204030204" pitchFamily="34" charset="0"/>
                <a:cs typeface="Times New Roman" panose="02020603050405020304" pitchFamily="18" charset="0"/>
              </a:rPr>
              <a:t> adoptant une approche holistique de la santé et du bien-être des </a:t>
            </a:r>
            <a:r>
              <a:rPr lang="en-GB" sz="2900" i="1" dirty="0" err="1">
                <a:effectLst/>
                <a:latin typeface="Josefin Sans" pitchFamily="2" charset="0"/>
                <a:ea typeface="Calibri" panose="020F0502020204030204" pitchFamily="34" charset="0"/>
                <a:cs typeface="Times New Roman" panose="02020603050405020304" pitchFamily="18" charset="0"/>
              </a:rPr>
              <a:t>personnes</a:t>
            </a:r>
            <a:r>
              <a:rPr lang="en-GB" sz="2900" i="1" dirty="0">
                <a:effectLst/>
                <a:latin typeface="Josefin Sans" pitchFamily="2" charset="0"/>
                <a:ea typeface="Calibri" panose="020F0502020204030204" pitchFamily="34" charset="0"/>
                <a:cs typeface="Times New Roman" panose="02020603050405020304" pitchFamily="18" charset="0"/>
              </a:rPr>
              <a:t> . </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 </a:t>
            </a:r>
            <a:r>
              <a:rPr lang="en-GB" sz="2900" dirty="0">
                <a:solidFill>
                  <a:schemeClr val="tx1"/>
                </a:solidFill>
                <a:effectLst/>
                <a:latin typeface="Josefin Sans"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https://www.longtermplan.nhs.uk/ </a:t>
            </a:r>
            <a:r>
              <a:rPr lang="en-GB" sz="2900" dirty="0">
                <a:effectLst/>
                <a:latin typeface="Josefin Sans" pitchFamily="2" charset="0"/>
                <a:ea typeface="Calibri" panose="020F0502020204030204" pitchFamily="34" charset="0"/>
                <a:cs typeface="Times New Roman" panose="02020603050405020304" pitchFamily="18" charset="0"/>
              </a:rPr>
              <a:t>]</a:t>
            </a:r>
          </a:p>
          <a:p>
            <a:pPr eaLnBrk="1" fontAlgn="auto" hangingPunct="1">
              <a:lnSpc>
                <a:spcPct val="170000"/>
              </a:lnSpc>
              <a:spcBef>
                <a:spcPts val="0"/>
              </a:spcBef>
              <a:spcAft>
                <a:spcPts val="0"/>
              </a:spcAft>
              <a:defRPr/>
            </a:pPr>
            <a:endParaRPr lang="en-GB" sz="29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En Irlande, les structures et les mécanismes de prescription sociale progressent, comme le réseau All Ireland Social Prescribing Network pour adopter et intégrer le concept de PS.</a:t>
            </a:r>
          </a:p>
          <a:p>
            <a:pPr eaLnBrk="1" fontAlgn="auto" hangingPunct="1">
              <a:lnSpc>
                <a:spcPct val="170000"/>
              </a:lnSpc>
              <a:spcBef>
                <a:spcPts val="0"/>
              </a:spcBef>
              <a:spcAft>
                <a:spcPts val="0"/>
              </a:spcAft>
              <a:defRPr/>
            </a:pPr>
            <a:endParaRPr lang="en-GB" sz="2900" dirty="0">
              <a:effectLst/>
              <a:latin typeface="Josefin Sans" pitchFamily="2" charset="0"/>
              <a:ea typeface="Calibri" panose="020F0502020204030204" pitchFamily="34" charset="0"/>
              <a:cs typeface="Times New Roman" panose="02020603050405020304" pitchFamily="18" charset="0"/>
            </a:endParaRPr>
          </a:p>
          <a:p>
            <a:pPr eaLnBrk="1" fontAlgn="auto" hangingPunct="1">
              <a:lnSpc>
                <a:spcPct val="170000"/>
              </a:lnSpc>
              <a:spcBef>
                <a:spcPts val="0"/>
              </a:spcBef>
              <a:spcAft>
                <a:spcPts val="0"/>
              </a:spcAft>
              <a:defRPr/>
            </a:pPr>
            <a:r>
              <a:rPr lang="en-GB" sz="2900" dirty="0">
                <a:effectLst/>
                <a:latin typeface="Josefin Sans" pitchFamily="2" charset="0"/>
                <a:ea typeface="Calibri" panose="020F0502020204030204" pitchFamily="34" charset="0"/>
                <a:cs typeface="Times New Roman" panose="02020603050405020304" pitchFamily="18" charset="0"/>
              </a:rPr>
              <a:t>[ </a:t>
            </a:r>
            <a:r>
              <a:rPr lang="en-GB" sz="2900" u="sng" dirty="0">
                <a:solidFill>
                  <a:schemeClr val="tx1"/>
                </a:solidFill>
                <a:effectLst/>
                <a:latin typeface="Josefin Sans" pitchFamily="2"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https://allirelandsocialprescribing.ie/ </a:t>
            </a:r>
            <a:r>
              <a:rPr lang="en-GB" sz="2900" dirty="0">
                <a:effectLst/>
                <a:latin typeface="Josefin Sans" pitchFamily="2" charset="0"/>
                <a:ea typeface="Calibri" panose="020F0502020204030204" pitchFamily="34" charset="0"/>
                <a:cs typeface="Times New Roman" panose="02020603050405020304" pitchFamily="18" charset="0"/>
              </a:rPr>
              <a:t>] </a:t>
            </a:r>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466165" y="674819"/>
            <a:ext cx="11107374" cy="729873"/>
          </a:xfrm>
        </p:spPr>
        <p:txBody>
          <a:bodyPr/>
          <a:lstStyle/>
          <a:p>
            <a:pPr algn="ctr"/>
            <a:r>
              <a:rPr lang="en-US" dirty="0">
                <a:effectLst>
                  <a:outerShdw blurRad="38100" dist="38100" dir="2700000" algn="tl">
                    <a:srgbClr val="000000">
                      <a:alpha val="43137"/>
                    </a:srgbClr>
                  </a:outerShdw>
                </a:effectLst>
              </a:rPr>
              <a:t>La prescription sociale dans les contextes de soins de santé</a:t>
            </a:r>
          </a:p>
        </p:txBody>
      </p:sp>
      <p:pic>
        <p:nvPicPr>
          <p:cNvPr id="5" name="Picture 4" descr="Icon&#10;&#10;Description automatically generated with low confidence">
            <a:extLst>
              <a:ext uri="{FF2B5EF4-FFF2-40B4-BE49-F238E27FC236}">
                <a16:creationId xmlns:a16="http://schemas.microsoft.com/office/drawing/2014/main" id="{A53B2B4D-5DFC-6D4C-107E-ABFB0DA533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3936" y="3429000"/>
            <a:ext cx="4001518" cy="3650672"/>
          </a:xfrm>
          <a:prstGeom prst="rect">
            <a:avLst/>
          </a:prstGeom>
        </p:spPr>
      </p:pic>
    </p:spTree>
    <p:extLst>
      <p:ext uri="{BB962C8B-B14F-4D97-AF65-F5344CB8AC3E}">
        <p14:creationId xmlns:p14="http://schemas.microsoft.com/office/powerpoint/2010/main" val="31008900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0447567-9744-1A4C-8E89-9382730B447B}"/>
              </a:ext>
            </a:extLst>
          </p:cNvPr>
          <p:cNvSpPr>
            <a:spLocks noGrp="1"/>
          </p:cNvSpPr>
          <p:nvPr>
            <p:ph type="body" sz="quarter" idx="16"/>
          </p:nvPr>
        </p:nvSpPr>
        <p:spPr>
          <a:xfrm>
            <a:off x="461438" y="721788"/>
            <a:ext cx="2886739" cy="1445550"/>
          </a:xfrm>
        </p:spPr>
        <p:txBody>
          <a:bodyPr>
            <a:noAutofit/>
          </a:bodyPr>
          <a:lstStyle/>
          <a:p>
            <a:endParaRPr lang="en-US" sz="1200" dirty="0">
              <a:solidFill>
                <a:schemeClr val="tx1"/>
              </a:solidFill>
            </a:endParaRPr>
          </a:p>
          <a:p>
            <a:r>
              <a:rPr lang="en-US" sz="1200" dirty="0">
                <a:solidFill>
                  <a:schemeClr val="tx1"/>
                </a:solidFill>
              </a:rPr>
              <a:t>L'étude de l'OCDE de 2016 appelle à de nouveaux progrès pour :</a:t>
            </a:r>
          </a:p>
          <a:p>
            <a:pPr marL="342900" indent="-342900">
              <a:buFont typeface="Arial" panose="020B0604020202020204" pitchFamily="34" charset="0"/>
              <a:buChar char="•"/>
            </a:pPr>
            <a:r>
              <a:rPr lang="en-US" sz="1200" dirty="0">
                <a:solidFill>
                  <a:schemeClr val="tx1"/>
                </a:solidFill>
              </a:rPr>
              <a:t>Promouvoir la pertinence des soins</a:t>
            </a:r>
          </a:p>
          <a:p>
            <a:pPr marL="342900" indent="-342900">
              <a:buFont typeface="Arial" panose="020B0604020202020204" pitchFamily="34" charset="0"/>
              <a:buChar char="•"/>
            </a:pPr>
            <a:r>
              <a:rPr lang="en-US" sz="1200" dirty="0">
                <a:solidFill>
                  <a:schemeClr val="tx1"/>
                </a:solidFill>
              </a:rPr>
              <a:t>Empêcher la propagation des facteurs de risque</a:t>
            </a:r>
          </a:p>
          <a:p>
            <a:pPr marL="342900" indent="-342900">
              <a:buFont typeface="Arial" panose="020B0604020202020204" pitchFamily="34" charset="0"/>
              <a:buChar char="•"/>
            </a:pPr>
            <a:r>
              <a:rPr lang="en-US" sz="1200" dirty="0">
                <a:solidFill>
                  <a:schemeClr val="tx1"/>
                </a:solidFill>
              </a:rPr>
              <a:t>S'attaquer aux variations géographiques des soins de santé</a:t>
            </a:r>
          </a:p>
          <a:p>
            <a:pPr marL="342900" indent="-342900">
              <a:buFont typeface="Arial" panose="020B0604020202020204" pitchFamily="34" charset="0"/>
              <a:buChar char="•"/>
            </a:pPr>
            <a:r>
              <a:rPr lang="en-US" sz="1200" dirty="0" err="1">
                <a:solidFill>
                  <a:schemeClr val="tx1"/>
                </a:solidFill>
              </a:rPr>
              <a:t>Développer</a:t>
            </a:r>
            <a:r>
              <a:rPr lang="en-US" sz="1200" dirty="0">
                <a:solidFill>
                  <a:schemeClr val="tx1"/>
                </a:solidFill>
              </a:rPr>
              <a:t> des services de base communautaires</a:t>
            </a:r>
          </a:p>
          <a:p>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GB" sz="1200" u="sng" dirty="0">
                <a:solidFill>
                  <a:srgbClr val="0070C0"/>
                </a:solidFill>
                <a:effectLst/>
                <a:latin typeface="Calibri" panose="020F0502020204030204" pitchFamily="34" charset="0"/>
                <a:ea typeface="Calibri" panose="020F0502020204030204" pitchFamily="34" charset="0"/>
              </a:rPr>
              <a:t>https://www.oecd.org/france/Health-Policy-in-France-January-2016.pdf ] </a:t>
            </a:r>
            <a:endParaRPr lang="en-US" sz="1200" u="sng" dirty="0">
              <a:solidFill>
                <a:srgbClr val="0070C0"/>
              </a:solidFill>
            </a:endParaRPr>
          </a:p>
          <a:p>
            <a:r>
              <a:rPr lang="en-US" sz="1200" dirty="0">
                <a:solidFill>
                  <a:srgbClr val="0070C0"/>
                </a:solidFill>
              </a:rPr>
              <a:t> </a:t>
            </a:r>
          </a:p>
        </p:txBody>
      </p:sp>
      <p:sp>
        <p:nvSpPr>
          <p:cNvPr id="6" name="Text Placeholder 5">
            <a:extLst>
              <a:ext uri="{FF2B5EF4-FFF2-40B4-BE49-F238E27FC236}">
                <a16:creationId xmlns:a16="http://schemas.microsoft.com/office/drawing/2014/main" id="{6AC9FB8D-39DC-FD4B-B8D7-DE7AD8F7DFBA}"/>
              </a:ext>
            </a:extLst>
          </p:cNvPr>
          <p:cNvSpPr>
            <a:spLocks noGrp="1"/>
          </p:cNvSpPr>
          <p:nvPr>
            <p:ph type="body" sz="quarter" idx="17"/>
          </p:nvPr>
        </p:nvSpPr>
        <p:spPr>
          <a:xfrm>
            <a:off x="483047" y="2728450"/>
            <a:ext cx="2886739" cy="2031877"/>
          </a:xfrm>
        </p:spPr>
        <p:txBody>
          <a:bodyPr>
            <a:noAutofit/>
          </a:bodyPr>
          <a:lstStyle/>
          <a:p>
            <a:pPr>
              <a:lnSpc>
                <a:spcPct val="150000"/>
              </a:lnSpc>
            </a:pPr>
            <a:r>
              <a:rPr lang="en-US" sz="1200" dirty="0">
                <a:solidFill>
                  <a:schemeClr val="tx1"/>
                </a:solidFill>
              </a:rPr>
              <a:t>La crise financière a eu un impact considérable sur la santé et le bien-être. Les ressources limitées ont entraîné des taux de chômage élevés, les gens sont confrontés à la pauvreté...</a:t>
            </a:r>
          </a:p>
          <a:p>
            <a:r>
              <a:rPr lang="en-GB" sz="1200" u="sng" dirty="0">
                <a:solidFill>
                  <a:srgbClr val="0070C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[https://borgenproject.org/mental-health-care-in-greece/</a:t>
            </a:r>
            <a:endParaRPr lang="en-US" sz="1200" dirty="0">
              <a:solidFill>
                <a:srgbClr val="0070C0"/>
              </a:solidFill>
            </a:endParaRPr>
          </a:p>
        </p:txBody>
      </p:sp>
      <p:sp>
        <p:nvSpPr>
          <p:cNvPr id="7" name="Text Placeholder 6">
            <a:extLst>
              <a:ext uri="{FF2B5EF4-FFF2-40B4-BE49-F238E27FC236}">
                <a16:creationId xmlns:a16="http://schemas.microsoft.com/office/drawing/2014/main" id="{EB7AEB45-7135-9E48-B58E-52918AA1D0D2}"/>
              </a:ext>
            </a:extLst>
          </p:cNvPr>
          <p:cNvSpPr>
            <a:spLocks noGrp="1"/>
          </p:cNvSpPr>
          <p:nvPr>
            <p:ph type="body" sz="quarter" idx="18"/>
          </p:nvPr>
        </p:nvSpPr>
        <p:spPr>
          <a:xfrm>
            <a:off x="496599" y="4917215"/>
            <a:ext cx="2886739" cy="1218997"/>
          </a:xfrm>
        </p:spPr>
        <p:txBody>
          <a:bodyPr>
            <a:normAutofit fontScale="55000" lnSpcReduction="20000"/>
          </a:bodyPr>
          <a:lstStyle/>
          <a:p>
            <a:pPr algn="l">
              <a:lnSpc>
                <a:spcPct val="170000"/>
              </a:lnSpc>
            </a:pPr>
            <a:r>
              <a:rPr lang="en-US" dirty="0"/>
              <a:t>Les organisations non gouvernementales ouvrent la voie en concevant et en mettant en œuvre des projets axés sur le développement.</a:t>
            </a:r>
          </a:p>
          <a:p>
            <a:endParaRPr lang="en-US" dirty="0"/>
          </a:p>
        </p:txBody>
      </p:sp>
      <p:sp>
        <p:nvSpPr>
          <p:cNvPr id="8" name="Text Placeholder 7">
            <a:extLst>
              <a:ext uri="{FF2B5EF4-FFF2-40B4-BE49-F238E27FC236}">
                <a16:creationId xmlns:a16="http://schemas.microsoft.com/office/drawing/2014/main" id="{182C6AD5-C179-CC43-9D8A-23300BDA74C2}"/>
              </a:ext>
            </a:extLst>
          </p:cNvPr>
          <p:cNvSpPr>
            <a:spLocks noGrp="1"/>
          </p:cNvSpPr>
          <p:nvPr>
            <p:ph type="body" sz="quarter" idx="19"/>
          </p:nvPr>
        </p:nvSpPr>
        <p:spPr>
          <a:xfrm>
            <a:off x="8960436" y="215153"/>
            <a:ext cx="2886739" cy="1599792"/>
          </a:xfrm>
        </p:spPr>
        <p:txBody>
          <a:bodyPr>
            <a:noAutofit/>
          </a:bodyPr>
          <a:lstStyle/>
          <a:p>
            <a:pPr>
              <a:lnSpc>
                <a:spcPct val="170000"/>
              </a:lnSpc>
            </a:pPr>
            <a:endParaRPr lang="en-GB" sz="1100" dirty="0">
              <a:effectLst/>
              <a:latin typeface="Josefin Sans" pitchFamily="2" charset="0"/>
              <a:ea typeface="Calibri" panose="020F0502020204030204" pitchFamily="34" charset="0"/>
            </a:endParaRPr>
          </a:p>
          <a:p>
            <a:pPr>
              <a:lnSpc>
                <a:spcPct val="170000"/>
              </a:lnSpc>
            </a:pPr>
            <a:endParaRPr lang="en-GB" sz="1200" dirty="0">
              <a:effectLst/>
              <a:latin typeface="Josefin Sans" pitchFamily="2" charset="0"/>
              <a:ea typeface="Calibri" panose="020F0502020204030204" pitchFamily="34" charset="0"/>
            </a:endParaRPr>
          </a:p>
          <a:p>
            <a:pPr>
              <a:lnSpc>
                <a:spcPct val="170000"/>
              </a:lnSpc>
            </a:pPr>
            <a:r>
              <a:rPr lang="en-GB" sz="1200" dirty="0">
                <a:latin typeface="Josefin Sans" pitchFamily="2" charset="0"/>
                <a:ea typeface="Calibri" panose="020F0502020204030204" pitchFamily="34" charset="0"/>
              </a:rPr>
              <a:t>Le </a:t>
            </a:r>
            <a:r>
              <a:rPr lang="en-GB" sz="1200" dirty="0" err="1">
                <a:latin typeface="Josefin Sans" pitchFamily="2" charset="0"/>
                <a:ea typeface="Calibri" panose="020F0502020204030204" pitchFamily="34" charset="0"/>
              </a:rPr>
              <a:t>Danemark</a:t>
            </a:r>
            <a:r>
              <a:rPr lang="en-GB" sz="1200" dirty="0">
                <a:latin typeface="Josefin Sans" pitchFamily="2" charset="0"/>
                <a:ea typeface="Calibri" panose="020F0502020204030204" pitchFamily="34" charset="0"/>
              </a:rPr>
              <a:t> </a:t>
            </a:r>
            <a:r>
              <a:rPr lang="en-GB" sz="1200" dirty="0" err="1">
                <a:latin typeface="Josefin Sans" pitchFamily="2" charset="0"/>
                <a:ea typeface="Calibri" panose="020F0502020204030204" pitchFamily="34" charset="0"/>
              </a:rPr>
              <a:t>est</a:t>
            </a:r>
            <a:r>
              <a:rPr lang="en-GB" sz="1200" dirty="0">
                <a:latin typeface="Josefin Sans" pitchFamily="2" charset="0"/>
                <a:ea typeface="Calibri" panose="020F0502020204030204" pitchFamily="34" charset="0"/>
              </a:rPr>
              <a:t> </a:t>
            </a:r>
            <a:r>
              <a:rPr lang="en-GB" sz="1200" dirty="0" err="1">
                <a:latin typeface="Josefin Sans" pitchFamily="2" charset="0"/>
                <a:ea typeface="Calibri" panose="020F0502020204030204" pitchFamily="34" charset="0"/>
              </a:rPr>
              <a:t>r</a:t>
            </a:r>
            <a:r>
              <a:rPr lang="en-GB" sz="1200" dirty="0" err="1">
                <a:effectLst/>
                <a:latin typeface="Josefin Sans" pitchFamily="2" charset="0"/>
                <a:ea typeface="Calibri" panose="020F0502020204030204" pitchFamily="34" charset="0"/>
              </a:rPr>
              <a:t>econnu</a:t>
            </a:r>
            <a:r>
              <a:rPr lang="en-GB" sz="1200" dirty="0">
                <a:effectLst/>
                <a:latin typeface="Josefin Sans" pitchFamily="2" charset="0"/>
                <a:ea typeface="Calibri" panose="020F0502020204030204" pitchFamily="34" charset="0"/>
              </a:rPr>
              <a:t> comme l'un des endroits les plus agréables à vivre depuis 9 </a:t>
            </a:r>
            <a:r>
              <a:rPr lang="en-GB" sz="1200" dirty="0" err="1">
                <a:effectLst/>
                <a:latin typeface="Josefin Sans" pitchFamily="2" charset="0"/>
                <a:ea typeface="Calibri" panose="020F0502020204030204" pitchFamily="34" charset="0"/>
              </a:rPr>
              <a:t>ans</a:t>
            </a:r>
            <a:r>
              <a:rPr lang="en-GB" sz="1200" dirty="0">
                <a:effectLst/>
                <a:latin typeface="Josefin Sans" pitchFamily="2" charset="0"/>
                <a:ea typeface="Calibri" panose="020F0502020204030204" pitchFamily="34" charset="0"/>
              </a:rPr>
              <a:t>, grâce </a:t>
            </a:r>
            <a:r>
              <a:rPr lang="en-GB" sz="1200" dirty="0" err="1">
                <a:effectLst/>
                <a:latin typeface="Josefin Sans" pitchFamily="2" charset="0"/>
                <a:ea typeface="Calibri" panose="020F0502020204030204" pitchFamily="34" charset="0"/>
              </a:rPr>
              <a:t>à</a:t>
            </a:r>
            <a:r>
              <a:rPr lang="en-GB" sz="1200" dirty="0">
                <a:effectLst/>
                <a:latin typeface="Josefin Sans" pitchFamily="2" charset="0"/>
                <a:ea typeface="Calibri" panose="020F0502020204030204" pitchFamily="34" charset="0"/>
              </a:rPr>
              <a:t> </a:t>
            </a:r>
            <a:r>
              <a:rPr lang="en-GB" sz="1200" dirty="0" err="1">
                <a:effectLst/>
                <a:latin typeface="Josefin Sans" pitchFamily="2" charset="0"/>
                <a:ea typeface="Calibri" panose="020F0502020204030204" pitchFamily="34" charset="0"/>
              </a:rPr>
              <a:t>une</a:t>
            </a:r>
            <a:r>
              <a:rPr lang="en-GB" sz="1200" dirty="0">
                <a:effectLst/>
                <a:latin typeface="Josefin Sans" pitchFamily="2" charset="0"/>
                <a:ea typeface="Calibri" panose="020F0502020204030204" pitchFamily="34" charset="0"/>
              </a:rPr>
              <a:t> </a:t>
            </a:r>
            <a:r>
              <a:rPr lang="en-GB" sz="1200" dirty="0" err="1">
                <a:latin typeface="Josefin Sans" pitchFamily="2" charset="0"/>
              </a:rPr>
              <a:t>ensibilisation</a:t>
            </a:r>
            <a:r>
              <a:rPr lang="en-GB" sz="1200" dirty="0">
                <a:latin typeface="Josefin Sans" pitchFamily="2" charset="0"/>
              </a:rPr>
              <a:t> accrue à la santé </a:t>
            </a:r>
            <a:r>
              <a:rPr lang="en-GB" sz="1200" dirty="0" err="1">
                <a:latin typeface="Josefin Sans" pitchFamily="2" charset="0"/>
              </a:rPr>
              <a:t>mentale</a:t>
            </a:r>
            <a:r>
              <a:rPr lang="en-GB" sz="1200" dirty="0">
                <a:latin typeface="Josefin Sans" pitchFamily="2" charset="0"/>
              </a:rPr>
              <a:t> et des soins gratuits grâce à un </a:t>
            </a:r>
            <a:r>
              <a:rPr lang="en-GB" sz="1200" dirty="0" err="1">
                <a:latin typeface="Josefin Sans" pitchFamily="2" charset="0"/>
              </a:rPr>
              <a:t>impôt</a:t>
            </a:r>
            <a:r>
              <a:rPr lang="en-GB" sz="1200" dirty="0">
                <a:latin typeface="Josefin Sans" pitchFamily="2" charset="0"/>
              </a:rPr>
              <a:t> </a:t>
            </a:r>
            <a:r>
              <a:rPr lang="en-GB" sz="1200" dirty="0" err="1">
                <a:latin typeface="Josefin Sans" pitchFamily="2" charset="0"/>
              </a:rPr>
              <a:t>élevé</a:t>
            </a:r>
            <a:r>
              <a:rPr lang="en-GB" sz="1200" dirty="0">
                <a:latin typeface="Josefin Sans" pitchFamily="2" charset="0"/>
              </a:rPr>
              <a:t>.</a:t>
            </a:r>
          </a:p>
          <a:p>
            <a:pPr>
              <a:lnSpc>
                <a:spcPct val="170000"/>
              </a:lnSpc>
            </a:pPr>
            <a:r>
              <a:rPr lang="en-GB" sz="12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https://borgenproject.org/mental-health-in-denmark</a:t>
            </a:r>
            <a:endParaRPr lang="en-US" sz="1200" dirty="0">
              <a:solidFill>
                <a:srgbClr val="0070C0"/>
              </a:solidFill>
            </a:endParaRPr>
          </a:p>
        </p:txBody>
      </p:sp>
      <p:sp>
        <p:nvSpPr>
          <p:cNvPr id="9" name="Text Placeholder 8">
            <a:extLst>
              <a:ext uri="{FF2B5EF4-FFF2-40B4-BE49-F238E27FC236}">
                <a16:creationId xmlns:a16="http://schemas.microsoft.com/office/drawing/2014/main" id="{44FC852A-7A7F-5D4A-BF9E-4D4175889934}"/>
              </a:ext>
            </a:extLst>
          </p:cNvPr>
          <p:cNvSpPr>
            <a:spLocks noGrp="1"/>
          </p:cNvSpPr>
          <p:nvPr>
            <p:ph type="body" sz="quarter" idx="20"/>
          </p:nvPr>
        </p:nvSpPr>
        <p:spPr>
          <a:xfrm>
            <a:off x="9009202" y="2537038"/>
            <a:ext cx="2886739" cy="1648882"/>
          </a:xfrm>
        </p:spPr>
        <p:txBody>
          <a:bodyPr>
            <a:normAutofit/>
          </a:bodyPr>
          <a:lstStyle/>
          <a:p>
            <a:pPr>
              <a:lnSpc>
                <a:spcPct val="150000"/>
              </a:lnSpc>
            </a:pPr>
            <a:r>
              <a:rPr lang="en-US" sz="1100" dirty="0" err="1"/>
              <a:t>Depuis</a:t>
            </a:r>
            <a:r>
              <a:rPr lang="en-US" sz="1100" dirty="0"/>
              <a:t> 2019 le Royaume-Uni, par le biais de son plan à long terme et de son plan de soins personnalisés, a approuvé la prescription sociale.</a:t>
            </a:r>
          </a:p>
          <a:p>
            <a:pPr>
              <a:lnSpc>
                <a:spcPct val="150000"/>
              </a:lnSpc>
            </a:pPr>
            <a:r>
              <a:rPr lang="en-GB" sz="1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https://www.longtermplan.nhs.uk </a:t>
            </a:r>
            <a:endParaRPr lang="en-US" sz="1400" dirty="0">
              <a:solidFill>
                <a:srgbClr val="0070C0"/>
              </a:solidFill>
            </a:endParaRPr>
          </a:p>
        </p:txBody>
      </p:sp>
      <p:sp>
        <p:nvSpPr>
          <p:cNvPr id="10" name="Text Placeholder 9">
            <a:extLst>
              <a:ext uri="{FF2B5EF4-FFF2-40B4-BE49-F238E27FC236}">
                <a16:creationId xmlns:a16="http://schemas.microsoft.com/office/drawing/2014/main" id="{42E643D2-FCCF-484F-A632-A2721B708C47}"/>
              </a:ext>
            </a:extLst>
          </p:cNvPr>
          <p:cNvSpPr>
            <a:spLocks noGrp="1"/>
          </p:cNvSpPr>
          <p:nvPr>
            <p:ph type="body" sz="quarter" idx="21"/>
          </p:nvPr>
        </p:nvSpPr>
        <p:spPr>
          <a:xfrm>
            <a:off x="8960436" y="4587957"/>
            <a:ext cx="2886739" cy="1500505"/>
          </a:xfrm>
        </p:spPr>
        <p:txBody>
          <a:bodyPr>
            <a:normAutofit fontScale="70000" lnSpcReduction="20000"/>
          </a:bodyPr>
          <a:lstStyle/>
          <a:p>
            <a:pPr>
              <a:lnSpc>
                <a:spcPct val="150000"/>
              </a:lnSpc>
            </a:pPr>
            <a:r>
              <a:rPr lang="en-GB" sz="1700" dirty="0">
                <a:effectLst/>
                <a:latin typeface="Josefin Sans" pitchFamily="2" charset="0"/>
                <a:ea typeface="Calibri" panose="020F0502020204030204" pitchFamily="34" charset="0"/>
                <a:cs typeface="Times New Roman" panose="02020603050405020304" pitchFamily="18" charset="0"/>
              </a:rPr>
              <a:t>Les structures et les mécanismes de prescription sociale progressent pour adopter et intégrer le concept de PS.</a:t>
            </a:r>
          </a:p>
          <a:p>
            <a:pPr>
              <a:lnSpc>
                <a:spcPct val="150000"/>
              </a:lnSpc>
            </a:pPr>
            <a:r>
              <a:rPr lang="en-GB" sz="17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https://allirelandsocialprescribing.ie</a:t>
            </a:r>
            <a:endParaRPr lang="en-GB"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 Placeholder 10">
            <a:extLst>
              <a:ext uri="{FF2B5EF4-FFF2-40B4-BE49-F238E27FC236}">
                <a16:creationId xmlns:a16="http://schemas.microsoft.com/office/drawing/2014/main" id="{FB2A2E6B-78D5-7447-9C62-2F3436FA699F}"/>
              </a:ext>
            </a:extLst>
          </p:cNvPr>
          <p:cNvSpPr>
            <a:spLocks noGrp="1"/>
          </p:cNvSpPr>
          <p:nvPr>
            <p:ph type="body" sz="quarter" idx="22"/>
          </p:nvPr>
        </p:nvSpPr>
        <p:spPr/>
        <p:txBody>
          <a:bodyPr/>
          <a:lstStyle/>
          <a:p>
            <a:r>
              <a:rPr lang="en-US" sz="2000" dirty="0"/>
              <a:t>Situations géographiques de santé</a:t>
            </a:r>
          </a:p>
          <a:p>
            <a:r>
              <a:rPr lang="en-US" sz="2000" dirty="0"/>
              <a:t>À travers l'Europe</a:t>
            </a:r>
          </a:p>
        </p:txBody>
      </p:sp>
      <p:sp>
        <p:nvSpPr>
          <p:cNvPr id="2" name="TextBox 1">
            <a:extLst>
              <a:ext uri="{FF2B5EF4-FFF2-40B4-BE49-F238E27FC236}">
                <a16:creationId xmlns:a16="http://schemas.microsoft.com/office/drawing/2014/main" id="{C384A948-EC65-8604-4AD0-7DA1A93DAF90}"/>
              </a:ext>
            </a:extLst>
          </p:cNvPr>
          <p:cNvSpPr txBox="1"/>
          <p:nvPr/>
        </p:nvSpPr>
        <p:spPr>
          <a:xfrm>
            <a:off x="3565063" y="1039091"/>
            <a:ext cx="1114776" cy="523220"/>
          </a:xfrm>
          <a:prstGeom prst="rect">
            <a:avLst/>
          </a:prstGeom>
          <a:noFill/>
        </p:spPr>
        <p:txBody>
          <a:bodyPr wrap="square" rtlCol="0">
            <a:spAutoFit/>
          </a:bodyPr>
          <a:lstStyle/>
          <a:p>
            <a:r>
              <a:rPr lang="en-GB" sz="2800" dirty="0">
                <a:latin typeface="Amatic SC" panose="00000500000000000000" pitchFamily="2" charset="-79"/>
                <a:cs typeface="Amatic SC" panose="00000500000000000000" pitchFamily="2" charset="-79"/>
              </a:rPr>
              <a:t>France</a:t>
            </a:r>
          </a:p>
        </p:txBody>
      </p:sp>
      <p:sp>
        <p:nvSpPr>
          <p:cNvPr id="3" name="TextBox 2">
            <a:extLst>
              <a:ext uri="{FF2B5EF4-FFF2-40B4-BE49-F238E27FC236}">
                <a16:creationId xmlns:a16="http://schemas.microsoft.com/office/drawing/2014/main" id="{D034D9FA-00B2-8904-74F9-3BA4A67AE8EA}"/>
              </a:ext>
            </a:extLst>
          </p:cNvPr>
          <p:cNvSpPr txBox="1"/>
          <p:nvPr/>
        </p:nvSpPr>
        <p:spPr>
          <a:xfrm>
            <a:off x="3383338" y="2441247"/>
            <a:ext cx="926666"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Grèce</a:t>
            </a:r>
          </a:p>
        </p:txBody>
      </p:sp>
      <p:sp>
        <p:nvSpPr>
          <p:cNvPr id="4" name="TextBox 3">
            <a:extLst>
              <a:ext uri="{FF2B5EF4-FFF2-40B4-BE49-F238E27FC236}">
                <a16:creationId xmlns:a16="http://schemas.microsoft.com/office/drawing/2014/main" id="{8978F8FB-EFBB-9CAE-1C56-5FED13E59962}"/>
              </a:ext>
            </a:extLst>
          </p:cNvPr>
          <p:cNvSpPr txBox="1"/>
          <p:nvPr/>
        </p:nvSpPr>
        <p:spPr>
          <a:xfrm>
            <a:off x="3383338" y="4185920"/>
            <a:ext cx="982739"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Espagne</a:t>
            </a:r>
          </a:p>
        </p:txBody>
      </p:sp>
      <p:sp>
        <p:nvSpPr>
          <p:cNvPr id="18" name="TextBox 17">
            <a:extLst>
              <a:ext uri="{FF2B5EF4-FFF2-40B4-BE49-F238E27FC236}">
                <a16:creationId xmlns:a16="http://schemas.microsoft.com/office/drawing/2014/main" id="{4351E253-C7BE-30C8-51F0-8179EB4D241A}"/>
              </a:ext>
            </a:extLst>
          </p:cNvPr>
          <p:cNvSpPr txBox="1"/>
          <p:nvPr/>
        </p:nvSpPr>
        <p:spPr>
          <a:xfrm>
            <a:off x="7693888" y="1039091"/>
            <a:ext cx="1114776" cy="461665"/>
          </a:xfrm>
          <a:prstGeom prst="rect">
            <a:avLst/>
          </a:prstGeom>
          <a:noFill/>
        </p:spPr>
        <p:txBody>
          <a:bodyPr wrap="square" rtlCol="0">
            <a:spAutoFit/>
          </a:bodyPr>
          <a:lstStyle/>
          <a:p>
            <a:r>
              <a:rPr lang="en-GB" sz="2400" dirty="0">
                <a:latin typeface="Amatic SC" panose="00000500000000000000" pitchFamily="2" charset="-79"/>
                <a:cs typeface="Amatic SC" panose="00000500000000000000" pitchFamily="2" charset="-79"/>
              </a:rPr>
              <a:t>Danemark</a:t>
            </a:r>
          </a:p>
        </p:txBody>
      </p:sp>
      <p:sp>
        <p:nvSpPr>
          <p:cNvPr id="19" name="TextBox 18">
            <a:extLst>
              <a:ext uri="{FF2B5EF4-FFF2-40B4-BE49-F238E27FC236}">
                <a16:creationId xmlns:a16="http://schemas.microsoft.com/office/drawing/2014/main" id="{E89696D6-6770-6D80-EDDD-D20909C1071E}"/>
              </a:ext>
            </a:extLst>
          </p:cNvPr>
          <p:cNvSpPr txBox="1"/>
          <p:nvPr/>
        </p:nvSpPr>
        <p:spPr>
          <a:xfrm>
            <a:off x="7872783" y="2537038"/>
            <a:ext cx="881677" cy="646331"/>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Royaume-Uni</a:t>
            </a:r>
          </a:p>
        </p:txBody>
      </p:sp>
      <p:sp>
        <p:nvSpPr>
          <p:cNvPr id="20" name="TextBox 19">
            <a:extLst>
              <a:ext uri="{FF2B5EF4-FFF2-40B4-BE49-F238E27FC236}">
                <a16:creationId xmlns:a16="http://schemas.microsoft.com/office/drawing/2014/main" id="{E04195A4-D675-0851-E84F-0B2E6432F79F}"/>
              </a:ext>
            </a:extLst>
          </p:cNvPr>
          <p:cNvSpPr txBox="1"/>
          <p:nvPr/>
        </p:nvSpPr>
        <p:spPr>
          <a:xfrm>
            <a:off x="7825926" y="4405745"/>
            <a:ext cx="881676" cy="369332"/>
          </a:xfrm>
          <a:prstGeom prst="rect">
            <a:avLst/>
          </a:prstGeom>
          <a:noFill/>
        </p:spPr>
        <p:txBody>
          <a:bodyPr wrap="square" rtlCol="0">
            <a:spAutoFit/>
          </a:bodyPr>
          <a:lstStyle/>
          <a:p>
            <a:r>
              <a:rPr lang="en-GB" dirty="0">
                <a:latin typeface="Amatic SC" panose="00000500000000000000" pitchFamily="2" charset="-79"/>
                <a:cs typeface="Amatic SC" panose="00000500000000000000" pitchFamily="2" charset="-79"/>
              </a:rPr>
              <a:t>Irlande</a:t>
            </a:r>
          </a:p>
        </p:txBody>
      </p:sp>
      <p:pic>
        <p:nvPicPr>
          <p:cNvPr id="15" name="Picture 14" descr="United Kingdom Emoji (U+1F1EC, U+1F1E7)">
            <a:extLst>
              <a:ext uri="{FF2B5EF4-FFF2-40B4-BE49-F238E27FC236}">
                <a16:creationId xmlns:a16="http://schemas.microsoft.com/office/drawing/2014/main" id="{52367D4D-8BDE-E539-C225-44ECC834DA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70443" y="3054832"/>
            <a:ext cx="686356" cy="800100"/>
          </a:xfrm>
          <a:prstGeom prst="rect">
            <a:avLst/>
          </a:prstGeom>
          <a:noFill/>
          <a:ln>
            <a:noFill/>
          </a:ln>
        </p:spPr>
      </p:pic>
      <p:pic>
        <p:nvPicPr>
          <p:cNvPr id="16" name="Picture 15">
            <a:extLst>
              <a:ext uri="{FF2B5EF4-FFF2-40B4-BE49-F238E27FC236}">
                <a16:creationId xmlns:a16="http://schemas.microsoft.com/office/drawing/2014/main" id="{C371CA9C-1112-29D9-1A82-281F0E6F95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91558" y="4835441"/>
            <a:ext cx="723900" cy="762000"/>
          </a:xfrm>
          <a:prstGeom prst="rect">
            <a:avLst/>
          </a:prstGeom>
          <a:noFill/>
          <a:ln>
            <a:noFill/>
          </a:ln>
        </p:spPr>
      </p:pic>
      <p:pic>
        <p:nvPicPr>
          <p:cNvPr id="17" name="Picture 16">
            <a:extLst>
              <a:ext uri="{FF2B5EF4-FFF2-40B4-BE49-F238E27FC236}">
                <a16:creationId xmlns:a16="http://schemas.microsoft.com/office/drawing/2014/main" id="{B0F13AC3-FA2E-1423-AF4B-EB51B63846E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04466" y="4839712"/>
            <a:ext cx="647700" cy="657225"/>
          </a:xfrm>
          <a:prstGeom prst="rect">
            <a:avLst/>
          </a:prstGeom>
          <a:noFill/>
          <a:ln>
            <a:noFill/>
          </a:ln>
        </p:spPr>
      </p:pic>
      <p:pic>
        <p:nvPicPr>
          <p:cNvPr id="21" name="Picture 20">
            <a:extLst>
              <a:ext uri="{FF2B5EF4-FFF2-40B4-BE49-F238E27FC236}">
                <a16:creationId xmlns:a16="http://schemas.microsoft.com/office/drawing/2014/main" id="{3D541BCD-F9C4-B4D8-FD25-ACB5E69577F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80353" y="1368444"/>
            <a:ext cx="746311" cy="838083"/>
          </a:xfrm>
          <a:prstGeom prst="rect">
            <a:avLst/>
          </a:prstGeom>
          <a:noFill/>
          <a:ln>
            <a:noFill/>
          </a:ln>
        </p:spPr>
      </p:pic>
      <p:pic>
        <p:nvPicPr>
          <p:cNvPr id="22" name="Picture 21">
            <a:extLst>
              <a:ext uri="{FF2B5EF4-FFF2-40B4-BE49-F238E27FC236}">
                <a16:creationId xmlns:a16="http://schemas.microsoft.com/office/drawing/2014/main" id="{40EDA2F2-9FE2-B0F8-B518-833F6E77F33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67447" y="2906225"/>
            <a:ext cx="635919" cy="647700"/>
          </a:xfrm>
          <a:prstGeom prst="rect">
            <a:avLst/>
          </a:prstGeom>
          <a:noFill/>
          <a:ln>
            <a:noFill/>
          </a:ln>
        </p:spPr>
      </p:pic>
      <p:pic>
        <p:nvPicPr>
          <p:cNvPr id="23" name="Picture 22" descr="France Emoji (U+1F1EB, U+1F1F7)">
            <a:extLst>
              <a:ext uri="{FF2B5EF4-FFF2-40B4-BE49-F238E27FC236}">
                <a16:creationId xmlns:a16="http://schemas.microsoft.com/office/drawing/2014/main" id="{F59BFABA-CCED-A3B8-B7CE-6A3000F8137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488420" y="1476141"/>
            <a:ext cx="800100" cy="771525"/>
          </a:xfrm>
          <a:prstGeom prst="rect">
            <a:avLst/>
          </a:prstGeom>
          <a:noFill/>
          <a:ln>
            <a:noFill/>
          </a:ln>
        </p:spPr>
      </p:pic>
    </p:spTree>
    <p:extLst>
      <p:ext uri="{BB962C8B-B14F-4D97-AF65-F5344CB8AC3E}">
        <p14:creationId xmlns:p14="http://schemas.microsoft.com/office/powerpoint/2010/main" val="31468359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879522" y="909505"/>
            <a:ext cx="10512420" cy="5528866"/>
          </a:xfrm>
        </p:spPr>
        <p:txBody>
          <a:bodyPr>
            <a:normAutofit fontScale="70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IE" sz="2000" dirty="0"/>
              <a:t>Les diapositives précédentes illustrent clairement les multiples facettes du développement de la prescription sociale dans les régions et pays partenaires, en tenant compte du contexte de la santé dans chacun d'entre eux, et nous allons maintenant examiner le développement de la prescription sociale :</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Royaume-Uni - </a:t>
            </a:r>
            <a:r>
              <a:rPr lang="en-IE" sz="2000" dirty="0"/>
              <a:t>Entièrement intégré dans les politiques et procédures de soins de santé.</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Irlande - </a:t>
            </a:r>
            <a:r>
              <a:rPr lang="en-IE" sz="2000" dirty="0"/>
              <a:t>Des progrès sont en cours et la prescription sociale se développe dans la région.</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France - </a:t>
            </a:r>
            <a:r>
              <a:rPr lang="en-IE" sz="2000" dirty="0"/>
              <a:t>Le développement de services à base sociale pour les troubles de la santé mentale se reflète dans les prescriptions sociales disponibles, les organisations sociales et culturelles étant à l'avant-garde de ces développements.</a:t>
            </a:r>
          </a:p>
          <a:p>
            <a:pPr eaLnBrk="1" fontAlgn="auto" hangingPunct="1">
              <a:lnSpc>
                <a:spcPct val="150000"/>
              </a:lnSpc>
              <a:spcBef>
                <a:spcPts val="0"/>
              </a:spcBef>
              <a:spcAft>
                <a:spcPts val="0"/>
              </a:spcAft>
              <a:defRPr/>
            </a:pPr>
            <a:endParaRPr lang="en-IE" sz="2000" dirty="0"/>
          </a:p>
          <a:p>
            <a:pPr eaLnBrk="1" fontAlgn="auto" hangingPunct="1">
              <a:lnSpc>
                <a:spcPct val="150000"/>
              </a:lnSpc>
              <a:spcBef>
                <a:spcPts val="0"/>
              </a:spcBef>
              <a:spcAft>
                <a:spcPts val="0"/>
              </a:spcAft>
              <a:defRPr/>
            </a:pPr>
            <a:r>
              <a:rPr lang="en-IE" sz="2000" b="1" dirty="0"/>
              <a:t>Grèce - </a:t>
            </a:r>
            <a:r>
              <a:rPr lang="en-GB" sz="2000" dirty="0">
                <a:effectLst/>
                <a:latin typeface="Josefin Sans" pitchFamily="2" charset="0"/>
                <a:ea typeface="Calibri" panose="020F0502020204030204" pitchFamily="34" charset="0"/>
              </a:rPr>
              <a:t>Les organisations non gouvernementales (ONG) sont le fer de lance de la prescription sociale </a:t>
            </a:r>
            <a:r>
              <a:rPr lang="en-GB" sz="2000" dirty="0">
                <a:solidFill>
                  <a:srgbClr val="1E1E1E"/>
                </a:solidFill>
                <a:effectLst/>
                <a:latin typeface="Josefin Sans" pitchFamily="2" charset="0"/>
                <a:ea typeface="Calibri" panose="020F0502020204030204" pitchFamily="34" charset="0"/>
              </a:rPr>
              <a:t>et jouent un rôle essentiel dans le développement de la société, l'amélioration des communautés et la promotion de la participation des citoyens. </a:t>
            </a:r>
          </a:p>
          <a:p>
            <a:pPr eaLnBrk="1" fontAlgn="auto" hangingPunct="1">
              <a:lnSpc>
                <a:spcPct val="150000"/>
              </a:lnSpc>
              <a:spcBef>
                <a:spcPts val="0"/>
              </a:spcBef>
              <a:spcAft>
                <a:spcPts val="0"/>
              </a:spcAft>
              <a:defRPr/>
            </a:pPr>
            <a:endParaRPr lang="en-GB" sz="2000" dirty="0">
              <a:solidFill>
                <a:srgbClr val="1E1E1E"/>
              </a:solidFill>
              <a:latin typeface="Josefin Sans" pitchFamily="2" charset="0"/>
            </a:endParaRPr>
          </a:p>
          <a:p>
            <a:pPr eaLnBrk="1" fontAlgn="auto" hangingPunct="1">
              <a:lnSpc>
                <a:spcPct val="150000"/>
              </a:lnSpc>
              <a:spcBef>
                <a:spcPts val="0"/>
              </a:spcBef>
              <a:spcAft>
                <a:spcPts val="0"/>
              </a:spcAft>
              <a:defRPr/>
            </a:pPr>
            <a:r>
              <a:rPr lang="en-IE" sz="2000" b="1" dirty="0">
                <a:latin typeface="Josefin Sans" pitchFamily="2" charset="0"/>
              </a:rPr>
              <a:t>Espagne- </a:t>
            </a:r>
            <a:r>
              <a:rPr lang="en-GB" sz="2000" dirty="0">
                <a:effectLst/>
                <a:latin typeface="Josefin Sans" pitchFamily="2" charset="0"/>
                <a:ea typeface="Calibri" panose="020F0502020204030204" pitchFamily="34" charset="0"/>
              </a:rPr>
              <a:t>Les prescriptions sociales sont désormais intégrées aux notes électroniques des soins primaires.</a:t>
            </a:r>
          </a:p>
          <a:p>
            <a:pPr eaLnBrk="1" fontAlgn="auto" hangingPunct="1">
              <a:lnSpc>
                <a:spcPct val="150000"/>
              </a:lnSpc>
              <a:spcBef>
                <a:spcPts val="0"/>
              </a:spcBef>
              <a:spcAft>
                <a:spcPts val="0"/>
              </a:spcAft>
              <a:defRPr/>
            </a:pPr>
            <a:endParaRPr lang="en-GB" sz="2000" dirty="0">
              <a:latin typeface="Josefin Sans" pitchFamily="2" charset="0"/>
            </a:endParaRPr>
          </a:p>
          <a:p>
            <a:pPr eaLnBrk="1" fontAlgn="auto" hangingPunct="1">
              <a:lnSpc>
                <a:spcPct val="150000"/>
              </a:lnSpc>
              <a:spcBef>
                <a:spcPts val="0"/>
              </a:spcBef>
              <a:spcAft>
                <a:spcPts val="0"/>
              </a:spcAft>
              <a:defRPr/>
            </a:pPr>
            <a:r>
              <a:rPr lang="en-GB" sz="2000" b="1" dirty="0">
                <a:solidFill>
                  <a:srgbClr val="1C1B1C"/>
                </a:solidFill>
                <a:latin typeface="Josefin Sans" pitchFamily="2" charset="0"/>
                <a:ea typeface="Calibri" panose="020F0502020204030204" pitchFamily="34" charset="0"/>
              </a:rPr>
              <a:t>Danemark - </a:t>
            </a:r>
            <a:r>
              <a:rPr lang="en-GB" sz="2000" dirty="0">
                <a:solidFill>
                  <a:srgbClr val="1C1B1C"/>
                </a:solidFill>
                <a:effectLst/>
                <a:latin typeface="Josefin Sans" pitchFamily="2" charset="0"/>
                <a:ea typeface="Calibri" panose="020F0502020204030204" pitchFamily="34" charset="0"/>
              </a:rPr>
              <a:t>La prescription sociale est centrée sur la personne avec des activités de soutien de masse </a:t>
            </a:r>
            <a:r>
              <a:rPr lang="en-GB" sz="2000" dirty="0" err="1">
                <a:solidFill>
                  <a:srgbClr val="1C1B1C"/>
                </a:solidFill>
                <a:effectLst/>
                <a:latin typeface="Josefin Sans" pitchFamily="2" charset="0"/>
                <a:ea typeface="Calibri" panose="020F0502020204030204" pitchFamily="34" charset="0"/>
              </a:rPr>
              <a:t>autour</a:t>
            </a:r>
            <a:r>
              <a:rPr lang="en-GB" sz="2000" dirty="0">
                <a:solidFill>
                  <a:srgbClr val="1C1B1C"/>
                </a:solidFill>
                <a:effectLst/>
                <a:latin typeface="Josefin Sans" pitchFamily="2" charset="0"/>
                <a:ea typeface="Calibri" panose="020F0502020204030204" pitchFamily="34" charset="0"/>
              </a:rPr>
              <a:t> de la santé mentale. </a:t>
            </a:r>
            <a:endParaRPr lang="en-IE" sz="1900" dirty="0">
              <a:latin typeface="Josefin Sans" pitchFamily="2"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31555" y="419629"/>
            <a:ext cx="11128890" cy="779928"/>
          </a:xfrm>
        </p:spPr>
        <p:txBody>
          <a:bodyPr/>
          <a:lstStyle/>
          <a:p>
            <a:pPr algn="ctr"/>
            <a:r>
              <a:rPr lang="en-US" dirty="0">
                <a:effectLst>
                  <a:outerShdw blurRad="38100" dist="38100" dir="2700000" algn="tl">
                    <a:srgbClr val="000000">
                      <a:alpha val="43137"/>
                    </a:srgbClr>
                  </a:outerShdw>
                </a:effectLst>
              </a:rPr>
              <a:t>La prescription sociale dans les contextes de soins de santé</a:t>
            </a:r>
          </a:p>
        </p:txBody>
      </p:sp>
      <p:pic>
        <p:nvPicPr>
          <p:cNvPr id="5" name="Picture 4" descr="United Kingdom Emoji (U+1F1EC, U+1F1E7)">
            <a:extLst>
              <a:ext uri="{FF2B5EF4-FFF2-40B4-BE49-F238E27FC236}">
                <a16:creationId xmlns:a16="http://schemas.microsoft.com/office/drawing/2014/main" id="{C9CC3A2D-24D4-5521-AC56-B87F51F035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6568" y="2217806"/>
            <a:ext cx="522122" cy="611145"/>
          </a:xfrm>
          <a:prstGeom prst="rect">
            <a:avLst/>
          </a:prstGeom>
          <a:noFill/>
          <a:ln>
            <a:noFill/>
          </a:ln>
        </p:spPr>
      </p:pic>
      <p:pic>
        <p:nvPicPr>
          <p:cNvPr id="6" name="Picture 5">
            <a:extLst>
              <a:ext uri="{FF2B5EF4-FFF2-40B4-BE49-F238E27FC236}">
                <a16:creationId xmlns:a16="http://schemas.microsoft.com/office/drawing/2014/main" id="{28516EC8-1AB2-D0B9-EA1D-9DB169F9D4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086" y="2761551"/>
            <a:ext cx="465085" cy="555183"/>
          </a:xfrm>
          <a:prstGeom prst="rect">
            <a:avLst/>
          </a:prstGeom>
          <a:noFill/>
          <a:ln>
            <a:noFill/>
          </a:ln>
        </p:spPr>
      </p:pic>
      <p:pic>
        <p:nvPicPr>
          <p:cNvPr id="7" name="Picture 6" descr="France Emoji (U+1F1EB, U+1F1F7)">
            <a:extLst>
              <a:ext uri="{FF2B5EF4-FFF2-40B4-BE49-F238E27FC236}">
                <a16:creationId xmlns:a16="http://schemas.microsoft.com/office/drawing/2014/main" id="{FB9E6019-D37E-89F2-9D69-09FF79769B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9609" y="3353300"/>
            <a:ext cx="522122" cy="513275"/>
          </a:xfrm>
          <a:prstGeom prst="rect">
            <a:avLst/>
          </a:prstGeom>
          <a:noFill/>
          <a:ln>
            <a:noFill/>
          </a:ln>
        </p:spPr>
      </p:pic>
      <p:pic>
        <p:nvPicPr>
          <p:cNvPr id="8" name="Picture 7">
            <a:extLst>
              <a:ext uri="{FF2B5EF4-FFF2-40B4-BE49-F238E27FC236}">
                <a16:creationId xmlns:a16="http://schemas.microsoft.com/office/drawing/2014/main" id="{E0654708-1777-279B-2BDB-2B953BA1E7A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2467" y="4170997"/>
            <a:ext cx="496498" cy="513275"/>
          </a:xfrm>
          <a:prstGeom prst="rect">
            <a:avLst/>
          </a:prstGeom>
          <a:noFill/>
          <a:ln>
            <a:noFill/>
          </a:ln>
        </p:spPr>
      </p:pic>
      <p:pic>
        <p:nvPicPr>
          <p:cNvPr id="9" name="Picture 8">
            <a:extLst>
              <a:ext uri="{FF2B5EF4-FFF2-40B4-BE49-F238E27FC236}">
                <a16:creationId xmlns:a16="http://schemas.microsoft.com/office/drawing/2014/main" id="{71086031-1D5E-5EED-620B-98A2A438236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6568" y="5550145"/>
            <a:ext cx="522122" cy="657226"/>
          </a:xfrm>
          <a:prstGeom prst="rect">
            <a:avLst/>
          </a:prstGeom>
          <a:noFill/>
          <a:ln>
            <a:noFill/>
          </a:ln>
        </p:spPr>
      </p:pic>
      <p:pic>
        <p:nvPicPr>
          <p:cNvPr id="10" name="Picture 9">
            <a:extLst>
              <a:ext uri="{FF2B5EF4-FFF2-40B4-BE49-F238E27FC236}">
                <a16:creationId xmlns:a16="http://schemas.microsoft.com/office/drawing/2014/main" id="{C00FADB5-0F82-B39F-EF76-7BA08B7B871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293197">
            <a:off x="395956" y="4934784"/>
            <a:ext cx="486149" cy="657225"/>
          </a:xfrm>
          <a:prstGeom prst="rect">
            <a:avLst/>
          </a:prstGeom>
          <a:noFill/>
          <a:ln>
            <a:noFill/>
          </a:ln>
        </p:spPr>
      </p:pic>
    </p:spTree>
    <p:extLst>
      <p:ext uri="{BB962C8B-B14F-4D97-AF65-F5344CB8AC3E}">
        <p14:creationId xmlns:p14="http://schemas.microsoft.com/office/powerpoint/2010/main" val="47162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884514" y="2799184"/>
            <a:ext cx="10138132" cy="3724445"/>
          </a:xfrm>
        </p:spPr>
        <p:txBody>
          <a:bodyPr numCol="3" anchor="ctr">
            <a:normAutofit fontScale="25000" lnSpcReduction="20000"/>
          </a:bodyPr>
          <a:lstStyle/>
          <a:p>
            <a:pPr>
              <a:lnSpc>
                <a:spcPct val="170000"/>
              </a:lnSpc>
              <a:spcAft>
                <a:spcPts val="800"/>
              </a:spcAft>
            </a:pPr>
            <a:r>
              <a:rPr lang="en-GB" sz="5600" b="1" dirty="0">
                <a:effectLst/>
                <a:latin typeface="Josefin Sans" pitchFamily="2" charset="0"/>
                <a:ea typeface="Calibri" panose="020F0502020204030204" pitchFamily="34" charset="0"/>
                <a:cs typeface="Times New Roman" panose="02020603050405020304" pitchFamily="18" charset="0"/>
              </a:rPr>
              <a:t>Modèle social de la santé</a:t>
            </a:r>
          </a:p>
          <a:p>
            <a:pPr>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Les systèmes de soins intégrés </a:t>
            </a:r>
            <a:r>
              <a:rPr lang="en-GB" sz="4800" dirty="0">
                <a:latin typeface="Josefin Sans" pitchFamily="2" charset="0"/>
                <a:ea typeface="Calibri" panose="020F0502020204030204" pitchFamily="34" charset="0"/>
                <a:cs typeface="Times New Roman" panose="02020603050405020304" pitchFamily="18" charset="0"/>
              </a:rPr>
              <a:t>peuvent </a:t>
            </a:r>
            <a:r>
              <a:rPr lang="en-GB" sz="4800" dirty="0">
                <a:effectLst/>
                <a:latin typeface="Josefin Sans" pitchFamily="2" charset="0"/>
                <a:ea typeface="Calibri" panose="020F0502020204030204" pitchFamily="34" charset="0"/>
                <a:cs typeface="Times New Roman" panose="02020603050405020304" pitchFamily="18" charset="0"/>
              </a:rPr>
              <a:t>mieux répondre aux besoins de santé de diverses populations dans le monde. Cela signifie la prévalence accrue du "modèle social de la santé", qui met l'accent sur la prévention plutôt que sur la guérison, ce qui nous ramène au concept de prescription sociale.  </a:t>
            </a:r>
          </a:p>
          <a:p>
            <a:pPr>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Les modèles mobilisent et coordonnent les </a:t>
            </a:r>
            <a:r>
              <a:rPr lang="en-GB" sz="4800" dirty="0">
                <a:latin typeface="Josefin Sans" pitchFamily="2" charset="0"/>
                <a:ea typeface="Calibri" panose="020F0502020204030204" pitchFamily="34" charset="0"/>
                <a:cs typeface="Times New Roman" panose="02020603050405020304" pitchFamily="18" charset="0"/>
              </a:rPr>
              <a:t>services </a:t>
            </a:r>
            <a:r>
              <a:rPr lang="en-GB" sz="4800" dirty="0" err="1">
                <a:latin typeface="Josefin Sans" pitchFamily="2" charset="0"/>
                <a:ea typeface="Calibri" panose="020F0502020204030204" pitchFamily="34" charset="0"/>
                <a:cs typeface="Times New Roman" panose="02020603050405020304" pitchFamily="18" charset="0"/>
              </a:rPr>
              <a:t>communautaires</a:t>
            </a:r>
            <a:r>
              <a:rPr lang="en-GB" sz="4800" dirty="0">
                <a:latin typeface="Josefin Sans" pitchFamily="2" charset="0"/>
                <a:ea typeface="Calibri" panose="020F0502020204030204" pitchFamily="34" charset="0"/>
                <a:cs typeface="Times New Roman" panose="02020603050405020304" pitchFamily="18" charset="0"/>
              </a:rPr>
              <a:t> et les </a:t>
            </a:r>
            <a:r>
              <a:rPr lang="en-GB" sz="4800" dirty="0" err="1">
                <a:latin typeface="Josefin Sans" pitchFamily="2" charset="0"/>
                <a:ea typeface="Calibri" panose="020F0502020204030204" pitchFamily="34" charset="0"/>
                <a:cs typeface="Times New Roman" panose="02020603050405020304" pitchFamily="18" charset="0"/>
              </a:rPr>
              <a:t>systèmes</a:t>
            </a:r>
            <a:r>
              <a:rPr lang="en-GB" sz="4800" dirty="0">
                <a:latin typeface="Josefin Sans" pitchFamily="2" charset="0"/>
                <a:ea typeface="Calibri" panose="020F0502020204030204" pitchFamily="34" charset="0"/>
                <a:cs typeface="Times New Roman" panose="02020603050405020304" pitchFamily="18" charset="0"/>
              </a:rPr>
              <a:t> de </a:t>
            </a:r>
            <a:r>
              <a:rPr lang="en-GB" sz="4800" dirty="0" err="1">
                <a:latin typeface="Josefin Sans" pitchFamily="2" charset="0"/>
                <a:ea typeface="Calibri" panose="020F0502020204030204" pitchFamily="34" charset="0"/>
                <a:cs typeface="Times New Roman" panose="02020603050405020304" pitchFamily="18" charset="0"/>
              </a:rPr>
              <a:t>soins</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a:effectLst/>
                <a:latin typeface="Josefin Sans" pitchFamily="2" charset="0"/>
                <a:ea typeface="Calibri" panose="020F0502020204030204" pitchFamily="34" charset="0"/>
                <a:cs typeface="Times New Roman" panose="02020603050405020304" pitchFamily="18" charset="0"/>
              </a:rPr>
              <a:t>pour </a:t>
            </a:r>
            <a:r>
              <a:rPr lang="en-GB" sz="4800" dirty="0">
                <a:latin typeface="Josefin Sans" pitchFamily="2" charset="0"/>
                <a:ea typeface="Calibri" panose="020F0502020204030204" pitchFamily="34" charset="0"/>
                <a:cs typeface="Times New Roman" panose="02020603050405020304" pitchFamily="18" charset="0"/>
              </a:rPr>
              <a:t>répondre aux besoins </a:t>
            </a:r>
            <a:r>
              <a:rPr lang="en-GB" sz="4800" dirty="0">
                <a:effectLst/>
                <a:latin typeface="Josefin Sans" pitchFamily="2" charset="0"/>
                <a:ea typeface="Calibri" panose="020F0502020204030204" pitchFamily="34" charset="0"/>
                <a:cs typeface="Times New Roman" panose="02020603050405020304" pitchFamily="18" charset="0"/>
              </a:rPr>
              <a:t>et améliorer les </a:t>
            </a:r>
            <a:r>
              <a:rPr lang="en-GB" sz="4800" dirty="0" err="1">
                <a:effectLst/>
                <a:latin typeface="Josefin Sans" pitchFamily="2" charset="0"/>
                <a:ea typeface="Calibri" panose="020F0502020204030204" pitchFamily="34" charset="0"/>
                <a:cs typeface="Times New Roman" panose="02020603050405020304" pitchFamily="18" charset="0"/>
              </a:rPr>
              <a:t>résultats</a:t>
            </a:r>
            <a:r>
              <a:rPr lang="en-GB" sz="4800" dirty="0">
                <a:effectLst/>
                <a:latin typeface="Josefin Sans" pitchFamily="2" charset="0"/>
                <a:ea typeface="Calibri" panose="020F0502020204030204" pitchFamily="34" charset="0"/>
                <a:cs typeface="Times New Roman" panose="02020603050405020304" pitchFamily="18" charset="0"/>
              </a:rPr>
              <a:t>. Le </a:t>
            </a:r>
            <a:r>
              <a:rPr lang="en-GB" sz="4800" dirty="0" err="1">
                <a:effectLst/>
                <a:latin typeface="Josefin Sans" pitchFamily="2" charset="0"/>
                <a:ea typeface="Calibri" panose="020F0502020204030204" pitchFamily="34" charset="0"/>
                <a:cs typeface="Times New Roman" panose="02020603050405020304" pitchFamily="18" charset="0"/>
              </a:rPr>
              <a:t>soutien</a:t>
            </a:r>
            <a:r>
              <a:rPr lang="en-GB" sz="4800" dirty="0">
                <a:effectLst/>
                <a:latin typeface="Josefin Sans" pitchFamily="2" charset="0"/>
                <a:ea typeface="Calibri" panose="020F0502020204030204" pitchFamily="34" charset="0"/>
                <a:cs typeface="Times New Roman" panose="02020603050405020304" pitchFamily="18" charset="0"/>
              </a:rPr>
              <a:t> </a:t>
            </a:r>
            <a:r>
              <a:rPr lang="en-GB" sz="4800" dirty="0" err="1">
                <a:effectLst/>
                <a:latin typeface="Josefin Sans" pitchFamily="2" charset="0"/>
                <a:ea typeface="Calibri" panose="020F0502020204030204" pitchFamily="34" charset="0"/>
                <a:cs typeface="Times New Roman" panose="02020603050405020304" pitchFamily="18" charset="0"/>
              </a:rPr>
              <a:t>comprend</a:t>
            </a:r>
            <a:r>
              <a:rPr lang="en-GB" sz="4800" dirty="0">
                <a:effectLst/>
                <a:latin typeface="Josefin Sans" pitchFamily="2" charset="0"/>
                <a:ea typeface="Calibri" panose="020F0502020204030204" pitchFamily="34" charset="0"/>
                <a:cs typeface="Times New Roman" panose="02020603050405020304" pitchFamily="18" charset="0"/>
              </a:rPr>
              <a:t> les sports, les clubs, les </a:t>
            </a:r>
            <a:r>
              <a:rPr lang="en-GB" sz="4800" dirty="0">
                <a:latin typeface="Josefin Sans" pitchFamily="2" charset="0"/>
                <a:ea typeface="Calibri" panose="020F0502020204030204" pitchFamily="34" charset="0"/>
                <a:cs typeface="Times New Roman" panose="02020603050405020304" pitchFamily="18" charset="0"/>
              </a:rPr>
              <a:t>arts, les cours</a:t>
            </a:r>
            <a:r>
              <a:rPr lang="en-GB" sz="4800" dirty="0">
                <a:effectLst/>
                <a:latin typeface="Josefin Sans" pitchFamily="2" charset="0"/>
                <a:ea typeface="Calibri" panose="020F0502020204030204" pitchFamily="34" charset="0"/>
                <a:cs typeface="Times New Roman" panose="02020603050405020304" pitchFamily="18" charset="0"/>
              </a:rPr>
              <a:t>, les événements sociaux, les passe-temps, les conseils</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l’a</a:t>
            </a:r>
            <a:r>
              <a:rPr lang="en-GB" sz="4800" dirty="0" err="1">
                <a:effectLst/>
                <a:latin typeface="Josefin Sans" pitchFamily="2" charset="0"/>
                <a:ea typeface="Calibri" panose="020F0502020204030204" pitchFamily="34" charset="0"/>
                <a:cs typeface="Times New Roman" panose="02020603050405020304" pitchFamily="18" charset="0"/>
              </a:rPr>
              <a:t>ide</a:t>
            </a:r>
            <a:r>
              <a:rPr lang="en-GB" sz="4800" dirty="0">
                <a:effectLst/>
                <a:latin typeface="Josefin Sans" pitchFamily="2" charset="0"/>
                <a:ea typeface="Calibri" panose="020F0502020204030204" pitchFamily="34" charset="0"/>
                <a:cs typeface="Times New Roman" panose="02020603050405020304" pitchFamily="18" charset="0"/>
              </a:rPr>
              <a:t> aux </a:t>
            </a:r>
            <a:r>
              <a:rPr lang="en-GB" sz="4800" dirty="0" err="1">
                <a:effectLst/>
                <a:latin typeface="Josefin Sans" pitchFamily="2" charset="0"/>
                <a:ea typeface="Calibri" panose="020F0502020204030204" pitchFamily="34" charset="0"/>
                <a:cs typeface="Times New Roman" panose="02020603050405020304" pitchFamily="18" charset="0"/>
              </a:rPr>
              <a:t>tâches</a:t>
            </a:r>
            <a:r>
              <a:rPr lang="en-GB" sz="4800" dirty="0">
                <a:effectLst/>
                <a:latin typeface="Josefin Sans" pitchFamily="2" charset="0"/>
                <a:ea typeface="Calibri" panose="020F0502020204030204" pitchFamily="34" charset="0"/>
                <a:cs typeface="Times New Roman" panose="02020603050405020304" pitchFamily="18" charset="0"/>
              </a:rPr>
              <a:t> de la vie quotidienne : </a:t>
            </a:r>
            <a:r>
              <a:rPr lang="en-GB" sz="4800" dirty="0" err="1">
                <a:effectLst/>
                <a:latin typeface="Josefin Sans" pitchFamily="2" charset="0"/>
                <a:ea typeface="Calibri" panose="020F0502020204030204" pitchFamily="34" charset="0"/>
                <a:cs typeface="Times New Roman" panose="02020603050405020304" pitchFamily="18" charset="0"/>
              </a:rPr>
              <a:t>logement</a:t>
            </a:r>
            <a:r>
              <a:rPr lang="en-GB" sz="4800" dirty="0">
                <a:effectLst/>
                <a:latin typeface="Josefin Sans" pitchFamily="2" charset="0"/>
                <a:ea typeface="Calibri" panose="020F0502020204030204" pitchFamily="34" charset="0"/>
                <a:cs typeface="Times New Roman" panose="02020603050405020304" pitchFamily="18" charset="0"/>
              </a:rPr>
              <a:t>, </a:t>
            </a:r>
            <a:r>
              <a:rPr lang="en-GB" sz="4800" dirty="0" err="1">
                <a:effectLst/>
                <a:latin typeface="Josefin Sans" pitchFamily="2" charset="0"/>
                <a:ea typeface="Calibri" panose="020F0502020204030204" pitchFamily="34" charset="0"/>
                <a:cs typeface="Times New Roman" panose="02020603050405020304" pitchFamily="18" charset="0"/>
              </a:rPr>
              <a:t>rendez-vous</a:t>
            </a:r>
            <a:r>
              <a:rPr lang="en-GB" sz="4800" dirty="0">
                <a:effectLst/>
                <a:latin typeface="Josefin Sans" pitchFamily="2" charset="0"/>
                <a:ea typeface="Calibri" panose="020F0502020204030204" pitchFamily="34" charset="0"/>
                <a:cs typeface="Times New Roman" panose="02020603050405020304" pitchFamily="18" charset="0"/>
              </a:rPr>
              <a:t>, allocations, finances, médiation familiale, etc.</a:t>
            </a: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marL="184150">
              <a:lnSpc>
                <a:spcPct val="170000"/>
              </a:lnSpc>
              <a:spcAft>
                <a:spcPts val="800"/>
              </a:spcAft>
            </a:pPr>
            <a:r>
              <a:rPr lang="en-GB" sz="4800" dirty="0">
                <a:latin typeface="Josefin Sans" pitchFamily="2" charset="0"/>
                <a:ea typeface="Calibri" panose="020F0502020204030204" pitchFamily="34" charset="0"/>
                <a:cs typeface="Times New Roman" panose="02020603050405020304" pitchFamily="18" charset="0"/>
              </a:rPr>
              <a:t>La nature des modèles de prescription sociale diffère d'un pays à l'autre. Dans certains pays, elle est déjà intégrée aux pratiques et aux politiques de santé, mais dans d'autres, la prescription sociale reste un simple concept.</a:t>
            </a: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a:t>
            </a:r>
          </a:p>
          <a:p>
            <a:pPr>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 </a:t>
            </a:r>
          </a:p>
          <a:p>
            <a:pPr>
              <a:lnSpc>
                <a:spcPct val="170000"/>
              </a:lnSpc>
              <a:spcAft>
                <a:spcPts val="800"/>
              </a:spcAft>
            </a:pPr>
            <a:endParaRPr lang="en-GB" sz="4800" dirty="0">
              <a:effectLst/>
              <a:latin typeface="Josefin Sans" pitchFamily="2" charset="0"/>
              <a:ea typeface="Calibri" panose="020F0502020204030204" pitchFamily="34" charset="0"/>
              <a:cs typeface="Times New Roman" panose="02020603050405020304" pitchFamily="18" charset="0"/>
            </a:endParaRPr>
          </a:p>
          <a:p>
            <a:pPr>
              <a:lnSpc>
                <a:spcPct val="170000"/>
              </a:lnSpc>
              <a:spcAft>
                <a:spcPts val="800"/>
              </a:spcAft>
            </a:pPr>
            <a:endParaRPr lang="en-GB" sz="4800" dirty="0">
              <a:latin typeface="Josefin Sans" pitchFamily="2" charset="0"/>
              <a:ea typeface="Calibri" panose="020F0502020204030204" pitchFamily="34" charset="0"/>
              <a:cs typeface="Times New Roman" panose="02020603050405020304" pitchFamily="18" charset="0"/>
            </a:endParaRPr>
          </a:p>
          <a:p>
            <a:pPr marL="268288">
              <a:lnSpc>
                <a:spcPct val="170000"/>
              </a:lnSpc>
              <a:spcAft>
                <a:spcPts val="800"/>
              </a:spcAft>
            </a:pPr>
            <a:r>
              <a:rPr lang="en-GB" sz="4800" dirty="0">
                <a:latin typeface="Josefin Sans" pitchFamily="2" charset="0"/>
                <a:ea typeface="Calibri" panose="020F0502020204030204" pitchFamily="34" charset="0"/>
                <a:cs typeface="Times New Roman" panose="02020603050405020304" pitchFamily="18" charset="0"/>
              </a:rPr>
              <a:t>En matière de santé, le savoir est plus qu'un simple </a:t>
            </a:r>
            <a:r>
              <a:rPr lang="en-GB" sz="4800" dirty="0" err="1">
                <a:latin typeface="Josefin Sans" pitchFamily="2" charset="0"/>
                <a:ea typeface="Calibri" panose="020F0502020204030204" pitchFamily="34" charset="0"/>
                <a:cs typeface="Times New Roman" panose="02020603050405020304" pitchFamily="18" charset="0"/>
              </a:rPr>
              <a:t>pouvoir</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Puisqu’elles</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proviennent</a:t>
            </a:r>
            <a:r>
              <a:rPr lang="en-GB" sz="4800" dirty="0">
                <a:latin typeface="Josefin Sans" pitchFamily="2" charset="0"/>
                <a:ea typeface="Calibri" panose="020F0502020204030204" pitchFamily="34" charset="0"/>
                <a:cs typeface="Times New Roman" panose="02020603050405020304" pitchFamily="18" charset="0"/>
              </a:rPr>
              <a:t> d'un professionnel de </a:t>
            </a:r>
            <a:r>
              <a:rPr lang="en-GB" sz="4800" dirty="0" err="1">
                <a:latin typeface="Josefin Sans" pitchFamily="2" charset="0"/>
                <a:ea typeface="Calibri" panose="020F0502020204030204" pitchFamily="34" charset="0"/>
                <a:cs typeface="Times New Roman" panose="02020603050405020304" pitchFamily="18" charset="0"/>
              </a:rPr>
              <a:t>confiance</a:t>
            </a:r>
            <a:r>
              <a:rPr lang="en-GB" sz="4800" dirty="0">
                <a:latin typeface="Josefin Sans" pitchFamily="2" charset="0"/>
                <a:ea typeface="Calibri" panose="020F0502020204030204" pitchFamily="34" charset="0"/>
                <a:cs typeface="Times New Roman" panose="02020603050405020304" pitchFamily="18" charset="0"/>
              </a:rPr>
              <a:t>, les </a:t>
            </a:r>
            <a:r>
              <a:rPr lang="en-GB" sz="4800" dirty="0" err="1">
                <a:latin typeface="Josefin Sans" pitchFamily="2" charset="0"/>
                <a:ea typeface="Calibri" panose="020F0502020204030204" pitchFamily="34" charset="0"/>
                <a:cs typeface="Times New Roman" panose="02020603050405020304" pitchFamily="18" charset="0"/>
              </a:rPr>
              <a:t>informations</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fiables</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ont</a:t>
            </a:r>
            <a:r>
              <a:rPr lang="en-GB" sz="4800" dirty="0">
                <a:latin typeface="Josefin Sans" pitchFamily="2" charset="0"/>
                <a:ea typeface="Calibri" panose="020F0502020204030204" pitchFamily="34" charset="0"/>
                <a:cs typeface="Times New Roman" panose="02020603050405020304" pitchFamily="18" charset="0"/>
              </a:rPr>
              <a:t> un </a:t>
            </a:r>
            <a:r>
              <a:rPr lang="en-GB" sz="4800" dirty="0" err="1">
                <a:latin typeface="Josefin Sans" pitchFamily="2" charset="0"/>
                <a:ea typeface="Calibri" panose="020F0502020204030204" pitchFamily="34" charset="0"/>
                <a:cs typeface="Times New Roman" panose="02020603050405020304" pitchFamily="18" charset="0"/>
              </a:rPr>
              <a:t>effet</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tranquilisant</a:t>
            </a:r>
            <a:r>
              <a:rPr lang="en-GB" sz="4800" dirty="0">
                <a:latin typeface="Josefin Sans" pitchFamily="2" charset="0"/>
                <a:ea typeface="Calibri" panose="020F0502020204030204" pitchFamily="34" charset="0"/>
                <a:cs typeface="Times New Roman" panose="02020603050405020304" pitchFamily="18" charset="0"/>
              </a:rPr>
              <a:t> sur </a:t>
            </a:r>
            <a:r>
              <a:rPr lang="en-GB" sz="4800" dirty="0" err="1">
                <a:latin typeface="Josefin Sans" pitchFamily="2" charset="0"/>
                <a:ea typeface="Calibri" panose="020F0502020204030204" pitchFamily="34" charset="0"/>
                <a:cs typeface="Times New Roman" panose="02020603050405020304" pitchFamily="18" charset="0"/>
              </a:rPr>
              <a:t>l’esprit</a:t>
            </a:r>
            <a:r>
              <a:rPr lang="en-GB" sz="4800" dirty="0">
                <a:latin typeface="Josefin Sans" pitchFamily="2" charset="0"/>
                <a:ea typeface="Calibri" panose="020F0502020204030204" pitchFamily="34" charset="0"/>
                <a:cs typeface="Times New Roman" panose="02020603050405020304" pitchFamily="18" charset="0"/>
              </a:rPr>
              <a:t>. </a:t>
            </a:r>
            <a:r>
              <a:rPr lang="en-GB" sz="4800" dirty="0" err="1">
                <a:latin typeface="Josefin Sans" pitchFamily="2" charset="0"/>
                <a:ea typeface="Calibri" panose="020F0502020204030204" pitchFamily="34" charset="0"/>
                <a:cs typeface="Times New Roman" panose="02020603050405020304" pitchFamily="18" charset="0"/>
              </a:rPr>
              <a:t>C’est</a:t>
            </a:r>
            <a:r>
              <a:rPr lang="en-GB" sz="4800" dirty="0">
                <a:latin typeface="Josefin Sans" pitchFamily="2" charset="0"/>
                <a:ea typeface="Calibri" panose="020F0502020204030204" pitchFamily="34" charset="0"/>
                <a:cs typeface="Times New Roman" panose="02020603050405020304" pitchFamily="18" charset="0"/>
              </a:rPr>
              <a:t> la différence entre une inquiétude inutile et une action positive pour un adulte vulnérable.</a:t>
            </a:r>
            <a:endParaRPr lang="en-GB" sz="4800" dirty="0">
              <a:effectLst/>
              <a:latin typeface="Josefin Sans" pitchFamily="2" charset="0"/>
              <a:ea typeface="Calibri" panose="020F0502020204030204" pitchFamily="34" charset="0"/>
              <a:cs typeface="Times New Roman" panose="02020603050405020304" pitchFamily="18" charset="0"/>
            </a:endParaRPr>
          </a:p>
          <a:p>
            <a:pPr marL="268288">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Les besoins de bien-être des individus et des communautés sont en constante évolution, et la </a:t>
            </a:r>
            <a:r>
              <a:rPr lang="en-GB" sz="4800" dirty="0">
                <a:latin typeface="Josefin Sans" pitchFamily="2" charset="0"/>
                <a:ea typeface="Calibri" panose="020F0502020204030204" pitchFamily="34" charset="0"/>
                <a:cs typeface="Times New Roman" panose="02020603050405020304" pitchFamily="18" charset="0"/>
              </a:rPr>
              <a:t>nécessité </a:t>
            </a:r>
            <a:r>
              <a:rPr lang="en-GB" sz="4800" dirty="0">
                <a:effectLst/>
                <a:latin typeface="Josefin Sans" pitchFamily="2" charset="0"/>
                <a:ea typeface="Calibri" panose="020F0502020204030204" pitchFamily="34" charset="0"/>
                <a:cs typeface="Times New Roman" panose="02020603050405020304" pitchFamily="18" charset="0"/>
              </a:rPr>
              <a:t>d'une formation continue des </a:t>
            </a:r>
            <a:r>
              <a:rPr lang="en-GB" sz="4800" dirty="0" err="1">
                <a:effectLst/>
                <a:latin typeface="Josefin Sans" pitchFamily="2" charset="0"/>
                <a:ea typeface="Calibri" panose="020F0502020204030204" pitchFamily="34" charset="0"/>
                <a:cs typeface="Times New Roman" panose="02020603050405020304" pitchFamily="18" charset="0"/>
              </a:rPr>
              <a:t>adultes</a:t>
            </a:r>
            <a:r>
              <a:rPr lang="en-GB" sz="4800" dirty="0">
                <a:effectLst/>
                <a:latin typeface="Josefin Sans" pitchFamily="2" charset="0"/>
                <a:ea typeface="Calibri" panose="020F0502020204030204" pitchFamily="34" charset="0"/>
                <a:cs typeface="Times New Roman" panose="02020603050405020304" pitchFamily="18" charset="0"/>
              </a:rPr>
              <a:t> </a:t>
            </a:r>
            <a:r>
              <a:rPr lang="en-GB" sz="4800" dirty="0" err="1">
                <a:effectLst/>
                <a:latin typeface="Josefin Sans" pitchFamily="2" charset="0"/>
                <a:ea typeface="Calibri" panose="020F0502020204030204" pitchFamily="34" charset="0"/>
                <a:cs typeface="Times New Roman" panose="02020603050405020304" pitchFamily="18" charset="0"/>
              </a:rPr>
              <a:t>professionnels</a:t>
            </a:r>
            <a:r>
              <a:rPr lang="en-GB" sz="4800" dirty="0">
                <a:effectLst/>
                <a:latin typeface="Josefin Sans" pitchFamily="2" charset="0"/>
                <a:ea typeface="Calibri" panose="020F0502020204030204" pitchFamily="34" charset="0"/>
                <a:cs typeface="Times New Roman" panose="02020603050405020304" pitchFamily="18" charset="0"/>
              </a:rPr>
              <a:t> de la santé et des soins n'a jamais été aussi évidente que pendant l'épidémie mondiale de COVID19. </a:t>
            </a:r>
          </a:p>
          <a:p>
            <a:pPr marL="268288">
              <a:lnSpc>
                <a:spcPct val="170000"/>
              </a:lnSpc>
              <a:spcAft>
                <a:spcPts val="800"/>
              </a:spcAft>
            </a:pPr>
            <a:r>
              <a:rPr lang="en-GB" sz="4800" dirty="0">
                <a:effectLst/>
                <a:latin typeface="Josefin Sans" pitchFamily="2" charset="0"/>
                <a:ea typeface="Calibri" panose="020F0502020204030204" pitchFamily="34" charset="0"/>
                <a:cs typeface="Times New Roman" panose="02020603050405020304" pitchFamily="18" charset="0"/>
              </a:rPr>
              <a:t>Les professionnels de la santé et des soins reconnaîtront volontiers leur rôle clé dans </a:t>
            </a:r>
            <a:r>
              <a:rPr lang="en-GB" sz="4800" dirty="0">
                <a:latin typeface="Josefin Sans" pitchFamily="2" charset="0"/>
                <a:ea typeface="Calibri" panose="020F0502020204030204" pitchFamily="34" charset="0"/>
                <a:cs typeface="Times New Roman" panose="02020603050405020304" pitchFamily="18" charset="0"/>
              </a:rPr>
              <a:t>le </a:t>
            </a:r>
            <a:r>
              <a:rPr lang="en-GB" sz="4800" dirty="0">
                <a:effectLst/>
                <a:latin typeface="Josefin Sans" pitchFamily="2" charset="0"/>
                <a:ea typeface="Calibri" panose="020F0502020204030204" pitchFamily="34" charset="0"/>
                <a:cs typeface="Times New Roman" panose="02020603050405020304" pitchFamily="18" charset="0"/>
              </a:rPr>
              <a:t>processus de </a:t>
            </a:r>
            <a:r>
              <a:rPr lang="en-GB" sz="4800" dirty="0" err="1">
                <a:effectLst/>
                <a:latin typeface="Josefin Sans" pitchFamily="2" charset="0"/>
                <a:ea typeface="Calibri" panose="020F0502020204030204" pitchFamily="34" charset="0"/>
                <a:cs typeface="Times New Roman" panose="02020603050405020304" pitchFamily="18" charset="0"/>
              </a:rPr>
              <a:t>rétablissement</a:t>
            </a:r>
            <a:r>
              <a:rPr lang="en-GB" sz="4800" dirty="0">
                <a:effectLst/>
                <a:latin typeface="Josefin Sans" pitchFamily="2" charset="0"/>
                <a:ea typeface="Calibri" panose="020F0502020204030204" pitchFamily="34" charset="0"/>
                <a:cs typeface="Times New Roman" panose="02020603050405020304" pitchFamily="18" charset="0"/>
              </a:rPr>
              <a:t> et les approches non médicales telles que la prescription </a:t>
            </a:r>
            <a:r>
              <a:rPr lang="en-GB" sz="4800" dirty="0" err="1">
                <a:effectLst/>
                <a:latin typeface="Josefin Sans" pitchFamily="2" charset="0"/>
                <a:ea typeface="Calibri" panose="020F0502020204030204" pitchFamily="34" charset="0"/>
                <a:cs typeface="Times New Roman" panose="02020603050405020304" pitchFamily="18" charset="0"/>
              </a:rPr>
              <a:t>sociale</a:t>
            </a:r>
            <a:r>
              <a:rPr lang="en-GB" sz="4800" dirty="0">
                <a:effectLst/>
                <a:latin typeface="Josefin Sans" pitchFamily="2" charset="0"/>
                <a:ea typeface="Calibri" panose="020F0502020204030204" pitchFamily="34" charset="0"/>
                <a:cs typeface="Times New Roman" panose="02020603050405020304" pitchFamily="18" charset="0"/>
              </a:rPr>
              <a:t> </a:t>
            </a:r>
            <a:r>
              <a:rPr lang="en-GB" sz="4800" dirty="0" err="1">
                <a:effectLst/>
                <a:latin typeface="Josefin Sans" pitchFamily="2" charset="0"/>
                <a:ea typeface="Calibri" panose="020F0502020204030204" pitchFamily="34" charset="0"/>
                <a:cs typeface="Times New Roman" panose="02020603050405020304" pitchFamily="18" charset="0"/>
              </a:rPr>
              <a:t>sont</a:t>
            </a:r>
            <a:r>
              <a:rPr lang="en-GB" sz="4800" dirty="0">
                <a:effectLst/>
                <a:latin typeface="Josefin Sans" pitchFamily="2" charset="0"/>
                <a:ea typeface="Calibri" panose="020F0502020204030204" pitchFamily="34" charset="0"/>
                <a:cs typeface="Times New Roman" panose="02020603050405020304" pitchFamily="18" charset="0"/>
              </a:rPr>
              <a:t> au cœur de </a:t>
            </a:r>
            <a:r>
              <a:rPr lang="en-GB" sz="4400" dirty="0">
                <a:latin typeface="Josefin Sans" pitchFamily="2" charset="0"/>
                <a:ea typeface="Calibri" panose="020F0502020204030204" pitchFamily="34" charset="0"/>
                <a:cs typeface="Times New Roman" panose="02020603050405020304" pitchFamily="18" charset="0"/>
              </a:rPr>
              <a:t>cette </a:t>
            </a:r>
            <a:r>
              <a:rPr lang="en-GB" sz="4400" dirty="0">
                <a:effectLst/>
                <a:latin typeface="Josefin Sans" pitchFamily="2" charset="0"/>
                <a:ea typeface="Calibri" panose="020F0502020204030204" pitchFamily="34" charset="0"/>
                <a:cs typeface="Times New Roman" panose="02020603050405020304" pitchFamily="18" charset="0"/>
              </a:rPr>
              <a:t>réponse. </a:t>
            </a:r>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lnSpc>
                <a:spcPct val="170000"/>
              </a:lnSpc>
              <a:spcBef>
                <a:spcPts val="0"/>
              </a:spcBef>
              <a:spcAft>
                <a:spcPts val="0"/>
              </a:spcAft>
              <a:defRPr/>
            </a:pPr>
            <a:endParaRPr lang="en-IE" sz="4800"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10226" y="334371"/>
            <a:ext cx="10512420" cy="859338"/>
          </a:xfrm>
        </p:spPr>
        <p:txBody>
          <a:bodyPr/>
          <a:lstStyle/>
          <a:p>
            <a:pPr algn="ctr"/>
            <a:r>
              <a:rPr lang="en-US" dirty="0" err="1"/>
              <a:t>IntroductioN</a:t>
            </a:r>
            <a:endParaRPr lang="en-US" dirty="0"/>
          </a:p>
        </p:txBody>
      </p:sp>
      <p:sp>
        <p:nvSpPr>
          <p:cNvPr id="6" name="Rectangle: Rounded Corners 5">
            <a:extLst>
              <a:ext uri="{FF2B5EF4-FFF2-40B4-BE49-F238E27FC236}">
                <a16:creationId xmlns:a16="http://schemas.microsoft.com/office/drawing/2014/main" id="{BDFA72EB-6748-1DC9-0789-9ADFDF747D8D}"/>
              </a:ext>
            </a:extLst>
          </p:cNvPr>
          <p:cNvSpPr/>
          <p:nvPr/>
        </p:nvSpPr>
        <p:spPr>
          <a:xfrm>
            <a:off x="4476722" y="1053750"/>
            <a:ext cx="2579428" cy="2832381"/>
          </a:xfrm>
          <a:prstGeom prst="roundRect">
            <a:avLst/>
          </a:prstGeom>
          <a:blipFill dpi="0" rotWithShape="1">
            <a:blip r:embed="rId2" cstate="print">
              <a:extLst>
                <a:ext uri="{28A0092B-C50C-407E-A947-70E740481C1C}">
                  <a14:useLocalDpi xmlns:a14="http://schemas.microsoft.com/office/drawing/2010/main" val="0"/>
                </a:ext>
              </a:extLst>
            </a:blip>
            <a:srcRect/>
            <a:stretch>
              <a:fillRect/>
            </a:stretch>
          </a:blipFill>
          <a:ln w="222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585293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059543"/>
            <a:ext cx="10512420" cy="5116938"/>
          </a:xfrm>
        </p:spPr>
        <p:txBody>
          <a:bodyPr>
            <a:normAutofit fontScale="25000" lnSpcReduction="20000"/>
          </a:bodyPr>
          <a:lstStyle/>
          <a:p>
            <a:pPr eaLnBrk="1" fontAlgn="auto" hangingPunct="1">
              <a:spcBef>
                <a:spcPts val="0"/>
              </a:spcBef>
              <a:spcAft>
                <a:spcPts val="0"/>
              </a:spcAft>
              <a:defRPr/>
            </a:pPr>
            <a:endParaRPr lang="en-GB" dirty="0">
              <a:effectLst/>
              <a:latin typeface="Josefin Sans" pitchFamily="2" charset="0"/>
              <a:ea typeface="Calibri" panose="020F0502020204030204" pitchFamily="34" charset="0"/>
              <a:cs typeface="Times New Roman" panose="02020603050405020304" pitchFamily="18" charset="0"/>
            </a:endParaRPr>
          </a:p>
          <a:p>
            <a:pPr eaLnBrk="1" fontAlgn="auto" hangingPunct="1">
              <a:spcBef>
                <a:spcPts val="0"/>
              </a:spcBef>
              <a:spcAft>
                <a:spcPts val="0"/>
              </a:spcAft>
              <a:defRPr/>
            </a:pPr>
            <a:endParaRPr lang="en-GB"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Le </a:t>
            </a:r>
            <a:r>
              <a:rPr lang="en-GB" sz="6200" dirty="0" err="1">
                <a:effectLst/>
                <a:latin typeface="Josefin Sans" pitchFamily="2" charset="0"/>
                <a:ea typeface="Calibri" panose="020F0502020204030204" pitchFamily="34" charset="0"/>
                <a:cs typeface="Times New Roman" panose="02020603050405020304" pitchFamily="18" charset="0"/>
              </a:rPr>
              <a:t>projet</a:t>
            </a:r>
            <a:r>
              <a:rPr lang="en-GB" sz="6200" dirty="0">
                <a:effectLst/>
                <a:latin typeface="Josefin Sans" pitchFamily="2" charset="0"/>
                <a:ea typeface="Calibri" panose="020F0502020204030204" pitchFamily="34" charset="0"/>
                <a:cs typeface="Times New Roman" panose="02020603050405020304" pitchFamily="18" charset="0"/>
              </a:rPr>
              <a:t> ACTIVATE </a:t>
            </a:r>
            <a:r>
              <a:rPr lang="en-GB" sz="6200" dirty="0">
                <a:latin typeface="Josefin Sans" pitchFamily="2" charset="0"/>
                <a:ea typeface="Calibri" panose="020F0502020204030204" pitchFamily="34" charset="0"/>
                <a:cs typeface="Times New Roman" panose="02020603050405020304" pitchFamily="18" charset="0"/>
              </a:rPr>
              <a:t>va maintenant </a:t>
            </a:r>
            <a:r>
              <a:rPr lang="en-GB" sz="6200" dirty="0">
                <a:effectLst/>
                <a:latin typeface="Josefin Sans" pitchFamily="2" charset="0"/>
                <a:ea typeface="Calibri" panose="020F0502020204030204" pitchFamily="34" charset="0"/>
                <a:cs typeface="Times New Roman" panose="02020603050405020304" pitchFamily="18" charset="0"/>
              </a:rPr>
              <a:t>présenter une série d'exemples de prescription sociale en action dans nos régions </a:t>
            </a:r>
            <a:r>
              <a:rPr lang="en-GB" sz="6200" dirty="0" err="1">
                <a:effectLst/>
                <a:latin typeface="Josefin Sans" pitchFamily="2" charset="0"/>
                <a:ea typeface="Calibri" panose="020F0502020204030204" pitchFamily="34" charset="0"/>
                <a:cs typeface="Times New Roman" panose="02020603050405020304" pitchFamily="18" charset="0"/>
              </a:rPr>
              <a:t>partenaires</a:t>
            </a:r>
            <a:r>
              <a:rPr lang="en-GB" sz="6200" dirty="0">
                <a:effectLst/>
                <a:latin typeface="Josefin Sans" pitchFamily="2" charset="0"/>
                <a:ea typeface="Calibri" panose="020F0502020204030204" pitchFamily="34" charset="0"/>
                <a:cs typeface="Times New Roman" panose="02020603050405020304" pitchFamily="18" charset="0"/>
              </a:rPr>
              <a:t>. Ces </a:t>
            </a:r>
            <a:r>
              <a:rPr lang="en-GB" sz="6200" dirty="0" err="1">
                <a:effectLst/>
                <a:latin typeface="Josefin Sans" pitchFamily="2" charset="0"/>
                <a:ea typeface="Calibri" panose="020F0502020204030204" pitchFamily="34" charset="0"/>
                <a:cs typeface="Times New Roman" panose="02020603050405020304" pitchFamily="18" charset="0"/>
              </a:rPr>
              <a:t>exemples</a:t>
            </a:r>
            <a:r>
              <a:rPr lang="en-GB" sz="6200" dirty="0">
                <a:effectLst/>
                <a:latin typeface="Josefin Sans" pitchFamily="2" charset="0"/>
                <a:ea typeface="Calibri" panose="020F0502020204030204" pitchFamily="34" charset="0"/>
                <a:cs typeface="Times New Roman" panose="02020603050405020304" pitchFamily="18" charset="0"/>
              </a:rPr>
              <a:t> </a:t>
            </a:r>
            <a:r>
              <a:rPr lang="en-GB" sz="6200" dirty="0" err="1">
                <a:effectLst/>
                <a:latin typeface="Josefin Sans" pitchFamily="2" charset="0"/>
                <a:ea typeface="Calibri" panose="020F0502020204030204" pitchFamily="34" charset="0"/>
                <a:cs typeface="Times New Roman" panose="02020603050405020304" pitchFamily="18" charset="0"/>
              </a:rPr>
              <a:t>démontrent</a:t>
            </a:r>
            <a:r>
              <a:rPr lang="en-GB" sz="6200" dirty="0">
                <a:effectLst/>
                <a:latin typeface="Josefin Sans" pitchFamily="2" charset="0"/>
                <a:ea typeface="Calibri" panose="020F0502020204030204" pitchFamily="34" charset="0"/>
                <a:cs typeface="Times New Roman" panose="02020603050405020304" pitchFamily="18" charset="0"/>
              </a:rPr>
              <a:t> les modèles formels et informels en accord avec le développement du concept de prescription sociale dans la </a:t>
            </a:r>
            <a:r>
              <a:rPr lang="en-GB" sz="6200" dirty="0" err="1">
                <a:effectLst/>
                <a:latin typeface="Josefin Sans" pitchFamily="2" charset="0"/>
                <a:ea typeface="Calibri" panose="020F0502020204030204" pitchFamily="34" charset="0"/>
                <a:cs typeface="Times New Roman" panose="02020603050405020304" pitchFamily="18" charset="0"/>
              </a:rPr>
              <a:t>région</a:t>
            </a:r>
            <a:r>
              <a:rPr lang="en-GB" sz="6200" dirty="0">
                <a:effectLst/>
                <a:latin typeface="Josefin Sans" pitchFamily="2" charset="0"/>
                <a:ea typeface="Calibri" panose="020F0502020204030204" pitchFamily="34" charset="0"/>
                <a:cs typeface="Times New Roman" panose="02020603050405020304" pitchFamily="18" charset="0"/>
              </a:rPr>
              <a:t>. En tant que professionnels de la santé et des soins, vous explorerez une gamme d'exemples allant des interventions de grandes ONG avec de nombreux partenaires de collaboration formels et des flux de financement à de petites organisations communautaires, toutes soutenant la santé mentale de manière créative et stimulante.  </a:t>
            </a:r>
            <a:endParaRPr lang="en-GB" sz="62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Dans certains cas, il y aura des travailleurs de liaison et des prescripteurs sociaux, conformément aux trois éléments essentiels de la prescription sociale. Il </a:t>
            </a:r>
            <a:r>
              <a:rPr lang="en-GB" sz="6200" dirty="0">
                <a:latin typeface="Josefin Sans" pitchFamily="2" charset="0"/>
                <a:ea typeface="Calibri" panose="020F0502020204030204" pitchFamily="34" charset="0"/>
                <a:cs typeface="Times New Roman" panose="02020603050405020304" pitchFamily="18" charset="0"/>
              </a:rPr>
              <a:t>y aura </a:t>
            </a:r>
            <a:r>
              <a:rPr lang="en-GB" sz="6200" dirty="0">
                <a:effectLst/>
                <a:latin typeface="Josefin Sans" pitchFamily="2" charset="0"/>
                <a:ea typeface="Calibri" panose="020F0502020204030204" pitchFamily="34" charset="0"/>
                <a:cs typeface="Times New Roman" panose="02020603050405020304" pitchFamily="18" charset="0"/>
              </a:rPr>
              <a:t>également d'autres exemples de modèles de soins échelonnés pour les personnes qui ont terminé une intervention clinique formelle et qui passent à un </a:t>
            </a:r>
            <a:r>
              <a:rPr lang="en-GB" sz="6200" dirty="0" err="1">
                <a:effectLst/>
                <a:latin typeface="Josefin Sans" pitchFamily="2" charset="0"/>
                <a:ea typeface="Calibri" panose="020F0502020204030204" pitchFamily="34" charset="0"/>
                <a:cs typeface="Times New Roman" panose="02020603050405020304" pitchFamily="18" charset="0"/>
              </a:rPr>
              <a:t>soutien</a:t>
            </a:r>
            <a:r>
              <a:rPr lang="en-GB" sz="6200" dirty="0">
                <a:effectLst/>
                <a:latin typeface="Josefin Sans" pitchFamily="2" charset="0"/>
                <a:ea typeface="Calibri" panose="020F0502020204030204" pitchFamily="34" charset="0"/>
                <a:cs typeface="Times New Roman" panose="02020603050405020304" pitchFamily="18" charset="0"/>
              </a:rPr>
              <a:t> </a:t>
            </a:r>
            <a:r>
              <a:rPr lang="en-GB" sz="6200" dirty="0" err="1">
                <a:effectLst/>
                <a:latin typeface="Josefin Sans" pitchFamily="2" charset="0"/>
                <a:ea typeface="Calibri" panose="020F0502020204030204" pitchFamily="34" charset="0"/>
                <a:cs typeface="Times New Roman" panose="02020603050405020304" pitchFamily="18" charset="0"/>
              </a:rPr>
              <a:t>moins</a:t>
            </a:r>
            <a:r>
              <a:rPr lang="en-GB" sz="6200" dirty="0">
                <a:effectLst/>
                <a:latin typeface="Josefin Sans" pitchFamily="2" charset="0"/>
                <a:ea typeface="Calibri" panose="020F0502020204030204" pitchFamily="34" charset="0"/>
                <a:cs typeface="Times New Roman" panose="02020603050405020304" pitchFamily="18" charset="0"/>
              </a:rPr>
              <a:t> formel et auto-sélectionné, mais dont l'impact n'est pas moindre. </a:t>
            </a:r>
            <a:r>
              <a:rPr lang="en-GB" sz="6200" dirty="0" err="1">
                <a:effectLst/>
                <a:latin typeface="Josefin Sans" pitchFamily="2" charset="0"/>
                <a:ea typeface="Calibri" panose="020F0502020204030204" pitchFamily="34" charset="0"/>
                <a:cs typeface="Times New Roman" panose="02020603050405020304" pitchFamily="18" charset="0"/>
              </a:rPr>
              <a:t>Vous</a:t>
            </a:r>
            <a:r>
              <a:rPr lang="en-GB" sz="6200" dirty="0">
                <a:effectLst/>
                <a:latin typeface="Josefin Sans" pitchFamily="2" charset="0"/>
                <a:ea typeface="Calibri" panose="020F0502020204030204" pitchFamily="34" charset="0"/>
                <a:cs typeface="Times New Roman" panose="02020603050405020304" pitchFamily="18" charset="0"/>
              </a:rPr>
              <a:t> verrez des équipes pluridisciplinaires en action, </a:t>
            </a:r>
            <a:r>
              <a:rPr lang="en-GB" sz="6200" dirty="0">
                <a:latin typeface="Josefin Sans" pitchFamily="2" charset="0"/>
                <a:ea typeface="Calibri" panose="020F0502020204030204" pitchFamily="34" charset="0"/>
                <a:cs typeface="Times New Roman" panose="02020603050405020304" pitchFamily="18" charset="0"/>
              </a:rPr>
              <a:t>avec un </a:t>
            </a:r>
            <a:r>
              <a:rPr lang="en-GB" sz="6200" dirty="0">
                <a:effectLst/>
                <a:latin typeface="Josefin Sans" pitchFamily="2" charset="0"/>
                <a:ea typeface="Calibri" panose="020F0502020204030204" pitchFamily="34" charset="0"/>
                <a:cs typeface="Times New Roman" panose="02020603050405020304" pitchFamily="18" charset="0"/>
              </a:rPr>
              <a:t>accent sur la co-production et des plans d'action centrés sur la personne.  </a:t>
            </a:r>
            <a:endParaRPr lang="en-GB" sz="6200" dirty="0">
              <a:latin typeface="Josefin Sans" pitchFamily="2" charset="0"/>
              <a:ea typeface="Calibri" panose="020F0502020204030204" pitchFamily="34" charset="0"/>
              <a:cs typeface="Times New Roman" panose="02020603050405020304" pitchFamily="18" charset="0"/>
            </a:endParaRPr>
          </a:p>
          <a:p>
            <a:pPr eaLnBrk="1" fontAlgn="auto" hangingPunct="1">
              <a:lnSpc>
                <a:spcPct val="150000"/>
              </a:lnSpc>
              <a:spcBef>
                <a:spcPts val="0"/>
              </a:spcBef>
              <a:spcAft>
                <a:spcPts val="0"/>
              </a:spcAft>
              <a:defRPr/>
            </a:pPr>
            <a:r>
              <a:rPr lang="en-GB" sz="6200" dirty="0">
                <a:effectLst/>
                <a:latin typeface="Josefin Sans" pitchFamily="2" charset="0"/>
                <a:ea typeface="Calibri" panose="020F0502020204030204" pitchFamily="34" charset="0"/>
                <a:cs typeface="Times New Roman" panose="02020603050405020304" pitchFamily="18" charset="0"/>
              </a:rPr>
              <a:t>Nous espérons qu'en tant que professionnels de la santé et des soins, vous constaterez que lorsque l'on parle de changement de mode de vie et de comportement en matière de santé, la prescription sociale a le potentiel de combler le fossé entre les connaissances (sensibilisation aux risques pour la santé et conseils des professionnels de la santé - modification du mode de vie) et le comportement (adaptation et maintien d'un nouveau mode de vie).</a:t>
            </a:r>
            <a:endParaRPr lang="en-GB" sz="6200" dirty="0">
              <a:latin typeface="Josefin Sans" pitchFamily="2"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391887"/>
            <a:ext cx="10512420" cy="667656"/>
          </a:xfrm>
        </p:spPr>
        <p:txBody>
          <a:bodyPr/>
          <a:lstStyle/>
          <a:p>
            <a:r>
              <a:rPr lang="en-US" dirty="0">
                <a:effectLst>
                  <a:outerShdw blurRad="38100" dist="38100" dir="2700000" algn="tl">
                    <a:srgbClr val="000000">
                      <a:alpha val="43137"/>
                    </a:srgbClr>
                  </a:outerShdw>
                </a:effectLst>
              </a:rPr>
              <a:t>Exemplaires de prescription sociale</a:t>
            </a:r>
          </a:p>
        </p:txBody>
      </p:sp>
    </p:spTree>
    <p:extLst>
      <p:ext uri="{BB962C8B-B14F-4D97-AF65-F5344CB8AC3E}">
        <p14:creationId xmlns:p14="http://schemas.microsoft.com/office/powerpoint/2010/main" val="41108968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
          <p:cNvPicPr>
            <a:picLocks noGrp="1"/>
          </p:cNvPicPr>
          <p:nvPr>
            <p:ph type="pic" sz="quarter" idx="34"/>
          </p:nvPr>
        </p:nvPicPr>
        <p:blipFill>
          <a:blip r:embed="rId2"/>
          <a:srcRect l="7516" r="7516"/>
          <a:stretch>
            <a:fillRect/>
          </a:stretch>
        </p:blipFill>
        <p:spPr bwMode="auto">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88024" y="541149"/>
            <a:ext cx="3372567" cy="883831"/>
          </a:xfrm>
        </p:spPr>
        <p:txBody>
          <a:bodyPr/>
          <a:lstStyle/>
          <a:p>
            <a:pPr algn="ctr"/>
            <a:endParaRPr lang="en-IE" sz="1800" dirty="0"/>
          </a:p>
          <a:p>
            <a:pPr algn="ctr"/>
            <a:r>
              <a:rPr lang="en-IE" sz="1800" dirty="0"/>
              <a:t>Dites-moi ce que vous écoutez</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524180" y="1636011"/>
            <a:ext cx="11125377" cy="4762340"/>
          </a:xfrm>
        </p:spPr>
        <p:txBody>
          <a:bodyPr/>
          <a:lstStyle/>
          <a:p>
            <a:r>
              <a:rPr lang="en-GB" sz="1200" b="1" dirty="0" err="1">
                <a:solidFill>
                  <a:srgbClr val="FFC652"/>
                </a:solidFill>
                <a:latin typeface="Josefin Sans" pitchFamily="2" charset="0"/>
              </a:rPr>
              <a:t>À</a:t>
            </a:r>
            <a:r>
              <a:rPr lang="en-GB" sz="1200" b="1" dirty="0">
                <a:solidFill>
                  <a:srgbClr val="FFC652"/>
                </a:solidFill>
                <a:latin typeface="Josefin Sans" pitchFamily="2" charset="0"/>
              </a:rPr>
              <a:t> PROPOS</a:t>
            </a:r>
            <a:endParaRPr lang="en-IE" sz="1200" dirty="0">
              <a:solidFill>
                <a:srgbClr val="FFC652"/>
              </a:solidFill>
              <a:latin typeface="Josefin Sans" pitchFamily="2" charset="0"/>
            </a:endParaRPr>
          </a:p>
          <a:p>
            <a:pPr>
              <a:lnSpc>
                <a:spcPct val="150000"/>
              </a:lnSpc>
            </a:pPr>
            <a:r>
              <a:rPr lang="en-GB" sz="1100" dirty="0">
                <a:latin typeface="Josefin Sans" pitchFamily="2" charset="0"/>
              </a:rPr>
              <a:t>"Dis moi c'que t'écoutes" </a:t>
            </a:r>
            <a:r>
              <a:rPr lang="en-GB" sz="1100" dirty="0" err="1">
                <a:latin typeface="Josefin Sans" pitchFamily="2" charset="0"/>
              </a:rPr>
              <a:t>est</a:t>
            </a:r>
            <a:r>
              <a:rPr lang="en-GB" sz="1100" dirty="0">
                <a:latin typeface="Josefin Sans" pitchFamily="2" charset="0"/>
              </a:rPr>
              <a:t> basé dans le sud-ouest de la France. Il s'agit d'un projet qui met en relation des personnes âgées vivant dans des maisons de retraite avec des adolescents, afin de créer des interviews et des projets de podcast. Tant les personnes âgées que les adolescents ont pu acquérir de nouvelles compétences et s'exprimer de manière créative, tout en bénéficiant de l'échange de connaissances interculturelles que procure le travail en commun. </a:t>
            </a:r>
            <a:endParaRPr lang="en-IE" sz="1100" dirty="0">
              <a:latin typeface="Josefin Sans" pitchFamily="2" charset="0"/>
            </a:endParaRPr>
          </a:p>
          <a:p>
            <a:pPr>
              <a:lnSpc>
                <a:spcPct val="150000"/>
              </a:lnSpc>
            </a:pPr>
            <a:endParaRPr lang="en-IE" sz="1100" dirty="0">
              <a:latin typeface="Josefin Sans" pitchFamily="2" charset="0"/>
            </a:endParaRPr>
          </a:p>
          <a:p>
            <a:pPr>
              <a:lnSpc>
                <a:spcPct val="150000"/>
              </a:lnSpc>
            </a:pPr>
            <a:r>
              <a:rPr lang="en-GB" sz="1100" dirty="0">
                <a:latin typeface="Josefin Sans" pitchFamily="2" charset="0"/>
              </a:rPr>
              <a:t>Pour plus d'informations </a:t>
            </a:r>
            <a:r>
              <a:rPr lang="en-GB" sz="1100"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https://culture-sante-aquitaine.com/dis-moi-cque-tecoutes/</a:t>
            </a:r>
            <a:endParaRPr lang="en-GB" sz="1100" dirty="0">
              <a:solidFill>
                <a:schemeClr val="tx1"/>
              </a:solidFill>
              <a:latin typeface="Josefin Sans" pitchFamily="2" charset="0"/>
            </a:endParaRPr>
          </a:p>
          <a:p>
            <a:pPr>
              <a:lnSpc>
                <a:spcPct val="150000"/>
              </a:lnSpc>
            </a:pPr>
            <a:r>
              <a:rPr lang="en-GB" sz="1100"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http://www.ricochetsonore.fr/actus/365/dis-moi-cque-tecoutes-ehpad-le-petit-trianon</a:t>
            </a:r>
            <a:endParaRPr lang="en-GB" sz="1100" dirty="0">
              <a:solidFill>
                <a:schemeClr val="tx1"/>
              </a:solidFill>
              <a:latin typeface="Josefin Sans" pitchFamily="2" charset="0"/>
            </a:endParaRPr>
          </a:p>
          <a:p>
            <a:pPr>
              <a:lnSpc>
                <a:spcPct val="150000"/>
              </a:lnSpc>
            </a:pPr>
            <a:endParaRPr lang="en-IE" sz="1100" dirty="0">
              <a:solidFill>
                <a:schemeClr val="tx1"/>
              </a:solidFill>
              <a:latin typeface="Josefin Sans" pitchFamily="2" charset="0"/>
            </a:endParaRPr>
          </a:p>
          <a:p>
            <a:pPr>
              <a:lnSpc>
                <a:spcPct val="150000"/>
              </a:lnSpc>
            </a:pPr>
            <a:r>
              <a:rPr lang="en-GB" sz="1100" b="1" dirty="0">
                <a:solidFill>
                  <a:srgbClr val="FFC652"/>
                </a:solidFill>
                <a:latin typeface="Josefin Sans" pitchFamily="2" charset="0"/>
              </a:rPr>
              <a:t>SOUTENIR L'INCLUSION ET LA CONNEXION SOCIALES</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Ce projet crée des liens intergénérationnels entre les adolescents et les adultes. </a:t>
            </a:r>
            <a:endParaRPr lang="en-IE" sz="1100" dirty="0">
              <a:latin typeface="Josefin Sans" pitchFamily="2" charset="0"/>
            </a:endParaRPr>
          </a:p>
          <a:p>
            <a:pPr>
              <a:lnSpc>
                <a:spcPct val="150000"/>
              </a:lnSpc>
            </a:pPr>
            <a:r>
              <a:rPr lang="en-US" sz="1100" b="1" dirty="0">
                <a:latin typeface="Josefin Sans" pitchFamily="2" charset="0"/>
              </a:rPr>
              <a:t> </a:t>
            </a:r>
          </a:p>
          <a:p>
            <a:pPr>
              <a:lnSpc>
                <a:spcPct val="150000"/>
              </a:lnSpc>
            </a:pPr>
            <a:r>
              <a:rPr lang="en-US" sz="1100" b="1" dirty="0">
                <a:solidFill>
                  <a:srgbClr val="FFC652"/>
                </a:solidFill>
                <a:latin typeface="Josefin Sans" pitchFamily="2" charset="0"/>
              </a:rPr>
              <a:t>SOUTENIR LA SANTÉ, LE BIEN-ÊTRE ET LA NUTRITION</a:t>
            </a:r>
            <a:endParaRPr lang="en-IE" sz="1100" dirty="0">
              <a:solidFill>
                <a:srgbClr val="FFC652"/>
              </a:solidFill>
              <a:latin typeface="Josefin Sans" pitchFamily="2" charset="0"/>
            </a:endParaRPr>
          </a:p>
          <a:p>
            <a:pPr>
              <a:lnSpc>
                <a:spcPct val="150000"/>
              </a:lnSpc>
            </a:pPr>
            <a:r>
              <a:rPr lang="en-GB" sz="1100" dirty="0">
                <a:latin typeface="Josefin Sans" pitchFamily="2" charset="0"/>
              </a:rPr>
              <a:t>Pour de nombreuses personnes âgées, c'est un défi de se sentir actif et utile à la société. Ce projet et ses échanges intergénérationnels permet aux personnes âgées de se </a:t>
            </a:r>
            <a:r>
              <a:rPr lang="en-GB" sz="1100" dirty="0" err="1">
                <a:latin typeface="Josefin Sans" pitchFamily="2" charset="0"/>
              </a:rPr>
              <a:t>sentir</a:t>
            </a:r>
            <a:r>
              <a:rPr lang="en-GB" sz="1100" dirty="0">
                <a:latin typeface="Josefin Sans" pitchFamily="2" charset="0"/>
              </a:rPr>
              <a:t> </a:t>
            </a:r>
            <a:r>
              <a:rPr lang="en-GB" sz="1100" dirty="0" err="1">
                <a:latin typeface="Josefin Sans" pitchFamily="2" charset="0"/>
              </a:rPr>
              <a:t>utiles</a:t>
            </a:r>
            <a:r>
              <a:rPr lang="en-GB" sz="1100" dirty="0">
                <a:latin typeface="Josefin Sans" pitchFamily="2" charset="0"/>
              </a:rPr>
              <a:t>, </a:t>
            </a:r>
            <a:r>
              <a:rPr lang="en-GB" sz="1100" dirty="0" err="1">
                <a:latin typeface="Josefin Sans" pitchFamily="2" charset="0"/>
              </a:rPr>
              <a:t>ce</a:t>
            </a:r>
            <a:r>
              <a:rPr lang="en-GB" sz="1100" dirty="0">
                <a:latin typeface="Josefin Sans" pitchFamily="2" charset="0"/>
              </a:rPr>
              <a:t> qui </a:t>
            </a:r>
            <a:r>
              <a:rPr lang="en-GB" sz="1100" dirty="0" err="1">
                <a:latin typeface="Josefin Sans" pitchFamily="2" charset="0"/>
              </a:rPr>
              <a:t>estbprouvé</a:t>
            </a:r>
            <a:r>
              <a:rPr lang="en-GB" sz="1100" dirty="0">
                <a:latin typeface="Josefin Sans" pitchFamily="2" charset="0"/>
              </a:rPr>
              <a:t> comme étant bon pour leur bien-être.</a:t>
            </a:r>
            <a:endParaRPr lang="en-IE" sz="1100" dirty="0">
              <a:latin typeface="Josefin Sans" pitchFamily="2" charset="0"/>
            </a:endParaRPr>
          </a:p>
          <a:p>
            <a:pPr>
              <a:lnSpc>
                <a:spcPct val="150000"/>
              </a:lnSpc>
            </a:pPr>
            <a:endParaRPr lang="en-GB" sz="1100" dirty="0">
              <a:latin typeface="Josefin Sans" pitchFamily="2" charset="0"/>
            </a:endParaRPr>
          </a:p>
          <a:p>
            <a:pPr>
              <a:lnSpc>
                <a:spcPct val="150000"/>
              </a:lnSpc>
            </a:pPr>
            <a:r>
              <a:rPr lang="en-US" sz="1200" b="1" dirty="0">
                <a:solidFill>
                  <a:srgbClr val="FFC652"/>
                </a:solidFill>
                <a:latin typeface="Josefin Sans" pitchFamily="2" charset="0"/>
              </a:rPr>
              <a:t>SOUTENIR L'APPRENTISSAGE DES ADULTES</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Ce projet soutient l'apprentissage des adultes car les gens ont été formés à l'équipement radio : micro, écouteurs, machines.</a:t>
            </a:r>
            <a:endParaRPr lang="en-IE" sz="1200" dirty="0">
              <a:latin typeface="Josefin Sans" pitchFamily="2" charset="0"/>
            </a:endParaRPr>
          </a:p>
          <a:p>
            <a:pPr>
              <a:lnSpc>
                <a:spcPct val="150000"/>
              </a:lnSpc>
            </a:pPr>
            <a:endParaRPr lang="en-GB" sz="1200" b="1" dirty="0">
              <a:latin typeface="Josefin Sans" pitchFamily="2" charset="0"/>
            </a:endParaRPr>
          </a:p>
          <a:p>
            <a:pPr>
              <a:lnSpc>
                <a:spcPct val="150000"/>
              </a:lnSpc>
            </a:pPr>
            <a:r>
              <a:rPr lang="en-GB" sz="1200" b="1" dirty="0">
                <a:solidFill>
                  <a:srgbClr val="FFC652"/>
                </a:solidFill>
                <a:latin typeface="Josefin Sans" pitchFamily="2" charset="0"/>
              </a:rPr>
              <a:t>COMMENT L'ORGANISATION EST-ELLE FINANCÉE ?</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Par l'intermédiaire de l'Association du Lien Interculturel Familial et Social.</a:t>
            </a:r>
            <a:endParaRPr lang="en-IE" sz="1200" dirty="0">
              <a:latin typeface="Josefin Sans" pitchFamily="2" charset="0"/>
            </a:endParaRPr>
          </a:p>
          <a:p>
            <a:pPr>
              <a:lnSpc>
                <a:spcPct val="150000"/>
              </a:lnSpc>
            </a:pPr>
            <a:endParaRPr lang="en-IE" sz="1200" dirty="0">
              <a:latin typeface="Josefin Sans" pitchFamily="2" charset="0"/>
            </a:endParaRPr>
          </a:p>
          <a:p>
            <a:pPr>
              <a:lnSpc>
                <a:spcPct val="150000"/>
              </a:lnSpc>
            </a:pPr>
            <a:r>
              <a:rPr lang="fr-FR" sz="1200" b="1" dirty="0">
                <a:solidFill>
                  <a:srgbClr val="FFC652"/>
                </a:solidFill>
                <a:latin typeface="Josefin Sans" pitchFamily="2" charset="0"/>
              </a:rPr>
              <a:t>QUI PEUT BENEFICIER DE CETTE INITIATIVE ?</a:t>
            </a:r>
            <a:endParaRPr lang="en-IE" sz="1200" dirty="0">
              <a:solidFill>
                <a:srgbClr val="FFC652"/>
              </a:solidFill>
              <a:latin typeface="Josefin Sans" pitchFamily="2" charset="0"/>
            </a:endParaRPr>
          </a:p>
          <a:p>
            <a:pPr>
              <a:lnSpc>
                <a:spcPct val="150000"/>
              </a:lnSpc>
            </a:pPr>
            <a:r>
              <a:rPr lang="en-IE" sz="1200" dirty="0" err="1">
                <a:latin typeface="Josefin Sans" pitchFamily="2" charset="0"/>
              </a:rPr>
              <a:t>Aucune</a:t>
            </a:r>
            <a:r>
              <a:rPr lang="en-IE" sz="1200" dirty="0">
                <a:latin typeface="Josefin Sans" pitchFamily="2" charset="0"/>
              </a:rPr>
              <a:t> recommandation n'est nécessaire. Ce projet est un partenariat entre individus, facilité par les écoles et les maisons de retraite. </a:t>
            </a:r>
          </a:p>
          <a:p>
            <a:pPr>
              <a:lnSpc>
                <a:spcPct val="150000"/>
              </a:lnSpc>
            </a:pPr>
            <a:endParaRPr lang="en-IE" sz="1200" dirty="0">
              <a:latin typeface="Josefin Sans" pitchFamily="2" charset="0"/>
            </a:endParaRPr>
          </a:p>
          <a:p>
            <a:pPr>
              <a:lnSpc>
                <a:spcPct val="150000"/>
              </a:lnSpc>
            </a:pPr>
            <a:r>
              <a:rPr lang="en-US" sz="1200" b="1" dirty="0">
                <a:solidFill>
                  <a:srgbClr val="FFC652"/>
                </a:solidFill>
                <a:latin typeface="Josefin Sans" pitchFamily="2" charset="0"/>
              </a:rPr>
              <a:t>POSSIBILITÉS DE REPRODUCTION</a:t>
            </a:r>
            <a:endParaRPr lang="en-IE" sz="1200" dirty="0">
              <a:solidFill>
                <a:srgbClr val="FFC652"/>
              </a:solidFill>
              <a:latin typeface="Josefin Sans" pitchFamily="2" charset="0"/>
            </a:endParaRPr>
          </a:p>
          <a:p>
            <a:pPr>
              <a:lnSpc>
                <a:spcPct val="150000"/>
              </a:lnSpc>
            </a:pPr>
            <a:r>
              <a:rPr lang="en-GB" sz="1200" dirty="0">
                <a:latin typeface="Josefin Sans" pitchFamily="2" charset="0"/>
              </a:rPr>
              <a:t>Ce projet a été répété plusieurs fois avec le même partenaire culturel. Il pourrait facilement être reproduit partout où il existe une possibilité de collaboration entre une école, une maison de retraite et un établissement disposant d'un équipement d'enregistrement. </a:t>
            </a:r>
            <a:endParaRPr lang="en-IE" sz="1200" dirty="0">
              <a:latin typeface="Josefin Sans" pitchFamily="2" charset="0"/>
            </a:endParaRPr>
          </a:p>
          <a:p>
            <a:pPr>
              <a:lnSpc>
                <a:spcPct val="150000"/>
              </a:lnSpc>
            </a:pP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81</a:t>
            </a:fld>
            <a:endParaRPr lang="en-US" dirty="0"/>
          </a:p>
        </p:txBody>
      </p:sp>
      <p:sp>
        <p:nvSpPr>
          <p:cNvPr id="16" name="Freeform 15">
            <a:hlinkClick r:id="rId3"/>
            <a:extLst>
              <a:ext uri="{FF2B5EF4-FFF2-40B4-BE49-F238E27FC236}">
                <a16:creationId xmlns:a16="http://schemas.microsoft.com/office/drawing/2014/main" id="{8B62E33A-5FA0-EC45-8713-67B86C26C676}"/>
              </a:ext>
            </a:extLst>
          </p:cNvPr>
          <p:cNvSpPr/>
          <p:nvPr/>
        </p:nvSpPr>
        <p:spPr>
          <a:xfrm>
            <a:off x="7480622" y="939822"/>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 name="Ribbon: Curved and Tilted Up 1">
            <a:extLst>
              <a:ext uri="{FF2B5EF4-FFF2-40B4-BE49-F238E27FC236}">
                <a16:creationId xmlns:a16="http://schemas.microsoft.com/office/drawing/2014/main" id="{D3DB8BD6-F4E4-5D54-6DAE-A5A954A204C2}"/>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AD6EA8E-D65D-9E17-819B-E28C3A1F1D88}"/>
              </a:ext>
            </a:extLst>
          </p:cNvPr>
          <p:cNvSpPr txBox="1"/>
          <p:nvPr/>
        </p:nvSpPr>
        <p:spPr>
          <a:xfrm>
            <a:off x="1140722" y="516336"/>
            <a:ext cx="1936377" cy="369332"/>
          </a:xfrm>
          <a:prstGeom prst="rect">
            <a:avLst/>
          </a:prstGeom>
          <a:noFill/>
        </p:spPr>
        <p:txBody>
          <a:bodyPr wrap="square" rtlCol="0">
            <a:spAutoFit/>
          </a:bodyPr>
          <a:lstStyle/>
          <a:p>
            <a:pPr algn="ctr"/>
            <a:r>
              <a:rPr lang="en-GB" b="1" dirty="0">
                <a:solidFill>
                  <a:schemeClr val="bg1"/>
                </a:solidFill>
                <a:latin typeface="Amatic SC" panose="00000500000000000000" pitchFamily="2" charset="-79"/>
                <a:cs typeface="Amatic SC" panose="00000500000000000000" pitchFamily="2" charset="-79"/>
              </a:rPr>
              <a:t>Exemple de coproduction</a:t>
            </a:r>
          </a:p>
        </p:txBody>
      </p:sp>
      <p:sp>
        <p:nvSpPr>
          <p:cNvPr id="4" name="ZoneTexte 3">
            <a:extLst>
              <a:ext uri="{FF2B5EF4-FFF2-40B4-BE49-F238E27FC236}">
                <a16:creationId xmlns:a16="http://schemas.microsoft.com/office/drawing/2014/main" id="{4CDD673B-F349-2B4D-E4DD-ADE1FCD15CA1}"/>
              </a:ext>
            </a:extLst>
          </p:cNvPr>
          <p:cNvSpPr txBox="1"/>
          <p:nvPr/>
        </p:nvSpPr>
        <p:spPr>
          <a:xfrm>
            <a:off x="7360591" y="1026307"/>
            <a:ext cx="1114076" cy="523220"/>
          </a:xfrm>
          <a:prstGeom prst="rect">
            <a:avLst/>
          </a:prstGeom>
          <a:noFill/>
        </p:spPr>
        <p:txBody>
          <a:bodyPr wrap="square" rtlCol="0">
            <a:spAutoFit/>
          </a:bodyPr>
          <a:lstStyle/>
          <a:p>
            <a:pPr algn="ctr"/>
            <a:r>
              <a:rPr lang="fr-FR" sz="1400" dirty="0">
                <a:solidFill>
                  <a:schemeClr val="bg1"/>
                </a:solidFill>
                <a:hlinkClick r:id="rId3">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Tree>
    <p:extLst>
      <p:ext uri="{BB962C8B-B14F-4D97-AF65-F5344CB8AC3E}">
        <p14:creationId xmlns:p14="http://schemas.microsoft.com/office/powerpoint/2010/main" val="23713661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3901905" y="668280"/>
            <a:ext cx="3599490" cy="683608"/>
          </a:xfrm>
        </p:spPr>
        <p:txBody>
          <a:bodyPr/>
          <a:lstStyle/>
          <a:p>
            <a:pPr algn="ctr"/>
            <a:r>
              <a:rPr lang="en-IE" sz="1800" dirty="0">
                <a:solidFill>
                  <a:schemeClr val="tx1">
                    <a:lumMod val="50000"/>
                  </a:schemeClr>
                </a:solidFill>
              </a:rPr>
              <a:t>GIVMED - Service de don de médicaments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603447" y="1425808"/>
            <a:ext cx="10751692" cy="6104545"/>
          </a:xfrm>
        </p:spPr>
        <p:txBody>
          <a:bodyPr/>
          <a:lstStyle/>
          <a:p>
            <a:r>
              <a:rPr lang="en-GB" sz="1200" b="1" dirty="0" err="1">
                <a:solidFill>
                  <a:srgbClr val="FFC652"/>
                </a:solidFill>
                <a:latin typeface="Josefin Sans" pitchFamily="2" charset="0"/>
              </a:rPr>
              <a:t>À</a:t>
            </a:r>
            <a:r>
              <a:rPr lang="en-GB" sz="1200" b="1" dirty="0">
                <a:solidFill>
                  <a:srgbClr val="FFC652"/>
                </a:solidFill>
                <a:latin typeface="Josefin Sans" pitchFamily="2" charset="0"/>
              </a:rPr>
              <a:t> PROPOS </a:t>
            </a:r>
            <a:endParaRPr lang="en-IE" sz="1200" dirty="0">
              <a:solidFill>
                <a:srgbClr val="FFC652"/>
              </a:solidFill>
              <a:latin typeface="Josefin Sans" pitchFamily="2" charset="0"/>
            </a:endParaRPr>
          </a:p>
          <a:p>
            <a:pPr>
              <a:lnSpc>
                <a:spcPct val="150000"/>
              </a:lnSpc>
            </a:pPr>
            <a:r>
              <a:rPr lang="en-IE" sz="1100" dirty="0">
                <a:latin typeface="Josefin Sans" pitchFamily="2" charset="0"/>
              </a:rPr>
              <a:t>GIVMED est basé à Athènes, en Grèce. Il s'agit d'une organisation à but non lucratif visant à faciliter l'accès aux médicaments pour tous. Les gens peuvent facilement et rapidement faire don des médicaments dont ils n'ont plus besoin aux pharmacies sociales, aux maisons de retraite et autres entités d'utilité publique. Ces médicaments sont fournis aux personnes qui en ont besoin mais qui ne peuvent y avoir </a:t>
            </a:r>
            <a:r>
              <a:rPr lang="en-IE" sz="1100" dirty="0" err="1">
                <a:latin typeface="Josefin Sans" pitchFamily="2" charset="0"/>
              </a:rPr>
              <a:t>accès</a:t>
            </a:r>
            <a:r>
              <a:rPr lang="en-IE" sz="1100" dirty="0">
                <a:latin typeface="Josefin Sans" pitchFamily="2" charset="0"/>
              </a:rPr>
              <a:t> </a:t>
            </a:r>
            <a:r>
              <a:rPr lang="en-IE" sz="1100" dirty="0" err="1">
                <a:latin typeface="Josefin Sans" pitchFamily="2" charset="0"/>
              </a:rPr>
              <a:t>autrement</a:t>
            </a:r>
            <a:r>
              <a:rPr lang="en-IE" sz="1100" dirty="0">
                <a:latin typeface="Josefin Sans" pitchFamily="2" charset="0"/>
              </a:rPr>
              <a:t> (des groupes tels que les </a:t>
            </a:r>
            <a:r>
              <a:rPr lang="en-IE" sz="1100" dirty="0" err="1">
                <a:latin typeface="Josefin Sans" pitchFamily="2" charset="0"/>
              </a:rPr>
              <a:t>personnes</a:t>
            </a:r>
            <a:r>
              <a:rPr lang="en-IE" sz="1100" dirty="0">
                <a:latin typeface="Josefin Sans" pitchFamily="2" charset="0"/>
              </a:rPr>
              <a:t> </a:t>
            </a:r>
            <a:r>
              <a:rPr lang="en-IE" sz="1100" dirty="0" err="1">
                <a:latin typeface="Josefin Sans" pitchFamily="2" charset="0"/>
              </a:rPr>
              <a:t>précaires</a:t>
            </a:r>
            <a:r>
              <a:rPr lang="en-IE" sz="1100" dirty="0">
                <a:latin typeface="Josefin Sans" pitchFamily="2" charset="0"/>
              </a:rPr>
              <a:t>, les personnes âgées, les réfugiés et d'autres personnes ayant un accès limité ou nul aux </a:t>
            </a:r>
            <a:r>
              <a:rPr lang="en-IE" sz="1100" dirty="0" err="1">
                <a:latin typeface="Josefin Sans" pitchFamily="2" charset="0"/>
              </a:rPr>
              <a:t>médicaments</a:t>
            </a:r>
            <a:r>
              <a:rPr lang="en-IE" sz="1100" dirty="0">
                <a:latin typeface="Josefin Sans" pitchFamily="2" charset="0"/>
              </a:rPr>
              <a:t>).</a:t>
            </a:r>
          </a:p>
          <a:p>
            <a:pPr>
              <a:lnSpc>
                <a:spcPct val="150000"/>
              </a:lnSpc>
            </a:pPr>
            <a:endParaRPr lang="en-IE" sz="1100" dirty="0">
              <a:latin typeface="Josefin Sans" pitchFamily="2" charset="0"/>
            </a:endParaRPr>
          </a:p>
          <a:p>
            <a:pPr>
              <a:lnSpc>
                <a:spcPct val="150000"/>
              </a:lnSpc>
            </a:pPr>
            <a:r>
              <a:rPr lang="en-IE" sz="1100" dirty="0">
                <a:latin typeface="Josefin Sans" pitchFamily="2" charset="0"/>
              </a:rPr>
              <a:t>Pour plus d'informations, consultez le site </a:t>
            </a:r>
            <a:r>
              <a:rPr lang="en-IE" sz="1100" dirty="0">
                <a:solidFill>
                  <a:schemeClr val="tx1"/>
                </a:solidFill>
                <a:latin typeface="Josefin Sans" pitchFamily="2" charset="0"/>
              </a:rPr>
              <a:t>https://givmed.org/en/. </a:t>
            </a:r>
          </a:p>
          <a:p>
            <a:pPr>
              <a:lnSpc>
                <a:spcPct val="150000"/>
              </a:lnSpc>
            </a:pPr>
            <a:r>
              <a:rPr lang="en-GB" sz="1100" dirty="0">
                <a:latin typeface="Josefin Sans" pitchFamily="2" charset="0"/>
              </a:rPr>
              <a:t> </a:t>
            </a:r>
            <a:endParaRPr lang="en-IE" sz="1100" dirty="0">
              <a:latin typeface="Josefin Sans" pitchFamily="2" charset="0"/>
            </a:endParaRPr>
          </a:p>
          <a:p>
            <a:pPr algn="l">
              <a:lnSpc>
                <a:spcPct val="150000"/>
              </a:lnSpc>
            </a:pPr>
            <a:r>
              <a:rPr lang="en-GB" sz="1100" b="1" dirty="0">
                <a:solidFill>
                  <a:srgbClr val="FFC652"/>
                </a:solidFill>
                <a:latin typeface="Josefin Sans" pitchFamily="2" charset="0"/>
              </a:rPr>
              <a:t>SOUTENIR L'</a:t>
            </a:r>
            <a:r>
              <a:rPr lang="en-US" sz="1100" b="1" dirty="0">
                <a:solidFill>
                  <a:srgbClr val="FFC652"/>
                </a:solidFill>
                <a:latin typeface="Josefin Sans" pitchFamily="2" charset="0"/>
              </a:rPr>
              <a:t>APPRENTISSAGE DES ADULTES</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L'objectif du projet est l'information sur le droit à la santé, l'amélioration de la connaissance de la médecine et le </a:t>
            </a:r>
            <a:r>
              <a:rPr lang="en-IE" sz="1100" dirty="0" err="1">
                <a:latin typeface="Josefin Sans" pitchFamily="2" charset="0"/>
              </a:rPr>
              <a:t>suivi</a:t>
            </a:r>
            <a:r>
              <a:rPr lang="en-IE" sz="1100" dirty="0">
                <a:latin typeface="Josefin Sans" pitchFamily="2" charset="0"/>
              </a:rPr>
              <a:t> du traitement. Le rôle de GIVMED, en tant qu'organisme d'exécution, est l'administration du projet et la mise en œuvre de méthodes d'information et d'autonomisation. Le rôle de l'Institut de médecine sociale et préventive, en tant que partenaire, consiste à développer le matériel informatif et éducatif et à participer à la formation des professionnels de la santé.</a:t>
            </a:r>
          </a:p>
          <a:p>
            <a:pPr>
              <a:lnSpc>
                <a:spcPct val="150000"/>
              </a:lnSpc>
            </a:pPr>
            <a:r>
              <a:rPr lang="en-US" sz="1100" b="1" dirty="0">
                <a:latin typeface="Josefin Sans" pitchFamily="2" charset="0"/>
              </a:rPr>
              <a:t> </a:t>
            </a:r>
            <a:endParaRPr lang="en-IE"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endParaRPr lang="en-US" sz="1100" b="1" dirty="0">
              <a:latin typeface="Josefin Sans" pitchFamily="2" charset="0"/>
            </a:endParaRPr>
          </a:p>
          <a:p>
            <a:pPr>
              <a:lnSpc>
                <a:spcPct val="150000"/>
              </a:lnSpc>
            </a:pPr>
            <a:r>
              <a:rPr lang="en-US" sz="1100" b="1" dirty="0">
                <a:solidFill>
                  <a:srgbClr val="FFC652"/>
                </a:solidFill>
                <a:latin typeface="Josefin Sans" pitchFamily="2" charset="0"/>
              </a:rPr>
              <a:t>SOUTENIR LA SANTÉ, LE BIEN-ÊTRE ET LA NUTRITION</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Ce projet aide les personnes vulnérables à accéder aux médicaments essentiels. L'objectif du projet est d'autonomiser les groupes socialement </a:t>
            </a:r>
            <a:r>
              <a:rPr lang="en-IE" sz="1100" dirty="0" err="1">
                <a:latin typeface="Josefin Sans" pitchFamily="2" charset="0"/>
              </a:rPr>
              <a:t>vulnérables</a:t>
            </a:r>
            <a:r>
              <a:rPr lang="en-IE" sz="1100" dirty="0">
                <a:latin typeface="Josefin Sans" pitchFamily="2" charset="0"/>
              </a:rPr>
              <a:t> </a:t>
            </a:r>
            <a:r>
              <a:rPr lang="en-IE" sz="1100" dirty="0" err="1">
                <a:latin typeface="Josefin Sans" pitchFamily="2" charset="0"/>
              </a:rPr>
              <a:t>en</a:t>
            </a:r>
            <a:r>
              <a:rPr lang="en-IE" sz="1100" dirty="0">
                <a:latin typeface="Josefin Sans" pitchFamily="2" charset="0"/>
              </a:rPr>
              <a:t>  :</a:t>
            </a:r>
          </a:p>
          <a:p>
            <a:pPr marL="109968" indent="-109968">
              <a:lnSpc>
                <a:spcPct val="150000"/>
              </a:lnSpc>
              <a:buFont typeface="Arial" panose="020B0604020202020204" pitchFamily="34" charset="0"/>
              <a:buChar char="•"/>
            </a:pPr>
            <a:r>
              <a:rPr lang="en-IE" sz="1100" dirty="0">
                <a:latin typeface="Josefin Sans" pitchFamily="2" charset="0"/>
              </a:rPr>
              <a:t>Les informant de leurs droits en matière de soins de santé.</a:t>
            </a:r>
          </a:p>
          <a:p>
            <a:pPr marL="109968" indent="-109968">
              <a:lnSpc>
                <a:spcPct val="150000"/>
              </a:lnSpc>
              <a:buFont typeface="Arial" panose="020B0604020202020204" pitchFamily="34" charset="0"/>
              <a:buChar char="•"/>
            </a:pPr>
            <a:r>
              <a:rPr lang="en-IE" sz="1100" dirty="0" err="1">
                <a:latin typeface="Josefin Sans" pitchFamily="2" charset="0"/>
              </a:rPr>
              <a:t>Leur</a:t>
            </a:r>
            <a:r>
              <a:rPr lang="en-IE" sz="1100" dirty="0">
                <a:latin typeface="Josefin Sans" pitchFamily="2" charset="0"/>
              </a:rPr>
              <a:t> </a:t>
            </a:r>
            <a:r>
              <a:rPr lang="en-IE" sz="1100" dirty="0" err="1">
                <a:latin typeface="Josefin Sans" pitchFamily="2" charset="0"/>
              </a:rPr>
              <a:t>fournissant</a:t>
            </a:r>
            <a:r>
              <a:rPr lang="en-IE" sz="1100" dirty="0">
                <a:latin typeface="Josefin Sans" pitchFamily="2" charset="0"/>
              </a:rPr>
              <a:t> une éducation en termes de manipulation des médicaments et de respect de la médication.</a:t>
            </a:r>
          </a:p>
          <a:p>
            <a:pPr marL="109968" indent="-109968">
              <a:lnSpc>
                <a:spcPct val="150000"/>
              </a:lnSpc>
              <a:buFont typeface="Arial" panose="020B0604020202020204" pitchFamily="34" charset="0"/>
              <a:buChar char="•"/>
            </a:pPr>
            <a:r>
              <a:rPr lang="en-IE" sz="1100" dirty="0" err="1">
                <a:latin typeface="Josefin Sans" pitchFamily="2" charset="0"/>
              </a:rPr>
              <a:t>Facilitant</a:t>
            </a:r>
            <a:r>
              <a:rPr lang="en-IE" sz="1100" dirty="0">
                <a:latin typeface="Josefin Sans" pitchFamily="2" charset="0"/>
              </a:rPr>
              <a:t> leur accès aux médicaments dont ils ont besoin grâce à une application spécifique pour les smartphones.</a:t>
            </a:r>
          </a:p>
          <a:p>
            <a:pPr>
              <a:lnSpc>
                <a:spcPct val="150000"/>
              </a:lnSpc>
            </a:pPr>
            <a:endParaRPr lang="en-US" sz="1100" b="1" dirty="0">
              <a:latin typeface="Josefin Sans" pitchFamily="2" charset="0"/>
            </a:endParaRPr>
          </a:p>
          <a:p>
            <a:pPr>
              <a:lnSpc>
                <a:spcPct val="150000"/>
              </a:lnSpc>
            </a:pPr>
            <a:r>
              <a:rPr lang="fr-FR" sz="1100" b="1" dirty="0">
                <a:solidFill>
                  <a:srgbClr val="FFC652"/>
                </a:solidFill>
                <a:latin typeface="Josefin Sans" pitchFamily="2" charset="0"/>
              </a:rPr>
              <a:t>QUI PEUT BENEFICIER DE CETTE INITIATIVE ?</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Le programme </a:t>
            </a:r>
            <a:r>
              <a:rPr lang="en-IE" sz="1100" dirty="0" err="1">
                <a:latin typeface="Josefin Sans" pitchFamily="2" charset="0"/>
              </a:rPr>
              <a:t>MEDforNGOs</a:t>
            </a:r>
            <a:r>
              <a:rPr lang="en-IE" sz="1100" dirty="0">
                <a:latin typeface="Josefin Sans" pitchFamily="2" charset="0"/>
              </a:rPr>
              <a:t> est destiné aux organismes caritatifs. A travers le logiciel spécifique homonyme développé par GIVMED, les organismes d'utilité publique enregistrent leurs surplus de médicaments qu'ils peuvent donner. L'information est automatiquement diffusée à tous les organismes caritatifs de notre réseau et GIVMED coordonne l'ensemble du processus de donation.</a:t>
            </a:r>
          </a:p>
          <a:p>
            <a:pPr>
              <a:lnSpc>
                <a:spcPct val="150000"/>
              </a:lnSpc>
            </a:pPr>
            <a:r>
              <a:rPr lang="en-US" sz="1100" b="1" dirty="0">
                <a:solidFill>
                  <a:srgbClr val="FFC652"/>
                </a:solidFill>
                <a:latin typeface="Josefin Sans" pitchFamily="2" charset="0"/>
              </a:rPr>
              <a:t>POSSIBILITÉS DE REPRODUCTION</a:t>
            </a:r>
            <a:endParaRPr lang="en-IE" sz="1100" dirty="0">
              <a:solidFill>
                <a:srgbClr val="FFC652"/>
              </a:solidFill>
              <a:latin typeface="Josefin Sans" pitchFamily="2" charset="0"/>
            </a:endParaRPr>
          </a:p>
          <a:p>
            <a:pPr>
              <a:lnSpc>
                <a:spcPct val="150000"/>
              </a:lnSpc>
            </a:pPr>
            <a:r>
              <a:rPr lang="en-IE" sz="1100" dirty="0">
                <a:latin typeface="Josefin Sans" pitchFamily="2" charset="0"/>
              </a:rPr>
              <a:t>Les organisations pourraient travailler avec les pharmacies et les hôpitaux pour connaître leurs besoins en médicaments. Des lieux seront créés où les médicaments seront collectés et répartis en fonction de leurs besoins.</a:t>
            </a:r>
          </a:p>
          <a:p>
            <a:endParaRPr lang="en-GB" sz="77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82</a:t>
            </a:fld>
            <a:endParaRPr lang="en-US" dirty="0"/>
          </a:p>
        </p:txBody>
      </p:sp>
      <p:pic>
        <p:nvPicPr>
          <p:cNvPr id="10" name="Εικόνα 1"/>
          <p:cNvPicPr/>
          <p:nvPr/>
        </p:nvPicPr>
        <p:blipFill>
          <a:blip r:embed="rId2">
            <a:extLst>
              <a:ext uri="{28A0092B-C50C-407E-A947-70E740481C1C}">
                <a14:useLocalDpi xmlns:a14="http://schemas.microsoft.com/office/drawing/2010/main" val="0"/>
              </a:ext>
            </a:extLst>
          </a:blip>
          <a:srcRect/>
          <a:stretch>
            <a:fillRect/>
          </a:stretch>
        </p:blipFill>
        <p:spPr bwMode="auto">
          <a:xfrm>
            <a:off x="10841148" y="3305819"/>
            <a:ext cx="1494810" cy="1060526"/>
          </a:xfrm>
          <a:prstGeom prst="rect">
            <a:avLst/>
          </a:prstGeom>
          <a:noFill/>
          <a:ln>
            <a:noFill/>
          </a:ln>
        </p:spPr>
      </p:pic>
      <p:sp>
        <p:nvSpPr>
          <p:cNvPr id="3" name="Picture Placeholder 2"/>
          <p:cNvSpPr>
            <a:spLocks noGrp="1"/>
          </p:cNvSpPr>
          <p:nvPr>
            <p:ph type="pic" sz="quarter" idx="34"/>
          </p:nvPr>
        </p:nvSpPr>
        <p:spPr>
          <a:xfrm>
            <a:off x="8163016" y="51940"/>
            <a:ext cx="4028984" cy="1060526"/>
          </a:xfrm>
        </p:spPr>
      </p:sp>
      <p:sp>
        <p:nvSpPr>
          <p:cNvPr id="5" name="Freeform 15">
            <a:extLst>
              <a:ext uri="{FF2B5EF4-FFF2-40B4-BE49-F238E27FC236}">
                <a16:creationId xmlns:a16="http://schemas.microsoft.com/office/drawing/2014/main" id="{BDABCE84-9DEE-3622-FD37-C02A00A2654A}"/>
              </a:ext>
            </a:extLst>
          </p:cNvPr>
          <p:cNvSpPr/>
          <p:nvPr/>
        </p:nvSpPr>
        <p:spPr>
          <a:xfrm>
            <a:off x="7480622" y="939822"/>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7" name="ZoneTexte 6">
            <a:extLst>
              <a:ext uri="{FF2B5EF4-FFF2-40B4-BE49-F238E27FC236}">
                <a16:creationId xmlns:a16="http://schemas.microsoft.com/office/drawing/2014/main" id="{44F89787-CF0D-28FB-BE88-277BCDF8E771}"/>
              </a:ext>
            </a:extLst>
          </p:cNvPr>
          <p:cNvSpPr txBox="1"/>
          <p:nvPr/>
        </p:nvSpPr>
        <p:spPr>
          <a:xfrm>
            <a:off x="7385145" y="1029308"/>
            <a:ext cx="1064968" cy="523220"/>
          </a:xfrm>
          <a:prstGeom prst="rect">
            <a:avLst/>
          </a:prstGeom>
          <a:noFill/>
        </p:spPr>
        <p:txBody>
          <a:bodyPr wrap="square" rtlCol="0">
            <a:spAutoFit/>
          </a:bodyPr>
          <a:lstStyle/>
          <a:p>
            <a:pPr algn="ctr"/>
            <a:r>
              <a:rPr lang="fr-FR" sz="1400" dirty="0">
                <a:solidFill>
                  <a:schemeClr val="bg1"/>
                </a:solidFill>
                <a:hlinkClick r:id="rId3">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4" name="Ribbon: Curved and Tilted Up 1">
            <a:extLst>
              <a:ext uri="{FF2B5EF4-FFF2-40B4-BE49-F238E27FC236}">
                <a16:creationId xmlns:a16="http://schemas.microsoft.com/office/drawing/2014/main" id="{A1D65B21-24CE-C88B-9955-09CA360E1E89}"/>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2">
            <a:extLst>
              <a:ext uri="{FF2B5EF4-FFF2-40B4-BE49-F238E27FC236}">
                <a16:creationId xmlns:a16="http://schemas.microsoft.com/office/drawing/2014/main" id="{7D13BB2D-F686-1AB4-D616-127B6B755A5C}"/>
              </a:ext>
            </a:extLst>
          </p:cNvPr>
          <p:cNvSpPr txBox="1"/>
          <p:nvPr/>
        </p:nvSpPr>
        <p:spPr>
          <a:xfrm>
            <a:off x="1140722" y="516336"/>
            <a:ext cx="1936377" cy="369332"/>
          </a:xfrm>
          <a:prstGeom prst="rect">
            <a:avLst/>
          </a:prstGeom>
          <a:noFill/>
        </p:spPr>
        <p:txBody>
          <a:bodyPr wrap="square" rtlCol="0">
            <a:spAutoFit/>
          </a:bodyPr>
          <a:lstStyle/>
          <a:p>
            <a:pPr algn="ctr"/>
            <a:r>
              <a:rPr lang="en-GB" b="1" dirty="0">
                <a:solidFill>
                  <a:schemeClr val="bg1"/>
                </a:solidFill>
                <a:latin typeface="Amatic SC" panose="00000500000000000000" pitchFamily="2" charset="-79"/>
                <a:cs typeface="Amatic SC" panose="00000500000000000000" pitchFamily="2" charset="-79"/>
              </a:rPr>
              <a:t>Exemple de coproduction</a:t>
            </a:r>
          </a:p>
        </p:txBody>
      </p:sp>
    </p:spTree>
    <p:extLst>
      <p:ext uri="{BB962C8B-B14F-4D97-AF65-F5344CB8AC3E}">
        <p14:creationId xmlns:p14="http://schemas.microsoft.com/office/powerpoint/2010/main" val="18931076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10;&#10;Description automatically generated"/>
          <p:cNvPicPr>
            <a:picLocks noGrp="1"/>
          </p:cNvPicPr>
          <p:nvPr>
            <p:ph type="pic" sz="quarter" idx="34"/>
          </p:nvPr>
        </p:nvPicPr>
        <p:blipFill>
          <a:blip r:embed="rId2">
            <a:extLst>
              <a:ext uri="{28A0092B-C50C-407E-A947-70E740481C1C}">
                <a14:useLocalDpi xmlns:a14="http://schemas.microsoft.com/office/drawing/2010/main" val="0"/>
              </a:ext>
            </a:extLst>
          </a:blip>
          <a:srcRect t="4620" b="4620"/>
          <a:stretch>
            <a:fillRect/>
          </a:stretch>
        </p:blipFill>
        <p:spPr>
          <a:xfrm>
            <a:off x="8121863" y="466325"/>
            <a:ext cx="4070137" cy="835861"/>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64812" y="819610"/>
            <a:ext cx="9626028" cy="298753"/>
          </a:xfrm>
        </p:spPr>
        <p:txBody>
          <a:bodyPr/>
          <a:lstStyle/>
          <a:p>
            <a:r>
              <a:rPr lang="en-IE" sz="1800" dirty="0">
                <a:solidFill>
                  <a:schemeClr val="tx1">
                    <a:lumMod val="50000"/>
                  </a:schemeClr>
                </a:solidFill>
              </a:rPr>
              <a:t>				Partenariat sportif de Roscommon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307573" y="1391819"/>
            <a:ext cx="11884426" cy="5304607"/>
          </a:xfrm>
        </p:spPr>
        <p:txBody>
          <a:bodyPr/>
          <a:lstStyle/>
          <a:p>
            <a:pPr>
              <a:lnSpc>
                <a:spcPct val="150000"/>
              </a:lnSpc>
            </a:pPr>
            <a:r>
              <a:rPr lang="en-GB" sz="1000" b="1" dirty="0" err="1">
                <a:solidFill>
                  <a:srgbClr val="FFC652"/>
                </a:solidFill>
                <a:latin typeface="Josefin Sans" pitchFamily="2" charset="0"/>
              </a:rPr>
              <a:t>À</a:t>
            </a:r>
            <a:r>
              <a:rPr lang="en-GB" sz="1000" b="1" dirty="0">
                <a:solidFill>
                  <a:srgbClr val="FFC652"/>
                </a:solidFill>
                <a:latin typeface="Josefin Sans" pitchFamily="2" charset="0"/>
              </a:rPr>
              <a:t> PROPOS </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Le Roscommon Sports Partnership a été créé en 2002. 29 partenariats sportifs locaux font partie d'une structure nationale visant à coordonner le développement du sport et de l'activité physique au niveau local. Leur large éventail d'actions a pour but d'augmenter les niveaux de participation au sport et à l'activité physique dans leurs communautés locales. </a:t>
            </a:r>
            <a:endParaRPr lang="en-IE" sz="1000" dirty="0">
              <a:latin typeface="Josefin Sans" pitchFamily="2" charset="0"/>
            </a:endParaRPr>
          </a:p>
          <a:p>
            <a:pPr>
              <a:lnSpc>
                <a:spcPct val="150000"/>
              </a:lnSpc>
            </a:pP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Veuillez consulter : https://www.rosactive.org/</a:t>
            </a:r>
            <a:endParaRPr lang="en-IE" sz="1000" dirty="0">
              <a:solidFill>
                <a:schemeClr val="tx1"/>
              </a:solidFill>
              <a:latin typeface="Josefin Sans" pitchFamily="2" charset="0"/>
            </a:endParaRPr>
          </a:p>
          <a:p>
            <a:pPr>
              <a:lnSpc>
                <a:spcPct val="150000"/>
              </a:lnSpc>
            </a:pPr>
            <a:r>
              <a:rPr lang="en-GB" sz="1000" dirty="0">
                <a:latin typeface="Josefin Sans" pitchFamily="2" charset="0"/>
              </a:rPr>
              <a:t> </a:t>
            </a:r>
            <a:endParaRPr lang="en-IE" sz="1000" dirty="0">
              <a:latin typeface="Josefin Sans" pitchFamily="2" charset="0"/>
            </a:endParaRPr>
          </a:p>
          <a:p>
            <a:pPr algn="l">
              <a:lnSpc>
                <a:spcPct val="150000"/>
              </a:lnSpc>
            </a:pPr>
            <a:r>
              <a:rPr lang="en-GB" sz="1000" b="1" dirty="0">
                <a:solidFill>
                  <a:srgbClr val="FFC652"/>
                </a:solidFill>
                <a:latin typeface="Josefin Sans" pitchFamily="2" charset="0"/>
              </a:rPr>
              <a:t>SOUTENIR L'INCLUSION ET LA CONNEXION SOCIALES</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Rejoindre une équipe sportive, un groupe de cyclistes ou de marcheurs aide les gens à se faire des amis, à nouer des liens avec d'autres personnes et à se socialiser. Elle favorise l'inclusion sociale en ciblant les groupes de personnes en situation d'exclusion sociale.</a:t>
            </a:r>
            <a:endParaRPr lang="en-IE" sz="1000" dirty="0">
              <a:latin typeface="Josefin Sans" pitchFamily="2" charset="0"/>
            </a:endParaRPr>
          </a:p>
          <a:p>
            <a:pPr>
              <a:lnSpc>
                <a:spcPct val="150000"/>
              </a:lnSpc>
            </a:pPr>
            <a:r>
              <a:rPr lang="en-US" sz="1000" b="1" dirty="0">
                <a:latin typeface="Josefin Sans" pitchFamily="2" charset="0"/>
              </a:rPr>
              <a:t> </a:t>
            </a:r>
            <a:endParaRPr lang="en-IE" sz="1000" b="1" dirty="0">
              <a:latin typeface="Josefin Sans" pitchFamily="2" charset="0"/>
            </a:endParaRPr>
          </a:p>
          <a:p>
            <a:pPr>
              <a:lnSpc>
                <a:spcPct val="150000"/>
              </a:lnSpc>
            </a:pPr>
            <a:r>
              <a:rPr lang="en-US" sz="1000" b="1" dirty="0">
                <a:solidFill>
                  <a:srgbClr val="FFC652"/>
                </a:solidFill>
                <a:latin typeface="Josefin Sans" pitchFamily="2" charset="0"/>
              </a:rPr>
              <a:t>SOUTENIR LA SANTÉ, LE BIEN-ÊTRE ET LA NUTRITION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Le </a:t>
            </a:r>
            <a:r>
              <a:rPr lang="en-GB" sz="1000" dirty="0" err="1">
                <a:latin typeface="Josefin Sans" pitchFamily="2" charset="0"/>
              </a:rPr>
              <a:t>partenariat</a:t>
            </a:r>
            <a:r>
              <a:rPr lang="en-GB" sz="1000" dirty="0">
                <a:latin typeface="Josefin Sans" pitchFamily="2" charset="0"/>
              </a:rPr>
              <a:t> favorise la santé et le bien-être en mettant les gens en contact avec des clubs et des activités.</a:t>
            </a:r>
          </a:p>
          <a:p>
            <a:pPr>
              <a:lnSpc>
                <a:spcPct val="150000"/>
              </a:lnSpc>
            </a:pPr>
            <a:r>
              <a:rPr lang="en-US" sz="1000" b="1" i="1" dirty="0">
                <a:latin typeface="Josefin Sans" pitchFamily="2" charset="0"/>
              </a:rPr>
              <a:t> </a:t>
            </a:r>
            <a:endParaRPr lang="en-US" sz="1000" b="1" dirty="0">
              <a:latin typeface="Josefin Sans" pitchFamily="2" charset="0"/>
            </a:endParaRPr>
          </a:p>
          <a:p>
            <a:pPr>
              <a:lnSpc>
                <a:spcPct val="150000"/>
              </a:lnSpc>
            </a:pPr>
            <a:r>
              <a:rPr lang="en-US" sz="1000" b="1" dirty="0">
                <a:solidFill>
                  <a:srgbClr val="FFC652"/>
                </a:solidFill>
                <a:latin typeface="Josefin Sans" pitchFamily="2" charset="0"/>
              </a:rPr>
              <a:t>SOUTENIR L'ACTIVITÉ PHYSIQUE POUR RESTER EN BONNE SANTÉ</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Roscommon Sports Partnership soutient l'activité physique en mettant les gens en contact avec des groupes qui pratiquent des sports et des activités physiques dans la région.</a:t>
            </a:r>
          </a:p>
          <a:p>
            <a:pPr>
              <a:lnSpc>
                <a:spcPct val="150000"/>
              </a:lnSpc>
            </a:pPr>
            <a:r>
              <a:rPr lang="en-US" sz="1000" b="1" dirty="0">
                <a:solidFill>
                  <a:srgbClr val="FFC652"/>
                </a:solidFill>
                <a:latin typeface="Josefin Sans" pitchFamily="2" charset="0"/>
              </a:rPr>
              <a:t>SOUTENIR L'APPRENTISSAGE DES ADULTES</a:t>
            </a:r>
            <a:endParaRPr lang="en-IE" sz="1000" b="1" dirty="0">
              <a:solidFill>
                <a:srgbClr val="FFC652"/>
              </a:solidFill>
              <a:latin typeface="Josefin Sans" pitchFamily="2" charset="0"/>
            </a:endParaRPr>
          </a:p>
          <a:p>
            <a:pPr>
              <a:lnSpc>
                <a:spcPct val="150000"/>
              </a:lnSpc>
            </a:pPr>
            <a:r>
              <a:rPr lang="en-GB" sz="1000" dirty="0">
                <a:latin typeface="Josefin Sans" pitchFamily="2" charset="0"/>
              </a:rPr>
              <a:t>Le RSP soutient l'apprentissage des adultes en les exposant à de nouveaux sports ou activités.</a:t>
            </a: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COMMENT L'ORGANISATION EST-ELLE FINANCÉE ?</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L'organisation est financée par le gouvernement et par Sport Ireland. </a:t>
            </a:r>
            <a:endParaRPr lang="en-IE" sz="1000" dirty="0">
              <a:latin typeface="Josefin Sans" pitchFamily="2" charset="0"/>
            </a:endParaRPr>
          </a:p>
          <a:p>
            <a:pPr>
              <a:lnSpc>
                <a:spcPct val="150000"/>
              </a:lnSpc>
            </a:pPr>
            <a:endParaRPr lang="en-IE" sz="1000" dirty="0">
              <a:latin typeface="Josefin Sans" pitchFamily="2" charset="0"/>
            </a:endParaRPr>
          </a:p>
          <a:p>
            <a:pPr>
              <a:lnSpc>
                <a:spcPct val="150000"/>
              </a:lnSpc>
            </a:pPr>
            <a:r>
              <a:rPr lang="fr-FR" sz="1000" b="1" dirty="0">
                <a:solidFill>
                  <a:srgbClr val="FFC652"/>
                </a:solidFill>
                <a:latin typeface="Josefin Sans" pitchFamily="2" charset="0"/>
              </a:rPr>
              <a:t>QUI PEUT BENEFICIER DE CETTE INITIATIVE ?</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Le coordinateur de la prescription sociale met en relation les personnes avec des activités sportives locales appropriées via le partenariat sportif de Roscommon.</a:t>
            </a:r>
          </a:p>
          <a:p>
            <a:pPr>
              <a:lnSpc>
                <a:spcPct val="150000"/>
              </a:lnSpc>
            </a:pPr>
            <a:endParaRPr lang="en-IE" sz="1000" dirty="0">
              <a:latin typeface="Josefin Sans" pitchFamily="2" charset="0"/>
            </a:endParaRPr>
          </a:p>
          <a:p>
            <a:pPr>
              <a:lnSpc>
                <a:spcPct val="150000"/>
              </a:lnSpc>
            </a:pPr>
            <a:r>
              <a:rPr lang="en-US" sz="1000" b="1" dirty="0">
                <a:solidFill>
                  <a:srgbClr val="FFC652"/>
                </a:solidFill>
                <a:latin typeface="Josefin Sans" pitchFamily="2" charset="0"/>
              </a:rPr>
              <a:t>POSSIBILITÉS DE REPRODUCTION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Les partenariats sportifs en Irlande font partie d'un réseau national financé par le </a:t>
            </a:r>
            <a:r>
              <a:rPr lang="en-GB" sz="1000" dirty="0" err="1">
                <a:latin typeface="Josefin Sans" pitchFamily="2" charset="0"/>
              </a:rPr>
              <a:t>gouvernement</a:t>
            </a:r>
            <a:r>
              <a:rPr lang="en-GB" sz="1000" dirty="0">
                <a:latin typeface="Josefin Sans" pitchFamily="2" charset="0"/>
              </a:rPr>
              <a:t>. Les PS peuvent </a:t>
            </a:r>
            <a:r>
              <a:rPr lang="en-GB" sz="1000" dirty="0" err="1">
                <a:latin typeface="Josefin Sans" pitchFamily="2" charset="0"/>
              </a:rPr>
              <a:t>être</a:t>
            </a:r>
            <a:r>
              <a:rPr lang="en-GB" sz="1000" dirty="0">
                <a:latin typeface="Josefin Sans" pitchFamily="2" charset="0"/>
              </a:rPr>
              <a:t> </a:t>
            </a:r>
            <a:r>
              <a:rPr lang="en-GB" sz="1000" dirty="0" err="1">
                <a:latin typeface="Josefin Sans" pitchFamily="2" charset="0"/>
              </a:rPr>
              <a:t>lancées</a:t>
            </a:r>
            <a:r>
              <a:rPr lang="en-GB" sz="1000" dirty="0">
                <a:latin typeface="Josefin Sans" pitchFamily="2" charset="0"/>
              </a:rPr>
              <a:t> à une plus petite échelle, par exemple dans une ville particulière. Ils peuvent également être reproduits à une échelle moins coûteuse et plus impersonnelle en fournissant un </a:t>
            </a:r>
            <a:r>
              <a:rPr lang="en-GB" sz="1000" dirty="0" err="1">
                <a:latin typeface="Josefin Sans" pitchFamily="2" charset="0"/>
              </a:rPr>
              <a:t>endroit</a:t>
            </a:r>
            <a:r>
              <a:rPr lang="en-GB" sz="1000" dirty="0">
                <a:latin typeface="Josefin Sans" pitchFamily="2" charset="0"/>
              </a:rPr>
              <a:t> où toutes les informations sportives locales sont facilement accessibles aux membres de la communauté (par exemple, un tableau d'affichage numérique).</a:t>
            </a:r>
          </a:p>
          <a:p>
            <a:pPr algn="l">
              <a:lnSpc>
                <a:spcPct val="150000"/>
              </a:lnSpc>
            </a:pPr>
            <a:endParaRPr lang="en-GB" sz="1000" b="1" dirty="0">
              <a:latin typeface="Josefin Sans" pitchFamily="2" charset="0"/>
            </a:endParaRPr>
          </a:p>
          <a:p>
            <a:pPr algn="l">
              <a:lnSpc>
                <a:spcPct val="150000"/>
              </a:lnSpc>
            </a:pPr>
            <a:r>
              <a:rPr lang="en-GB" sz="1000" b="1" dirty="0">
                <a:solidFill>
                  <a:srgbClr val="FFC652"/>
                </a:solidFill>
                <a:latin typeface="Josefin Sans" pitchFamily="2" charset="0"/>
              </a:rPr>
              <a:t>MYTHES</a:t>
            </a:r>
            <a:br>
              <a:rPr lang="en-GB" sz="1000" dirty="0">
                <a:latin typeface="Josefin Sans" pitchFamily="2" charset="0"/>
              </a:rPr>
            </a:br>
            <a:r>
              <a:rPr lang="en-GB" sz="1000" i="1" dirty="0">
                <a:latin typeface="Josefin Sans" pitchFamily="2" charset="0"/>
              </a:rPr>
              <a:t>"J'ai un handicap, donc je ne peux pas participer". </a:t>
            </a:r>
            <a:br>
              <a:rPr lang="en-GB" sz="1000" dirty="0">
                <a:latin typeface="Josefin Sans" pitchFamily="2" charset="0"/>
              </a:rPr>
            </a:br>
            <a:r>
              <a:rPr lang="en-GB" sz="1000" dirty="0">
                <a:latin typeface="Josefin Sans" pitchFamily="2" charset="0"/>
              </a:rPr>
              <a:t>Le partenariat sportif vous accueille quelles que soient vos capacités et propose certaines activités spécifiquement destinées aux personnes handicapées.</a:t>
            </a:r>
            <a:endParaRPr lang="en-IE" sz="1000" dirty="0">
              <a:latin typeface="Josefin Sans" pitchFamily="2" charset="0"/>
            </a:endParaRPr>
          </a:p>
          <a:p>
            <a:pPr>
              <a:lnSpc>
                <a:spcPct val="150000"/>
              </a:lnSpc>
            </a:pPr>
            <a:r>
              <a:rPr lang="en-GB" sz="1000" b="1" dirty="0">
                <a:latin typeface="Josefin Sans" pitchFamily="2" charset="0"/>
              </a:rPr>
              <a:t>  </a:t>
            </a:r>
            <a:br>
              <a:rPr lang="en-GB" sz="1000" dirty="0">
                <a:latin typeface="Josefin Sans" pitchFamily="2" charset="0"/>
              </a:rPr>
            </a:br>
            <a:r>
              <a:rPr lang="en-GB" sz="1000" i="1" dirty="0">
                <a:latin typeface="Josefin Sans" pitchFamily="2" charset="0"/>
              </a:rPr>
              <a:t> "Je ne serai pas le bienvenu parce que je suis issu d'un milieu défavorisé". </a:t>
            </a:r>
            <a:br>
              <a:rPr lang="en-GB" sz="1000" dirty="0">
                <a:latin typeface="Josefin Sans" pitchFamily="2" charset="0"/>
              </a:rPr>
            </a:br>
            <a:r>
              <a:rPr lang="en-GB" sz="1000" dirty="0">
                <a:latin typeface="Josefin Sans" pitchFamily="2" charset="0"/>
              </a:rPr>
              <a:t>Nous accueillons toujours les </a:t>
            </a:r>
            <a:r>
              <a:rPr lang="en-GB" sz="1000" dirty="0" err="1">
                <a:latin typeface="Josefin Sans" pitchFamily="2" charset="0"/>
              </a:rPr>
              <a:t>personnes</a:t>
            </a:r>
            <a:r>
              <a:rPr lang="en-GB" sz="1000" dirty="0">
                <a:latin typeface="Josefin Sans" pitchFamily="2" charset="0"/>
              </a:rPr>
              <a:t> </a:t>
            </a:r>
            <a:r>
              <a:rPr lang="en-GB" sz="1000" dirty="0" err="1">
                <a:latin typeface="Josefin Sans" pitchFamily="2" charset="0"/>
              </a:rPr>
              <a:t>défavorisées</a:t>
            </a:r>
            <a:r>
              <a:rPr lang="en-GB" sz="1000" dirty="0">
                <a:latin typeface="Josefin Sans" pitchFamily="2" charset="0"/>
              </a:rPr>
              <a:t>.</a:t>
            </a:r>
            <a:endParaRPr lang="en-IE" sz="1000" dirty="0">
              <a:latin typeface="Josefin Sans" pitchFamily="2" charset="0"/>
            </a:endParaRPr>
          </a:p>
          <a:p>
            <a:pPr>
              <a:lnSpc>
                <a:spcPct val="150000"/>
              </a:lnSpc>
            </a:pPr>
            <a:r>
              <a:rPr lang="en-GB" sz="900" b="1" i="1" dirty="0">
                <a:latin typeface="Josefin Sans" pitchFamily="2" charset="0"/>
              </a:rPr>
              <a:t> </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83</a:t>
            </a:fld>
            <a:endParaRPr lang="en-US" dirty="0"/>
          </a:p>
        </p:txBody>
      </p:sp>
      <p:sp>
        <p:nvSpPr>
          <p:cNvPr id="4" name="Freeform 15">
            <a:hlinkClick r:id="rId3"/>
            <a:extLst>
              <a:ext uri="{FF2B5EF4-FFF2-40B4-BE49-F238E27FC236}">
                <a16:creationId xmlns:a16="http://schemas.microsoft.com/office/drawing/2014/main" id="{50899A19-3275-22CA-258C-EEB63A0B1671}"/>
              </a:ext>
            </a:extLst>
          </p:cNvPr>
          <p:cNvSpPr/>
          <p:nvPr/>
        </p:nvSpPr>
        <p:spPr>
          <a:xfrm>
            <a:off x="10854412" y="1118363"/>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 name="ZoneTexte 5">
            <a:extLst>
              <a:ext uri="{FF2B5EF4-FFF2-40B4-BE49-F238E27FC236}">
                <a16:creationId xmlns:a16="http://schemas.microsoft.com/office/drawing/2014/main" id="{ABB8433B-42F3-24A8-2DF3-800EB6DB19F8}"/>
              </a:ext>
            </a:extLst>
          </p:cNvPr>
          <p:cNvSpPr txBox="1"/>
          <p:nvPr/>
        </p:nvSpPr>
        <p:spPr>
          <a:xfrm>
            <a:off x="10759873" y="1189150"/>
            <a:ext cx="1063092" cy="523220"/>
          </a:xfrm>
          <a:prstGeom prst="rect">
            <a:avLst/>
          </a:prstGeom>
          <a:noFill/>
        </p:spPr>
        <p:txBody>
          <a:bodyPr wrap="square" rtlCol="0">
            <a:spAutoFit/>
          </a:bodyPr>
          <a:lstStyle/>
          <a:p>
            <a:pPr algn="ctr"/>
            <a:r>
              <a:rPr lang="fr-FR" sz="1400" dirty="0">
                <a:solidFill>
                  <a:schemeClr val="bg1"/>
                </a:solidFill>
                <a:hlinkClick r:id="rId3">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7" name="Ribbon: Curved and Tilted Up 1">
            <a:extLst>
              <a:ext uri="{FF2B5EF4-FFF2-40B4-BE49-F238E27FC236}">
                <a16:creationId xmlns:a16="http://schemas.microsoft.com/office/drawing/2014/main" id="{913135D7-329F-3BA0-8C6C-0828BE142F84}"/>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1">
            <a:extLst>
              <a:ext uri="{FF2B5EF4-FFF2-40B4-BE49-F238E27FC236}">
                <a16:creationId xmlns:a16="http://schemas.microsoft.com/office/drawing/2014/main" id="{F87A0DD2-59FA-9380-9FF4-14985828F280}"/>
              </a:ext>
            </a:extLst>
          </p:cNvPr>
          <p:cNvSpPr txBox="1"/>
          <p:nvPr/>
        </p:nvSpPr>
        <p:spPr>
          <a:xfrm>
            <a:off x="955874" y="377929"/>
            <a:ext cx="2315250" cy="553998"/>
          </a:xfrm>
          <a:prstGeom prst="rect">
            <a:avLst/>
          </a:prstGeom>
          <a:noFill/>
        </p:spPr>
        <p:txBody>
          <a:bodyPr wrap="square" rtlCol="0">
            <a:spAutoFit/>
          </a:bodyPr>
          <a:lstStyle/>
          <a:p>
            <a:pPr algn="ctr"/>
            <a:r>
              <a:rPr lang="en-GB" sz="1500" b="1" dirty="0">
                <a:solidFill>
                  <a:schemeClr val="bg1"/>
                </a:solidFill>
                <a:latin typeface="Amatic SC" panose="00000500000000000000" pitchFamily="2" charset="-79"/>
                <a:cs typeface="Amatic SC" panose="00000500000000000000" pitchFamily="2" charset="-79"/>
              </a:rPr>
              <a:t>Exemple de travailleur de liaison </a:t>
            </a:r>
          </a:p>
          <a:p>
            <a:pPr algn="ctr"/>
            <a:r>
              <a:rPr lang="en-GB" sz="1500" b="1" dirty="0">
                <a:solidFill>
                  <a:schemeClr val="bg1"/>
                </a:solidFill>
                <a:latin typeface="Amatic SC" panose="00000500000000000000" pitchFamily="2" charset="-79"/>
                <a:cs typeface="Amatic SC" panose="00000500000000000000" pitchFamily="2" charset="-79"/>
              </a:rPr>
              <a:t>pour la prescription sociale</a:t>
            </a:r>
          </a:p>
        </p:txBody>
      </p:sp>
    </p:spTree>
    <p:extLst>
      <p:ext uri="{BB962C8B-B14F-4D97-AF65-F5344CB8AC3E}">
        <p14:creationId xmlns:p14="http://schemas.microsoft.com/office/powerpoint/2010/main" val="29573758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Logo, company name&#10;&#10;Description automatically generated"/>
          <p:cNvPicPr>
            <a:picLocks noGrp="1"/>
          </p:cNvPicPr>
          <p:nvPr>
            <p:ph type="pic" sz="quarter" idx="34"/>
          </p:nvPr>
        </p:nvPicPr>
        <p:blipFill>
          <a:blip r:embed="rId2" cstate="print">
            <a:extLst>
              <a:ext uri="{28A0092B-C50C-407E-A947-70E740481C1C}">
                <a14:useLocalDpi xmlns:a14="http://schemas.microsoft.com/office/drawing/2010/main" val="0"/>
              </a:ext>
            </a:extLst>
          </a:blip>
          <a:srcRect l="15213" r="15213"/>
          <a:stretch>
            <a:fillRect/>
          </a:stretch>
        </p:blipFill>
        <p:spPr bwMode="auto">
          <a:xfrm>
            <a:off x="8163016" y="273594"/>
            <a:ext cx="4028984" cy="981635"/>
          </a:xfrm>
          <a:prstGeom prst="rect">
            <a:avLst/>
          </a:prstGeom>
          <a:noFill/>
          <a:ln>
            <a:noFill/>
          </a:ln>
        </p:spPr>
      </p:pic>
      <p:sp>
        <p:nvSpPr>
          <p:cNvPr id="6" name="Rectangle 5">
            <a:extLst>
              <a:ext uri="{FF2B5EF4-FFF2-40B4-BE49-F238E27FC236}">
                <a16:creationId xmlns:a16="http://schemas.microsoft.com/office/drawing/2014/main" id="{C9D4FE91-73C1-C945-E15F-325C309A45E0}"/>
              </a:ext>
            </a:extLst>
          </p:cNvPr>
          <p:cNvSpPr/>
          <p:nvPr/>
        </p:nvSpPr>
        <p:spPr>
          <a:xfrm>
            <a:off x="0" y="1064462"/>
            <a:ext cx="8007927" cy="2969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028985" y="433695"/>
            <a:ext cx="3633584" cy="540749"/>
          </a:xfrm>
        </p:spPr>
        <p:txBody>
          <a:bodyPr/>
          <a:lstStyle/>
          <a:p>
            <a:pPr algn="ctr"/>
            <a:r>
              <a:rPr lang="en-IE" sz="1800" dirty="0">
                <a:solidFill>
                  <a:schemeClr val="tx1">
                    <a:lumMod val="50000"/>
                  </a:schemeClr>
                </a:solidFill>
              </a:rPr>
              <a:t>			     </a:t>
            </a:r>
            <a:r>
              <a:rPr lang="en-IE" sz="1800" dirty="0" err="1">
                <a:solidFill>
                  <a:schemeClr val="tx1">
                    <a:lumMod val="50000"/>
                  </a:schemeClr>
                </a:solidFill>
              </a:rPr>
              <a:t>Projet</a:t>
            </a:r>
            <a:r>
              <a:rPr lang="en-IE" sz="1800" dirty="0">
                <a:solidFill>
                  <a:schemeClr val="tx1">
                    <a:lumMod val="50000"/>
                  </a:schemeClr>
                </a:solidFill>
              </a:rPr>
              <a:t> de prescription </a:t>
            </a:r>
            <a:r>
              <a:rPr lang="en-IE" sz="1800" dirty="0" err="1">
                <a:solidFill>
                  <a:schemeClr val="tx1">
                    <a:lumMod val="50000"/>
                  </a:schemeClr>
                </a:solidFill>
              </a:rPr>
              <a:t>sociale</a:t>
            </a:r>
            <a:r>
              <a:rPr lang="en-IE" sz="1800" dirty="0">
                <a:solidFill>
                  <a:schemeClr val="tx1">
                    <a:lumMod val="50000"/>
                  </a:schemeClr>
                </a:solidFill>
              </a:rPr>
              <a:t> de</a:t>
            </a:r>
          </a:p>
          <a:p>
            <a:pPr algn="ctr"/>
            <a:r>
              <a:rPr lang="en-IE" sz="1800" dirty="0">
                <a:solidFill>
                  <a:schemeClr val="tx1">
                    <a:lumMod val="50000"/>
                  </a:schemeClr>
                </a:solidFill>
              </a:rPr>
              <a:t> printemps</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70628" y="1361372"/>
            <a:ext cx="12163611" cy="6653380"/>
          </a:xfrm>
        </p:spPr>
        <p:txBody>
          <a:bodyPr/>
          <a:lstStyle/>
          <a:p>
            <a:pPr>
              <a:lnSpc>
                <a:spcPct val="150000"/>
              </a:lnSpc>
            </a:pPr>
            <a:r>
              <a:rPr lang="en-GB" sz="1000" b="1" dirty="0" err="1">
                <a:solidFill>
                  <a:srgbClr val="FFC652"/>
                </a:solidFill>
                <a:latin typeface="Josefin Sans" pitchFamily="2" charset="0"/>
              </a:rPr>
              <a:t>À</a:t>
            </a:r>
            <a:r>
              <a:rPr lang="en-GB" sz="1000" b="1" dirty="0">
                <a:solidFill>
                  <a:srgbClr val="FFC652"/>
                </a:solidFill>
                <a:latin typeface="Josefin Sans" pitchFamily="2" charset="0"/>
              </a:rPr>
              <a:t> PROPOS</a:t>
            </a:r>
          </a:p>
          <a:p>
            <a:pPr algn="l">
              <a:lnSpc>
                <a:spcPct val="150000"/>
              </a:lnSpc>
            </a:pPr>
            <a:r>
              <a:rPr lang="en-GB" sz="1000" dirty="0">
                <a:latin typeface="Josefin Sans" pitchFamily="2" charset="0"/>
              </a:rPr>
              <a:t>Le projet </a:t>
            </a:r>
            <a:r>
              <a:rPr lang="en-GB" sz="1000" b="1" dirty="0">
                <a:solidFill>
                  <a:srgbClr val="7030A0"/>
                </a:solidFill>
                <a:latin typeface="Josefin Sans" pitchFamily="2" charset="0"/>
              </a:rPr>
              <a:t>Spring </a:t>
            </a:r>
            <a:r>
              <a:rPr lang="en-GB" sz="1000" dirty="0">
                <a:latin typeface="Josefin Sans" pitchFamily="2" charset="0"/>
              </a:rPr>
              <a:t>Social Prescribing en Irlande du Nord et en Écosse </a:t>
            </a:r>
            <a:r>
              <a:rPr lang="en-IE" sz="1000" dirty="0">
                <a:latin typeface="Josefin Sans" pitchFamily="2" charset="0"/>
              </a:rPr>
              <a:t>aide les personnes à répondre à leurs besoins en matière de santé mentale, émotionnelle, pratique et physique </a:t>
            </a:r>
            <a:r>
              <a:rPr lang="en-GB" sz="1000" dirty="0">
                <a:latin typeface="Josefin Sans" pitchFamily="2" charset="0"/>
              </a:rPr>
              <a:t>en les mettant en relation avec le reste de la communauté. Grâce au projet </a:t>
            </a:r>
            <a:r>
              <a:rPr lang="en-GB" sz="1000" b="1" dirty="0">
                <a:solidFill>
                  <a:srgbClr val="7030A0"/>
                </a:solidFill>
                <a:latin typeface="Josefin Sans" pitchFamily="2" charset="0"/>
              </a:rPr>
              <a:t>SPRING </a:t>
            </a:r>
            <a:r>
              <a:rPr lang="en-GB" sz="1000" dirty="0">
                <a:latin typeface="Josefin Sans" pitchFamily="2" charset="0"/>
              </a:rPr>
              <a:t>SP, le nombre de visites chez le généraliste a nettement diminué, ce qui a permis de réduire la pression sur les services du NHS.</a:t>
            </a:r>
            <a:r>
              <a:rPr lang="en-IE" sz="1000" dirty="0">
                <a:latin typeface="Josefin Sans" pitchFamily="2" charset="0"/>
              </a:rPr>
              <a:t>.. </a:t>
            </a:r>
          </a:p>
          <a:p>
            <a:pPr algn="l">
              <a:lnSpc>
                <a:spcPct val="150000"/>
              </a:lnSpc>
            </a:pPr>
            <a:r>
              <a:rPr lang="en-US" sz="1000" dirty="0">
                <a:latin typeface="Josefin Sans" pitchFamily="2" charset="0"/>
              </a:rPr>
              <a:t>Le site web </a:t>
            </a:r>
            <a:r>
              <a:rPr lang="en-GB" sz="10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 </a:t>
            </a:r>
            <a:r>
              <a:rPr lang="en-US" sz="1000" i="1" dirty="0">
                <a:solidFill>
                  <a:schemeClr val="tx1"/>
                </a:solidFill>
                <a:latin typeface="Josefin Sans" pitchFamily="2" charset="0"/>
              </a:rPr>
              <a:t>https://www.springsp.org/</a:t>
            </a:r>
          </a:p>
          <a:p>
            <a:pPr>
              <a:lnSpc>
                <a:spcPct val="150000"/>
              </a:lnSpc>
            </a:pP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SOUTENIR L'INCLUSION ET LA CONNEXION SOCIALES</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Les programmes de soutien </a:t>
            </a:r>
            <a:r>
              <a:rPr lang="en-GB" sz="1000" b="1" dirty="0">
                <a:solidFill>
                  <a:srgbClr val="7030A0"/>
                </a:solidFill>
                <a:latin typeface="Josefin Sans" pitchFamily="2" charset="0"/>
              </a:rPr>
              <a:t>SPRING </a:t>
            </a:r>
            <a:r>
              <a:rPr lang="en-GB" sz="1000" dirty="0">
                <a:latin typeface="Josefin Sans" pitchFamily="2" charset="0"/>
              </a:rPr>
              <a:t>sont destinés à aider les personnes souffrant d'isolement social, de moral bas, de dépression légère, de maladies de longue durée ou d'inactivité physique. Ces programmes comprennent des clubs sociaux, des activités artistiques et artisanales, une ligne d'assistance téléphonique, des groupes de soutien par les pairs, des conseils et une orientation ou des groupes de bénévolat. Au total, 70 % des demandes ont été faites au nom de personnes souffrant de problèmes de santé mentale et d'isolement social et de conditions à long terme...</a:t>
            </a:r>
            <a:endParaRPr lang="en-IE" sz="1000" dirty="0">
              <a:latin typeface="Josefin Sans" pitchFamily="2" charset="0"/>
            </a:endParaRPr>
          </a:p>
          <a:p>
            <a:pPr>
              <a:lnSpc>
                <a:spcPct val="150000"/>
              </a:lnSpc>
            </a:pPr>
            <a:r>
              <a:rPr lang="en-US" sz="1000" b="1" dirty="0">
                <a:solidFill>
                  <a:srgbClr val="FFC652"/>
                </a:solidFill>
                <a:latin typeface="Josefin Sans" pitchFamily="2" charset="0"/>
              </a:rPr>
              <a:t> SOUTENIR LA SANTÉ, LE BIEN-ÊTRE ET LA NUTRITION</a:t>
            </a:r>
            <a:endParaRPr lang="en-IE" sz="1000" dirty="0">
              <a:solidFill>
                <a:srgbClr val="FFC652"/>
              </a:solidFill>
              <a:latin typeface="Josefin Sans" pitchFamily="2" charset="0"/>
            </a:endParaRPr>
          </a:p>
          <a:p>
            <a:pPr>
              <a:lnSpc>
                <a:spcPct val="150000"/>
              </a:lnSpc>
            </a:pPr>
            <a:r>
              <a:rPr lang="en-GB" sz="1000" b="1" dirty="0">
                <a:solidFill>
                  <a:srgbClr val="7030A0"/>
                </a:solidFill>
                <a:latin typeface="Josefin Sans" pitchFamily="2" charset="0"/>
              </a:rPr>
              <a:t>SPRING apporte une </a:t>
            </a:r>
            <a:r>
              <a:rPr lang="en-GB" sz="1000" dirty="0">
                <a:latin typeface="Josefin Sans" pitchFamily="2" charset="0"/>
              </a:rPr>
              <a:t>aide pour la nourriture, le chauffage, les courses, l'isolement social, les problèmes de santé tels que le diabète de type 2 </a:t>
            </a:r>
            <a:r>
              <a:rPr lang="en-GB" sz="1000" dirty="0" err="1">
                <a:latin typeface="Josefin Sans" pitchFamily="2" charset="0"/>
              </a:rPr>
              <a:t>ou</a:t>
            </a:r>
            <a:r>
              <a:rPr lang="en-GB" sz="1000" dirty="0">
                <a:latin typeface="Josefin Sans" pitchFamily="2" charset="0"/>
              </a:rPr>
              <a:t> encore l'exclusion numérique.</a:t>
            </a:r>
            <a:endParaRPr lang="en-IE" sz="1000" dirty="0">
              <a:latin typeface="Josefin Sans" pitchFamily="2" charset="0"/>
            </a:endParaRPr>
          </a:p>
          <a:p>
            <a:pPr>
              <a:lnSpc>
                <a:spcPct val="150000"/>
              </a:lnSpc>
            </a:pPr>
            <a:r>
              <a:rPr lang="en-US" sz="1000" b="1" dirty="0">
                <a:solidFill>
                  <a:srgbClr val="FFC652"/>
                </a:solidFill>
                <a:latin typeface="Josefin Sans" pitchFamily="2" charset="0"/>
              </a:rPr>
              <a:t>SOUTENIR L'ACTIVITÉ PHYSIQUE POUR RESTER EN BONNE SANTÉ</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Avec un travailleur de soutien, un plan de soutien sanitaire est conçu, qui identifie les choses dont vous avez besoin et que vous aimeriez avoir en tant qu'individu. Cela peut aller de l'inscription à un cours d'exercice, à la marche, au vélo, aux groupes de pêche, aux cours de yoga ou aux leçons de natation.</a:t>
            </a:r>
          </a:p>
          <a:p>
            <a:pPr>
              <a:lnSpc>
                <a:spcPct val="150000"/>
              </a:lnSpc>
            </a:pPr>
            <a:endParaRPr lang="en-GB" sz="1000" dirty="0">
              <a:latin typeface="Josefin Sans" pitchFamily="2" charset="0"/>
            </a:endParaRPr>
          </a:p>
          <a:p>
            <a:pPr>
              <a:lnSpc>
                <a:spcPct val="150000"/>
              </a:lnSpc>
            </a:pPr>
            <a:endParaRPr lang="en-IE" sz="1000"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US" sz="1000" b="1" dirty="0">
                <a:solidFill>
                  <a:srgbClr val="FFC652"/>
                </a:solidFill>
                <a:latin typeface="Josefin Sans" pitchFamily="2" charset="0"/>
              </a:rPr>
              <a:t>SOUTENIR L'APPRENTISSAGE DES ADULTES</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Des aides à l'éducation et à l'apprentissage sont fournies, permettant aux personnes de prendre des décisions sur leurs possibilités d'apprentissage, en les mettant en relation avec des programmes et des services </a:t>
            </a:r>
            <a:r>
              <a:rPr lang="en-GB" sz="1000" dirty="0" err="1">
                <a:latin typeface="Josefin Sans" pitchFamily="2" charset="0"/>
              </a:rPr>
              <a:t>adaptés</a:t>
            </a:r>
            <a:r>
              <a:rPr lang="en-GB" sz="1000" dirty="0">
                <a:latin typeface="Josefin Sans" pitchFamily="2" charset="0"/>
              </a:rPr>
              <a:t>.</a:t>
            </a:r>
            <a:endParaRPr lang="en-GB" sz="1000" b="1" dirty="0">
              <a:latin typeface="Josefin Sans" pitchFamily="2" charset="0"/>
            </a:endParaRPr>
          </a:p>
          <a:p>
            <a:pPr>
              <a:lnSpc>
                <a:spcPct val="150000"/>
              </a:lnSpc>
            </a:pPr>
            <a:r>
              <a:rPr lang="en-GB" sz="1000" b="1" dirty="0">
                <a:solidFill>
                  <a:srgbClr val="FFC652"/>
                </a:solidFill>
                <a:latin typeface="Josefin Sans" pitchFamily="2" charset="0"/>
              </a:rPr>
              <a:t>COMMENT L'ORGANISATION EST-ELLE FINANCÉE ?</a:t>
            </a:r>
            <a:endParaRPr lang="en-IE" sz="1000" dirty="0">
              <a:solidFill>
                <a:srgbClr val="FFC652"/>
              </a:solidFill>
              <a:latin typeface="Josefin Sans" pitchFamily="2" charset="0"/>
            </a:endParaRPr>
          </a:p>
          <a:p>
            <a:pPr>
              <a:lnSpc>
                <a:spcPct val="150000"/>
              </a:lnSpc>
            </a:pPr>
            <a:r>
              <a:rPr lang="en-US" sz="1000" b="1" dirty="0">
                <a:solidFill>
                  <a:srgbClr val="7030A0"/>
                </a:solidFill>
                <a:latin typeface="Josefin Sans" pitchFamily="2" charset="0"/>
              </a:rPr>
              <a:t>SPRING </a:t>
            </a:r>
            <a:r>
              <a:rPr lang="en-US" sz="1000" dirty="0">
                <a:latin typeface="Josefin Sans" pitchFamily="2" charset="0"/>
              </a:rPr>
              <a:t>a obtenu des fonds du National Lottery Community Fund, du Northern Ireland Housing Executive et du Department for Agriculture, Environment &amp; Rural Affairs.</a:t>
            </a:r>
            <a:endParaRPr lang="en-IE" sz="1000" dirty="0">
              <a:latin typeface="Josefin Sans" pitchFamily="2" charset="0"/>
            </a:endParaRPr>
          </a:p>
          <a:p>
            <a:pPr>
              <a:lnSpc>
                <a:spcPct val="150000"/>
              </a:lnSpc>
            </a:pPr>
            <a:r>
              <a:rPr lang="fr-FR" sz="1000" b="1" dirty="0">
                <a:solidFill>
                  <a:srgbClr val="FFC652"/>
                </a:solidFill>
                <a:latin typeface="Josefin Sans" pitchFamily="2" charset="0"/>
              </a:rPr>
              <a:t>QUI PEUT BENEFICIER DE CETTE INITIATIVE ?</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Médecins généralistes, professionnels de la santé, pharmaciens, organismes non étatiques. . </a:t>
            </a:r>
            <a:r>
              <a:rPr lang="en-GB" sz="10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https://youtu.be/UwlgfSz_CDw</a:t>
            </a:r>
            <a:endParaRPr lang="en-IE" sz="1000" u="sng" dirty="0">
              <a:solidFill>
                <a:schemeClr val="tx1"/>
              </a:solidFill>
              <a:latin typeface="Josefin Sans" pitchFamily="2" charset="0"/>
            </a:endParaRPr>
          </a:p>
          <a:p>
            <a:pPr>
              <a:lnSpc>
                <a:spcPct val="150000"/>
              </a:lnSpc>
            </a:pPr>
            <a:r>
              <a:rPr lang="en-US" sz="1000" b="1" dirty="0">
                <a:solidFill>
                  <a:srgbClr val="FFC652"/>
                </a:solidFill>
                <a:latin typeface="Josefin Sans" pitchFamily="2" charset="0"/>
              </a:rPr>
              <a:t>POSSIBILITÉS DE REPRODUCTION</a:t>
            </a:r>
            <a:endParaRPr lang="en-IE" sz="1000" dirty="0">
              <a:solidFill>
                <a:srgbClr val="FFC652"/>
              </a:solidFill>
              <a:latin typeface="Josefin Sans" pitchFamily="2" charset="0"/>
            </a:endParaRPr>
          </a:p>
          <a:p>
            <a:pPr>
              <a:lnSpc>
                <a:spcPct val="150000"/>
              </a:lnSpc>
            </a:pPr>
            <a:r>
              <a:rPr lang="en-GB" sz="1000" dirty="0">
                <a:latin typeface="Josefin Sans" pitchFamily="2" charset="0"/>
              </a:rPr>
              <a:t>Oui, ces services et ressources peuvent être reproduits dans le monde entier. </a:t>
            </a:r>
            <a:endParaRPr lang="en-IE" sz="1000" dirty="0">
              <a:latin typeface="Josefin Sans" pitchFamily="2" charset="0"/>
            </a:endParaRPr>
          </a:p>
          <a:p>
            <a:pPr>
              <a:lnSpc>
                <a:spcPct val="150000"/>
              </a:lnSpc>
            </a:pPr>
            <a:endParaRPr lang="en-GB" sz="1000" b="1" dirty="0">
              <a:latin typeface="Josefin Sans" pitchFamily="2" charset="0"/>
            </a:endParaRPr>
          </a:p>
          <a:p>
            <a:pPr>
              <a:lnSpc>
                <a:spcPct val="150000"/>
              </a:lnSpc>
            </a:pPr>
            <a:r>
              <a:rPr lang="en-GB" sz="1000" b="1" dirty="0">
                <a:latin typeface="Josefin Sans" pitchFamily="2" charset="0"/>
              </a:rPr>
              <a:t>MYTHES ET FAUSSES CROYANCES "La </a:t>
            </a:r>
            <a:r>
              <a:rPr lang="en-GB" sz="1100" b="1" i="1" dirty="0">
                <a:latin typeface="Josefin Sans" pitchFamily="2" charset="0"/>
              </a:rPr>
              <a:t>liste d'attente est longue".</a:t>
            </a:r>
            <a:endParaRPr lang="en-IE" sz="1100" dirty="0">
              <a:latin typeface="Josefin Sans" pitchFamily="2" charset="0"/>
            </a:endParaRPr>
          </a:p>
          <a:p>
            <a:pPr>
              <a:lnSpc>
                <a:spcPct val="150000"/>
              </a:lnSpc>
            </a:pPr>
            <a:r>
              <a:rPr lang="en-GB" sz="1000" dirty="0">
                <a:latin typeface="Josefin Sans" pitchFamily="2" charset="0"/>
              </a:rPr>
              <a:t>Ce n'est pas vrai. </a:t>
            </a:r>
            <a:r>
              <a:rPr lang="en-GB" sz="1000" b="1" dirty="0">
                <a:solidFill>
                  <a:srgbClr val="7030A0"/>
                </a:solidFill>
                <a:latin typeface="Josefin Sans" pitchFamily="2" charset="0"/>
              </a:rPr>
              <a:t>SPRING </a:t>
            </a:r>
            <a:r>
              <a:rPr lang="en-GB" sz="1000" dirty="0">
                <a:latin typeface="Josefin Sans" pitchFamily="2" charset="0"/>
              </a:rPr>
              <a:t>a un taux de rotation rapide et contacte les utilisateurs potentiels du service aussi vite que possible.</a:t>
            </a:r>
          </a:p>
          <a:p>
            <a:pPr>
              <a:lnSpc>
                <a:spcPct val="150000"/>
              </a:lnSpc>
            </a:pPr>
            <a:r>
              <a:rPr lang="en-GB" sz="1000" b="1" i="1" dirty="0">
                <a:latin typeface="Josefin Sans" pitchFamily="2" charset="0"/>
              </a:rPr>
              <a:t>"C'est </a:t>
            </a:r>
            <a:r>
              <a:rPr lang="en-GB" sz="1100" b="1" i="1" dirty="0">
                <a:latin typeface="Josefin Sans" pitchFamily="2" charset="0"/>
              </a:rPr>
              <a:t>la même chose que le conseil".</a:t>
            </a:r>
            <a:endParaRPr lang="en-IE" sz="1100" dirty="0">
              <a:latin typeface="Josefin Sans" pitchFamily="2" charset="0"/>
            </a:endParaRPr>
          </a:p>
          <a:p>
            <a:pPr>
              <a:lnSpc>
                <a:spcPct val="150000"/>
              </a:lnSpc>
            </a:pPr>
            <a:r>
              <a:rPr lang="en-GB" sz="1000" dirty="0">
                <a:latin typeface="Josefin Sans" pitchFamily="2" charset="0"/>
              </a:rPr>
              <a:t>Non, c'est différent. Bien que la prescription sociale, comme le conseil, offre un espace sûr pour parler et explorer les problèmes, les travailleurs de liaison </a:t>
            </a:r>
            <a:r>
              <a:rPr lang="en-GB" sz="1000" b="1" dirty="0">
                <a:solidFill>
                  <a:srgbClr val="7030A0"/>
                </a:solidFill>
                <a:latin typeface="Josefin Sans" pitchFamily="2" charset="0"/>
              </a:rPr>
              <a:t>SPRING </a:t>
            </a:r>
            <a:r>
              <a:rPr lang="en-GB" sz="1000" dirty="0">
                <a:latin typeface="Josefin Sans" pitchFamily="2" charset="0"/>
              </a:rPr>
              <a:t>sont en mesure de soutenir les gens dans un sens plus pratique, ainsi que de fournir des soins émotionnels. Un travailleur de liaison peut aider à orienter les participants vers des services de conseil spécialisés.</a:t>
            </a:r>
            <a:endParaRPr lang="en-IE" sz="10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84</a:t>
            </a:fld>
            <a:endParaRPr lang="en-US" dirty="0"/>
          </a:p>
        </p:txBody>
      </p:sp>
      <p:sp>
        <p:nvSpPr>
          <p:cNvPr id="3" name="Freeform 15">
            <a:hlinkClick r:id="rId3"/>
            <a:extLst>
              <a:ext uri="{FF2B5EF4-FFF2-40B4-BE49-F238E27FC236}">
                <a16:creationId xmlns:a16="http://schemas.microsoft.com/office/drawing/2014/main" id="{1D26C166-F73B-29EA-3DE2-57D153BBCC95}"/>
              </a:ext>
            </a:extLst>
          </p:cNvPr>
          <p:cNvSpPr/>
          <p:nvPr/>
        </p:nvSpPr>
        <p:spPr>
          <a:xfrm>
            <a:off x="7726008" y="704070"/>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5" name="ZoneTexte 4">
            <a:extLst>
              <a:ext uri="{FF2B5EF4-FFF2-40B4-BE49-F238E27FC236}">
                <a16:creationId xmlns:a16="http://schemas.microsoft.com/office/drawing/2014/main" id="{7A8E8524-399E-09B5-D8E3-35DA2EFF1F2C}"/>
              </a:ext>
            </a:extLst>
          </p:cNvPr>
          <p:cNvSpPr txBox="1"/>
          <p:nvPr/>
        </p:nvSpPr>
        <p:spPr>
          <a:xfrm>
            <a:off x="7675691" y="785081"/>
            <a:ext cx="974647" cy="523220"/>
          </a:xfrm>
          <a:prstGeom prst="rect">
            <a:avLst/>
          </a:prstGeom>
          <a:noFill/>
        </p:spPr>
        <p:txBody>
          <a:bodyPr wrap="square" rtlCol="0">
            <a:spAutoFit/>
          </a:bodyPr>
          <a:lstStyle/>
          <a:p>
            <a:pPr algn="ctr"/>
            <a:r>
              <a:rPr lang="fr-FR" sz="1400" dirty="0">
                <a:solidFill>
                  <a:schemeClr val="bg1"/>
                </a:solidFill>
                <a:hlinkClick r:id="rId3">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4" name="Ribbon: Curved and Tilted Up 1">
            <a:extLst>
              <a:ext uri="{FF2B5EF4-FFF2-40B4-BE49-F238E27FC236}">
                <a16:creationId xmlns:a16="http://schemas.microsoft.com/office/drawing/2014/main" id="{B2894F81-CCA0-DB96-2434-CD2FF68358FC}"/>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err="1">
                <a:solidFill>
                  <a:schemeClr val="bg1"/>
                </a:solidFill>
                <a:latin typeface="Amatic SC" panose="00000500000000000000" pitchFamily="2" charset="-79"/>
                <a:cs typeface="Amatic SC" panose="00000500000000000000" pitchFamily="2" charset="-79"/>
              </a:rPr>
              <a:t>Modèle</a:t>
            </a:r>
            <a:r>
              <a:rPr lang="en-GB" sz="1800" b="1" dirty="0">
                <a:solidFill>
                  <a:schemeClr val="bg1"/>
                </a:solidFill>
                <a:latin typeface="Amatic SC" panose="00000500000000000000" pitchFamily="2" charset="-79"/>
                <a:cs typeface="Amatic SC" panose="00000500000000000000" pitchFamily="2" charset="-79"/>
              </a:rPr>
              <a:t> de prescription </a:t>
            </a:r>
            <a:r>
              <a:rPr lang="en-GB" sz="1800" b="1" dirty="0" err="1">
                <a:solidFill>
                  <a:schemeClr val="bg1"/>
                </a:solidFill>
                <a:latin typeface="Amatic SC" panose="00000500000000000000" pitchFamily="2" charset="-79"/>
                <a:cs typeface="Amatic SC" panose="00000500000000000000" pitchFamily="2" charset="-79"/>
              </a:rPr>
              <a:t>sociale</a:t>
            </a:r>
            <a:endParaRPr lang="en-GB" sz="18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839907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684057"/>
            <a:ext cx="9626028" cy="570122"/>
          </a:xfrm>
        </p:spPr>
        <p:txBody>
          <a:bodyPr/>
          <a:lstStyle/>
          <a:p>
            <a:r>
              <a:rPr lang="en-IE" sz="2800" dirty="0">
                <a:solidFill>
                  <a:schemeClr val="accent1">
                    <a:lumMod val="50000"/>
                  </a:schemeClr>
                </a:solidFill>
                <a:effectLst>
                  <a:outerShdw blurRad="38100" dist="38100" dir="2700000" algn="tl">
                    <a:srgbClr val="000000">
                      <a:alpha val="43137"/>
                    </a:srgbClr>
                  </a:outerShdw>
                </a:effectLst>
              </a:rPr>
              <a:t>					</a:t>
            </a:r>
            <a:r>
              <a:rPr lang="en-IE" sz="1800" dirty="0">
                <a:solidFill>
                  <a:schemeClr val="tx1">
                    <a:lumMod val="50000"/>
                  </a:schemeClr>
                </a:solidFill>
                <a:effectLst>
                  <a:outerShdw blurRad="38100" dist="38100" dir="2700000" algn="tl">
                    <a:srgbClr val="000000">
                      <a:alpha val="43137"/>
                    </a:srgbClr>
                  </a:outerShdw>
                </a:effectLst>
              </a:rPr>
              <a:t>CLARE</a:t>
            </a:r>
            <a:endParaRPr lang="en-IE" sz="2800" dirty="0">
              <a:solidFill>
                <a:schemeClr val="tx1">
                  <a:lumMod val="50000"/>
                </a:schemeClr>
              </a:solidFill>
              <a:effectLst>
                <a:outerShdw blurRad="38100" dist="38100" dir="2700000" algn="tl">
                  <a:srgbClr val="000000">
                    <a:alpha val="43137"/>
                  </a:srgbClr>
                </a:outerShdw>
              </a:effectLst>
            </a:endParaRP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67114" y="1284628"/>
            <a:ext cx="11689002" cy="5636255"/>
          </a:xfrm>
        </p:spPr>
        <p:txBody>
          <a:bodyPr/>
          <a:lstStyle/>
          <a:p>
            <a:endParaRPr lang="en-GB" sz="1050" b="1" dirty="0">
              <a:solidFill>
                <a:srgbClr val="FFC652"/>
              </a:solidFill>
              <a:latin typeface="Josefin Sans" pitchFamily="2" charset="0"/>
            </a:endParaRPr>
          </a:p>
          <a:p>
            <a:r>
              <a:rPr lang="en-GB" sz="1050" b="1" dirty="0" err="1">
                <a:solidFill>
                  <a:srgbClr val="FFC652"/>
                </a:solidFill>
                <a:latin typeface="Josefin Sans" pitchFamily="2" charset="0"/>
              </a:rPr>
              <a:t>À</a:t>
            </a:r>
            <a:r>
              <a:rPr lang="en-GB" sz="1050" b="1" dirty="0">
                <a:solidFill>
                  <a:srgbClr val="FFC652"/>
                </a:solidFill>
                <a:latin typeface="Josefin Sans" pitchFamily="2" charset="0"/>
              </a:rPr>
              <a:t> PROPOS </a:t>
            </a:r>
            <a:endParaRPr lang="en-IE" sz="1050" dirty="0">
              <a:solidFill>
                <a:srgbClr val="FFC652"/>
              </a:solidFill>
              <a:latin typeface="Josefin Sans" pitchFamily="2" charset="0"/>
            </a:endParaRPr>
          </a:p>
          <a:p>
            <a:pPr fontAlgn="base">
              <a:lnSpc>
                <a:spcPct val="150000"/>
              </a:lnSpc>
            </a:pPr>
            <a:r>
              <a:rPr lang="en-GB" sz="1050" dirty="0">
                <a:latin typeface="Josefin Sans" pitchFamily="2" charset="0"/>
              </a:rPr>
              <a:t>La vision de CLARE [Creative Legal Action Responses &amp; Engagement] est de créer une communauté où tous les gens se sentent soutenus et engagés, où les gens veillent les uns sur les autres et où chacun a la possibilité d'atteindre son plein potentiel.... Il s'agit d'une organisation bénévole dirigée par la communauté et travaillant dans le nord de Belfast, qui fournit un soutien centré sur la personne pour aider les plus vulnérables à concevoir et à mettre en œuvre un plan de vie holistique. Les objectifs </a:t>
            </a:r>
            <a:r>
              <a:rPr lang="en-GB" sz="1050" dirty="0" err="1">
                <a:latin typeface="Josefin Sans" pitchFamily="2" charset="0"/>
              </a:rPr>
              <a:t>comprennent</a:t>
            </a:r>
            <a:r>
              <a:rPr lang="en-GB" sz="1050" dirty="0">
                <a:latin typeface="Josefin Sans" pitchFamily="2" charset="0"/>
              </a:rPr>
              <a:t> : la réduction du recours précoce aux services de santé et d'aide sociale pour </a:t>
            </a:r>
            <a:r>
              <a:rPr lang="en-GB" sz="1050" dirty="0" err="1">
                <a:latin typeface="Josefin Sans" pitchFamily="2" charset="0"/>
              </a:rPr>
              <a:t>adultes</a:t>
            </a:r>
            <a:r>
              <a:rPr lang="en-GB" sz="1050" dirty="0">
                <a:latin typeface="Josefin Sans" pitchFamily="2" charset="0"/>
              </a:rPr>
              <a:t> ; Favoriser la sortie de l'hôpital en temps voulu et le retour à la maison, et aider à prévenir la détérioration des résultats de </a:t>
            </a:r>
            <a:r>
              <a:rPr lang="en-GB" sz="1050" dirty="0" err="1">
                <a:latin typeface="Josefin Sans" pitchFamily="2" charset="0"/>
              </a:rPr>
              <a:t>sant</a:t>
            </a:r>
            <a:r>
              <a:rPr lang="en-GB" sz="1050" dirty="0">
                <a:latin typeface="Josefin Sans" pitchFamily="2" charset="0"/>
              </a:rPr>
              <a:t> ; Donner aux individus la possibilité de s'approprier et de mieux contrôler les soins </a:t>
            </a:r>
            <a:r>
              <a:rPr lang="en-GB" sz="1050" dirty="0" err="1">
                <a:latin typeface="Josefin Sans" pitchFamily="2" charset="0"/>
              </a:rPr>
              <a:t>qu'ils</a:t>
            </a:r>
            <a:r>
              <a:rPr lang="en-GB" sz="1050" dirty="0">
                <a:latin typeface="Josefin Sans" pitchFamily="2" charset="0"/>
              </a:rPr>
              <a:t> </a:t>
            </a:r>
            <a:r>
              <a:rPr lang="en-GB" sz="1050" dirty="0" err="1">
                <a:latin typeface="Josefin Sans" pitchFamily="2" charset="0"/>
              </a:rPr>
              <a:t>reçoivent</a:t>
            </a:r>
            <a:r>
              <a:rPr lang="en-GB" sz="1050" dirty="0">
                <a:latin typeface="Josefin Sans" pitchFamily="2" charset="0"/>
              </a:rPr>
              <a:t> ; </a:t>
            </a:r>
            <a:r>
              <a:rPr lang="en-GB" sz="1050" dirty="0" err="1">
                <a:latin typeface="Josefin Sans" pitchFamily="2" charset="0"/>
              </a:rPr>
              <a:t>Favoriser</a:t>
            </a:r>
            <a:r>
              <a:rPr lang="en-GB" sz="1050" dirty="0">
                <a:latin typeface="Josefin Sans" pitchFamily="2" charset="0"/>
              </a:rPr>
              <a:t> le choix et le contrôle par le biais d'un </a:t>
            </a:r>
            <a:r>
              <a:rPr lang="en-GB" sz="1050" dirty="0" err="1">
                <a:latin typeface="Josefin Sans" pitchFamily="2" charset="0"/>
              </a:rPr>
              <a:t>soutien</a:t>
            </a:r>
            <a:r>
              <a:rPr lang="en-GB" sz="1050" dirty="0">
                <a:latin typeface="Josefin Sans" pitchFamily="2" charset="0"/>
              </a:rPr>
              <a:t> </a:t>
            </a:r>
            <a:r>
              <a:rPr lang="en-GB" sz="1050" dirty="0" err="1">
                <a:latin typeface="Josefin Sans" pitchFamily="2" charset="0"/>
              </a:rPr>
              <a:t>autogéré</a:t>
            </a:r>
            <a:r>
              <a:rPr lang="en-GB" sz="1050" dirty="0">
                <a:latin typeface="Josefin Sans" pitchFamily="2" charset="0"/>
              </a:rPr>
              <a:t> ;  Une aide aux tâches pratiques à domicile et aux travaux ménagers légers. </a:t>
            </a:r>
            <a:r>
              <a:rPr lang="en-GB" sz="1050" u="sng" dirty="0">
                <a:solidFill>
                  <a:schemeClr val="tx1"/>
                </a:solidFill>
                <a:latin typeface="Josefin Sans" pitchFamily="2" charset="0"/>
                <a:hlinkClick r:id="rId2">
                  <a:extLst>
                    <a:ext uri="{A12FA001-AC4F-418D-AE19-62706E023703}">
                      <ahyp:hlinkClr xmlns:ahyp="http://schemas.microsoft.com/office/drawing/2018/hyperlinkcolor" val="tx"/>
                    </a:ext>
                  </a:extLst>
                </a:hlinkClick>
              </a:rPr>
              <a:t>http://clare_cic.org/</a:t>
            </a:r>
            <a:endParaRPr lang="en-IE" sz="1050" dirty="0">
              <a:solidFill>
                <a:schemeClr val="tx1"/>
              </a:solidFill>
              <a:latin typeface="Josefin Sans" pitchFamily="2" charset="0"/>
            </a:endParaRPr>
          </a:p>
          <a:p>
            <a:pPr>
              <a:lnSpc>
                <a:spcPct val="150000"/>
              </a:lnSpc>
            </a:pPr>
            <a:r>
              <a:rPr lang="en-GB" sz="1050" dirty="0">
                <a:latin typeface="Josefin Sans" pitchFamily="2" charset="0"/>
              </a:rPr>
              <a:t> </a:t>
            </a:r>
            <a:endParaRPr lang="en-IE" sz="1050" dirty="0">
              <a:latin typeface="Josefin Sans" pitchFamily="2" charset="0"/>
            </a:endParaRPr>
          </a:p>
          <a:p>
            <a:pPr algn="l">
              <a:lnSpc>
                <a:spcPct val="150000"/>
              </a:lnSpc>
            </a:pPr>
            <a:r>
              <a:rPr lang="en-GB" sz="1050" b="1" dirty="0">
                <a:solidFill>
                  <a:srgbClr val="FFC652"/>
                </a:solidFill>
                <a:latin typeface="Josefin Sans" pitchFamily="2" charset="0"/>
              </a:rPr>
              <a:t>SOUTENIR L'INCLUSION ET LA CONNEXION SOCIALES</a:t>
            </a:r>
            <a:endParaRPr lang="en-IE" sz="1050" b="1" dirty="0">
              <a:solidFill>
                <a:srgbClr val="FFC652"/>
              </a:solidFill>
              <a:latin typeface="Josefin Sans" pitchFamily="2" charset="0"/>
            </a:endParaRPr>
          </a:p>
          <a:p>
            <a:pPr fontAlgn="base">
              <a:lnSpc>
                <a:spcPct val="150000"/>
              </a:lnSpc>
            </a:pPr>
            <a:r>
              <a:rPr lang="en-GB" sz="1050" dirty="0" err="1">
                <a:latin typeface="Josefin Sans" pitchFamily="2" charset="0"/>
              </a:rPr>
              <a:t>Fournir</a:t>
            </a:r>
            <a:r>
              <a:rPr lang="en-GB" sz="1050" dirty="0">
                <a:latin typeface="Josefin Sans" pitchFamily="2" charset="0"/>
              </a:rPr>
              <a:t> un service de parrainage pour réduire les sentiments d'isolement et de solitude, et promouvoir l'indépendance en responsabilisant les individus. </a:t>
            </a:r>
            <a:r>
              <a:rPr lang="en-GB" sz="1050" dirty="0" err="1">
                <a:latin typeface="Josefin Sans" pitchFamily="2" charset="0"/>
              </a:rPr>
              <a:t>Mettre</a:t>
            </a:r>
            <a:r>
              <a:rPr lang="en-GB" sz="1050" dirty="0">
                <a:latin typeface="Josefin Sans" pitchFamily="2" charset="0"/>
              </a:rPr>
              <a:t> </a:t>
            </a:r>
            <a:r>
              <a:rPr lang="en-GB" sz="1050" dirty="0" err="1">
                <a:latin typeface="Josefin Sans" pitchFamily="2" charset="0"/>
              </a:rPr>
              <a:t>en</a:t>
            </a:r>
            <a:r>
              <a:rPr lang="en-GB" sz="1050" dirty="0">
                <a:latin typeface="Josefin Sans" pitchFamily="2" charset="0"/>
              </a:rPr>
              <a:t> relation avec les activités sociales existantes. </a:t>
            </a:r>
            <a:r>
              <a:rPr lang="en-GB" sz="1050" dirty="0" err="1">
                <a:latin typeface="Josefin Sans" pitchFamily="2" charset="0"/>
              </a:rPr>
              <a:t>Accompagner</a:t>
            </a:r>
            <a:r>
              <a:rPr lang="en-GB" sz="1050" dirty="0">
                <a:latin typeface="Josefin Sans" pitchFamily="2" charset="0"/>
              </a:rPr>
              <a:t> les personnes à des rendez-vous et à des événements.</a:t>
            </a:r>
            <a:endParaRPr lang="en-IE" sz="1050" dirty="0">
              <a:latin typeface="Josefin Sans" pitchFamily="2" charset="0"/>
            </a:endParaRPr>
          </a:p>
          <a:p>
            <a:pPr>
              <a:lnSpc>
                <a:spcPct val="150000"/>
              </a:lnSpc>
            </a:pPr>
            <a:r>
              <a:rPr lang="en-US" sz="1050" b="1" dirty="0">
                <a:latin typeface="Josefin Sans" pitchFamily="2" charset="0"/>
              </a:rPr>
              <a:t> </a:t>
            </a:r>
          </a:p>
          <a:p>
            <a:pPr>
              <a:lnSpc>
                <a:spcPct val="150000"/>
              </a:lnSpc>
            </a:pPr>
            <a:endParaRPr lang="en-US" sz="1050" b="1" dirty="0">
              <a:latin typeface="Josefin Sans" pitchFamily="2" charset="0"/>
            </a:endParaRPr>
          </a:p>
          <a:p>
            <a:pPr>
              <a:lnSpc>
                <a:spcPct val="150000"/>
              </a:lnSpc>
            </a:pPr>
            <a:endParaRPr lang="en-US" sz="1050" b="1" dirty="0">
              <a:latin typeface="Josefin Sans" pitchFamily="2" charset="0"/>
            </a:endParaRPr>
          </a:p>
          <a:p>
            <a:pPr>
              <a:lnSpc>
                <a:spcPct val="150000"/>
              </a:lnSpc>
            </a:pPr>
            <a:endParaRPr lang="en-US" sz="1050" b="1" dirty="0">
              <a:latin typeface="Josefin Sans" pitchFamily="2" charset="0"/>
            </a:endParaRPr>
          </a:p>
          <a:p>
            <a:pPr>
              <a:lnSpc>
                <a:spcPct val="150000"/>
              </a:lnSpc>
            </a:pPr>
            <a:endParaRPr lang="en-US" sz="1050" b="1" dirty="0">
              <a:latin typeface="Josefin Sans" pitchFamily="2" charset="0"/>
            </a:endParaRPr>
          </a:p>
          <a:p>
            <a:pPr>
              <a:lnSpc>
                <a:spcPct val="150000"/>
              </a:lnSpc>
            </a:pPr>
            <a:endParaRPr lang="en-IE" sz="1050" b="1" dirty="0">
              <a:latin typeface="Josefin Sans" pitchFamily="2" charset="0"/>
            </a:endParaRPr>
          </a:p>
          <a:p>
            <a:pPr>
              <a:lnSpc>
                <a:spcPct val="150000"/>
              </a:lnSpc>
            </a:pPr>
            <a:r>
              <a:rPr lang="en-US" sz="900" b="1" dirty="0">
                <a:solidFill>
                  <a:srgbClr val="FFC652"/>
                </a:solidFill>
                <a:latin typeface="Josefin Sans" pitchFamily="2" charset="0"/>
              </a:rPr>
              <a:t>SOUTENIR LA SANTÉ, LE BIEN-ÊTRE ET LA NUTRITION</a:t>
            </a:r>
            <a:endParaRPr lang="en-IE" sz="900" dirty="0">
              <a:solidFill>
                <a:srgbClr val="FFC652"/>
              </a:solidFill>
              <a:latin typeface="Josefin Sans" pitchFamily="2" charset="0"/>
            </a:endParaRPr>
          </a:p>
          <a:p>
            <a:pPr fontAlgn="base">
              <a:lnSpc>
                <a:spcPct val="150000"/>
              </a:lnSpc>
            </a:pPr>
            <a:r>
              <a:rPr lang="en-GB" sz="900" dirty="0">
                <a:latin typeface="Josefin Sans" pitchFamily="2" charset="0"/>
              </a:rPr>
              <a:t>Soutien pour accéder à des ressources et des services adaptés aux besoins de la personne, tels que des groupes de soutien ou des activités visant à améliorer le bien-être physique ou mental. Possibilités d'aide pour les animaux, les promenades et le bowling.</a:t>
            </a:r>
            <a:endParaRPr lang="en-IE" sz="900" dirty="0">
              <a:latin typeface="Josefin Sans" pitchFamily="2" charset="0"/>
            </a:endParaRPr>
          </a:p>
          <a:p>
            <a:pPr>
              <a:lnSpc>
                <a:spcPct val="150000"/>
              </a:lnSpc>
            </a:pPr>
            <a:r>
              <a:rPr lang="en-US" sz="900" b="1" i="1" dirty="0">
                <a:latin typeface="Josefin Sans" pitchFamily="2" charset="0"/>
              </a:rPr>
              <a:t> </a:t>
            </a:r>
            <a:r>
              <a:rPr lang="en-US" sz="900" b="1" dirty="0">
                <a:solidFill>
                  <a:srgbClr val="FFC652"/>
                </a:solidFill>
                <a:latin typeface="Josefin Sans" pitchFamily="2" charset="0"/>
              </a:rPr>
              <a:t>SOUTENIR L'ACTIVITÉ PHYSIQUE POUR RESTER EN BONNE SANTÉ</a:t>
            </a:r>
            <a:endParaRPr lang="en-IE" sz="900" dirty="0">
              <a:solidFill>
                <a:srgbClr val="FFC652"/>
              </a:solidFill>
              <a:latin typeface="Josefin Sans" pitchFamily="2" charset="0"/>
            </a:endParaRPr>
          </a:p>
          <a:p>
            <a:pPr>
              <a:lnSpc>
                <a:spcPct val="150000"/>
              </a:lnSpc>
            </a:pPr>
            <a:r>
              <a:rPr lang="en-GB" sz="900" dirty="0">
                <a:latin typeface="Josefin Sans" pitchFamily="2" charset="0"/>
              </a:rPr>
              <a:t>Se connecter aux services existants pour rester actif et rester en bonne </a:t>
            </a:r>
            <a:r>
              <a:rPr lang="en-GB" sz="900" dirty="0" err="1">
                <a:latin typeface="Josefin Sans" pitchFamily="2" charset="0"/>
              </a:rPr>
              <a:t>santé</a:t>
            </a:r>
            <a:r>
              <a:rPr lang="en-GB" sz="900" dirty="0">
                <a:latin typeface="Josefin Sans" pitchFamily="2" charset="0"/>
              </a:rPr>
              <a:t>.</a:t>
            </a:r>
            <a:endParaRPr lang="en-GB" sz="900" b="1" dirty="0">
              <a:latin typeface="Josefin Sans" pitchFamily="2" charset="0"/>
            </a:endParaRPr>
          </a:p>
          <a:p>
            <a:pPr>
              <a:lnSpc>
                <a:spcPct val="150000"/>
              </a:lnSpc>
            </a:pPr>
            <a:r>
              <a:rPr lang="en-GB" sz="900" b="1" dirty="0">
                <a:solidFill>
                  <a:srgbClr val="FFC652"/>
                </a:solidFill>
                <a:latin typeface="Josefin Sans" pitchFamily="2" charset="0"/>
              </a:rPr>
              <a:t>SOUTENIR L'APPRENTISSAGE DES ADULTES</a:t>
            </a:r>
            <a:endParaRPr lang="en-IE" sz="900" dirty="0">
              <a:solidFill>
                <a:srgbClr val="FFC652"/>
              </a:solidFill>
              <a:latin typeface="Josefin Sans" pitchFamily="2" charset="0"/>
            </a:endParaRPr>
          </a:p>
          <a:p>
            <a:pPr>
              <a:lnSpc>
                <a:spcPct val="150000"/>
              </a:lnSpc>
            </a:pPr>
            <a:r>
              <a:rPr lang="en-GB" sz="900" dirty="0">
                <a:latin typeface="Josefin Sans" pitchFamily="2" charset="0"/>
              </a:rPr>
              <a:t>Information et orientation vers les différents cours/classes </a:t>
            </a:r>
            <a:r>
              <a:rPr lang="en-GB" sz="900" dirty="0" err="1">
                <a:latin typeface="Josefin Sans" pitchFamily="2" charset="0"/>
              </a:rPr>
              <a:t>disponibles</a:t>
            </a:r>
            <a:r>
              <a:rPr lang="en-GB" sz="900" dirty="0">
                <a:latin typeface="Josefin Sans" pitchFamily="2" charset="0"/>
              </a:rPr>
              <a:t>.</a:t>
            </a:r>
            <a:endParaRPr lang="en-GB" sz="900" b="1" dirty="0">
              <a:latin typeface="Josefin Sans" pitchFamily="2" charset="0"/>
            </a:endParaRPr>
          </a:p>
          <a:p>
            <a:pPr>
              <a:lnSpc>
                <a:spcPct val="150000"/>
              </a:lnSpc>
            </a:pPr>
            <a:r>
              <a:rPr lang="en-GB" sz="900" b="1" dirty="0">
                <a:solidFill>
                  <a:srgbClr val="FFC652"/>
                </a:solidFill>
                <a:latin typeface="Josefin Sans" pitchFamily="2" charset="0"/>
              </a:rPr>
              <a:t>COMMENT L'ORGANISATION EST-ELLE FINANCÉE ?</a:t>
            </a:r>
            <a:endParaRPr lang="en-IE" sz="900" dirty="0">
              <a:solidFill>
                <a:srgbClr val="FFC652"/>
              </a:solidFill>
              <a:latin typeface="Josefin Sans" pitchFamily="2" charset="0"/>
            </a:endParaRPr>
          </a:p>
          <a:p>
            <a:pPr>
              <a:lnSpc>
                <a:spcPct val="150000"/>
              </a:lnSpc>
            </a:pPr>
            <a:r>
              <a:rPr lang="en-GB" sz="900" dirty="0">
                <a:latin typeface="Josefin Sans" pitchFamily="2" charset="0"/>
              </a:rPr>
              <a:t>Par Belfast Health &amp; Social Care Trust </a:t>
            </a:r>
            <a:r>
              <a:rPr lang="en-IE" sz="900" dirty="0">
                <a:latin typeface="Josefin Sans" pitchFamily="2" charset="0"/>
              </a:rPr>
              <a:t>&amp; </a:t>
            </a:r>
            <a:r>
              <a:rPr lang="en-GB" sz="900" dirty="0">
                <a:latin typeface="Josefin Sans" pitchFamily="2" charset="0"/>
              </a:rPr>
              <a:t>Dormant Accounts Fund National Lottery Community Fund, Public Health Agency NI-CLEAR &amp; Community Foundation Northern Ireland.</a:t>
            </a:r>
            <a:endParaRPr lang="en-IE" sz="900" dirty="0">
              <a:latin typeface="Josefin Sans" pitchFamily="2" charset="0"/>
            </a:endParaRPr>
          </a:p>
          <a:p>
            <a:pPr>
              <a:lnSpc>
                <a:spcPct val="150000"/>
              </a:lnSpc>
            </a:pPr>
            <a:r>
              <a:rPr lang="fr-FR" sz="900" b="1" dirty="0">
                <a:solidFill>
                  <a:srgbClr val="FFC652"/>
                </a:solidFill>
                <a:latin typeface="Josefin Sans" pitchFamily="2" charset="0"/>
              </a:rPr>
              <a:t>QUI PEUT BENEFICIER DE CETTE INITIATIVE ?</a:t>
            </a:r>
            <a:endParaRPr lang="en-IE" sz="900" dirty="0">
              <a:solidFill>
                <a:srgbClr val="FFC652"/>
              </a:solidFill>
              <a:latin typeface="Josefin Sans" pitchFamily="2" charset="0"/>
            </a:endParaRPr>
          </a:p>
          <a:p>
            <a:pPr>
              <a:lnSpc>
                <a:spcPct val="150000"/>
              </a:lnSpc>
            </a:pPr>
            <a:r>
              <a:rPr lang="en-GB" sz="900" dirty="0" err="1">
                <a:latin typeface="Josefin Sans" pitchFamily="2" charset="0"/>
              </a:rPr>
              <a:t>Tous</a:t>
            </a:r>
            <a:r>
              <a:rPr lang="en-GB" sz="900" dirty="0">
                <a:latin typeface="Josefin Sans" pitchFamily="2" charset="0"/>
              </a:rPr>
              <a:t> les </a:t>
            </a:r>
            <a:r>
              <a:rPr lang="en-GB" sz="900" dirty="0" err="1">
                <a:latin typeface="Josefin Sans" pitchFamily="2" charset="0"/>
              </a:rPr>
              <a:t>partenaires</a:t>
            </a:r>
            <a:r>
              <a:rPr lang="en-GB" sz="900" dirty="0">
                <a:latin typeface="Josefin Sans" pitchFamily="2" charset="0"/>
              </a:rPr>
              <a:t> de Belfast Trust, du service Home from Hospital et les </a:t>
            </a:r>
            <a:r>
              <a:rPr lang="en-GB" sz="900" dirty="0" err="1">
                <a:latin typeface="Josefin Sans" pitchFamily="2" charset="0"/>
              </a:rPr>
              <a:t>bénévoles</a:t>
            </a:r>
            <a:r>
              <a:rPr lang="en-GB" sz="900" dirty="0">
                <a:latin typeface="Josefin Sans" pitchFamily="2" charset="0"/>
              </a:rPr>
              <a:t>.</a:t>
            </a:r>
            <a:endParaRPr lang="en-IE" sz="900" dirty="0">
              <a:latin typeface="Josefin Sans" pitchFamily="2" charset="0"/>
            </a:endParaRPr>
          </a:p>
          <a:p>
            <a:pPr>
              <a:lnSpc>
                <a:spcPct val="150000"/>
              </a:lnSpc>
            </a:pPr>
            <a:r>
              <a:rPr lang="en-US" sz="900" b="1" dirty="0">
                <a:solidFill>
                  <a:srgbClr val="FFC652"/>
                </a:solidFill>
                <a:latin typeface="Josefin Sans" pitchFamily="2" charset="0"/>
              </a:rPr>
              <a:t>POSSIBILITÉS DE REPRODUCTION</a:t>
            </a:r>
            <a:endParaRPr lang="en-IE" sz="900" dirty="0">
              <a:solidFill>
                <a:srgbClr val="FFC652"/>
              </a:solidFill>
              <a:latin typeface="Josefin Sans" pitchFamily="2" charset="0"/>
            </a:endParaRPr>
          </a:p>
          <a:p>
            <a:pPr>
              <a:lnSpc>
                <a:spcPct val="150000"/>
              </a:lnSpc>
            </a:pPr>
            <a:r>
              <a:rPr lang="en-GB" sz="900" dirty="0">
                <a:latin typeface="Josefin Sans" pitchFamily="2" charset="0"/>
              </a:rPr>
              <a:t>De nombreux pays proposent déjà des services visant à améliorer la vie des adultes et des personnes âgées et à les aider à conserver leur indépendance et leur </a:t>
            </a:r>
            <a:r>
              <a:rPr lang="en-GB" sz="900" dirty="0" err="1">
                <a:latin typeface="Josefin Sans" pitchFamily="2" charset="0"/>
              </a:rPr>
              <a:t>autodétermination</a:t>
            </a:r>
            <a:r>
              <a:rPr lang="en-GB" sz="900" dirty="0">
                <a:latin typeface="Josefin Sans" pitchFamily="2" charset="0"/>
              </a:rPr>
              <a:t>.</a:t>
            </a:r>
            <a:endParaRPr lang="en-GB" sz="900" b="1" dirty="0">
              <a:latin typeface="Josefin Sans" pitchFamily="2" charset="0"/>
            </a:endParaRPr>
          </a:p>
          <a:p>
            <a:pPr>
              <a:lnSpc>
                <a:spcPct val="150000"/>
              </a:lnSpc>
            </a:pPr>
            <a:r>
              <a:rPr lang="en-GB" sz="900" b="1" dirty="0">
                <a:solidFill>
                  <a:srgbClr val="FFC652"/>
                </a:solidFill>
                <a:latin typeface="Josefin Sans" pitchFamily="2" charset="0"/>
              </a:rPr>
              <a:t>MYTHES ET FAUSSES CROYANCES</a:t>
            </a:r>
            <a:endParaRPr lang="en-IE" sz="900" dirty="0">
              <a:solidFill>
                <a:srgbClr val="FFC652"/>
              </a:solidFill>
              <a:latin typeface="Josefin Sans" pitchFamily="2" charset="0"/>
            </a:endParaRPr>
          </a:p>
          <a:p>
            <a:pPr>
              <a:lnSpc>
                <a:spcPct val="150000"/>
              </a:lnSpc>
            </a:pPr>
            <a:r>
              <a:rPr lang="en-GB" sz="900" i="1" dirty="0">
                <a:latin typeface="Josefin Sans" pitchFamily="2" charset="0"/>
              </a:rPr>
              <a:t>"Il n'y a aucun intérêt à essayer quelque chose de nouveau à mon âge".</a:t>
            </a:r>
            <a:endParaRPr lang="en-IE" sz="900" dirty="0">
              <a:latin typeface="Josefin Sans" pitchFamily="2" charset="0"/>
            </a:endParaRPr>
          </a:p>
          <a:p>
            <a:pPr>
              <a:lnSpc>
                <a:spcPct val="150000"/>
              </a:lnSpc>
            </a:pPr>
            <a:r>
              <a:rPr lang="en-GB" sz="900" i="1" dirty="0">
                <a:latin typeface="Josefin Sans" pitchFamily="2" charset="0"/>
              </a:rPr>
              <a:t>"Ils ne m'acceptent pas à cause de mon état de santé".</a:t>
            </a:r>
            <a:endParaRPr lang="en-IE" sz="900" dirty="0">
              <a:latin typeface="Josefin Sans" pitchFamily="2" charset="0"/>
            </a:endParaRPr>
          </a:p>
          <a:p>
            <a:pPr fontAlgn="base">
              <a:lnSpc>
                <a:spcPct val="150000"/>
              </a:lnSpc>
            </a:pPr>
            <a:r>
              <a:rPr lang="en-GB" sz="900" dirty="0">
                <a:latin typeface="Josefin Sans" pitchFamily="2" charset="0"/>
              </a:rPr>
              <a:t>Les deux sont faux : La philosophie de CLARE est axée sur "ce qu'une personne peut faire et non sur ce qu'elle ne peut pas faire".</a:t>
            </a:r>
            <a:endParaRPr lang="en-IE" sz="900" dirty="0">
              <a:latin typeface="Josefin Sans" pitchFamily="2" charset="0"/>
            </a:endParaRPr>
          </a:p>
          <a:p>
            <a:pPr>
              <a:lnSpc>
                <a:spcPct val="150000"/>
              </a:lnSpc>
            </a:pPr>
            <a:r>
              <a:rPr lang="en-GB" sz="1050" b="1" i="1" dirty="0">
                <a:latin typeface="Josefin Sans" pitchFamily="2" charset="0"/>
              </a:rPr>
              <a:t> </a:t>
            </a:r>
            <a:endParaRPr lang="en-IE" sz="105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85</a:t>
            </a:fld>
            <a:endParaRPr lang="en-US" dirty="0"/>
          </a:p>
        </p:txBody>
      </p:sp>
      <p:pic>
        <p:nvPicPr>
          <p:cNvPr id="9" name="Picture Placeholder 8" descr="Creative Local Action, Responses &amp;amp; Engagement (CLARE) North Belfast |  Creating Caring Communities in North Belfast"/>
          <p:cNvPicPr>
            <a:picLocks noGrp="1"/>
          </p:cNvPicPr>
          <p:nvPr>
            <p:ph type="pic" sz="quarter" idx="34"/>
          </p:nvPr>
        </p:nvPicPr>
        <p:blipFill>
          <a:blip r:embed="rId3">
            <a:extLst>
              <a:ext uri="{28A0092B-C50C-407E-A947-70E740481C1C}">
                <a14:useLocalDpi xmlns:a14="http://schemas.microsoft.com/office/drawing/2010/main" val="0"/>
              </a:ext>
            </a:extLst>
          </a:blip>
          <a:srcRect l="15346" r="15346"/>
          <a:stretch>
            <a:fillRect/>
          </a:stretch>
        </p:blipFill>
        <p:spPr bwMode="auto">
          <a:xfrm>
            <a:off x="8507342" y="349625"/>
            <a:ext cx="2973634" cy="654154"/>
          </a:xfrm>
          <a:prstGeom prst="rect">
            <a:avLst/>
          </a:prstGeom>
          <a:noFill/>
          <a:ln>
            <a:noFill/>
          </a:ln>
        </p:spPr>
      </p:pic>
      <p:pic>
        <p:nvPicPr>
          <p:cNvPr id="10" name="Picture 9" descr="Creative Local Action, Responses &amp;amp; Engagement (CLARE) North Belfast |  Creating Caring Communities in North Belfast"/>
          <p:cNvPicPr/>
          <p:nvPr/>
        </p:nvPicPr>
        <p:blipFill>
          <a:blip r:embed="rId3">
            <a:extLst>
              <a:ext uri="{28A0092B-C50C-407E-A947-70E740481C1C}">
                <a14:useLocalDpi xmlns:a14="http://schemas.microsoft.com/office/drawing/2010/main" val="0"/>
              </a:ext>
            </a:extLst>
          </a:blip>
          <a:srcRect/>
          <a:stretch>
            <a:fillRect/>
          </a:stretch>
        </p:blipFill>
        <p:spPr bwMode="auto">
          <a:xfrm>
            <a:off x="10494143" y="5174929"/>
            <a:ext cx="1124343" cy="398443"/>
          </a:xfrm>
          <a:prstGeom prst="rect">
            <a:avLst/>
          </a:prstGeom>
          <a:noFill/>
          <a:ln>
            <a:noFill/>
          </a:ln>
        </p:spPr>
      </p:pic>
      <p:sp>
        <p:nvSpPr>
          <p:cNvPr id="4" name="Freeform 15">
            <a:hlinkClick r:id="rId4"/>
            <a:extLst>
              <a:ext uri="{FF2B5EF4-FFF2-40B4-BE49-F238E27FC236}">
                <a16:creationId xmlns:a16="http://schemas.microsoft.com/office/drawing/2014/main" id="{4E5A17EC-2C4C-4650-7738-E03A4595AD0D}"/>
              </a:ext>
            </a:extLst>
          </p:cNvPr>
          <p:cNvSpPr/>
          <p:nvPr/>
        </p:nvSpPr>
        <p:spPr>
          <a:xfrm>
            <a:off x="7726008" y="733381"/>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 name="ZoneTexte 5">
            <a:extLst>
              <a:ext uri="{FF2B5EF4-FFF2-40B4-BE49-F238E27FC236}">
                <a16:creationId xmlns:a16="http://schemas.microsoft.com/office/drawing/2014/main" id="{DC922451-8B61-6516-47C4-C4500E5D1069}"/>
              </a:ext>
            </a:extLst>
          </p:cNvPr>
          <p:cNvSpPr txBox="1"/>
          <p:nvPr/>
        </p:nvSpPr>
        <p:spPr>
          <a:xfrm>
            <a:off x="7601906" y="834153"/>
            <a:ext cx="1122218" cy="523220"/>
          </a:xfrm>
          <a:prstGeom prst="rect">
            <a:avLst/>
          </a:prstGeom>
          <a:noFill/>
        </p:spPr>
        <p:txBody>
          <a:bodyPr wrap="square" rtlCol="0">
            <a:spAutoFit/>
          </a:bodyPr>
          <a:lstStyle/>
          <a:p>
            <a:pPr algn="ctr"/>
            <a:r>
              <a:rPr lang="fr-FR" sz="1400" dirty="0">
                <a:solidFill>
                  <a:schemeClr val="bg1"/>
                </a:solidFill>
                <a:hlinkClick r:id="rId2">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3" name="Ribbon: Curved and Tilted Up 1">
            <a:extLst>
              <a:ext uri="{FF2B5EF4-FFF2-40B4-BE49-F238E27FC236}">
                <a16:creationId xmlns:a16="http://schemas.microsoft.com/office/drawing/2014/main" id="{3EB6E4AA-E516-07C6-9849-47B941E79691}"/>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err="1">
                <a:solidFill>
                  <a:schemeClr val="bg1"/>
                </a:solidFill>
                <a:latin typeface="Amatic SC" panose="00000500000000000000" pitchFamily="2" charset="-79"/>
                <a:cs typeface="Amatic SC" panose="00000500000000000000" pitchFamily="2" charset="-79"/>
              </a:rPr>
              <a:t>Modèle</a:t>
            </a:r>
            <a:r>
              <a:rPr lang="en-GB" sz="1800" b="1" dirty="0">
                <a:solidFill>
                  <a:schemeClr val="bg1"/>
                </a:solidFill>
                <a:latin typeface="Amatic SC" panose="00000500000000000000" pitchFamily="2" charset="-79"/>
                <a:cs typeface="Amatic SC" panose="00000500000000000000" pitchFamily="2" charset="-79"/>
              </a:rPr>
              <a:t> de prescription </a:t>
            </a:r>
            <a:r>
              <a:rPr lang="en-GB" sz="1800" b="1" dirty="0" err="1">
                <a:solidFill>
                  <a:schemeClr val="bg1"/>
                </a:solidFill>
                <a:latin typeface="Amatic SC" panose="00000500000000000000" pitchFamily="2" charset="-79"/>
                <a:cs typeface="Amatic SC" panose="00000500000000000000" pitchFamily="2" charset="-79"/>
              </a:rPr>
              <a:t>sociale</a:t>
            </a:r>
            <a:endParaRPr lang="en-GB" sz="18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0458113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711024" y="836531"/>
            <a:ext cx="9626028" cy="451418"/>
          </a:xfrm>
        </p:spPr>
        <p:txBody>
          <a:bodyPr/>
          <a:lstStyle/>
          <a:p>
            <a:r>
              <a:rPr lang="en-GB" sz="1800" dirty="0">
                <a:solidFill>
                  <a:schemeClr val="tx1">
                    <a:lumMod val="50000"/>
                  </a:schemeClr>
                </a:solidFill>
              </a:rPr>
              <a:t>					Fundación TAS </a:t>
            </a:r>
            <a:endParaRPr lang="en-US" sz="1800" dirty="0">
              <a:solidFill>
                <a:schemeClr val="tx1">
                  <a:lumMod val="50000"/>
                </a:schemeClr>
              </a:solidFill>
            </a:endParaRP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70558" y="1420937"/>
            <a:ext cx="12050884" cy="5347020"/>
          </a:xfrm>
        </p:spPr>
        <p:txBody>
          <a:bodyPr/>
          <a:lstStyle/>
          <a:p>
            <a:pPr>
              <a:lnSpc>
                <a:spcPct val="150000"/>
              </a:lnSpc>
            </a:pPr>
            <a:r>
              <a:rPr lang="en-GB" sz="900" b="1" dirty="0">
                <a:solidFill>
                  <a:srgbClr val="FFC652"/>
                </a:solidFill>
                <a:latin typeface="Josefin Sans" pitchFamily="2" charset="0"/>
              </a:rPr>
              <a:t>À PROPOS </a:t>
            </a:r>
            <a:endParaRPr lang="en-IE" sz="900" dirty="0">
              <a:solidFill>
                <a:srgbClr val="FFC652"/>
              </a:solidFill>
              <a:latin typeface="Josefin Sans" pitchFamily="2" charset="0"/>
            </a:endParaRPr>
          </a:p>
          <a:p>
            <a:pPr>
              <a:lnSpc>
                <a:spcPct val="150000"/>
              </a:lnSpc>
            </a:pPr>
            <a:r>
              <a:rPr lang="en-GB" sz="900" i="1" dirty="0">
                <a:latin typeface="Josefin Sans" pitchFamily="2" charset="0"/>
              </a:rPr>
              <a:t>La Fundación TAS </a:t>
            </a:r>
            <a:r>
              <a:rPr lang="en-GB" sz="900" dirty="0">
                <a:latin typeface="Josefin Sans" pitchFamily="2" charset="0"/>
              </a:rPr>
              <a:t>(la fondation TAS) est basée à </a:t>
            </a:r>
            <a:r>
              <a:rPr lang="en-GB" sz="900" dirty="0" err="1">
                <a:latin typeface="Josefin Sans" pitchFamily="2" charset="0"/>
              </a:rPr>
              <a:t>Brenes </a:t>
            </a:r>
            <a:r>
              <a:rPr lang="en-GB" sz="900" dirty="0">
                <a:latin typeface="Josefin Sans" pitchFamily="2" charset="0"/>
              </a:rPr>
              <a:t>(Séville) en Espagne. Elle aide les personnes handicapées et les personnes âgées à participer au marché du travail d'une manière qui </a:t>
            </a:r>
            <a:r>
              <a:rPr lang="en-GB" sz="900" dirty="0" err="1">
                <a:latin typeface="Josefin Sans" pitchFamily="2" charset="0"/>
              </a:rPr>
              <a:t>tienne</a:t>
            </a:r>
            <a:r>
              <a:rPr lang="en-GB" sz="900" dirty="0">
                <a:latin typeface="Josefin Sans" pitchFamily="2" charset="0"/>
              </a:rPr>
              <a:t> compte de leur handicap et qui leur convienne.  Grâce à son service d'insertion professionnelle, ces personnes sont guidées individuellement dans leur adaptation sociale et professionnelle et leur transition vers un emploi dans une entreprise normalisée ou dans le centre </a:t>
            </a:r>
            <a:r>
              <a:rPr lang="en-GB" sz="900" dirty="0" err="1">
                <a:latin typeface="Josefin Sans" pitchFamily="2" charset="0"/>
              </a:rPr>
              <a:t>d'emploi</a:t>
            </a:r>
            <a:r>
              <a:rPr lang="en-GB" sz="900" dirty="0">
                <a:latin typeface="Josefin Sans" pitchFamily="2" charset="0"/>
              </a:rPr>
              <a:t> special de la </a:t>
            </a:r>
            <a:r>
              <a:rPr lang="en-GB" sz="900" dirty="0" err="1">
                <a:latin typeface="Josefin Sans" pitchFamily="2" charset="0"/>
              </a:rPr>
              <a:t>Fondation</a:t>
            </a:r>
            <a:r>
              <a:rPr lang="en-GB" sz="900" dirty="0">
                <a:latin typeface="Josefin Sans" pitchFamily="2" charset="0"/>
              </a:rPr>
              <a:t>. Dans </a:t>
            </a:r>
            <a:r>
              <a:rPr lang="en-GB" sz="900" dirty="0" err="1">
                <a:latin typeface="Josefin Sans" pitchFamily="2" charset="0"/>
              </a:rPr>
              <a:t>ce</a:t>
            </a:r>
            <a:r>
              <a:rPr lang="en-GB" sz="900" dirty="0">
                <a:latin typeface="Josefin Sans" pitchFamily="2" charset="0"/>
              </a:rPr>
              <a:t> centre, les participants effectuent une "immersion contrôlée" dans un environnement de travail réel, où l'objectif est qu'ils effectuent un travail productif et </a:t>
            </a:r>
            <a:r>
              <a:rPr lang="en-GB" sz="900" dirty="0" err="1">
                <a:latin typeface="Josefin Sans" pitchFamily="2" charset="0"/>
              </a:rPr>
              <a:t>rémunéré</a:t>
            </a:r>
            <a:r>
              <a:rPr lang="en-GB" sz="900" dirty="0">
                <a:latin typeface="Josefin Sans" pitchFamily="2" charset="0"/>
              </a:rPr>
              <a:t> en fonction de </a:t>
            </a:r>
            <a:r>
              <a:rPr lang="en-GB" sz="900" dirty="0" err="1">
                <a:latin typeface="Josefin Sans" pitchFamily="2" charset="0"/>
              </a:rPr>
              <a:t>leur</a:t>
            </a:r>
            <a:r>
              <a:rPr lang="en-GB" sz="900" dirty="0">
                <a:latin typeface="Josefin Sans" pitchFamily="2" charset="0"/>
              </a:rPr>
              <a:t> situation </a:t>
            </a:r>
            <a:r>
              <a:rPr lang="en-GB" sz="900" dirty="0" err="1">
                <a:latin typeface="Josefin Sans" pitchFamily="2" charset="0"/>
              </a:rPr>
              <a:t>personnelle</a:t>
            </a:r>
            <a:r>
              <a:rPr lang="en-GB" sz="900" dirty="0">
                <a:latin typeface="Josefin Sans" pitchFamily="2" charset="0"/>
              </a:rPr>
              <a:t>..  </a:t>
            </a:r>
          </a:p>
          <a:p>
            <a:pPr>
              <a:lnSpc>
                <a:spcPct val="150000"/>
              </a:lnSpc>
            </a:pPr>
            <a:r>
              <a:rPr lang="en-GB" sz="900" dirty="0">
                <a:latin typeface="Josefin Sans" pitchFamily="2" charset="0"/>
              </a:rPr>
              <a:t>Pour plus d'informations, consultez le site </a:t>
            </a:r>
            <a:r>
              <a:rPr lang="en-GB" sz="9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https://www.fundaciontas.org.</a:t>
            </a:r>
            <a:endParaRPr lang="en-GB" sz="900" b="1" dirty="0">
              <a:latin typeface="Josefin Sans" pitchFamily="2" charset="0"/>
            </a:endParaRPr>
          </a:p>
          <a:p>
            <a:pPr algn="l">
              <a:lnSpc>
                <a:spcPct val="150000"/>
              </a:lnSpc>
            </a:pPr>
            <a:r>
              <a:rPr lang="en-GB" sz="900" b="1" dirty="0">
                <a:solidFill>
                  <a:srgbClr val="FFC652"/>
                </a:solidFill>
                <a:latin typeface="Josefin Sans" pitchFamily="2" charset="0"/>
              </a:rPr>
              <a:t>SOUTENIR L'INCLUSION ET LA CONNEXION SOCIALES</a:t>
            </a:r>
            <a:endParaRPr lang="en-IE" sz="900" dirty="0">
              <a:solidFill>
                <a:srgbClr val="FFC652"/>
              </a:solidFill>
              <a:latin typeface="Josefin Sans" pitchFamily="2" charset="0"/>
            </a:endParaRPr>
          </a:p>
          <a:p>
            <a:pPr>
              <a:lnSpc>
                <a:spcPct val="150000"/>
              </a:lnSpc>
            </a:pPr>
            <a:r>
              <a:rPr lang="en-GB" sz="900" dirty="0">
                <a:latin typeface="Josefin Sans" pitchFamily="2" charset="0"/>
              </a:rPr>
              <a:t>Les programmes de </a:t>
            </a:r>
            <a:r>
              <a:rPr lang="en-GB" sz="900" i="1" dirty="0">
                <a:latin typeface="Josefin Sans" pitchFamily="2" charset="0"/>
              </a:rPr>
              <a:t>la Fundación TAS </a:t>
            </a:r>
            <a:r>
              <a:rPr lang="en-GB" sz="900" dirty="0">
                <a:latin typeface="Josefin Sans" pitchFamily="2" charset="0"/>
              </a:rPr>
              <a:t>encouragent la participation à des activités de groupe et, par conséquent, l'interaction et la création de liens interpersonnels. Pour les personnes âgées et les personnes handicapées, le fait de partager du temps avec d'autres personnes dans des ateliers professionnels aide à atteindre de nouveaux objectifs de vie et à créer de nouvelles relations.  Les adultes en âge de travailler qui, en raison d'un accident, d'une maladie, etc., ont été retirés de leur vie professionnelle, peuvent être isolés socialement et perdre confiance pour se réinsérer seuls dans leur vie sociale et sur le marché du travail. La </a:t>
            </a:r>
            <a:r>
              <a:rPr lang="en-GB" sz="900" i="1" dirty="0">
                <a:latin typeface="Josefin Sans" pitchFamily="2" charset="0"/>
              </a:rPr>
              <a:t>Fundación TAS </a:t>
            </a:r>
            <a:r>
              <a:rPr lang="en-GB" sz="900" dirty="0">
                <a:latin typeface="Josefin Sans" pitchFamily="2" charset="0"/>
              </a:rPr>
              <a:t>aide ces personnes à accéder à un environnement de travail social et solidaire. </a:t>
            </a:r>
            <a:endParaRPr lang="en-IE" sz="900" dirty="0">
              <a:latin typeface="Josefin Sans" pitchFamily="2" charset="0"/>
            </a:endParaRPr>
          </a:p>
          <a:p>
            <a:pPr>
              <a:lnSpc>
                <a:spcPct val="150000"/>
              </a:lnSpc>
            </a:pPr>
            <a:endParaRPr lang="en-US" sz="900" b="1" dirty="0">
              <a:latin typeface="Josefin Sans" pitchFamily="2" charset="0"/>
            </a:endParaRPr>
          </a:p>
          <a:p>
            <a:pPr>
              <a:lnSpc>
                <a:spcPct val="150000"/>
              </a:lnSpc>
            </a:pPr>
            <a:r>
              <a:rPr lang="en-US" sz="900" b="1" dirty="0">
                <a:solidFill>
                  <a:srgbClr val="FFC652"/>
                </a:solidFill>
                <a:latin typeface="Josefin Sans" pitchFamily="2" charset="0"/>
              </a:rPr>
              <a:t>SOUTENIR L'ACTIVITÉ PHYSIQUE POUR RESTER EN BONNE SANTÉ</a:t>
            </a:r>
            <a:endParaRPr lang="en-IE" sz="900" b="1" dirty="0">
              <a:solidFill>
                <a:srgbClr val="FFC652"/>
              </a:solidFill>
              <a:latin typeface="Josefin Sans" pitchFamily="2" charset="0"/>
            </a:endParaRPr>
          </a:p>
          <a:p>
            <a:pPr>
              <a:lnSpc>
                <a:spcPct val="150000"/>
              </a:lnSpc>
            </a:pPr>
            <a:r>
              <a:rPr lang="en-GB" sz="900" dirty="0">
                <a:latin typeface="Josefin Sans" pitchFamily="2" charset="0"/>
              </a:rPr>
              <a:t>Les programmes de </a:t>
            </a:r>
            <a:r>
              <a:rPr lang="en-GB" sz="900" i="1" dirty="0">
                <a:latin typeface="Josefin Sans" pitchFamily="2" charset="0"/>
              </a:rPr>
              <a:t>la Fundación TAS </a:t>
            </a:r>
            <a:r>
              <a:rPr lang="en-GB" sz="900" dirty="0">
                <a:latin typeface="Josefin Sans" pitchFamily="2" charset="0"/>
              </a:rPr>
              <a:t>aident à lutter contre l'isolement social qui peut conduire à négliger l'alimentation et la condition physique, et à développer des problèmes de santé mentale tels que la dépression. Les programmes comportent des exercices physiques également liés à des activités complémentaires organisées par la Fondation, par le biais d'un programme de loisirs et d'autonomie personnelle.</a:t>
            </a:r>
            <a:endParaRPr lang="en-IE" sz="900" dirty="0">
              <a:latin typeface="Josefin Sans" pitchFamily="2" charset="0"/>
            </a:endParaRPr>
          </a:p>
          <a:p>
            <a:pPr>
              <a:lnSpc>
                <a:spcPct val="150000"/>
              </a:lnSpc>
            </a:pPr>
            <a:r>
              <a:rPr lang="en-US" sz="900" b="1" i="1" dirty="0">
                <a:latin typeface="Josefin Sans" pitchFamily="2" charset="0"/>
              </a:rPr>
              <a:t> </a:t>
            </a:r>
          </a:p>
          <a:p>
            <a:pPr>
              <a:lnSpc>
                <a:spcPct val="150000"/>
              </a:lnSpc>
            </a:pPr>
            <a:endParaRPr lang="en-IE" sz="900" dirty="0">
              <a:latin typeface="Josefin Sans" pitchFamily="2" charset="0"/>
            </a:endParaRPr>
          </a:p>
          <a:p>
            <a:pPr>
              <a:lnSpc>
                <a:spcPct val="150000"/>
              </a:lnSpc>
            </a:pPr>
            <a:r>
              <a:rPr lang="en-US" sz="900" b="1" dirty="0">
                <a:solidFill>
                  <a:srgbClr val="FFC652"/>
                </a:solidFill>
                <a:latin typeface="Josefin Sans" pitchFamily="2" charset="0"/>
              </a:rPr>
              <a:t>SOUTENIR L'APPRENTISSAGE DES ADULTES</a:t>
            </a:r>
            <a:endParaRPr lang="en-IE" sz="900" b="1" dirty="0">
              <a:solidFill>
                <a:srgbClr val="FFC652"/>
              </a:solidFill>
              <a:latin typeface="Josefin Sans" pitchFamily="2" charset="0"/>
            </a:endParaRPr>
          </a:p>
          <a:p>
            <a:pPr>
              <a:lnSpc>
                <a:spcPct val="150000"/>
              </a:lnSpc>
            </a:pPr>
            <a:r>
              <a:rPr lang="en-GB" sz="900" dirty="0">
                <a:latin typeface="Josefin Sans" pitchFamily="2" charset="0"/>
              </a:rPr>
              <a:t>L'éducation des adultes est une partie fondamentale du travail effectué à partir de cet ensemble intégré de ressources pour l'emploi. La </a:t>
            </a:r>
            <a:r>
              <a:rPr lang="en-GB" sz="900" i="1" dirty="0">
                <a:latin typeface="Josefin Sans" pitchFamily="2" charset="0"/>
              </a:rPr>
              <a:t>Fundación TAS </a:t>
            </a:r>
            <a:r>
              <a:rPr lang="en-GB" sz="900" dirty="0">
                <a:latin typeface="Josefin Sans" pitchFamily="2" charset="0"/>
              </a:rPr>
              <a:t>réalise des ateliers professionnels dans une perspective de pré-emploi et dans le SEC, avec une orientation directe vers le marché du travail.</a:t>
            </a:r>
            <a:endParaRPr lang="en-IE" sz="900" dirty="0">
              <a:latin typeface="Josefin Sans" pitchFamily="2" charset="0"/>
            </a:endParaRPr>
          </a:p>
          <a:p>
            <a:pPr>
              <a:lnSpc>
                <a:spcPct val="150000"/>
              </a:lnSpc>
            </a:pPr>
            <a:r>
              <a:rPr lang="en-US" sz="900" b="1" i="1" dirty="0">
                <a:latin typeface="Josefin Sans" pitchFamily="2" charset="0"/>
              </a:rPr>
              <a:t> </a:t>
            </a:r>
            <a:endParaRPr lang="en-IE" sz="900" dirty="0">
              <a:latin typeface="Josefin Sans" pitchFamily="2" charset="0"/>
            </a:endParaRPr>
          </a:p>
          <a:p>
            <a:pPr>
              <a:lnSpc>
                <a:spcPct val="150000"/>
              </a:lnSpc>
            </a:pPr>
            <a:r>
              <a:rPr lang="en-GB" sz="900" b="1" dirty="0">
                <a:solidFill>
                  <a:srgbClr val="FFC652"/>
                </a:solidFill>
                <a:latin typeface="Josefin Sans" pitchFamily="2" charset="0"/>
              </a:rPr>
              <a:t>COMMENT L'ORGANISATION EST-ELLE FINANCÉE ?</a:t>
            </a:r>
            <a:endParaRPr lang="en-IE" sz="900" dirty="0">
              <a:solidFill>
                <a:srgbClr val="FFC652"/>
              </a:solidFill>
              <a:latin typeface="Josefin Sans" pitchFamily="2" charset="0"/>
            </a:endParaRPr>
          </a:p>
          <a:p>
            <a:pPr>
              <a:lnSpc>
                <a:spcPct val="150000"/>
              </a:lnSpc>
            </a:pPr>
            <a:r>
              <a:rPr lang="en-GB" sz="900" dirty="0">
                <a:latin typeface="Josefin Sans" pitchFamily="2" charset="0"/>
              </a:rPr>
              <a:t>Grâce aux contributions des entités publiques, du mécénat, des bénéficiaires, des banques, des micro-donateurs (particuliers et entreprises), des confréries, etc. Environ 67% sont des financements publics et 33% sont des financements privés.</a:t>
            </a:r>
            <a:endParaRPr lang="en-IE" sz="900" dirty="0">
              <a:latin typeface="Josefin Sans" pitchFamily="2" charset="0"/>
            </a:endParaRPr>
          </a:p>
          <a:p>
            <a:pPr>
              <a:lnSpc>
                <a:spcPct val="150000"/>
              </a:lnSpc>
            </a:pPr>
            <a:r>
              <a:rPr lang="en-GB" sz="900" b="1" i="1" dirty="0">
                <a:latin typeface="Josefin Sans" pitchFamily="2" charset="0"/>
              </a:rPr>
              <a:t> </a:t>
            </a:r>
            <a:endParaRPr lang="en-IE" sz="900" dirty="0">
              <a:latin typeface="Josefin Sans" pitchFamily="2" charset="0"/>
            </a:endParaRPr>
          </a:p>
          <a:p>
            <a:pPr>
              <a:lnSpc>
                <a:spcPct val="150000"/>
              </a:lnSpc>
            </a:pPr>
            <a:r>
              <a:rPr lang="fr-FR" sz="900" b="1" dirty="0">
                <a:solidFill>
                  <a:srgbClr val="FFC652"/>
                </a:solidFill>
                <a:latin typeface="Josefin Sans" pitchFamily="2" charset="0"/>
              </a:rPr>
              <a:t>QUI PEUT BENEFICIER DE CETTE INITIATIVE ?</a:t>
            </a:r>
            <a:endParaRPr lang="en-IE" sz="900" dirty="0">
              <a:solidFill>
                <a:srgbClr val="FFC652"/>
              </a:solidFill>
              <a:latin typeface="Josefin Sans" pitchFamily="2" charset="0"/>
            </a:endParaRPr>
          </a:p>
          <a:p>
            <a:pPr>
              <a:lnSpc>
                <a:spcPct val="150000"/>
              </a:lnSpc>
            </a:pPr>
            <a:r>
              <a:rPr lang="en-GB" sz="900" dirty="0">
                <a:latin typeface="Josefin Sans" pitchFamily="2" charset="0"/>
              </a:rPr>
              <a:t>Le personnel technique de la Fondation (psychologues, thérapeutes, etc.) oriente les personnes qui répondent potentiellement aux critères d'emploi, en coordonnant son travail avec les différents services d'emploi.</a:t>
            </a:r>
            <a:endParaRPr lang="en-IE" sz="900" dirty="0">
              <a:latin typeface="Josefin Sans" pitchFamily="2" charset="0"/>
            </a:endParaRPr>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86</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a:srcRect l="5577" r="5577"/>
          <a:stretch>
            <a:fillRect/>
          </a:stretch>
        </p:blipFill>
        <p:spPr>
          <a:xfrm>
            <a:off x="8579631" y="245401"/>
            <a:ext cx="3599492" cy="945691"/>
          </a:xfrm>
        </p:spPr>
      </p:pic>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a:extLst>
              <a:ext uri="{28A0092B-C50C-407E-A947-70E740481C1C}">
                <a14:useLocalDpi xmlns:a14="http://schemas.microsoft.com/office/drawing/2010/main" val="0"/>
              </a:ext>
            </a:extLst>
          </a:blip>
          <a:srcRect t="32000" b="31111"/>
          <a:stretch/>
        </p:blipFill>
        <p:spPr bwMode="auto">
          <a:xfrm>
            <a:off x="3956465" y="180756"/>
            <a:ext cx="1323907" cy="488458"/>
          </a:xfrm>
          <a:prstGeom prst="rect">
            <a:avLst/>
          </a:prstGeom>
          <a:ln>
            <a:noFill/>
          </a:ln>
          <a:extLst>
            <a:ext uri="{53640926-AAD7-44D8-BBD7-CCE9431645EC}">
              <a14:shadowObscured xmlns:a14="http://schemas.microsoft.com/office/drawing/2010/main"/>
            </a:ext>
          </a:extLst>
        </p:spPr>
      </p:pic>
      <p:sp>
        <p:nvSpPr>
          <p:cNvPr id="46" name="Text Placeholder 24">
            <a:extLst>
              <a:ext uri="{FF2B5EF4-FFF2-40B4-BE49-F238E27FC236}">
                <a16:creationId xmlns:a16="http://schemas.microsoft.com/office/drawing/2014/main" id="{73C480A3-38F2-8649-B3F5-C935B357EAD4}"/>
              </a:ext>
            </a:extLst>
          </p:cNvPr>
          <p:cNvSpPr txBox="1">
            <a:spLocks/>
          </p:cNvSpPr>
          <p:nvPr/>
        </p:nvSpPr>
        <p:spPr>
          <a:xfrm>
            <a:off x="2532704" y="4980524"/>
            <a:ext cx="9588738" cy="294359"/>
          </a:xfrm>
          <a:prstGeom prst="rect">
            <a:avLst/>
          </a:prstGeom>
        </p:spPr>
        <p:txBody>
          <a:bodyPr vert="horz" lIns="58652" tIns="29326" rIns="58652" bIns="29326"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1100" dirty="0"/>
              <a:t>LA PRESCRIPTION SOCIALE POUR LES PERSONNES HANDICAPÉES GRÂCE AU TRAVAIL COLLABORATIF</a:t>
            </a: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CDB2FCF-E66B-D23F-6ABD-51F3FBD5AAC3}"/>
                  </a:ext>
                </a:extLst>
              </p:cNvPr>
              <p:cNvGraphicFramePr>
                <a:graphicFrameLocks noChangeAspect="1"/>
              </p:cNvGraphicFramePr>
              <p:nvPr/>
            </p:nvGraphicFramePr>
            <p:xfrm>
              <a:off x="-1573855" y="2890967"/>
              <a:ext cx="1212242" cy="1714500"/>
            </p:xfrm>
            <a:graphic>
              <a:graphicData uri="http://schemas.microsoft.com/office/powerpoint/2016/slidezoom">
                <pslz:sldZm>
                  <pslz:sldZmObj sldId="363" cId="729295042">
                    <pslz:zmPr id="{2F74AE24-F4CC-41B9-95EF-6B7867100F6D}" returnToParent="0" transitionDur="1000">
                      <p166:blipFill xmlns:p166="http://schemas.microsoft.com/office/powerpoint/2016/6/main">
                        <a:blip r:embed="rId6"/>
                        <a:stretch>
                          <a:fillRect/>
                        </a:stretch>
                      </p166:blipFill>
                      <p166:spPr xmlns:p166="http://schemas.microsoft.com/office/powerpoint/2016/6/main">
                        <a:xfrm>
                          <a:off x="0" y="0"/>
                          <a:ext cx="1212242" cy="1714500"/>
                        </a:xfrm>
                        <a:prstGeom prst="rect">
                          <a:avLst/>
                        </a:prstGeom>
                        <a:ln w="3175">
                          <a:solidFill>
                            <a:prstClr val="ltGray"/>
                          </a:solidFill>
                        </a:ln>
                      </p166:spPr>
                    </pslz:zmPr>
                  </pslz:sldZmObj>
                </pslz:sldZm>
              </a:graphicData>
            </a:graphic>
          </p:graphicFrame>
        </mc:Choice>
        <mc:Fallback xmlns:p14="http://schemas.microsoft.com/office/powerpoint/2010/main" xmlns:p166="http://schemas.microsoft.com/office/powerpoint/2016/6/main" xmlns:a14="http://schemas.microsoft.com/office/drawing/2010/main" xmlns:ahyp="http://schemas.microsoft.com/office/drawing/2018/hyperlinkcolor" xmlns:a16="http://schemas.microsoft.com/office/drawing/2014/main" xmlns="">
          <p:pic>
            <p:nvPicPr>
              <p:cNvPr id="3" name="Slide Zoom 2">
                <a:extLst>
                  <a:ext uri="{FF2B5EF4-FFF2-40B4-BE49-F238E27FC236}">
                    <a16:creationId xmlns:a16="http://schemas.microsoft.com/office/drawing/2014/main" id="{1CDB2FCF-E66B-D23F-6ABD-51F3FBD5AAC3}"/>
                  </a:ext>
                </a:extLst>
              </p:cNvPr>
              <p:cNvPicPr>
                <a:picLocks noGrp="1" noRot="1" noChangeAspect="1" noMove="1" noResize="1" noEditPoints="1" noAdjustHandles="1" noChangeArrowheads="1" noChangeShapeType="1"/>
              </p:cNvPicPr>
              <p:nvPr/>
            </p:nvPicPr>
            <p:blipFill>
              <a:blip r:embed="rId7"/>
              <a:stretch>
                <a:fillRect/>
              </a:stretch>
            </p:blipFill>
            <p:spPr>
              <a:xfrm>
                <a:off x="-1573855" y="2890967"/>
                <a:ext cx="1212242" cy="1714500"/>
              </a:xfrm>
              <a:prstGeom prst="rect">
                <a:avLst/>
              </a:prstGeom>
              <a:ln w="3175">
                <a:solidFill>
                  <a:prstClr val="ltGray"/>
                </a:solidFill>
              </a:ln>
            </p:spPr>
          </p:pic>
        </mc:Fallback>
      </mc:AlternateContent>
      <p:sp>
        <p:nvSpPr>
          <p:cNvPr id="2" name="TextBox 1">
            <a:extLst>
              <a:ext uri="{FF2B5EF4-FFF2-40B4-BE49-F238E27FC236}">
                <a16:creationId xmlns:a16="http://schemas.microsoft.com/office/drawing/2014/main" id="{6EF1A14F-811E-99A8-CDD5-EC98EE650B44}"/>
              </a:ext>
            </a:extLst>
          </p:cNvPr>
          <p:cNvSpPr txBox="1"/>
          <p:nvPr/>
        </p:nvSpPr>
        <p:spPr>
          <a:xfrm>
            <a:off x="1283882" y="285262"/>
            <a:ext cx="1745673" cy="584775"/>
          </a:xfrm>
          <a:prstGeom prst="rect">
            <a:avLst/>
          </a:prstGeom>
          <a:noFill/>
        </p:spPr>
        <p:txBody>
          <a:bodyPr wrap="square" rtlCol="0">
            <a:spAutoFit/>
          </a:bodyPr>
          <a:lstStyle/>
          <a:p>
            <a:pPr algn="ctr"/>
            <a:r>
              <a:rPr lang="en-GB" sz="1600" b="1" dirty="0">
                <a:solidFill>
                  <a:schemeClr val="bg1"/>
                </a:solidFill>
                <a:latin typeface="Amatic SC" panose="00000500000000000000" pitchFamily="2" charset="-79"/>
                <a:cs typeface="Amatic SC" panose="00000500000000000000" pitchFamily="2" charset="-79"/>
              </a:rPr>
              <a:t>MODELE de prescription sociale</a:t>
            </a:r>
          </a:p>
        </p:txBody>
      </p:sp>
      <p:sp>
        <p:nvSpPr>
          <p:cNvPr id="5" name="Freeform 15">
            <a:hlinkClick r:id="rId3"/>
            <a:extLst>
              <a:ext uri="{FF2B5EF4-FFF2-40B4-BE49-F238E27FC236}">
                <a16:creationId xmlns:a16="http://schemas.microsoft.com/office/drawing/2014/main" id="{33AC4453-8BB6-E34E-9CA5-A8C4255469D6}"/>
              </a:ext>
            </a:extLst>
          </p:cNvPr>
          <p:cNvSpPr/>
          <p:nvPr/>
        </p:nvSpPr>
        <p:spPr>
          <a:xfrm>
            <a:off x="7726008" y="704070"/>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7" name="ZoneTexte 6">
            <a:extLst>
              <a:ext uri="{FF2B5EF4-FFF2-40B4-BE49-F238E27FC236}">
                <a16:creationId xmlns:a16="http://schemas.microsoft.com/office/drawing/2014/main" id="{989F5D08-0FF0-D832-2B6D-A0E7A9CD6277}"/>
              </a:ext>
            </a:extLst>
          </p:cNvPr>
          <p:cNvSpPr txBox="1"/>
          <p:nvPr/>
        </p:nvSpPr>
        <p:spPr>
          <a:xfrm>
            <a:off x="7605565" y="800860"/>
            <a:ext cx="1094509" cy="523220"/>
          </a:xfrm>
          <a:prstGeom prst="rect">
            <a:avLst/>
          </a:prstGeom>
          <a:noFill/>
        </p:spPr>
        <p:txBody>
          <a:bodyPr wrap="square" rtlCol="0">
            <a:spAutoFit/>
          </a:bodyPr>
          <a:lstStyle/>
          <a:p>
            <a:pPr algn="ctr"/>
            <a:r>
              <a:rPr lang="fr-FR" sz="1400" dirty="0">
                <a:solidFill>
                  <a:schemeClr val="bg1"/>
                </a:solidFill>
                <a:hlinkClick r:id="rId3">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4" name="Ribbon: Curved and Tilted Up 1">
            <a:extLst>
              <a:ext uri="{FF2B5EF4-FFF2-40B4-BE49-F238E27FC236}">
                <a16:creationId xmlns:a16="http://schemas.microsoft.com/office/drawing/2014/main" id="{BFE1630F-EEF1-597B-C493-50286ABE32F4}"/>
              </a:ext>
            </a:extLst>
          </p:cNvPr>
          <p:cNvSpPr/>
          <p:nvPr/>
        </p:nvSpPr>
        <p:spPr>
          <a:xfrm>
            <a:off x="313754" y="321745"/>
            <a:ext cx="3599491" cy="996067"/>
          </a:xfrm>
          <a:prstGeom prst="ellipseRibbon2">
            <a:avLst>
              <a:gd name="adj1" fmla="val 30450"/>
              <a:gd name="adj2" fmla="val 50000"/>
              <a:gd name="adj3"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err="1">
                <a:solidFill>
                  <a:schemeClr val="bg1"/>
                </a:solidFill>
                <a:latin typeface="Amatic SC" panose="00000500000000000000" pitchFamily="2" charset="-79"/>
                <a:cs typeface="Amatic SC" panose="00000500000000000000" pitchFamily="2" charset="-79"/>
              </a:rPr>
              <a:t>Modèle</a:t>
            </a:r>
            <a:r>
              <a:rPr lang="en-GB" sz="1800" b="1" dirty="0">
                <a:solidFill>
                  <a:schemeClr val="bg1"/>
                </a:solidFill>
                <a:latin typeface="Amatic SC" panose="00000500000000000000" pitchFamily="2" charset="-79"/>
                <a:cs typeface="Amatic SC" panose="00000500000000000000" pitchFamily="2" charset="-79"/>
              </a:rPr>
              <a:t> de prescription </a:t>
            </a:r>
            <a:r>
              <a:rPr lang="en-GB" sz="1800" b="1" dirty="0" err="1">
                <a:solidFill>
                  <a:schemeClr val="bg1"/>
                </a:solidFill>
                <a:latin typeface="Amatic SC" panose="00000500000000000000" pitchFamily="2" charset="-79"/>
                <a:cs typeface="Amatic SC" panose="00000500000000000000" pitchFamily="2" charset="-79"/>
              </a:rPr>
              <a:t>sociale</a:t>
            </a:r>
            <a:endParaRPr lang="en-GB" sz="1800" b="1" dirty="0">
              <a:solidFill>
                <a:schemeClr val="bg1"/>
              </a:solidFill>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1485058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4"/>
          <p:cNvPicPr>
            <a:picLocks noGrp="1"/>
          </p:cNvPicPr>
          <p:nvPr>
            <p:ph type="pic" sz="quarter" idx="34"/>
          </p:nvPr>
        </p:nvPicPr>
        <p:blipFill>
          <a:blip r:embed="rId2"/>
          <a:srcRect t="14279" b="14279"/>
          <a:stretch>
            <a:fillRect/>
          </a:stretch>
        </p:blipFill>
        <p:spPr bwMode="auto">
          <a:xfrm>
            <a:off x="8163016" y="267058"/>
            <a:ext cx="3495584" cy="828443"/>
          </a:xfrm>
          <a:prstGeom prst="rect">
            <a:avLst/>
          </a:prstGeo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272696" y="778263"/>
            <a:ext cx="9626028" cy="298753"/>
          </a:xfrm>
        </p:spPr>
        <p:txBody>
          <a:bodyPr/>
          <a:lstStyle/>
          <a:p>
            <a:r>
              <a:rPr lang="en-IE" sz="1800" dirty="0">
                <a:solidFill>
                  <a:schemeClr val="tx1">
                    <a:lumMod val="50000"/>
                  </a:schemeClr>
                </a:solidFill>
              </a:rPr>
              <a:t>                                                                           Changement de point de vue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256811" y="1469280"/>
            <a:ext cx="11718350" cy="5394129"/>
          </a:xfrm>
        </p:spPr>
        <p:txBody>
          <a:bodyPr/>
          <a:lstStyle/>
          <a:p>
            <a:r>
              <a:rPr lang="en-GB" sz="900" b="1" dirty="0">
                <a:solidFill>
                  <a:srgbClr val="FFC652"/>
                </a:solidFill>
                <a:latin typeface="Josefin Sans" pitchFamily="2" charset="0"/>
              </a:rPr>
              <a:t>À PROPOS  </a:t>
            </a:r>
            <a:endParaRPr lang="en-IE" sz="900" dirty="0">
              <a:solidFill>
                <a:srgbClr val="FFC652"/>
              </a:solidFill>
              <a:latin typeface="Josefin Sans" pitchFamily="2" charset="0"/>
            </a:endParaRPr>
          </a:p>
          <a:p>
            <a:pPr>
              <a:lnSpc>
                <a:spcPct val="150000"/>
              </a:lnSpc>
            </a:pPr>
            <a:r>
              <a:rPr lang="en-GB" sz="900" dirty="0">
                <a:latin typeface="Josefin Sans" pitchFamily="2" charset="0"/>
              </a:rPr>
              <a:t>"Change of View" est basé dans toute l'Europe. Il </a:t>
            </a:r>
            <a:r>
              <a:rPr lang="en-GB" sz="900" dirty="0" err="1">
                <a:latin typeface="Josefin Sans" pitchFamily="2" charset="0"/>
              </a:rPr>
              <a:t>s'agit</a:t>
            </a:r>
            <a:r>
              <a:rPr lang="en-GB" sz="900" dirty="0">
                <a:latin typeface="Josefin Sans" pitchFamily="2" charset="0"/>
              </a:rPr>
              <a:t> d’un jeu de plateau </a:t>
            </a:r>
            <a:r>
              <a:rPr lang="en-GB" sz="900" dirty="0" err="1">
                <a:latin typeface="Josefin Sans" pitchFamily="2" charset="0"/>
              </a:rPr>
              <a:t>en</a:t>
            </a:r>
            <a:r>
              <a:rPr lang="en-GB" sz="900" dirty="0">
                <a:latin typeface="Josefin Sans" pitchFamily="2" charset="0"/>
              </a:rPr>
              <a:t> </a:t>
            </a:r>
            <a:r>
              <a:rPr lang="en-GB" sz="900" dirty="0" err="1">
                <a:latin typeface="Josefin Sans" pitchFamily="2" charset="0"/>
              </a:rPr>
              <a:t>ligne</a:t>
            </a:r>
            <a:r>
              <a:rPr lang="en-GB" sz="900" dirty="0">
                <a:latin typeface="Josefin Sans" pitchFamily="2" charset="0"/>
              </a:rPr>
              <a:t> </a:t>
            </a:r>
            <a:r>
              <a:rPr lang="en-GB" sz="900" dirty="0" err="1">
                <a:latin typeface="Josefin Sans" pitchFamily="2" charset="0"/>
              </a:rPr>
              <a:t>destiné</a:t>
            </a:r>
            <a:r>
              <a:rPr lang="en-GB" sz="900" dirty="0">
                <a:latin typeface="Josefin Sans" pitchFamily="2" charset="0"/>
              </a:rPr>
              <a:t> à être utilisé par les professionnels qui travaillent avec les populations vulnérables, dans un but éducatif et de soutien. Le jeu remet en question les préjugés intériorisés et les croyances négatives des personnes vulnérables. </a:t>
            </a:r>
            <a:r>
              <a:rPr lang="en-IE" sz="900" dirty="0">
                <a:latin typeface="Josefin Sans" pitchFamily="2" charset="0"/>
              </a:rPr>
              <a:t>Il </a:t>
            </a:r>
            <a:r>
              <a:rPr lang="en-GB" sz="900" dirty="0">
                <a:latin typeface="Josefin Sans" pitchFamily="2" charset="0"/>
              </a:rPr>
              <a:t>a été développé par un certain nombre de partenaires européens et peut être consulté sur Internet. En jouant à ce jeu, les utilisateurs acquièrent une meilleure connaissance de leurs propres points de vue et de ceux des autres. Le jeu est responsabilisant et permet aux utilisateurs de diriger leur propre processus d'apprentissage. Cet exemple de prescription sociale a été créé pour les éducateurs et les professionnels travaillant avec des populations vulnérables. </a:t>
            </a:r>
            <a:endParaRPr lang="en-IE" sz="900" dirty="0">
              <a:latin typeface="Josefin Sans" pitchFamily="2" charset="0"/>
            </a:endParaRPr>
          </a:p>
          <a:p>
            <a:pPr>
              <a:lnSpc>
                <a:spcPct val="150000"/>
              </a:lnSpc>
            </a:pPr>
            <a:endParaRPr lang="en-GB" sz="900" dirty="0">
              <a:latin typeface="Josefin Sans" pitchFamily="2" charset="0"/>
            </a:endParaRPr>
          </a:p>
          <a:p>
            <a:pPr>
              <a:lnSpc>
                <a:spcPct val="150000"/>
              </a:lnSpc>
            </a:pPr>
            <a:r>
              <a:rPr lang="en-GB" sz="900" dirty="0">
                <a:latin typeface="Josefin Sans" pitchFamily="2" charset="0"/>
              </a:rPr>
              <a:t>Pour plus d'informations, consultez le site </a:t>
            </a:r>
            <a:r>
              <a:rPr lang="en-GB" sz="900" u="sng" dirty="0">
                <a:solidFill>
                  <a:schemeClr val="tx1"/>
                </a:solidFill>
                <a:latin typeface="Josefin Sans" pitchFamily="2" charset="0"/>
              </a:rPr>
              <a:t>https://change-of-view.eu/. </a:t>
            </a:r>
            <a:endParaRPr lang="en-IE" sz="900" u="sng" dirty="0">
              <a:solidFill>
                <a:schemeClr val="tx1"/>
              </a:solidFill>
              <a:latin typeface="Josefin Sans" pitchFamily="2" charset="0"/>
            </a:endParaRPr>
          </a:p>
          <a:p>
            <a:pPr>
              <a:lnSpc>
                <a:spcPct val="150000"/>
              </a:lnSpc>
            </a:pPr>
            <a:r>
              <a:rPr lang="en-GB" sz="9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https://culture-sante-aquitaine.com/le-laboratoire/nos-projets/change-of-view/</a:t>
            </a:r>
            <a:endParaRPr lang="en-IE" sz="900" u="sng" dirty="0">
              <a:solidFill>
                <a:schemeClr val="tx1"/>
              </a:solidFill>
              <a:latin typeface="Josefin Sans" pitchFamily="2" charset="0"/>
            </a:endParaRPr>
          </a:p>
          <a:p>
            <a:pPr>
              <a:lnSpc>
                <a:spcPct val="150000"/>
              </a:lnSpc>
            </a:pPr>
            <a:r>
              <a:rPr lang="en-GB" sz="900" u="sng" dirty="0">
                <a:solidFill>
                  <a:schemeClr val="tx1"/>
                </a:solidFill>
                <a:latin typeface="Josefin Sans" pitchFamily="2" charset="0"/>
                <a:hlinkClick r:id="rId4">
                  <a:extLst>
                    <a:ext uri="{A12FA001-AC4F-418D-AE19-62706E023703}">
                      <ahyp:hlinkClr xmlns:ahyp="http://schemas.microsoft.com/office/drawing/2018/hyperlinkcolor" val="tx"/>
                    </a:ext>
                  </a:extLst>
                </a:hlinkClick>
              </a:rPr>
              <a:t> https://www.facebook.com/ChangeOfView.Erasmus/ </a:t>
            </a:r>
            <a:endParaRPr lang="en-IE" sz="900" u="sng" dirty="0">
              <a:solidFill>
                <a:schemeClr val="tx1"/>
              </a:solidFill>
              <a:latin typeface="Josefin Sans" pitchFamily="2" charset="0"/>
            </a:endParaRPr>
          </a:p>
          <a:p>
            <a:pPr>
              <a:lnSpc>
                <a:spcPct val="150000"/>
              </a:lnSpc>
            </a:pPr>
            <a:r>
              <a:rPr lang="en-GB" sz="900" dirty="0">
                <a:latin typeface="Josefin Sans" pitchFamily="2" charset="0"/>
              </a:rPr>
              <a:t> </a:t>
            </a:r>
            <a:endParaRPr lang="en-GB" sz="900" b="1" dirty="0">
              <a:latin typeface="Josefin Sans" pitchFamily="2" charset="0"/>
            </a:endParaRPr>
          </a:p>
          <a:p>
            <a:pPr algn="l">
              <a:lnSpc>
                <a:spcPct val="150000"/>
              </a:lnSpc>
            </a:pPr>
            <a:r>
              <a:rPr lang="en-GB" sz="900" b="1" dirty="0">
                <a:solidFill>
                  <a:srgbClr val="FFC652"/>
                </a:solidFill>
                <a:latin typeface="Josefin Sans" pitchFamily="2" charset="0"/>
              </a:rPr>
              <a:t>SOUTENIR L'INCLUSION ET LA CONNEXION SOCIALES</a:t>
            </a:r>
            <a:endParaRPr lang="en-IE" sz="900" dirty="0">
              <a:solidFill>
                <a:srgbClr val="FFC652"/>
              </a:solidFill>
              <a:latin typeface="Josefin Sans" pitchFamily="2" charset="0"/>
            </a:endParaRPr>
          </a:p>
          <a:p>
            <a:pPr>
              <a:lnSpc>
                <a:spcPct val="150000"/>
              </a:lnSpc>
            </a:pPr>
            <a:r>
              <a:rPr lang="en-GB" sz="900" dirty="0">
                <a:latin typeface="Josefin Sans" pitchFamily="2" charset="0"/>
              </a:rPr>
              <a:t>Ce projet permet aux personnes vulnérables de jouer ensemble à des jeux en ligne. Le jeu facilite l'inclusion car, en l'utilisant, les personnes vulnérables gagnent en estime de soi et en compétences sociales, et acquièrent la confiance nécessaire pour être plus actives dans la société. </a:t>
            </a:r>
            <a:endParaRPr lang="en-IE" sz="900" dirty="0">
              <a:latin typeface="Josefin Sans" pitchFamily="2" charset="0"/>
            </a:endParaRPr>
          </a:p>
          <a:p>
            <a:pPr>
              <a:lnSpc>
                <a:spcPct val="150000"/>
              </a:lnSpc>
            </a:pPr>
            <a:r>
              <a:rPr lang="en-US" sz="900" b="1" dirty="0">
                <a:latin typeface="Josefin Sans" pitchFamily="2" charset="0"/>
              </a:rPr>
              <a:t> </a:t>
            </a:r>
            <a:r>
              <a:rPr lang="en-US" sz="900" b="1" dirty="0">
                <a:solidFill>
                  <a:srgbClr val="FFC652"/>
                </a:solidFill>
                <a:latin typeface="Josefin Sans" pitchFamily="2" charset="0"/>
              </a:rPr>
              <a:t>SOUTENIR L'APPRENTISSAGE DES ADULTES</a:t>
            </a:r>
            <a:endParaRPr lang="en-IE" sz="900" dirty="0">
              <a:solidFill>
                <a:srgbClr val="FFC652"/>
              </a:solidFill>
              <a:latin typeface="Josefin Sans" pitchFamily="2" charset="0"/>
            </a:endParaRPr>
          </a:p>
          <a:p>
            <a:pPr>
              <a:lnSpc>
                <a:spcPct val="150000"/>
              </a:lnSpc>
            </a:pPr>
            <a:r>
              <a:rPr lang="en-US" sz="900" dirty="0">
                <a:latin typeface="Josefin Sans" pitchFamily="2" charset="0"/>
              </a:rPr>
              <a:t>Il permet aux adultes vulnérables de mieux comprendre leur propre esprit et leurs propres croyances. En tant que jeu numérique, il contribue également à développer les compétences numériques. </a:t>
            </a:r>
            <a:endParaRPr lang="en-IE"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endParaRPr lang="en-US" sz="900" dirty="0">
              <a:latin typeface="Josefin Sans" pitchFamily="2" charset="0"/>
            </a:endParaRPr>
          </a:p>
          <a:p>
            <a:pPr>
              <a:lnSpc>
                <a:spcPct val="150000"/>
              </a:lnSpc>
            </a:pPr>
            <a:r>
              <a:rPr lang="en-GB" sz="900" b="1" dirty="0">
                <a:solidFill>
                  <a:srgbClr val="FFC652"/>
                </a:solidFill>
                <a:latin typeface="Josefin Sans" pitchFamily="2" charset="0"/>
              </a:rPr>
              <a:t>COMMENT L'ORGANISATION EST-ELLE FINANCÉE ?</a:t>
            </a:r>
            <a:endParaRPr lang="en-IE" sz="900" dirty="0">
              <a:solidFill>
                <a:srgbClr val="FFC652"/>
              </a:solidFill>
              <a:latin typeface="Josefin Sans" pitchFamily="2" charset="0"/>
            </a:endParaRPr>
          </a:p>
          <a:p>
            <a:pPr>
              <a:lnSpc>
                <a:spcPct val="150000"/>
              </a:lnSpc>
            </a:pPr>
            <a:r>
              <a:rPr lang="en-US" sz="900" dirty="0">
                <a:latin typeface="Josefin Sans" pitchFamily="2" charset="0"/>
              </a:rPr>
              <a:t>Cette organisation est financée par ERASMUS+ et la Croix-Rouge française. </a:t>
            </a:r>
            <a:endParaRPr lang="en-IE" sz="900" dirty="0">
              <a:latin typeface="Josefin Sans" pitchFamily="2" charset="0"/>
            </a:endParaRPr>
          </a:p>
          <a:p>
            <a:pPr>
              <a:lnSpc>
                <a:spcPct val="150000"/>
              </a:lnSpc>
            </a:pPr>
            <a:endParaRPr lang="en-IE" sz="900" dirty="0">
              <a:latin typeface="Josefin Sans" pitchFamily="2" charset="0"/>
            </a:endParaRPr>
          </a:p>
          <a:p>
            <a:pPr>
              <a:lnSpc>
                <a:spcPct val="150000"/>
              </a:lnSpc>
            </a:pPr>
            <a:r>
              <a:rPr lang="fr-FR" sz="900" b="1" dirty="0">
                <a:solidFill>
                  <a:srgbClr val="FFC652"/>
                </a:solidFill>
                <a:latin typeface="Josefin Sans" pitchFamily="2" charset="0"/>
              </a:rPr>
              <a:t>QUI PEUT BENEFICIER DE CETTE INITIATIVE ?</a:t>
            </a:r>
            <a:endParaRPr lang="en-IE" sz="900" dirty="0">
              <a:solidFill>
                <a:srgbClr val="FFC652"/>
              </a:solidFill>
              <a:latin typeface="Josefin Sans" pitchFamily="2" charset="0"/>
            </a:endParaRPr>
          </a:p>
          <a:p>
            <a:pPr>
              <a:lnSpc>
                <a:spcPct val="150000"/>
              </a:lnSpc>
            </a:pPr>
            <a:r>
              <a:rPr lang="en-IE" sz="900" dirty="0">
                <a:latin typeface="Josefin Sans" pitchFamily="2" charset="0"/>
              </a:rPr>
              <a:t>Le jeu est disponible gratuitement en ligne pour tous les professionnels et les populations vulnérables qu'ils soutiennent. </a:t>
            </a:r>
          </a:p>
          <a:p>
            <a:pPr>
              <a:lnSpc>
                <a:spcPct val="150000"/>
              </a:lnSpc>
            </a:pPr>
            <a:endParaRPr lang="en-IE" sz="900" dirty="0">
              <a:latin typeface="Josefin Sans" pitchFamily="2" charset="0"/>
            </a:endParaRPr>
          </a:p>
          <a:p>
            <a:pPr>
              <a:lnSpc>
                <a:spcPct val="150000"/>
              </a:lnSpc>
            </a:pPr>
            <a:r>
              <a:rPr lang="en-US" sz="900" b="1" dirty="0">
                <a:solidFill>
                  <a:srgbClr val="FFC652"/>
                </a:solidFill>
                <a:latin typeface="Josefin Sans" pitchFamily="2" charset="0"/>
              </a:rPr>
              <a:t>POSSIBILITÉS DE REPRODUCTION</a:t>
            </a:r>
            <a:endParaRPr lang="en-IE" sz="900" dirty="0">
              <a:solidFill>
                <a:srgbClr val="FFC652"/>
              </a:solidFill>
              <a:latin typeface="Josefin Sans" pitchFamily="2" charset="0"/>
            </a:endParaRPr>
          </a:p>
          <a:p>
            <a:pPr>
              <a:lnSpc>
                <a:spcPct val="150000"/>
              </a:lnSpc>
            </a:pPr>
            <a:r>
              <a:rPr lang="en-GB" sz="900" dirty="0">
                <a:latin typeface="Josefin Sans" pitchFamily="2" charset="0"/>
              </a:rPr>
              <a:t>Ce projet est né d'une coopération entre plusieurs pays européens. </a:t>
            </a:r>
            <a:endParaRPr lang="en-GB" sz="900" b="1" dirty="0">
              <a:latin typeface="Josefin Sans" pitchFamily="2" charset="0"/>
            </a:endParaRPr>
          </a:p>
          <a:p>
            <a:pPr>
              <a:lnSpc>
                <a:spcPct val="150000"/>
              </a:lnSpc>
            </a:pPr>
            <a:endParaRPr lang="en-GB" sz="900" b="1" dirty="0">
              <a:latin typeface="Josefin Sans" pitchFamily="2" charset="0"/>
            </a:endParaRPr>
          </a:p>
          <a:p>
            <a:pPr>
              <a:lnSpc>
                <a:spcPct val="150000"/>
              </a:lnSpc>
            </a:pPr>
            <a:r>
              <a:rPr lang="en-GB" sz="900" b="1" dirty="0">
                <a:solidFill>
                  <a:srgbClr val="FFC652"/>
                </a:solidFill>
                <a:latin typeface="Josefin Sans" pitchFamily="2" charset="0"/>
              </a:rPr>
              <a:t>MYTHES ET FAUSSES CROYANCES</a:t>
            </a:r>
            <a:endParaRPr lang="en-IE" sz="900" dirty="0">
              <a:solidFill>
                <a:srgbClr val="FFC652"/>
              </a:solidFill>
              <a:latin typeface="Josefin Sans" pitchFamily="2" charset="0"/>
            </a:endParaRPr>
          </a:p>
          <a:p>
            <a:pPr>
              <a:lnSpc>
                <a:spcPct val="150000"/>
              </a:lnSpc>
            </a:pPr>
            <a:r>
              <a:rPr lang="en-GB" sz="900" i="1" dirty="0">
                <a:latin typeface="Josefin Sans" pitchFamily="2" charset="0"/>
              </a:rPr>
              <a:t>Il s'agit d'une prescription sociale pour adultes seulement"</a:t>
            </a:r>
            <a:endParaRPr lang="en-IE" sz="900" dirty="0">
              <a:latin typeface="Josefin Sans" pitchFamily="2" charset="0"/>
            </a:endParaRPr>
          </a:p>
          <a:p>
            <a:pPr>
              <a:lnSpc>
                <a:spcPct val="150000"/>
              </a:lnSpc>
            </a:pPr>
            <a:endParaRPr lang="en-GB" sz="900" dirty="0">
              <a:latin typeface="Josefin Sans" pitchFamily="2" charset="0"/>
            </a:endParaRPr>
          </a:p>
          <a:p>
            <a:pPr>
              <a:lnSpc>
                <a:spcPct val="150000"/>
              </a:lnSpc>
            </a:pPr>
            <a:r>
              <a:rPr lang="en-GB" sz="900" dirty="0">
                <a:latin typeface="Josefin Sans" pitchFamily="2" charset="0"/>
              </a:rPr>
              <a:t>Faux- Il convient à tous les âges, y compris aux enfants qui peuvent également en bénéficier.</a:t>
            </a:r>
            <a:endParaRPr lang="en-GB" sz="90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87</a:t>
            </a:fld>
            <a:endParaRPr lang="en-US" dirty="0"/>
          </a:p>
        </p:txBody>
      </p:sp>
      <p:pic>
        <p:nvPicPr>
          <p:cNvPr id="10" name="Image1"/>
          <p:cNvPicPr/>
          <p:nvPr/>
        </p:nvPicPr>
        <p:blipFill>
          <a:blip r:embed="rId5"/>
          <a:stretch>
            <a:fillRect/>
          </a:stretch>
        </p:blipFill>
        <p:spPr bwMode="auto">
          <a:xfrm>
            <a:off x="10553327" y="5388720"/>
            <a:ext cx="944948" cy="667980"/>
          </a:xfrm>
          <a:prstGeom prst="rect">
            <a:avLst/>
          </a:prstGeom>
        </p:spPr>
      </p:pic>
      <p:sp>
        <p:nvSpPr>
          <p:cNvPr id="3" name="Freeform 15">
            <a:hlinkClick r:id="rId6"/>
            <a:extLst>
              <a:ext uri="{FF2B5EF4-FFF2-40B4-BE49-F238E27FC236}">
                <a16:creationId xmlns:a16="http://schemas.microsoft.com/office/drawing/2014/main" id="{6314270A-3D8E-AC9B-1EDA-3AAA5D95FEF0}"/>
              </a:ext>
            </a:extLst>
          </p:cNvPr>
          <p:cNvSpPr/>
          <p:nvPr/>
        </p:nvSpPr>
        <p:spPr>
          <a:xfrm>
            <a:off x="7726008" y="752833"/>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5" name="ZoneTexte 4">
            <a:extLst>
              <a:ext uri="{FF2B5EF4-FFF2-40B4-BE49-F238E27FC236}">
                <a16:creationId xmlns:a16="http://schemas.microsoft.com/office/drawing/2014/main" id="{A11235BA-E529-F7F0-72EB-D8D56076A908}"/>
              </a:ext>
            </a:extLst>
          </p:cNvPr>
          <p:cNvSpPr txBox="1"/>
          <p:nvPr/>
        </p:nvSpPr>
        <p:spPr>
          <a:xfrm>
            <a:off x="7569205" y="845627"/>
            <a:ext cx="1187619" cy="530324"/>
          </a:xfrm>
          <a:prstGeom prst="rect">
            <a:avLst/>
          </a:prstGeom>
          <a:noFill/>
        </p:spPr>
        <p:txBody>
          <a:bodyPr wrap="square" rtlCol="0">
            <a:spAutoFit/>
          </a:bodyPr>
          <a:lstStyle/>
          <a:p>
            <a:pPr algn="ctr"/>
            <a:r>
              <a:rPr lang="fr-FR" sz="1400" dirty="0">
                <a:solidFill>
                  <a:schemeClr val="bg1"/>
                </a:solidFill>
                <a:hlinkClick r:id="rId6">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
        <p:nvSpPr>
          <p:cNvPr id="2" name="Ribbon: Curved and Tilted Up 9">
            <a:extLst>
              <a:ext uri="{FF2B5EF4-FFF2-40B4-BE49-F238E27FC236}">
                <a16:creationId xmlns:a16="http://schemas.microsoft.com/office/drawing/2014/main" id="{6D8848EC-9D0A-C716-11AF-21270C9B1BF1}"/>
              </a:ext>
            </a:extLst>
          </p:cNvPr>
          <p:cNvSpPr/>
          <p:nvPr/>
        </p:nvSpPr>
        <p:spPr>
          <a:xfrm>
            <a:off x="272696" y="363072"/>
            <a:ext cx="3599491" cy="922572"/>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bg1"/>
              </a:solidFill>
              <a:latin typeface="Amatic SC" panose="00000500000000000000" pitchFamily="2" charset="-79"/>
              <a:cs typeface="Amatic SC" panose="00000500000000000000" pitchFamily="2" charset="-79"/>
            </a:endParaRPr>
          </a:p>
          <a:p>
            <a:pPr algn="ctr"/>
            <a:r>
              <a:rPr lang="en-GB" sz="2000" b="1" dirty="0">
                <a:solidFill>
                  <a:schemeClr val="bg1"/>
                </a:solidFill>
                <a:latin typeface="Amatic SC" panose="00000500000000000000" pitchFamily="2" charset="-79"/>
                <a:cs typeface="Amatic SC" panose="00000500000000000000" pitchFamily="2" charset="-79"/>
              </a:rPr>
              <a:t>Soins échelonnés </a:t>
            </a:r>
          </a:p>
          <a:p>
            <a:pPr algn="ctr"/>
            <a:r>
              <a:rPr lang="en-GB" sz="2000" b="1" dirty="0">
                <a:solidFill>
                  <a:schemeClr val="bg1"/>
                </a:solidFill>
                <a:latin typeface="Amatic SC" panose="00000500000000000000" pitchFamily="2" charset="-79"/>
                <a:cs typeface="Amatic SC" panose="00000500000000000000" pitchFamily="2" charset="-79"/>
              </a:rPr>
              <a:t>exemplaires</a:t>
            </a:r>
          </a:p>
          <a:p>
            <a:pPr algn="ctr"/>
            <a:endParaRPr lang="en-GB" dirty="0"/>
          </a:p>
        </p:txBody>
      </p:sp>
    </p:spTree>
    <p:extLst>
      <p:ext uri="{BB962C8B-B14F-4D97-AF65-F5344CB8AC3E}">
        <p14:creationId xmlns:p14="http://schemas.microsoft.com/office/powerpoint/2010/main" val="40012046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p:cNvPicPr>
          <p:nvPr>
            <p:ph type="pic" sz="quarter" idx="34"/>
          </p:nvPr>
        </p:nvPicPr>
        <p:blipFill>
          <a:blip r:embed="rId2">
            <a:extLst>
              <a:ext uri="{28A0092B-C50C-407E-A947-70E740481C1C}">
                <a14:useLocalDpi xmlns:a14="http://schemas.microsoft.com/office/drawing/2010/main" val="0"/>
              </a:ext>
            </a:extLst>
          </a:blip>
          <a:srcRect l="7516" r="7516"/>
          <a:stretch>
            <a:fillRect/>
          </a:stretch>
        </p:blipFill>
        <p:spPr bwMode="auto">
          <a:xfrm>
            <a:off x="8163016" y="267058"/>
            <a:ext cx="3299699" cy="942771"/>
          </a:xfrm>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26544" y="797963"/>
            <a:ext cx="9626028" cy="298753"/>
          </a:xfrm>
        </p:spPr>
        <p:txBody>
          <a:bodyPr/>
          <a:lstStyle/>
          <a:p>
            <a:r>
              <a:rPr lang="en-IE" sz="1800" dirty="0"/>
              <a:t>					</a:t>
            </a:r>
            <a:r>
              <a:rPr lang="en-GB" sz="1800" dirty="0">
                <a:latin typeface="Josefin Sans" pitchFamily="2" charset="0"/>
              </a:rPr>
              <a:t> </a:t>
            </a:r>
            <a:r>
              <a:rPr lang="en-GB" sz="1800" dirty="0" err="1"/>
              <a:t>Kulturvitaminer</a:t>
            </a:r>
            <a:endParaRPr lang="en-IE" sz="1800"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28847" y="1759103"/>
            <a:ext cx="11934305" cy="6978604"/>
          </a:xfrm>
        </p:spPr>
        <p:txBody>
          <a:bodyPr/>
          <a:lstStyle/>
          <a:p>
            <a:pPr>
              <a:lnSpc>
                <a:spcPct val="150000"/>
              </a:lnSpc>
            </a:pPr>
            <a:r>
              <a:rPr lang="en-GB" sz="900" b="1" dirty="0" err="1">
                <a:solidFill>
                  <a:srgbClr val="FFC652"/>
                </a:solidFill>
                <a:latin typeface="Josefin Sans" pitchFamily="2" charset="0"/>
              </a:rPr>
              <a:t>À</a:t>
            </a:r>
            <a:r>
              <a:rPr lang="en-GB" sz="900" b="1" dirty="0">
                <a:solidFill>
                  <a:srgbClr val="FFC652"/>
                </a:solidFill>
                <a:latin typeface="Josefin Sans" pitchFamily="2" charset="0"/>
              </a:rPr>
              <a:t> PROPOS</a:t>
            </a:r>
            <a:r>
              <a:rPr lang="en-GB" sz="900" b="1" dirty="0">
                <a:latin typeface="Josefin Sans" pitchFamily="2" charset="0"/>
              </a:rPr>
              <a:t> </a:t>
            </a:r>
            <a:endParaRPr lang="en-IE" sz="900" dirty="0">
              <a:latin typeface="Josefin Sans" pitchFamily="2" charset="0"/>
            </a:endParaRPr>
          </a:p>
          <a:p>
            <a:pPr>
              <a:lnSpc>
                <a:spcPct val="150000"/>
              </a:lnSpc>
            </a:pPr>
            <a:r>
              <a:rPr lang="en-GB" sz="900" dirty="0">
                <a:latin typeface="Josefin Sans" pitchFamily="2" charset="0"/>
              </a:rPr>
              <a:t>"Kulturvitaminer" ou </a:t>
            </a:r>
            <a:r>
              <a:rPr lang="en-GB" sz="900" dirty="0" err="1">
                <a:latin typeface="Josefin Sans" pitchFamily="2" charset="0"/>
              </a:rPr>
              <a:t>vitamines</a:t>
            </a:r>
            <a:r>
              <a:rPr lang="en-GB" sz="900" dirty="0">
                <a:latin typeface="Josefin Sans" pitchFamily="2" charset="0"/>
              </a:rPr>
              <a:t> </a:t>
            </a:r>
            <a:r>
              <a:rPr lang="en-GB" sz="900" dirty="0" err="1">
                <a:latin typeface="Josefin Sans" pitchFamily="2" charset="0"/>
              </a:rPr>
              <a:t>culturelles</a:t>
            </a:r>
            <a:r>
              <a:rPr lang="en-GB" sz="900" dirty="0">
                <a:latin typeface="Josefin Sans" pitchFamily="2" charset="0"/>
              </a:rPr>
              <a:t> est basé à Aalborg, au </a:t>
            </a:r>
            <a:r>
              <a:rPr lang="en-GB" sz="900" dirty="0" err="1">
                <a:latin typeface="Josefin Sans" pitchFamily="2" charset="0"/>
              </a:rPr>
              <a:t>Danemark</a:t>
            </a:r>
            <a:r>
              <a:rPr lang="en-GB" sz="900" dirty="0">
                <a:latin typeface="Josefin Sans" pitchFamily="2" charset="0"/>
              </a:rPr>
              <a:t> et </a:t>
            </a:r>
            <a:r>
              <a:rPr lang="en-GB" sz="900" dirty="0" err="1">
                <a:latin typeface="Josefin Sans" pitchFamily="2" charset="0"/>
              </a:rPr>
              <a:t>est</a:t>
            </a:r>
            <a:r>
              <a:rPr lang="en-GB" sz="900" dirty="0">
                <a:latin typeface="Josefin Sans" pitchFamily="2" charset="0"/>
              </a:rPr>
              <a:t> géré par l'autorité locale </a:t>
            </a:r>
            <a:r>
              <a:rPr lang="en-GB" sz="900" dirty="0" err="1">
                <a:latin typeface="Josefin Sans" pitchFamily="2" charset="0"/>
              </a:rPr>
              <a:t>d'Aalborg</a:t>
            </a:r>
            <a:r>
              <a:rPr lang="en-GB" sz="900" dirty="0">
                <a:latin typeface="Josefin Sans" pitchFamily="2" charset="0"/>
              </a:rPr>
              <a:t>. Le programme s'adresse aux adultes qui sont en arrêt de travail pour cause de dépression, d'anxiété ou de problèmes liés au stress. Il propose diverses activités, dont le chant </a:t>
            </a:r>
            <a:r>
              <a:rPr lang="en-GB" sz="900" dirty="0" err="1">
                <a:latin typeface="Josefin Sans" pitchFamily="2" charset="0"/>
              </a:rPr>
              <a:t>en</a:t>
            </a:r>
            <a:r>
              <a:rPr lang="en-GB" sz="900" dirty="0">
                <a:latin typeface="Josefin Sans" pitchFamily="2" charset="0"/>
              </a:rPr>
              <a:t> chorale, la lecture guidée, l'introduction aux archives de la ville, l'écoute de la musique, la visite d'un musée d'art et d'un théâtre, et une randonnée dans la nature. </a:t>
            </a:r>
            <a:endParaRPr lang="en-GB" sz="900" u="sng" dirty="0">
              <a:solidFill>
                <a:schemeClr val="tx1"/>
              </a:solidFill>
              <a:latin typeface="Josefin Sans" pitchFamily="2" charset="0"/>
              <a:hlinkClick r:id="" action="ppaction://noaction">
                <a:extLst>
                  <a:ext uri="{A12FA001-AC4F-418D-AE19-62706E023703}">
                    <ahyp:hlinkClr xmlns:ahyp="http://schemas.microsoft.com/office/drawing/2018/hyperlinkcolor" val="tx"/>
                  </a:ext>
                </a:extLst>
              </a:hlinkClick>
            </a:endParaRPr>
          </a:p>
          <a:p>
            <a:pPr>
              <a:lnSpc>
                <a:spcPct val="150000"/>
              </a:lnSpc>
            </a:pPr>
            <a:r>
              <a:rPr lang="en-GB" sz="900" u="sng" dirty="0">
                <a:solidFill>
                  <a:schemeClr val="tx1"/>
                </a:solidFill>
                <a:latin typeface="Josefin Sans" pitchFamily="2" charset="0"/>
              </a:rPr>
              <a:t>https://www.researchgate.net/publication/332276908_Culture_Vitamins_-_an_Arts_on_Prescription_project_in_Denmark et </a:t>
            </a:r>
            <a:r>
              <a:rPr lang="en-GB" sz="900" u="sng" dirty="0">
                <a:solidFill>
                  <a:schemeClr val="tx1"/>
                </a:solidFill>
                <a:latin typeface="Josefin Sans" pitchFamily="2" charset="0"/>
                <a:hlinkClick r:id="rId3">
                  <a:extLst>
                    <a:ext uri="{A12FA001-AC4F-418D-AE19-62706E023703}">
                      <ahyp:hlinkClr xmlns:ahyp="http://schemas.microsoft.com/office/drawing/2018/hyperlinkcolor" val="tx"/>
                    </a:ext>
                  </a:extLst>
                </a:hlinkClick>
              </a:rPr>
              <a:t>https://newscoop.com/cult</a:t>
            </a:r>
            <a:r>
              <a:rPr lang="en-GB" sz="900" u="sng" dirty="0">
                <a:solidFill>
                  <a:schemeClr val="tx1"/>
                </a:solidFill>
                <a:latin typeface="Josefin Sans" pitchFamily="2" charset="0"/>
              </a:rPr>
              <a:t>ure-vitamins-powerful-medicine-for-mental-health/  </a:t>
            </a:r>
          </a:p>
          <a:p>
            <a:pPr>
              <a:lnSpc>
                <a:spcPct val="150000"/>
              </a:lnSpc>
            </a:pPr>
            <a:endParaRPr lang="en-IE" sz="900" dirty="0">
              <a:solidFill>
                <a:schemeClr val="tx1"/>
              </a:solidFill>
              <a:latin typeface="Josefin Sans" pitchFamily="2" charset="0"/>
            </a:endParaRPr>
          </a:p>
          <a:p>
            <a:pPr algn="l">
              <a:lnSpc>
                <a:spcPct val="150000"/>
              </a:lnSpc>
            </a:pPr>
            <a:r>
              <a:rPr lang="en-GB" sz="900" b="1" dirty="0">
                <a:solidFill>
                  <a:srgbClr val="FFC652"/>
                </a:solidFill>
                <a:latin typeface="Josefin Sans" pitchFamily="2" charset="0"/>
              </a:rPr>
              <a:t>SOUTENIR L'INCLUSION ET LA CONNEXION SOCIALES</a:t>
            </a:r>
            <a:endParaRPr lang="en-IE" sz="900" b="1" dirty="0">
              <a:solidFill>
                <a:srgbClr val="FFC652"/>
              </a:solidFill>
              <a:latin typeface="Josefin Sans" pitchFamily="2" charset="0"/>
            </a:endParaRPr>
          </a:p>
          <a:p>
            <a:pPr algn="l">
              <a:lnSpc>
                <a:spcPct val="150000"/>
              </a:lnSpc>
            </a:pPr>
            <a:r>
              <a:rPr lang="en-GB" sz="900" dirty="0" err="1">
                <a:latin typeface="Josefin Sans" pitchFamily="2" charset="0"/>
              </a:rPr>
              <a:t>Kulturvitaminer</a:t>
            </a:r>
            <a:r>
              <a:rPr lang="en-GB" sz="900" dirty="0">
                <a:latin typeface="Josefin Sans" pitchFamily="2" charset="0"/>
              </a:rPr>
              <a:t> </a:t>
            </a:r>
            <a:r>
              <a:rPr lang="en-US" sz="900" dirty="0">
                <a:latin typeface="Josefin Sans" pitchFamily="2" charset="0"/>
              </a:rPr>
              <a:t>a une éthique de communauté, d'appartenance, de reconnexion et d'expérience de ce que leur région a à offrir et se plonge dans quelque chose de significatif et d'excitant, dans le but de soulager le stress et de renforcer la confiance.</a:t>
            </a:r>
          </a:p>
          <a:p>
            <a:pPr>
              <a:lnSpc>
                <a:spcPct val="150000"/>
              </a:lnSpc>
            </a:pPr>
            <a:r>
              <a:rPr lang="en-US" sz="900" b="1" dirty="0">
                <a:solidFill>
                  <a:srgbClr val="FFC652"/>
                </a:solidFill>
                <a:latin typeface="Josefin Sans" pitchFamily="2" charset="0"/>
              </a:rPr>
              <a:t>SOUTENIR L'APPRENTISSAGE DES ADULTES </a:t>
            </a:r>
          </a:p>
          <a:p>
            <a:pPr>
              <a:lnSpc>
                <a:spcPct val="150000"/>
              </a:lnSpc>
            </a:pPr>
            <a:r>
              <a:rPr lang="en-GB" sz="900" dirty="0">
                <a:latin typeface="Josefin Sans" pitchFamily="2" charset="0"/>
              </a:rPr>
              <a:t>Chaque activité offre de nouvelles expériences d'apprentissage permettant de soulager les problèmes auxquels les adultes sont confrontés en matière de santé mentale. Elle est axée sur l'apprentissage et l'expérience de quelque chose de nouveau en tant qu'adulte. Parmi ces activités, citons le </a:t>
            </a:r>
            <a:r>
              <a:rPr lang="en-US" sz="900" dirty="0">
                <a:latin typeface="Josefin Sans" pitchFamily="2" charset="0"/>
              </a:rPr>
              <a:t>chant </a:t>
            </a:r>
            <a:r>
              <a:rPr lang="en-US" sz="900" dirty="0" err="1">
                <a:latin typeface="Josefin Sans" pitchFamily="2" charset="0"/>
              </a:rPr>
              <a:t>en</a:t>
            </a:r>
            <a:r>
              <a:rPr lang="en-US" sz="900" dirty="0">
                <a:latin typeface="Josefin Sans" pitchFamily="2" charset="0"/>
              </a:rPr>
              <a:t> chorale, les visites guidées des archives de la ville, la </a:t>
            </a:r>
            <a:r>
              <a:rPr lang="en-GB" sz="900" dirty="0">
                <a:latin typeface="Josefin Sans" pitchFamily="2" charset="0"/>
              </a:rPr>
              <a:t>recherche généalogique, le théâtre, le musée d'art, les ateliers créatifs et la préparation aux entretiens d'embauche. </a:t>
            </a: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endParaRPr lang="en-US" sz="900" b="1" dirty="0">
              <a:latin typeface="Josefin Sans" pitchFamily="2" charset="0"/>
            </a:endParaRPr>
          </a:p>
          <a:p>
            <a:pPr>
              <a:lnSpc>
                <a:spcPct val="150000"/>
              </a:lnSpc>
            </a:pPr>
            <a:r>
              <a:rPr lang="en-US" sz="900" b="1" dirty="0">
                <a:solidFill>
                  <a:srgbClr val="FFC652"/>
                </a:solidFill>
                <a:latin typeface="Josefin Sans" pitchFamily="2" charset="0"/>
              </a:rPr>
              <a:t>SOUTENIR LA SANTÉ, LE BIEN-ÊTRE ET LA NUTRITION</a:t>
            </a:r>
            <a:endParaRPr lang="en-IE" sz="900" dirty="0">
              <a:solidFill>
                <a:srgbClr val="FFC652"/>
              </a:solidFill>
              <a:latin typeface="Josefin Sans" pitchFamily="2" charset="0"/>
            </a:endParaRPr>
          </a:p>
          <a:p>
            <a:pPr>
              <a:lnSpc>
                <a:spcPct val="150000"/>
              </a:lnSpc>
            </a:pPr>
            <a:r>
              <a:rPr lang="en-US" sz="900" dirty="0">
                <a:latin typeface="Josefin Sans" pitchFamily="2" charset="0"/>
              </a:rPr>
              <a:t>Selon une étude de l'université d'Aalborg, les participants ont ressenti une augmentation de l'estime de soi et de la motivation, plus de joie, une amélioration des compétences </a:t>
            </a:r>
            <a:r>
              <a:rPr lang="en-US" sz="900" dirty="0" err="1">
                <a:latin typeface="Josefin Sans" pitchFamily="2" charset="0"/>
              </a:rPr>
              <a:t>sociales</a:t>
            </a:r>
            <a:r>
              <a:rPr lang="en-US" sz="900" dirty="0">
                <a:latin typeface="Josefin Sans" pitchFamily="2" charset="0"/>
              </a:rPr>
              <a:t> et </a:t>
            </a:r>
            <a:r>
              <a:rPr lang="en-US" sz="900" dirty="0" err="1">
                <a:latin typeface="Josefin Sans" pitchFamily="2" charset="0"/>
              </a:rPr>
              <a:t>relationnelles</a:t>
            </a:r>
            <a:r>
              <a:rPr lang="en-US" sz="900" dirty="0">
                <a:latin typeface="Josefin Sans" pitchFamily="2" charset="0"/>
              </a:rPr>
              <a:t>, et une meilleure prise en charge de soi. Ils en ont tiré des avantages tant sur le plan mental que sur le plan physique. Ils ont </a:t>
            </a:r>
            <a:r>
              <a:rPr lang="en-US" sz="900" dirty="0" err="1">
                <a:latin typeface="Josefin Sans" pitchFamily="2" charset="0"/>
              </a:rPr>
              <a:t>également</a:t>
            </a:r>
            <a:r>
              <a:rPr lang="en-US" sz="900" dirty="0">
                <a:latin typeface="Josefin Sans" pitchFamily="2" charset="0"/>
              </a:rPr>
              <a:t> fait </a:t>
            </a:r>
            <a:r>
              <a:rPr lang="en-US" sz="900" dirty="0" err="1">
                <a:latin typeface="Josefin Sans" pitchFamily="2" charset="0"/>
              </a:rPr>
              <a:t>état</a:t>
            </a:r>
            <a:r>
              <a:rPr lang="en-US" sz="900" dirty="0">
                <a:latin typeface="Josefin Sans" pitchFamily="2" charset="0"/>
              </a:rPr>
              <a:t> d'une diminution de la fatigue, d'une augmentation de l'énergie et de la capacité à se </a:t>
            </a:r>
            <a:r>
              <a:rPr lang="en-US" sz="900" dirty="0" err="1">
                <a:latin typeface="Josefin Sans" pitchFamily="2" charset="0"/>
              </a:rPr>
              <a:t>détendre</a:t>
            </a:r>
            <a:r>
              <a:rPr lang="en-US" sz="900" dirty="0">
                <a:latin typeface="Josefin Sans" pitchFamily="2" charset="0"/>
              </a:rPr>
              <a:t>.</a:t>
            </a:r>
            <a:endParaRPr lang="en-IE" sz="900" i="1" dirty="0">
              <a:latin typeface="Josefin Sans" pitchFamily="2" charset="0"/>
            </a:endParaRPr>
          </a:p>
          <a:p>
            <a:pPr>
              <a:lnSpc>
                <a:spcPct val="150000"/>
              </a:lnSpc>
            </a:pPr>
            <a:r>
              <a:rPr lang="en-US" sz="900" b="1" dirty="0">
                <a:solidFill>
                  <a:srgbClr val="FFC652"/>
                </a:solidFill>
                <a:latin typeface="Josefin Sans" pitchFamily="2" charset="0"/>
              </a:rPr>
              <a:t>SOUTENIR L'ACTIVITÉ PHYSIQUE POUR RESTER EN BONNE SANTÉ</a:t>
            </a:r>
            <a:endParaRPr lang="en-IE" sz="900" dirty="0">
              <a:solidFill>
                <a:srgbClr val="FFC652"/>
              </a:solidFill>
              <a:latin typeface="Josefin Sans" pitchFamily="2" charset="0"/>
            </a:endParaRPr>
          </a:p>
          <a:p>
            <a:pPr>
              <a:lnSpc>
                <a:spcPct val="150000"/>
              </a:lnSpc>
            </a:pPr>
            <a:r>
              <a:rPr lang="en-US" sz="900" dirty="0">
                <a:latin typeface="Josefin Sans" pitchFamily="2" charset="0"/>
              </a:rPr>
              <a:t>Kulturvitaminer propose également des promenades guidées dans la nature qui encouragent les gens à sortir et à être actifs. "Ces promenades sont également précieuses car elles permettent de voir à quel point les choses poussent lentement, contrairement à notre vie moderne trépidante", déclare M. Nielsen (responsable du cours à Aalborg).</a:t>
            </a:r>
            <a:endParaRPr lang="en-GB" sz="900" b="1" dirty="0">
              <a:solidFill>
                <a:srgbClr val="FFC652"/>
              </a:solidFill>
              <a:latin typeface="Josefin Sans" pitchFamily="2" charset="0"/>
            </a:endParaRPr>
          </a:p>
          <a:p>
            <a:pPr>
              <a:lnSpc>
                <a:spcPct val="150000"/>
              </a:lnSpc>
            </a:pPr>
            <a:r>
              <a:rPr lang="en-GB" sz="900" b="1" dirty="0">
                <a:solidFill>
                  <a:srgbClr val="FFC652"/>
                </a:solidFill>
                <a:latin typeface="Josefin Sans" pitchFamily="2" charset="0"/>
              </a:rPr>
              <a:t>COMMENT L'ORGANISATION EST-ELLE FINANCÉE ?</a:t>
            </a:r>
            <a:endParaRPr lang="en-IE" sz="900" dirty="0">
              <a:solidFill>
                <a:srgbClr val="FFC652"/>
              </a:solidFill>
              <a:latin typeface="Josefin Sans" pitchFamily="2" charset="0"/>
            </a:endParaRPr>
          </a:p>
          <a:p>
            <a:pPr>
              <a:lnSpc>
                <a:spcPct val="150000"/>
              </a:lnSpc>
            </a:pPr>
            <a:r>
              <a:rPr lang="en-GB" sz="900" dirty="0">
                <a:latin typeface="Josefin Sans" pitchFamily="2" charset="0"/>
              </a:rPr>
              <a:t>Le gouvernement danois et le département de la santé et de la culture ont développé le projet, qui est mis en œuvre et coordonné par le Centre pour la santé mentale, </a:t>
            </a:r>
            <a:endParaRPr lang="en-IE" sz="900" dirty="0">
              <a:solidFill>
                <a:srgbClr val="FFC652"/>
              </a:solidFill>
              <a:latin typeface="Josefin Sans" pitchFamily="2" charset="0"/>
            </a:endParaRPr>
          </a:p>
          <a:p>
            <a:pPr>
              <a:lnSpc>
                <a:spcPct val="150000"/>
              </a:lnSpc>
            </a:pPr>
            <a:r>
              <a:rPr lang="fr-FR" sz="900" b="1" dirty="0">
                <a:solidFill>
                  <a:srgbClr val="FFC652"/>
                </a:solidFill>
                <a:latin typeface="Josefin Sans" pitchFamily="2" charset="0"/>
              </a:rPr>
              <a:t>QUI PEUT BENEFICIER DE CETTE INITIATIVE ?</a:t>
            </a:r>
            <a:endParaRPr lang="en-IE" sz="900" dirty="0">
              <a:solidFill>
                <a:srgbClr val="FFC652"/>
              </a:solidFill>
              <a:latin typeface="Josefin Sans" pitchFamily="2" charset="0"/>
            </a:endParaRPr>
          </a:p>
          <a:p>
            <a:pPr>
              <a:lnSpc>
                <a:spcPct val="150000"/>
              </a:lnSpc>
            </a:pPr>
            <a:r>
              <a:rPr lang="en-GB" sz="900" dirty="0">
                <a:latin typeface="Josefin Sans" pitchFamily="2" charset="0"/>
              </a:rPr>
              <a:t>Les participants ont été informés et recrutés par le coordinateur du projet et le chercheur. Ils ont également été </a:t>
            </a:r>
            <a:r>
              <a:rPr lang="en-GB" sz="900" dirty="0" err="1">
                <a:latin typeface="Josefin Sans" pitchFamily="2" charset="0"/>
              </a:rPr>
              <a:t>recrutés</a:t>
            </a:r>
            <a:r>
              <a:rPr lang="en-GB" sz="900" dirty="0">
                <a:latin typeface="Josefin Sans" pitchFamily="2" charset="0"/>
              </a:rPr>
              <a:t> par le centre local pour l'emploi. </a:t>
            </a:r>
            <a:endParaRPr lang="en-US" sz="900" b="1" dirty="0">
              <a:solidFill>
                <a:srgbClr val="FFC652"/>
              </a:solidFill>
              <a:latin typeface="Josefin Sans" pitchFamily="2" charset="0"/>
            </a:endParaRPr>
          </a:p>
          <a:p>
            <a:pPr>
              <a:lnSpc>
                <a:spcPct val="150000"/>
              </a:lnSpc>
            </a:pPr>
            <a:r>
              <a:rPr lang="en-US" sz="900" b="1" dirty="0">
                <a:solidFill>
                  <a:srgbClr val="FFC652"/>
                </a:solidFill>
                <a:latin typeface="Josefin Sans" pitchFamily="2" charset="0"/>
              </a:rPr>
              <a:t>POSSIBILITÉS DE REPRODUCTION</a:t>
            </a:r>
            <a:endParaRPr lang="en-IE" sz="900" b="1" dirty="0">
              <a:solidFill>
                <a:srgbClr val="FFC652"/>
              </a:solidFill>
              <a:latin typeface="Josefin Sans" pitchFamily="2" charset="0"/>
            </a:endParaRPr>
          </a:p>
          <a:p>
            <a:pPr>
              <a:lnSpc>
                <a:spcPct val="150000"/>
              </a:lnSpc>
            </a:pPr>
            <a:r>
              <a:rPr lang="en-GB" sz="900" dirty="0">
                <a:latin typeface="Josefin Sans" pitchFamily="2" charset="0"/>
              </a:rPr>
              <a:t>Cela peut être facilement reproduit dans un lieu qui offre des activités/expériences culturelles étendues, comme des bibliothèques, des théâtres, des espaces publics dans la nature. Cela nécessiterait l'engagement des responsables de cours chaque semaine et une collaboration avec ces origines culturelles.</a:t>
            </a:r>
            <a:endParaRPr lang="en-IE" sz="900" dirty="0">
              <a:latin typeface="Josefin Sans" pitchFamily="2" charset="0"/>
            </a:endParaRP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t>88</a:t>
            </a:fld>
            <a:endParaRPr lang="en-US" dirty="0"/>
          </a:p>
        </p:txBody>
      </p:sp>
      <p:sp>
        <p:nvSpPr>
          <p:cNvPr id="10" name="Ribbon: Curved and Tilted Up 9">
            <a:extLst>
              <a:ext uri="{FF2B5EF4-FFF2-40B4-BE49-F238E27FC236}">
                <a16:creationId xmlns:a16="http://schemas.microsoft.com/office/drawing/2014/main" id="{80A43E9F-D2B8-E9A8-B9BD-957ADE6B1E71}"/>
              </a:ext>
            </a:extLst>
          </p:cNvPr>
          <p:cNvSpPr/>
          <p:nvPr/>
        </p:nvSpPr>
        <p:spPr>
          <a:xfrm>
            <a:off x="272696" y="363072"/>
            <a:ext cx="3599491" cy="922572"/>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bg1"/>
              </a:solidFill>
              <a:latin typeface="Amatic SC" panose="00000500000000000000" pitchFamily="2" charset="-79"/>
              <a:cs typeface="Amatic SC" panose="00000500000000000000" pitchFamily="2" charset="-79"/>
            </a:endParaRPr>
          </a:p>
          <a:p>
            <a:pPr algn="ctr"/>
            <a:r>
              <a:rPr lang="en-GB" sz="2000" b="1" dirty="0">
                <a:solidFill>
                  <a:schemeClr val="bg1"/>
                </a:solidFill>
                <a:latin typeface="Amatic SC" panose="00000500000000000000" pitchFamily="2" charset="-79"/>
                <a:cs typeface="Amatic SC" panose="00000500000000000000" pitchFamily="2" charset="-79"/>
              </a:rPr>
              <a:t>Soins échelonnés </a:t>
            </a:r>
          </a:p>
          <a:p>
            <a:pPr algn="ctr"/>
            <a:r>
              <a:rPr lang="en-GB" sz="2000" b="1" dirty="0">
                <a:solidFill>
                  <a:schemeClr val="bg1"/>
                </a:solidFill>
                <a:latin typeface="Amatic SC" panose="00000500000000000000" pitchFamily="2" charset="-79"/>
                <a:cs typeface="Amatic SC" panose="00000500000000000000" pitchFamily="2" charset="-79"/>
              </a:rPr>
              <a:t>exemplaires</a:t>
            </a:r>
          </a:p>
          <a:p>
            <a:pPr algn="ctr"/>
            <a:endParaRPr lang="en-GB" dirty="0"/>
          </a:p>
        </p:txBody>
      </p:sp>
      <p:sp>
        <p:nvSpPr>
          <p:cNvPr id="2" name="TextBox 1">
            <a:extLst>
              <a:ext uri="{FF2B5EF4-FFF2-40B4-BE49-F238E27FC236}">
                <a16:creationId xmlns:a16="http://schemas.microsoft.com/office/drawing/2014/main" id="{BAF7D027-04F3-77D2-0180-3EA9E059C412}"/>
              </a:ext>
            </a:extLst>
          </p:cNvPr>
          <p:cNvSpPr txBox="1"/>
          <p:nvPr/>
        </p:nvSpPr>
        <p:spPr>
          <a:xfrm>
            <a:off x="1220386" y="879392"/>
            <a:ext cx="1704109" cy="307777"/>
          </a:xfrm>
          <a:prstGeom prst="rect">
            <a:avLst/>
          </a:prstGeom>
          <a:noFill/>
        </p:spPr>
        <p:txBody>
          <a:bodyPr wrap="square" rtlCol="0">
            <a:spAutoFit/>
          </a:bodyPr>
          <a:lstStyle/>
          <a:p>
            <a:endParaRPr lang="en-GB" sz="1400" b="1" dirty="0">
              <a:solidFill>
                <a:schemeClr val="bg1"/>
              </a:solidFill>
              <a:latin typeface="Amatic SC" panose="00000500000000000000" pitchFamily="2" charset="-79"/>
              <a:cs typeface="Amatic SC" panose="00000500000000000000" pitchFamily="2" charset="-79"/>
            </a:endParaRPr>
          </a:p>
        </p:txBody>
      </p:sp>
      <p:sp>
        <p:nvSpPr>
          <p:cNvPr id="4" name="Freeform 15">
            <a:hlinkClick r:id="rId4"/>
            <a:extLst>
              <a:ext uri="{FF2B5EF4-FFF2-40B4-BE49-F238E27FC236}">
                <a16:creationId xmlns:a16="http://schemas.microsoft.com/office/drawing/2014/main" id="{8A191FB5-93D9-0A0A-0458-4C4B1D2E6CAE}"/>
              </a:ext>
            </a:extLst>
          </p:cNvPr>
          <p:cNvSpPr/>
          <p:nvPr/>
        </p:nvSpPr>
        <p:spPr>
          <a:xfrm>
            <a:off x="7726008" y="752833"/>
            <a:ext cx="874015" cy="724765"/>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6" name="ZoneTexte 5">
            <a:extLst>
              <a:ext uri="{FF2B5EF4-FFF2-40B4-BE49-F238E27FC236}">
                <a16:creationId xmlns:a16="http://schemas.microsoft.com/office/drawing/2014/main" id="{C8EC7FA7-0819-E04D-FF75-7A52B558F24C}"/>
              </a:ext>
            </a:extLst>
          </p:cNvPr>
          <p:cNvSpPr txBox="1"/>
          <p:nvPr/>
        </p:nvSpPr>
        <p:spPr>
          <a:xfrm>
            <a:off x="7566303" y="836531"/>
            <a:ext cx="1193425" cy="523220"/>
          </a:xfrm>
          <a:prstGeom prst="rect">
            <a:avLst/>
          </a:prstGeom>
          <a:noFill/>
        </p:spPr>
        <p:txBody>
          <a:bodyPr wrap="square" rtlCol="0">
            <a:spAutoFit/>
          </a:bodyPr>
          <a:lstStyle/>
          <a:p>
            <a:pPr algn="ctr"/>
            <a:r>
              <a:rPr lang="fr-FR" sz="1400" dirty="0">
                <a:solidFill>
                  <a:schemeClr val="bg1"/>
                </a:solidFill>
                <a:hlinkClick r:id="rId5">
                  <a:extLst>
                    <a:ext uri="{A12FA001-AC4F-418D-AE19-62706E023703}">
                      <ahyp:hlinkClr xmlns:ahyp="http://schemas.microsoft.com/office/drawing/2018/hyperlinkcolor" val="tx"/>
                    </a:ext>
                  </a:extLst>
                </a:hlinkClick>
              </a:rPr>
              <a:t>Cliquez ici pour voir</a:t>
            </a:r>
            <a:endParaRPr lang="fr-FR" sz="1400" dirty="0">
              <a:solidFill>
                <a:schemeClr val="bg1"/>
              </a:solidFill>
            </a:endParaRPr>
          </a:p>
        </p:txBody>
      </p:sp>
    </p:spTree>
    <p:extLst>
      <p:ext uri="{BB962C8B-B14F-4D97-AF65-F5344CB8AC3E}">
        <p14:creationId xmlns:p14="http://schemas.microsoft.com/office/powerpoint/2010/main" val="33731125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sz="6600" dirty="0"/>
              <a:t>Conclusions</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173480" y="1933466"/>
            <a:ext cx="1604905" cy="930105"/>
          </a:xfrm>
        </p:spPr>
        <p:txBody>
          <a:bodyPr/>
          <a:lstStyle/>
          <a:p>
            <a:pPr algn="ctr"/>
            <a:r>
              <a:rPr lang="en-US" sz="2000" dirty="0"/>
              <a:t>La prescription sociale s'impose comme un modèle de changement</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312294" y="2186342"/>
            <a:ext cx="2107305" cy="930105"/>
          </a:xfrm>
        </p:spPr>
        <p:txBody>
          <a:bodyPr/>
          <a:lstStyle/>
          <a:p>
            <a:pPr algn="ctr"/>
            <a:r>
              <a:rPr lang="en-US" sz="2000" dirty="0"/>
              <a:t>Des projets de prescription sociale sont en place dans toute l'Europe</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327761" y="2186342"/>
            <a:ext cx="2472076" cy="930105"/>
          </a:xfrm>
        </p:spPr>
        <p:txBody>
          <a:bodyPr/>
          <a:lstStyle/>
          <a:p>
            <a:pPr algn="ctr"/>
            <a:r>
              <a:rPr lang="en-US" sz="2000" dirty="0"/>
              <a:t>Les projets de prescription sociale ont des formes et des structures différentes</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000"/>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243513" y="4127702"/>
            <a:ext cx="2452811" cy="930105"/>
          </a:xfrm>
        </p:spPr>
        <p:txBody>
          <a:bodyPr/>
          <a:lstStyle/>
          <a:p>
            <a:pPr algn="ctr"/>
            <a:r>
              <a:rPr lang="en-US" sz="2000" dirty="0"/>
              <a:t>La PS </a:t>
            </a:r>
            <a:r>
              <a:rPr lang="en-US" sz="2000" dirty="0" err="1"/>
              <a:t>intègre</a:t>
            </a:r>
            <a:r>
              <a:rPr lang="en-US" sz="2000" dirty="0"/>
              <a:t> des modèles de coproduction, de soins échelonnés et de soins </a:t>
            </a:r>
            <a:r>
              <a:rPr lang="en-US" sz="2000" dirty="0" err="1"/>
              <a:t>centrés</a:t>
            </a:r>
            <a:r>
              <a:rPr lang="en-US" sz="2000" dirty="0"/>
              <a:t> sur la personne.</a:t>
            </a:r>
          </a:p>
          <a:p>
            <a:endParaRPr lang="en-US" dirty="0"/>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360341" y="3818720"/>
            <a:ext cx="1856104" cy="930105"/>
          </a:xfrm>
        </p:spPr>
        <p:txBody>
          <a:bodyPr/>
          <a:lstStyle/>
          <a:p>
            <a:pPr algn="ctr"/>
            <a:r>
              <a:rPr lang="en-US" sz="2000" dirty="0"/>
              <a:t>Les professionnels de la santé et des soins peuvent explorer les possibilités locales de prescription sociale.</a:t>
            </a:r>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213552" y="3818720"/>
            <a:ext cx="2228157" cy="930105"/>
          </a:xfrm>
        </p:spPr>
        <p:txBody>
          <a:bodyPr/>
          <a:lstStyle/>
          <a:p>
            <a:pPr algn="ctr"/>
            <a:r>
              <a:rPr lang="en-US" sz="2000" dirty="0"/>
              <a:t>La prescription sociale a le potentiel de combler le fossé entre les connaissances et les comportements. </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spTree>
    <p:extLst>
      <p:ext uri="{BB962C8B-B14F-4D97-AF65-F5344CB8AC3E}">
        <p14:creationId xmlns:p14="http://schemas.microsoft.com/office/powerpoint/2010/main" val="1439807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72337" y="1208588"/>
            <a:ext cx="7791983" cy="4440823"/>
          </a:xfrm>
        </p:spPr>
        <p:txBody>
          <a:bodyPr>
            <a:normAutofit fontScale="25000" lnSpcReduction="20000"/>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Ces ressources </a:t>
            </a:r>
            <a:r>
              <a:rPr lang="en-GB" sz="8800" b="1" dirty="0" err="1">
                <a:latin typeface="Amatic SC" panose="00000500000000000000" pitchFamily="2" charset="-79"/>
                <a:ea typeface="Calibri" panose="020F0502020204030204" pitchFamily="34" charset="0"/>
                <a:cs typeface="Amatic SC" panose="00000500000000000000" pitchFamily="2" charset="-79"/>
              </a:rPr>
              <a:t>éducatives</a:t>
            </a:r>
            <a:r>
              <a:rPr lang="en-GB" sz="8800" b="1" dirty="0">
                <a:latin typeface="Amatic SC" panose="00000500000000000000" pitchFamily="2" charset="-79"/>
                <a:ea typeface="Calibri" panose="020F0502020204030204" pitchFamily="34" charset="0"/>
                <a:cs typeface="Amatic SC" panose="00000500000000000000" pitchFamily="2" charset="-79"/>
              </a:rPr>
              <a:t> </a:t>
            </a:r>
            <a:r>
              <a:rPr lang="en-GB" sz="8800" b="1" dirty="0" err="1">
                <a:latin typeface="Amatic SC" panose="00000500000000000000" pitchFamily="2" charset="-79"/>
                <a:ea typeface="Calibri" panose="020F0502020204030204" pitchFamily="34" charset="0"/>
                <a:cs typeface="Amatic SC" panose="00000500000000000000" pitchFamily="2" charset="-79"/>
              </a:rPr>
              <a:t>libres</a:t>
            </a:r>
            <a:r>
              <a:rPr lang="en-GB" sz="8800" b="1" dirty="0">
                <a:latin typeface="Amatic SC" panose="00000500000000000000" pitchFamily="2" charset="-79"/>
                <a:ea typeface="Calibri" panose="020F0502020204030204" pitchFamily="34" charset="0"/>
                <a:cs typeface="Amatic SC" panose="00000500000000000000" pitchFamily="2" charset="-79"/>
              </a:rPr>
              <a:t> sont conçues pour améliorer les compétences des professionnels de la santé et des </a:t>
            </a:r>
            <a:r>
              <a:rPr lang="en-GB" sz="8800" b="1" dirty="0" err="1">
                <a:latin typeface="Amatic SC" panose="00000500000000000000" pitchFamily="2" charset="-79"/>
                <a:ea typeface="Calibri" panose="020F0502020204030204" pitchFamily="34" charset="0"/>
                <a:cs typeface="Amatic SC" panose="00000500000000000000" pitchFamily="2" charset="-79"/>
              </a:rPr>
              <a:t>soins</a:t>
            </a:r>
            <a:r>
              <a:rPr lang="en-GB" sz="8800" b="1" dirty="0">
                <a:latin typeface="Amatic SC" panose="00000500000000000000" pitchFamily="2" charset="-79"/>
                <a:ea typeface="Calibri" panose="020F0502020204030204" pitchFamily="34" charset="0"/>
                <a:cs typeface="Amatic SC" panose="00000500000000000000" pitchFamily="2" charset="-79"/>
              </a:rPr>
              <a:t> </a:t>
            </a:r>
            <a:r>
              <a:rPr lang="en-GB" sz="8800" b="1" dirty="0" err="1">
                <a:latin typeface="Amatic SC" panose="00000500000000000000" pitchFamily="2" charset="-79"/>
                <a:ea typeface="Calibri" panose="020F0502020204030204" pitchFamily="34" charset="0"/>
                <a:cs typeface="Amatic SC" panose="00000500000000000000" pitchFamily="2" charset="-79"/>
              </a:rPr>
              <a:t>en</a:t>
            </a:r>
            <a:r>
              <a:rPr lang="en-GB" sz="8800" b="1" dirty="0">
                <a:latin typeface="Amatic SC" panose="00000500000000000000" pitchFamily="2" charset="-79"/>
                <a:ea typeface="Calibri" panose="020F0502020204030204" pitchFamily="34" charset="0"/>
                <a:cs typeface="Amatic SC" panose="00000500000000000000" pitchFamily="2" charset="-79"/>
              </a:rPr>
              <a:t> tant que </a:t>
            </a:r>
            <a:r>
              <a:rPr lang="en-GB" sz="8800" b="1" dirty="0" err="1">
                <a:latin typeface="Amatic SC" panose="00000500000000000000" pitchFamily="2" charset="-79"/>
                <a:ea typeface="Calibri" panose="020F0502020204030204" pitchFamily="34" charset="0"/>
                <a:cs typeface="Amatic SC" panose="00000500000000000000" pitchFamily="2" charset="-79"/>
              </a:rPr>
              <a:t>prescripteur</a:t>
            </a:r>
            <a:r>
              <a:rPr lang="en-GB" sz="8800" b="1" dirty="0">
                <a:latin typeface="Amatic SC" panose="00000500000000000000" pitchFamily="2" charset="-79"/>
                <a:ea typeface="Calibri" panose="020F0502020204030204" pitchFamily="34" charset="0"/>
                <a:cs typeface="Amatic SC" panose="00000500000000000000" pitchFamily="2" charset="-79"/>
              </a:rPr>
              <a:t> social qui </a:t>
            </a:r>
            <a:r>
              <a:rPr lang="en-GB" sz="8800" b="1" dirty="0" err="1">
                <a:latin typeface="Amatic SC" panose="00000500000000000000" pitchFamily="2" charset="-79"/>
                <a:ea typeface="Calibri" panose="020F0502020204030204" pitchFamily="34" charset="0"/>
                <a:cs typeface="Amatic SC" panose="00000500000000000000" pitchFamily="2" charset="-79"/>
              </a:rPr>
              <a:t>assurent</a:t>
            </a:r>
            <a:r>
              <a:rPr lang="en-GB" sz="8800" b="1" dirty="0">
                <a:latin typeface="Amatic SC" panose="00000500000000000000" pitchFamily="2" charset="-79"/>
                <a:ea typeface="Calibri" panose="020F0502020204030204" pitchFamily="34" charset="0"/>
                <a:cs typeface="Amatic SC" panose="00000500000000000000" pitchFamily="2" charset="-79"/>
              </a:rPr>
              <a:t> les </a:t>
            </a:r>
            <a:r>
              <a:rPr lang="en-GB" sz="8800" b="1" dirty="0" err="1">
                <a:latin typeface="Amatic SC" panose="00000500000000000000" pitchFamily="2" charset="-79"/>
                <a:ea typeface="Calibri" panose="020F0502020204030204" pitchFamily="34" charset="0"/>
                <a:cs typeface="Amatic SC" panose="00000500000000000000" pitchFamily="2" charset="-79"/>
              </a:rPr>
              <a:t>rôles</a:t>
            </a:r>
            <a:r>
              <a:rPr lang="en-GB" sz="8800" b="1" dirty="0">
                <a:latin typeface="Amatic SC" panose="00000500000000000000" pitchFamily="2" charset="-79"/>
                <a:ea typeface="Calibri" panose="020F0502020204030204" pitchFamily="34" charset="0"/>
                <a:cs typeface="Amatic SC" panose="00000500000000000000" pitchFamily="2" charset="-79"/>
              </a:rPr>
              <a:t> : </a:t>
            </a: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1) de prescripteurs sociaux qui évaluent les besoins individuels (seuls ou en collaboration avec d'autres) et prescrivent une solution d'engagement social non médicale. </a:t>
            </a:r>
          </a:p>
          <a:p>
            <a:pPr>
              <a:lnSpc>
                <a:spcPct val="170000"/>
              </a:lnSpc>
              <a:spcAft>
                <a:spcPts val="800"/>
              </a:spcAft>
            </a:pPr>
            <a:r>
              <a:rPr lang="en-GB" sz="8800" b="1" dirty="0">
                <a:latin typeface="Amatic SC" panose="00000500000000000000" pitchFamily="2" charset="-79"/>
                <a:ea typeface="Calibri" panose="020F0502020204030204" pitchFamily="34" charset="0"/>
                <a:cs typeface="Amatic SC" panose="00000500000000000000" pitchFamily="2" charset="-79"/>
              </a:rPr>
              <a:t>2) </a:t>
            </a:r>
            <a:r>
              <a:rPr lang="en-GB" sz="8800" b="1" dirty="0" err="1">
                <a:latin typeface="Amatic SC" panose="00000500000000000000" pitchFamily="2" charset="-79"/>
                <a:ea typeface="Calibri" panose="020F0502020204030204" pitchFamily="34" charset="0"/>
                <a:cs typeface="Amatic SC" panose="00000500000000000000" pitchFamily="2" charset="-79"/>
              </a:rPr>
              <a:t>d’éducateurs</a:t>
            </a:r>
            <a:r>
              <a:rPr lang="en-GB" sz="8800" b="1" dirty="0">
                <a:latin typeface="Amatic SC" panose="00000500000000000000" pitchFamily="2" charset="-79"/>
                <a:ea typeface="Calibri" panose="020F0502020204030204" pitchFamily="34" charset="0"/>
                <a:cs typeface="Amatic SC" panose="00000500000000000000" pitchFamily="2" charset="-79"/>
              </a:rPr>
              <a:t> d'adultes qui guident leurs apprenants adultes à travers un processus </a:t>
            </a:r>
            <a:r>
              <a:rPr lang="en-GB" sz="8800" b="1" dirty="0" err="1">
                <a:latin typeface="Amatic SC" panose="00000500000000000000" pitchFamily="2" charset="-79"/>
                <a:ea typeface="Calibri" panose="020F0502020204030204" pitchFamily="34" charset="0"/>
                <a:cs typeface="Amatic SC" panose="00000500000000000000" pitchFamily="2" charset="-79"/>
              </a:rPr>
              <a:t>d'apprentissage</a:t>
            </a:r>
            <a:r>
              <a:rPr lang="en-GB" sz="8800" b="1" dirty="0">
                <a:latin typeface="Amatic SC" panose="00000500000000000000" pitchFamily="2" charset="-79"/>
                <a:ea typeface="Calibri" panose="020F0502020204030204" pitchFamily="34" charset="0"/>
                <a:cs typeface="Amatic SC" panose="00000500000000000000" pitchFamily="2" charset="-79"/>
              </a:rPr>
              <a:t> </a:t>
            </a:r>
            <a:r>
              <a:rPr lang="en-GB" sz="8800" b="1" dirty="0" err="1">
                <a:latin typeface="Amatic SC" panose="00000500000000000000" pitchFamily="2" charset="-79"/>
                <a:ea typeface="Calibri" panose="020F0502020204030204" pitchFamily="34" charset="0"/>
                <a:cs typeface="Amatic SC" panose="00000500000000000000" pitchFamily="2" charset="-79"/>
              </a:rPr>
              <a:t>informel</a:t>
            </a:r>
            <a:r>
              <a:rPr lang="en-GB" sz="8800" b="1" dirty="0">
                <a:latin typeface="Amatic SC" panose="00000500000000000000" pitchFamily="2" charset="-79"/>
                <a:ea typeface="Calibri" panose="020F0502020204030204" pitchFamily="34" charset="0"/>
                <a:cs typeface="Amatic SC" panose="00000500000000000000" pitchFamily="2" charset="-79"/>
              </a:rPr>
              <a:t> </a:t>
            </a:r>
            <a:r>
              <a:rPr lang="en-GB" sz="8800" b="1" dirty="0" err="1">
                <a:latin typeface="Amatic SC" panose="00000500000000000000" pitchFamily="2" charset="-79"/>
                <a:ea typeface="Calibri" panose="020F0502020204030204" pitchFamily="34" charset="0"/>
                <a:cs typeface="Amatic SC" panose="00000500000000000000" pitchFamily="2" charset="-79"/>
              </a:rPr>
              <a:t>en</a:t>
            </a:r>
            <a:r>
              <a:rPr lang="en-GB" sz="8800" b="1" dirty="0">
                <a:latin typeface="Amatic SC" panose="00000500000000000000" pitchFamily="2" charset="-79"/>
                <a:ea typeface="Calibri" panose="020F0502020204030204" pitchFamily="34" charset="0"/>
                <a:cs typeface="Amatic SC" panose="00000500000000000000" pitchFamily="2" charset="-79"/>
              </a:rPr>
              <a:t> </a:t>
            </a:r>
            <a:r>
              <a:rPr lang="en-GB" sz="8800" b="1" dirty="0" err="1">
                <a:latin typeface="Amatic SC" panose="00000500000000000000" pitchFamily="2" charset="-79"/>
                <a:ea typeface="Calibri" panose="020F0502020204030204" pitchFamily="34" charset="0"/>
                <a:cs typeface="Amatic SC" panose="00000500000000000000" pitchFamily="2" charset="-79"/>
              </a:rPr>
              <a:t>groupe</a:t>
            </a:r>
            <a:r>
              <a:rPr lang="en-GB" sz="8800" b="1" dirty="0">
                <a:latin typeface="Amatic SC" panose="00000500000000000000" pitchFamily="2" charset="-79"/>
                <a:ea typeface="Calibri" panose="020F0502020204030204" pitchFamily="34" charset="0"/>
                <a:cs typeface="Amatic SC" panose="00000500000000000000" pitchFamily="2" charset="-79"/>
              </a:rPr>
              <a:t>, les habilitant et les encourageant à s'engager dans des activités sociales, culturelles et communautaires positives et </a:t>
            </a:r>
            <a:r>
              <a:rPr lang="en-GB" sz="8800" b="1" dirty="0" err="1">
                <a:latin typeface="Amatic SC" panose="00000500000000000000" pitchFamily="2" charset="-79"/>
                <a:ea typeface="Calibri" panose="020F0502020204030204" pitchFamily="34" charset="0"/>
                <a:cs typeface="Amatic SC" panose="00000500000000000000" pitchFamily="2" charset="-79"/>
              </a:rPr>
              <a:t>autonomisantes</a:t>
            </a:r>
            <a:r>
              <a:rPr lang="en-GB" sz="8800" b="1" dirty="0">
                <a:latin typeface="Amatic SC" panose="00000500000000000000" pitchFamily="2" charset="-79"/>
                <a:ea typeface="Calibri" panose="020F0502020204030204" pitchFamily="34" charset="0"/>
                <a:cs typeface="Amatic SC" panose="00000500000000000000" pitchFamily="2" charset="-79"/>
              </a:rPr>
              <a:t> pour leur santé et leur bien-être. </a:t>
            </a:r>
          </a:p>
          <a:p>
            <a:endParaRPr lang="en-US" dirty="0"/>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461900" y="270265"/>
            <a:ext cx="7718578" cy="697326"/>
          </a:xfrm>
        </p:spPr>
        <p:txBody>
          <a:bodyPr/>
          <a:lstStyle/>
          <a:p>
            <a:r>
              <a:rPr lang="en-US" dirty="0" err="1">
                <a:solidFill>
                  <a:srgbClr val="FFC000"/>
                </a:solidFill>
                <a:effectLst>
                  <a:outerShdw blurRad="38100" dist="38100" dir="2700000" algn="tl">
                    <a:srgbClr val="000000">
                      <a:alpha val="43137"/>
                    </a:srgbClr>
                  </a:outerShdw>
                </a:effectLst>
              </a:rPr>
              <a:t>thème</a:t>
            </a:r>
            <a:r>
              <a:rPr lang="en-US" dirty="0">
                <a:solidFill>
                  <a:srgbClr val="FFC000"/>
                </a:solidFill>
                <a:effectLst>
                  <a:outerShdw blurRad="38100" dist="38100" dir="2700000" algn="tl">
                    <a:srgbClr val="000000">
                      <a:alpha val="43137"/>
                    </a:srgbClr>
                  </a:outerShdw>
                </a:effectLst>
              </a:rPr>
              <a:t> 1 </a:t>
            </a:r>
            <a:r>
              <a:rPr lang="en-US" dirty="0">
                <a:effectLst>
                  <a:outerShdw blurRad="38100" dist="38100" dir="2700000" algn="tl">
                    <a:srgbClr val="000000">
                      <a:alpha val="43137"/>
                    </a:srgbClr>
                  </a:outerShdw>
                </a:effectLst>
              </a:rPr>
              <a:t>Module 1 Introduction</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2251" y="1951021"/>
            <a:ext cx="4490430" cy="5374189"/>
          </a:xfrm>
          <a:prstGeom prst="rect">
            <a:avLst/>
          </a:prstGeom>
        </p:spPr>
      </p:pic>
    </p:spTree>
    <p:extLst>
      <p:ext uri="{BB962C8B-B14F-4D97-AF65-F5344CB8AC3E}">
        <p14:creationId xmlns:p14="http://schemas.microsoft.com/office/powerpoint/2010/main" val="20106917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4" y="1995081"/>
            <a:ext cx="7793932" cy="1680632"/>
          </a:xfrm>
        </p:spPr>
        <p:txBody>
          <a:bodyPr>
            <a:normAutofit/>
          </a:bodyPr>
          <a:lstStyle/>
          <a:p>
            <a:r>
              <a:rPr lang="en-US" dirty="0"/>
              <a:t>Dans ces prochaines diapositives, nous allons explorer le parcours de prescription sociale de Roscommon Leader Partnership (RLP), une ONG du comté de Roscommon en Irlande.</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a:xfrm>
            <a:off x="685834" y="955116"/>
            <a:ext cx="10338723" cy="697326"/>
          </a:xfrm>
        </p:spPr>
        <p:txBody>
          <a:bodyPr/>
          <a:lstStyle/>
          <a:p>
            <a:r>
              <a:rPr lang="en-US" dirty="0"/>
              <a:t>Module 4 du parcours de prescription sociale</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4250" y="1331259"/>
            <a:ext cx="6018102" cy="53741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52" y="4018353"/>
            <a:ext cx="3446163" cy="2739430"/>
          </a:xfrm>
          <a:prstGeom prst="rect">
            <a:avLst/>
          </a:prstGeom>
        </p:spPr>
      </p:pic>
      <p:pic>
        <p:nvPicPr>
          <p:cNvPr id="2" name="Picture 1"/>
          <p:cNvPicPr>
            <a:picLocks noChangeAspect="1"/>
          </p:cNvPicPr>
          <p:nvPr/>
        </p:nvPicPr>
        <p:blipFill>
          <a:blip r:embed="rId4"/>
          <a:stretch>
            <a:fillRect/>
          </a:stretch>
        </p:blipFill>
        <p:spPr>
          <a:xfrm>
            <a:off x="4333335" y="4051856"/>
            <a:ext cx="2438400" cy="2705927"/>
          </a:xfrm>
          <a:prstGeom prst="rect">
            <a:avLst/>
          </a:prstGeom>
        </p:spPr>
      </p:pic>
    </p:spTree>
    <p:extLst>
      <p:ext uri="{BB962C8B-B14F-4D97-AF65-F5344CB8AC3E}">
        <p14:creationId xmlns:p14="http://schemas.microsoft.com/office/powerpoint/2010/main" val="26325954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D53F0060-96A7-FB42-BA3B-85C27DE94D53}"/>
              </a:ext>
            </a:extLst>
          </p:cNvPr>
          <p:cNvSpPr>
            <a:spLocks noGrp="1"/>
          </p:cNvSpPr>
          <p:nvPr>
            <p:ph type="body" sz="quarter" idx="17"/>
          </p:nvPr>
        </p:nvSpPr>
        <p:spPr/>
        <p:txBody>
          <a:bodyPr/>
          <a:lstStyle/>
          <a:p>
            <a:r>
              <a:rPr lang="en-US" sz="6000" dirty="0"/>
              <a:t>Le parcours de prescription sociale de RLP</a:t>
            </a:r>
          </a:p>
        </p:txBody>
      </p:sp>
      <p:sp>
        <p:nvSpPr>
          <p:cNvPr id="57" name="Text Placeholder 56">
            <a:extLst>
              <a:ext uri="{FF2B5EF4-FFF2-40B4-BE49-F238E27FC236}">
                <a16:creationId xmlns:a16="http://schemas.microsoft.com/office/drawing/2014/main" id="{2EC2BDB3-7526-A446-975B-DE4164EF8A63}"/>
              </a:ext>
            </a:extLst>
          </p:cNvPr>
          <p:cNvSpPr>
            <a:spLocks noGrp="1"/>
          </p:cNvSpPr>
          <p:nvPr>
            <p:ph type="body" sz="quarter" idx="19"/>
          </p:nvPr>
        </p:nvSpPr>
        <p:spPr>
          <a:xfrm>
            <a:off x="2476854" y="2005307"/>
            <a:ext cx="1922618" cy="930105"/>
          </a:xfrm>
        </p:spPr>
        <p:txBody>
          <a:bodyPr/>
          <a:lstStyle/>
          <a:p>
            <a:pPr algn="ctr"/>
            <a:r>
              <a:rPr lang="en-US" dirty="0"/>
              <a:t>Contexte</a:t>
            </a:r>
          </a:p>
          <a:p>
            <a:endParaRPr lang="en-US" dirty="0"/>
          </a:p>
        </p:txBody>
      </p:sp>
      <p:sp>
        <p:nvSpPr>
          <p:cNvPr id="59" name="Text Placeholder 58">
            <a:extLst>
              <a:ext uri="{FF2B5EF4-FFF2-40B4-BE49-F238E27FC236}">
                <a16:creationId xmlns:a16="http://schemas.microsoft.com/office/drawing/2014/main" id="{F6624053-E7F1-E547-A841-FAAD41C49543}"/>
              </a:ext>
            </a:extLst>
          </p:cNvPr>
          <p:cNvSpPr>
            <a:spLocks noGrp="1"/>
          </p:cNvSpPr>
          <p:nvPr>
            <p:ph type="body" sz="quarter" idx="21"/>
          </p:nvPr>
        </p:nvSpPr>
        <p:spPr>
          <a:xfrm>
            <a:off x="5656845" y="2005307"/>
            <a:ext cx="1604905" cy="930105"/>
          </a:xfrm>
        </p:spPr>
        <p:txBody>
          <a:bodyPr/>
          <a:lstStyle/>
          <a:p>
            <a:r>
              <a:rPr lang="en-US" dirty="0"/>
              <a:t>Point de départ</a:t>
            </a:r>
          </a:p>
          <a:p>
            <a:endParaRPr lang="en-US" dirty="0"/>
          </a:p>
        </p:txBody>
      </p:sp>
      <p:sp>
        <p:nvSpPr>
          <p:cNvPr id="61" name="Text Placeholder 60">
            <a:extLst>
              <a:ext uri="{FF2B5EF4-FFF2-40B4-BE49-F238E27FC236}">
                <a16:creationId xmlns:a16="http://schemas.microsoft.com/office/drawing/2014/main" id="{5747D6F6-E6CF-6849-8150-755D27F8D13E}"/>
              </a:ext>
            </a:extLst>
          </p:cNvPr>
          <p:cNvSpPr>
            <a:spLocks noGrp="1"/>
          </p:cNvSpPr>
          <p:nvPr>
            <p:ph type="body" sz="quarter" idx="23"/>
          </p:nvPr>
        </p:nvSpPr>
        <p:spPr>
          <a:xfrm>
            <a:off x="8737009" y="2005307"/>
            <a:ext cx="1604905" cy="930105"/>
          </a:xfrm>
        </p:spPr>
        <p:txBody>
          <a:bodyPr/>
          <a:lstStyle/>
          <a:p>
            <a:pPr algn="ctr"/>
            <a:r>
              <a:rPr lang="en-US" dirty="0"/>
              <a:t>Établir le dossier</a:t>
            </a:r>
          </a:p>
          <a:p>
            <a:endParaRPr lang="en-US" dirty="0"/>
          </a:p>
        </p:txBody>
      </p:sp>
      <p:sp>
        <p:nvSpPr>
          <p:cNvPr id="56" name="Text Placeholder 55">
            <a:extLst>
              <a:ext uri="{FF2B5EF4-FFF2-40B4-BE49-F238E27FC236}">
                <a16:creationId xmlns:a16="http://schemas.microsoft.com/office/drawing/2014/main" id="{4310B654-F9B0-684A-AA49-DEE0AF10F27A}"/>
              </a:ext>
            </a:extLst>
          </p:cNvPr>
          <p:cNvSpPr>
            <a:spLocks noGrp="1"/>
          </p:cNvSpPr>
          <p:nvPr>
            <p:ph type="body" sz="quarter" idx="18"/>
          </p:nvPr>
        </p:nvSpPr>
        <p:spPr/>
        <p:txBody>
          <a:bodyPr/>
          <a:lstStyle/>
          <a:p>
            <a:r>
              <a:rPr lang="en-US" dirty="0">
                <a:solidFill>
                  <a:srgbClr val="FFC652"/>
                </a:solidFill>
              </a:rPr>
              <a:t>1</a:t>
            </a:r>
          </a:p>
        </p:txBody>
      </p:sp>
      <p:sp>
        <p:nvSpPr>
          <p:cNvPr id="58" name="Text Placeholder 57">
            <a:extLst>
              <a:ext uri="{FF2B5EF4-FFF2-40B4-BE49-F238E27FC236}">
                <a16:creationId xmlns:a16="http://schemas.microsoft.com/office/drawing/2014/main" id="{3F390261-9738-AB45-99EE-9B0F53721EC1}"/>
              </a:ext>
            </a:extLst>
          </p:cNvPr>
          <p:cNvSpPr>
            <a:spLocks noGrp="1"/>
          </p:cNvSpPr>
          <p:nvPr>
            <p:ph type="body" sz="quarter" idx="20"/>
          </p:nvPr>
        </p:nvSpPr>
        <p:spPr/>
        <p:txBody>
          <a:bodyPr/>
          <a:lstStyle/>
          <a:p>
            <a:r>
              <a:rPr lang="en-US" dirty="0">
                <a:solidFill>
                  <a:srgbClr val="FFC652"/>
                </a:solidFill>
              </a:rPr>
              <a:t>2</a:t>
            </a:r>
          </a:p>
        </p:txBody>
      </p:sp>
      <p:sp>
        <p:nvSpPr>
          <p:cNvPr id="60" name="Text Placeholder 59">
            <a:extLst>
              <a:ext uri="{FF2B5EF4-FFF2-40B4-BE49-F238E27FC236}">
                <a16:creationId xmlns:a16="http://schemas.microsoft.com/office/drawing/2014/main" id="{9FE94A7E-6C8F-8F4E-B94F-F58BF31CC152}"/>
              </a:ext>
            </a:extLst>
          </p:cNvPr>
          <p:cNvSpPr>
            <a:spLocks noGrp="1"/>
          </p:cNvSpPr>
          <p:nvPr>
            <p:ph type="body" sz="quarter" idx="22"/>
          </p:nvPr>
        </p:nvSpPr>
        <p:spPr>
          <a:xfrm>
            <a:off x="8226932" y="1855823"/>
            <a:ext cx="584381" cy="930105"/>
          </a:xfrm>
        </p:spPr>
        <p:txBody>
          <a:bodyPr/>
          <a:lstStyle/>
          <a:p>
            <a:r>
              <a:rPr lang="en-US" dirty="0">
                <a:solidFill>
                  <a:srgbClr val="FFC652"/>
                </a:solidFill>
              </a:rPr>
              <a:t>3</a:t>
            </a:r>
          </a:p>
        </p:txBody>
      </p:sp>
      <p:sp>
        <p:nvSpPr>
          <p:cNvPr id="62" name="Text Placeholder 61">
            <a:extLst>
              <a:ext uri="{FF2B5EF4-FFF2-40B4-BE49-F238E27FC236}">
                <a16:creationId xmlns:a16="http://schemas.microsoft.com/office/drawing/2014/main" id="{ECD2FF7E-8F0A-264D-8FA6-C4389C9B8A01}"/>
              </a:ext>
            </a:extLst>
          </p:cNvPr>
          <p:cNvSpPr>
            <a:spLocks noGrp="1"/>
          </p:cNvSpPr>
          <p:nvPr>
            <p:ph type="body" sz="quarter" idx="26"/>
          </p:nvPr>
        </p:nvSpPr>
        <p:spPr>
          <a:xfrm>
            <a:off x="2662507" y="4199542"/>
            <a:ext cx="1952626" cy="930105"/>
          </a:xfrm>
        </p:spPr>
        <p:txBody>
          <a:bodyPr/>
          <a:lstStyle/>
          <a:p>
            <a:pPr algn="ctr"/>
            <a:r>
              <a:rPr lang="en-US" dirty="0"/>
              <a:t>Mesurer le succès et les avantages</a:t>
            </a:r>
          </a:p>
        </p:txBody>
      </p:sp>
      <p:sp>
        <p:nvSpPr>
          <p:cNvPr id="63" name="Text Placeholder 62">
            <a:extLst>
              <a:ext uri="{FF2B5EF4-FFF2-40B4-BE49-F238E27FC236}">
                <a16:creationId xmlns:a16="http://schemas.microsoft.com/office/drawing/2014/main" id="{21063DCE-001E-884D-A484-E993636EB885}"/>
              </a:ext>
            </a:extLst>
          </p:cNvPr>
          <p:cNvSpPr>
            <a:spLocks noGrp="1"/>
          </p:cNvSpPr>
          <p:nvPr>
            <p:ph type="body" sz="quarter" idx="27"/>
          </p:nvPr>
        </p:nvSpPr>
        <p:spPr>
          <a:xfrm>
            <a:off x="5656845" y="4199542"/>
            <a:ext cx="1925774" cy="930105"/>
          </a:xfrm>
        </p:spPr>
        <p:txBody>
          <a:bodyPr/>
          <a:lstStyle/>
          <a:p>
            <a:pPr algn="ctr"/>
            <a:r>
              <a:rPr lang="en-US" dirty="0"/>
              <a:t>Autonomie du patient dans sa prise en charge</a:t>
            </a:r>
          </a:p>
          <a:p>
            <a:endParaRPr lang="en-US" dirty="0"/>
          </a:p>
        </p:txBody>
      </p:sp>
      <p:sp>
        <p:nvSpPr>
          <p:cNvPr id="64" name="Text Placeholder 63">
            <a:extLst>
              <a:ext uri="{FF2B5EF4-FFF2-40B4-BE49-F238E27FC236}">
                <a16:creationId xmlns:a16="http://schemas.microsoft.com/office/drawing/2014/main" id="{ED5BBEBD-1944-FF48-A01E-854B61D83641}"/>
              </a:ext>
            </a:extLst>
          </p:cNvPr>
          <p:cNvSpPr>
            <a:spLocks noGrp="1"/>
          </p:cNvSpPr>
          <p:nvPr>
            <p:ph type="body" sz="quarter" idx="28"/>
          </p:nvPr>
        </p:nvSpPr>
        <p:spPr>
          <a:xfrm>
            <a:off x="8776375" y="4199542"/>
            <a:ext cx="2063264" cy="930105"/>
          </a:xfrm>
        </p:spPr>
        <p:txBody>
          <a:bodyPr/>
          <a:lstStyle/>
          <a:p>
            <a:pPr algn="ctr"/>
            <a:r>
              <a:rPr lang="en-US" dirty="0"/>
              <a:t>L'avenir de la PS à Roscommon</a:t>
            </a:r>
          </a:p>
          <a:p>
            <a:endParaRPr lang="en-US" dirty="0"/>
          </a:p>
        </p:txBody>
      </p:sp>
      <p:sp>
        <p:nvSpPr>
          <p:cNvPr id="65" name="Text Placeholder 64">
            <a:extLst>
              <a:ext uri="{FF2B5EF4-FFF2-40B4-BE49-F238E27FC236}">
                <a16:creationId xmlns:a16="http://schemas.microsoft.com/office/drawing/2014/main" id="{3868F6B1-F373-144C-8964-FD719444B65E}"/>
              </a:ext>
            </a:extLst>
          </p:cNvPr>
          <p:cNvSpPr>
            <a:spLocks noGrp="1"/>
          </p:cNvSpPr>
          <p:nvPr>
            <p:ph type="body" sz="quarter" idx="30"/>
          </p:nvPr>
        </p:nvSpPr>
        <p:spPr/>
        <p:txBody>
          <a:bodyPr/>
          <a:lstStyle/>
          <a:p>
            <a:r>
              <a:rPr lang="en-US" dirty="0">
                <a:solidFill>
                  <a:srgbClr val="FFC652"/>
                </a:solidFill>
              </a:rPr>
              <a:t>4</a:t>
            </a:r>
          </a:p>
        </p:txBody>
      </p:sp>
      <p:sp>
        <p:nvSpPr>
          <p:cNvPr id="66" name="Text Placeholder 65">
            <a:extLst>
              <a:ext uri="{FF2B5EF4-FFF2-40B4-BE49-F238E27FC236}">
                <a16:creationId xmlns:a16="http://schemas.microsoft.com/office/drawing/2014/main" id="{AD8FD830-B4ED-BB4F-A22C-B65E60C1BD09}"/>
              </a:ext>
            </a:extLst>
          </p:cNvPr>
          <p:cNvSpPr>
            <a:spLocks noGrp="1"/>
          </p:cNvSpPr>
          <p:nvPr>
            <p:ph type="body" sz="quarter" idx="31"/>
          </p:nvPr>
        </p:nvSpPr>
        <p:spPr/>
        <p:txBody>
          <a:bodyPr/>
          <a:lstStyle/>
          <a:p>
            <a:r>
              <a:rPr lang="en-US" dirty="0">
                <a:solidFill>
                  <a:srgbClr val="FFC652"/>
                </a:solidFill>
              </a:rPr>
              <a:t>5</a:t>
            </a:r>
          </a:p>
        </p:txBody>
      </p:sp>
      <p:sp>
        <p:nvSpPr>
          <p:cNvPr id="67" name="Text Placeholder 66">
            <a:extLst>
              <a:ext uri="{FF2B5EF4-FFF2-40B4-BE49-F238E27FC236}">
                <a16:creationId xmlns:a16="http://schemas.microsoft.com/office/drawing/2014/main" id="{928F6476-9AC5-614C-9B27-C46FB0E34408}"/>
              </a:ext>
            </a:extLst>
          </p:cNvPr>
          <p:cNvSpPr>
            <a:spLocks noGrp="1"/>
          </p:cNvSpPr>
          <p:nvPr>
            <p:ph type="body" sz="quarter" idx="32"/>
          </p:nvPr>
        </p:nvSpPr>
        <p:spPr/>
        <p:txBody>
          <a:bodyPr/>
          <a:lstStyle/>
          <a:p>
            <a:r>
              <a:rPr lang="en-US" dirty="0">
                <a:solidFill>
                  <a:srgbClr val="FFC652"/>
                </a:solidFill>
              </a:rPr>
              <a:t>6</a:t>
            </a:r>
          </a:p>
        </p:txBody>
      </p:sp>
      <p:pic>
        <p:nvPicPr>
          <p:cNvPr id="15" name="Picture 1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66531" y="1266989"/>
            <a:ext cx="1604905" cy="1391469"/>
          </a:xfrm>
          <a:prstGeom prst="rect">
            <a:avLst/>
          </a:prstGeom>
        </p:spPr>
      </p:pic>
    </p:spTree>
    <p:extLst>
      <p:ext uri="{BB962C8B-B14F-4D97-AF65-F5344CB8AC3E}">
        <p14:creationId xmlns:p14="http://schemas.microsoft.com/office/powerpoint/2010/main" val="33421088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411393"/>
            <a:ext cx="7113834" cy="5118516"/>
          </a:xfrm>
        </p:spPr>
        <p:txBody>
          <a:bodyPr>
            <a:normAutofit fontScale="32500" lnSpcReduction="20000"/>
          </a:bodyPr>
          <a:lstStyle/>
          <a:p>
            <a:pPr marL="342900" indent="-342900" algn="just">
              <a:lnSpc>
                <a:spcPct val="170000"/>
              </a:lnSpc>
              <a:buFont typeface="Arial" panose="020B0604020202020204" pitchFamily="34" charset="0"/>
              <a:buChar char="•"/>
            </a:pPr>
            <a:r>
              <a:rPr lang="en-US" sz="4200" dirty="0"/>
              <a:t>Roscommon Leader Partnership (RLP) gère le programme SICAP (Social Inclusion and Community Activation Program), qui a permis d'établir la nécessité d'une prescription sociale. </a:t>
            </a:r>
          </a:p>
          <a:p>
            <a:pPr algn="just">
              <a:lnSpc>
                <a:spcPct val="170000"/>
              </a:lnSpc>
            </a:pPr>
            <a:endParaRPr lang="en-US" sz="4200" dirty="0"/>
          </a:p>
          <a:p>
            <a:pPr marL="342900" indent="-342900" algn="just">
              <a:lnSpc>
                <a:spcPct val="170000"/>
              </a:lnSpc>
              <a:buFont typeface="Arial" panose="020B0604020202020204" pitchFamily="34" charset="0"/>
              <a:buChar char="•"/>
            </a:pPr>
            <a:r>
              <a:rPr lang="en-US" sz="4200" dirty="0"/>
              <a:t>SICAP travaille depuis longtemps avec des personnes ayant des problèmes de santé mentale, des personnes socialement vulnérables et des personnes âgées à Roscommon.</a:t>
            </a:r>
          </a:p>
          <a:p>
            <a:pPr algn="just">
              <a:lnSpc>
                <a:spcPct val="170000"/>
              </a:lnSpc>
            </a:pPr>
            <a:endParaRPr lang="en-US" sz="4200" dirty="0"/>
          </a:p>
          <a:p>
            <a:pPr marL="342900" indent="-342900" algn="just">
              <a:lnSpc>
                <a:spcPct val="170000"/>
              </a:lnSpc>
              <a:buFont typeface="Arial" panose="020B0604020202020204" pitchFamily="34" charset="0"/>
              <a:buChar char="•"/>
            </a:pPr>
            <a:r>
              <a:rPr lang="en-US" sz="4200" dirty="0"/>
              <a:t>Les questions présentées ont amené l'équipe à considérer la prescription sociale comme le meilleur moyen possible de lutter contre l'isolement, la solitude et de soutenir les personnes déconnectées et celles qui ont des difficultés physiques et émotionnelles, par exemple des douleurs dorsales persistantes.</a:t>
            </a:r>
            <a:endParaRPr lang="en-IE" sz="4200" dirty="0"/>
          </a:p>
          <a:p>
            <a:pPr eaLnBrk="1" fontAlgn="auto" hangingPunct="1">
              <a:spcBef>
                <a:spcPts val="0"/>
              </a:spcBef>
              <a:spcAft>
                <a:spcPts val="0"/>
              </a:spcAft>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p:txBody>
          <a:bodyPr/>
          <a:lstStyle/>
          <a:p>
            <a:r>
              <a:rPr lang="en-US" dirty="0">
                <a:effectLst>
                  <a:outerShdw blurRad="38100" dist="38100" dir="2700000" algn="tl">
                    <a:srgbClr val="000000">
                      <a:alpha val="43137"/>
                    </a:srgbClr>
                  </a:outerShdw>
                </a:effectLst>
              </a:rPr>
              <a:t>1. Contexte</a:t>
            </a:r>
          </a:p>
        </p:txBody>
      </p:sp>
      <p:pic>
        <p:nvPicPr>
          <p:cNvPr id="19" name="Picture 18" descr="Icon&#10;&#10;Description automatically generated with low confidence">
            <a:extLst>
              <a:ext uri="{FF2B5EF4-FFF2-40B4-BE49-F238E27FC236}">
                <a16:creationId xmlns:a16="http://schemas.microsoft.com/office/drawing/2014/main" id="{BD2EF320-F393-5340-A070-978EEFC48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1606410"/>
            <a:ext cx="4876800" cy="4814744"/>
          </a:xfrm>
          <a:prstGeom prst="rect">
            <a:avLst/>
          </a:prstGeom>
        </p:spPr>
      </p:pic>
      <p:pic>
        <p:nvPicPr>
          <p:cNvPr id="5" name="Picture 4"/>
          <p:cNvPicPr>
            <a:picLocks noChangeAspect="1"/>
          </p:cNvPicPr>
          <p:nvPr/>
        </p:nvPicPr>
        <p:blipFill>
          <a:blip r:embed="rId3"/>
          <a:stretch>
            <a:fillRect/>
          </a:stretch>
        </p:blipFill>
        <p:spPr>
          <a:xfrm>
            <a:off x="7933814" y="1758119"/>
            <a:ext cx="1380041" cy="1283007"/>
          </a:xfrm>
          <a:prstGeom prst="rect">
            <a:avLst/>
          </a:prstGeom>
        </p:spPr>
      </p:pic>
    </p:spTree>
    <p:extLst>
      <p:ext uri="{BB962C8B-B14F-4D97-AF65-F5344CB8AC3E}">
        <p14:creationId xmlns:p14="http://schemas.microsoft.com/office/powerpoint/2010/main" val="2207133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endParaRPr lang="en-US" dirty="0"/>
          </a:p>
          <a:p>
            <a:endParaRPr lang="en-IE" dirty="0"/>
          </a:p>
        </p:txBody>
      </p:sp>
      <p:sp>
        <p:nvSpPr>
          <p:cNvPr id="3" name="Text Placeholder 2"/>
          <p:cNvSpPr>
            <a:spLocks noGrp="1"/>
          </p:cNvSpPr>
          <p:nvPr>
            <p:ph type="body" sz="quarter" idx="17"/>
          </p:nvPr>
        </p:nvSpPr>
        <p:spPr>
          <a:xfrm>
            <a:off x="618461" y="532348"/>
            <a:ext cx="10512420" cy="729873"/>
          </a:xfrm>
        </p:spPr>
        <p:txBody>
          <a:bodyPr/>
          <a:lstStyle/>
          <a:p>
            <a:r>
              <a:rPr lang="en-US" dirty="0">
                <a:effectLst>
                  <a:outerShdw blurRad="38100" dist="38100" dir="2700000" algn="tl">
                    <a:srgbClr val="000000">
                      <a:alpha val="43137"/>
                    </a:srgbClr>
                  </a:outerShdw>
                </a:effectLst>
              </a:rPr>
              <a:t>2. Point de départ </a:t>
            </a:r>
            <a:endParaRPr lang="en-IE" dirty="0">
              <a:effectLst>
                <a:outerShdw blurRad="38100" dist="38100" dir="2700000" algn="tl">
                  <a:srgbClr val="000000">
                    <a:alpha val="43137"/>
                  </a:srgbClr>
                </a:outerShdw>
              </a:effectLst>
            </a:endParaRPr>
          </a:p>
        </p:txBody>
      </p:sp>
      <p:sp>
        <p:nvSpPr>
          <p:cNvPr id="4" name="Text Placeholder 3"/>
          <p:cNvSpPr txBox="1">
            <a:spLocks/>
          </p:cNvSpPr>
          <p:nvPr/>
        </p:nvSpPr>
        <p:spPr bwMode="auto">
          <a:xfrm>
            <a:off x="401054" y="1106487"/>
            <a:ext cx="11172485" cy="557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buFont typeface="Arial" panose="020B0604020202020204" pitchFamily="34" charset="0"/>
              <a:buChar char="•"/>
            </a:pPr>
            <a:r>
              <a:rPr lang="en-US" sz="2300" dirty="0"/>
              <a:t>RLP a commencé son parcours de prescription sociale en examinant la littérature nationale et internationale sur la prescription sociale et les modèles de meilleures pratiques, en particulier dans le nord de l'Irlande et au Royaume-Uni.</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Ils se sont entretenus avec les responsables de la promotion de la santé du HSE, le service national de santé irlandais, et ont obtenu des informations sur un projet appelé Flourish dans le comté de Mayo. Flourish a été l'un des premiers modèles de prescription sociale en Irlande.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RLP a effectué une visite d'étude dans le comté de Donegal, où il y </a:t>
            </a:r>
            <a:r>
              <a:rPr lang="en-US" sz="2300" dirty="0" err="1"/>
              <a:t>avait</a:t>
            </a:r>
            <a:r>
              <a:rPr lang="en-US" sz="2300" dirty="0"/>
              <a:t> 6 prescripteurs sociaux à temps partiel. Le comté de Donegal a été la première région à obtenir un financement approprié.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Le RLP a également examiné d'autres modèles de prescription sociale, dont un dans le comté d'Offlay et le LAMP à l'hôpital James de Dublin. </a:t>
            </a:r>
          </a:p>
          <a:p>
            <a:pPr marL="342900" indent="-342900">
              <a:lnSpc>
                <a:spcPct val="150000"/>
              </a:lnSpc>
              <a:spcBef>
                <a:spcPts val="0"/>
              </a:spcBef>
              <a:buFont typeface="Arial" panose="020B0604020202020204" pitchFamily="34" charset="0"/>
              <a:buChar char="•"/>
            </a:pPr>
            <a:endParaRPr lang="en-US" sz="2300" dirty="0"/>
          </a:p>
          <a:p>
            <a:pPr marL="342900" indent="-342900">
              <a:lnSpc>
                <a:spcPct val="150000"/>
              </a:lnSpc>
              <a:spcBef>
                <a:spcPts val="0"/>
              </a:spcBef>
              <a:buFont typeface="Arial" panose="020B0604020202020204" pitchFamily="34" charset="0"/>
              <a:buChar char="•"/>
            </a:pPr>
            <a:r>
              <a:rPr lang="en-US" sz="2300" dirty="0"/>
              <a:t>L'entreprise s'est impliquée dans le réseau All-Ireland social prescribing.</a:t>
            </a:r>
          </a:p>
          <a:p>
            <a:pPr marL="342900" indent="-342900">
              <a:lnSpc>
                <a:spcPct val="150000"/>
              </a:lnSpc>
              <a:spcBef>
                <a:spcPts val="0"/>
              </a:spcBef>
              <a:buFont typeface="Arial" panose="020B0604020202020204" pitchFamily="34" charset="0"/>
              <a:buChar char="•"/>
            </a:pPr>
            <a:endParaRPr lang="en-US" sz="2300" dirty="0"/>
          </a:p>
          <a:p>
            <a:endParaRPr lang="en-IE" dirty="0"/>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705920" y="482537"/>
            <a:ext cx="1290099" cy="1025528"/>
          </a:xfrm>
          <a:prstGeom prst="rect">
            <a:avLst/>
          </a:prstGeom>
        </p:spPr>
      </p:pic>
    </p:spTree>
    <p:extLst>
      <p:ext uri="{BB962C8B-B14F-4D97-AF65-F5344CB8AC3E}">
        <p14:creationId xmlns:p14="http://schemas.microsoft.com/office/powerpoint/2010/main" val="7815518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353934"/>
            <a:ext cx="10512420" cy="629588"/>
          </a:xfrm>
        </p:spPr>
        <p:txBody>
          <a:bodyPr/>
          <a:lstStyle/>
          <a:p>
            <a:r>
              <a:rPr lang="en-US" dirty="0">
                <a:effectLst>
                  <a:outerShdw blurRad="38100" dist="38100" dir="2700000" algn="tl">
                    <a:srgbClr val="000000">
                      <a:alpha val="43137"/>
                    </a:srgbClr>
                  </a:outerShdw>
                </a:effectLst>
              </a:rPr>
              <a:t>3. Construire le dossier de la PS</a:t>
            </a:r>
          </a:p>
        </p:txBody>
      </p:sp>
      <p:sp>
        <p:nvSpPr>
          <p:cNvPr id="5" name="Text Placeholder 2">
            <a:extLst>
              <a:ext uri="{FF2B5EF4-FFF2-40B4-BE49-F238E27FC236}">
                <a16:creationId xmlns:a16="http://schemas.microsoft.com/office/drawing/2014/main" id="{C612956F-ED38-334D-9723-5C1C6540F878}"/>
              </a:ext>
            </a:extLst>
          </p:cNvPr>
          <p:cNvSpPr txBox="1">
            <a:spLocks/>
          </p:cNvSpPr>
          <p:nvPr/>
        </p:nvSpPr>
        <p:spPr bwMode="auto">
          <a:xfrm>
            <a:off x="291072" y="983522"/>
            <a:ext cx="11609855" cy="582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2200" b="0" i="0" kern="1200">
                <a:solidFill>
                  <a:srgbClr val="231F20"/>
                </a:solidFill>
                <a:latin typeface="Josefin Sans"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1200"/>
              </a:spcAft>
            </a:pPr>
            <a:endParaRPr lang="en-US" sz="1600" dirty="0"/>
          </a:p>
          <a:p>
            <a:pPr marL="342900" indent="-342900">
              <a:lnSpc>
                <a:spcPct val="150000"/>
              </a:lnSpc>
              <a:spcBef>
                <a:spcPts val="0"/>
              </a:spcBef>
              <a:spcAft>
                <a:spcPts val="1200"/>
              </a:spcAft>
              <a:buFont typeface="Arial" panose="020B0604020202020204" pitchFamily="34" charset="0"/>
              <a:buChar char="•"/>
            </a:pPr>
            <a:r>
              <a:rPr lang="en-US" sz="1600" dirty="0"/>
              <a:t>RLP a mis en place un </a:t>
            </a:r>
            <a:r>
              <a:rPr lang="en-US" sz="1600" b="1" dirty="0">
                <a:solidFill>
                  <a:srgbClr val="F3BDB7"/>
                </a:solidFill>
              </a:rPr>
              <a:t>comité de pilotage </a:t>
            </a:r>
            <a:r>
              <a:rPr lang="en-US" sz="1600" dirty="0"/>
              <a:t>en partenariat avec des organismes tels que SICAP, un centre de thérapie, le service d'information des citoyens locaux, une association caritative et le département des soins infirmiers et de santé de l'Université technologique de Shannon.</a:t>
            </a:r>
          </a:p>
          <a:p>
            <a:pPr marL="342900" indent="-28575">
              <a:lnSpc>
                <a:spcPct val="150000"/>
              </a:lnSpc>
              <a:spcBef>
                <a:spcPts val="0"/>
              </a:spcBef>
              <a:spcAft>
                <a:spcPts val="1200"/>
              </a:spcAft>
              <a:buFont typeface="Arial" panose="020B0604020202020204" pitchFamily="34" charset="0"/>
              <a:buChar char="•"/>
            </a:pPr>
            <a:r>
              <a:rPr lang="en-US" sz="1600" dirty="0">
                <a:solidFill>
                  <a:srgbClr val="FFC652"/>
                </a:solidFill>
              </a:rPr>
              <a:t>Ils ont obtenu un financement par loterie et ont travaillé avec l'université sur l'éthique et l'évaluation.</a:t>
            </a:r>
          </a:p>
          <a:p>
            <a:pPr marL="342900" indent="-28575">
              <a:lnSpc>
                <a:spcPct val="150000"/>
              </a:lnSpc>
              <a:spcBef>
                <a:spcPts val="0"/>
              </a:spcBef>
              <a:spcAft>
                <a:spcPts val="1200"/>
              </a:spcAft>
              <a:buFont typeface="Arial" panose="020B0604020202020204" pitchFamily="34" charset="0"/>
              <a:buChar char="•"/>
            </a:pPr>
            <a:r>
              <a:rPr lang="en-US" sz="1600" dirty="0"/>
              <a:t>Une étude a été entreprise en utilisant l'</a:t>
            </a:r>
            <a:r>
              <a:rPr lang="en-US" sz="1600" b="1" dirty="0">
                <a:solidFill>
                  <a:srgbClr val="F3BDB7"/>
                </a:solidFill>
              </a:rPr>
              <a:t>indice de bien-être </a:t>
            </a:r>
            <a:r>
              <a:rPr lang="en-US" sz="1600" dirty="0"/>
              <a:t>de l'Organisation mondiale de la santé, qui est actuellement intégré dans le modèle utilisé par le RLP. </a:t>
            </a:r>
          </a:p>
          <a:p>
            <a:pPr marL="342900" indent="-342900">
              <a:lnSpc>
                <a:spcPct val="150000"/>
              </a:lnSpc>
              <a:spcBef>
                <a:spcPts val="0"/>
              </a:spcBef>
              <a:spcAft>
                <a:spcPts val="1200"/>
              </a:spcAft>
              <a:buFont typeface="Arial" panose="020B0604020202020204" pitchFamily="34" charset="0"/>
              <a:buChar char="•"/>
            </a:pPr>
            <a:endParaRPr lang="en-US" sz="1600" dirty="0"/>
          </a:p>
          <a:p>
            <a:pPr marL="342900" indent="-342900">
              <a:lnSpc>
                <a:spcPct val="150000"/>
              </a:lnSpc>
              <a:spcBef>
                <a:spcPts val="0"/>
              </a:spcBef>
              <a:spcAft>
                <a:spcPts val="1200"/>
              </a:spcAft>
              <a:buFont typeface="Arial" panose="020B0604020202020204" pitchFamily="34" charset="0"/>
              <a:buChar char="•"/>
            </a:pPr>
            <a:endParaRPr lang="en-US" sz="1600" dirty="0"/>
          </a:p>
          <a:p>
            <a:pPr>
              <a:lnSpc>
                <a:spcPct val="150000"/>
              </a:lnSpc>
              <a:spcBef>
                <a:spcPts val="0"/>
              </a:spcBef>
              <a:spcAft>
                <a:spcPts val="1200"/>
              </a:spcAft>
            </a:pPr>
            <a:r>
              <a:rPr lang="en-US" sz="1600" dirty="0"/>
              <a:t>    Voici un bref résumé des résultats :</a:t>
            </a:r>
            <a:endParaRPr lang="en-US" sz="1600" dirty="0">
              <a:solidFill>
                <a:srgbClr val="51A9BA"/>
              </a:solidFill>
              <a:latin typeface="Josefin Sans"/>
            </a:endParaRPr>
          </a:p>
          <a:p>
            <a:pPr marL="342900" indent="-28575">
              <a:lnSpc>
                <a:spcPct val="150000"/>
              </a:lnSpc>
              <a:spcBef>
                <a:spcPts val="0"/>
              </a:spcBef>
              <a:spcAft>
                <a:spcPts val="1200"/>
              </a:spcAft>
              <a:buFont typeface="Arial" panose="020B0604020202020204" pitchFamily="34" charset="0"/>
              <a:buChar char="•"/>
            </a:pPr>
            <a:r>
              <a:rPr lang="en-US" sz="1600" dirty="0">
                <a:solidFill>
                  <a:srgbClr val="51A9BA"/>
                </a:solidFill>
                <a:latin typeface="Josefin Sans"/>
              </a:rPr>
              <a:t>On a constaté une amélioration de la santé et du bien-être général des participants qui ont utilisé le service.  </a:t>
            </a:r>
          </a:p>
          <a:p>
            <a:pPr marL="342900" indent="-28575">
              <a:lnSpc>
                <a:spcPct val="150000"/>
              </a:lnSpc>
              <a:spcBef>
                <a:spcPts val="0"/>
              </a:spcBef>
              <a:spcAft>
                <a:spcPts val="1200"/>
              </a:spcAft>
              <a:buFont typeface="Arial" panose="020B0604020202020204" pitchFamily="34" charset="0"/>
              <a:buChar char="•"/>
            </a:pPr>
            <a:r>
              <a:rPr lang="en-US" sz="1600" dirty="0">
                <a:solidFill>
                  <a:srgbClr val="51A9BA"/>
                </a:solidFill>
                <a:latin typeface="Josefin Sans"/>
              </a:rPr>
              <a:t>Les hommes et les personnes de moins de 40 ans ne souffrant d'aucun handicap étaient plus susceptibles d'utiliser ce service. </a:t>
            </a:r>
          </a:p>
          <a:p>
            <a:pPr marL="342900" indent="-28575">
              <a:lnSpc>
                <a:spcPct val="150000"/>
              </a:lnSpc>
              <a:spcBef>
                <a:spcPts val="0"/>
              </a:spcBef>
              <a:spcAft>
                <a:spcPts val="1200"/>
              </a:spcAft>
              <a:buFont typeface="Arial" panose="020B0604020202020204" pitchFamily="34" charset="0"/>
              <a:buChar char="•"/>
            </a:pPr>
            <a:r>
              <a:rPr lang="en-US" sz="1600" dirty="0">
                <a:solidFill>
                  <a:srgbClr val="FFC652"/>
                </a:solidFill>
              </a:rPr>
              <a:t>RLP a développé son modèle, en grande partie basé sur le prototype d'Offlay, et a fait une demande de financement pour Healthy Ireland (financement national qui va à chaque autorité locale).</a:t>
            </a:r>
          </a:p>
          <a:p>
            <a:pPr marL="342900" indent="-28575">
              <a:lnSpc>
                <a:spcPct val="150000"/>
              </a:lnSpc>
              <a:spcBef>
                <a:spcPts val="0"/>
              </a:spcBef>
              <a:spcAft>
                <a:spcPts val="1200"/>
              </a:spcAft>
              <a:buFont typeface="Arial" panose="020B0604020202020204" pitchFamily="34" charset="0"/>
              <a:buChar char="•"/>
            </a:pPr>
            <a:r>
              <a:rPr lang="en-US" sz="1600" dirty="0"/>
              <a:t>Ils ont élaboré </a:t>
            </a:r>
            <a:r>
              <a:rPr lang="en-US" sz="1600" dirty="0" err="1"/>
              <a:t>une</a:t>
            </a:r>
            <a:r>
              <a:rPr lang="en-US" sz="1600" dirty="0"/>
              <a:t> </a:t>
            </a:r>
            <a:r>
              <a:rPr lang="en-US" sz="1600" b="1" dirty="0">
                <a:solidFill>
                  <a:srgbClr val="F3BDB7"/>
                </a:solidFill>
              </a:rPr>
              <a:t>fiche de poste </a:t>
            </a:r>
            <a:r>
              <a:rPr lang="en-US" sz="1600" dirty="0"/>
              <a:t>et ont publié le poste par l'intermédiaire du comité directeur et du service de santé irlandais.</a:t>
            </a:r>
            <a:endParaRPr lang="en-IE" sz="1600" dirty="0"/>
          </a:p>
        </p:txBody>
      </p:sp>
    </p:spTree>
    <p:extLst>
      <p:ext uri="{BB962C8B-B14F-4D97-AF65-F5344CB8AC3E}">
        <p14:creationId xmlns:p14="http://schemas.microsoft.com/office/powerpoint/2010/main" val="1534208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0F45EE5-AC96-0C4D-9CBD-504CACBB1C4F}"/>
              </a:ext>
            </a:extLst>
          </p:cNvPr>
          <p:cNvSpPr>
            <a:spLocks noGrp="1"/>
          </p:cNvSpPr>
          <p:nvPr>
            <p:ph type="body" sz="quarter" idx="18"/>
          </p:nvPr>
        </p:nvSpPr>
        <p:spPr>
          <a:xfrm>
            <a:off x="1250240" y="4641011"/>
            <a:ext cx="7384802" cy="2585943"/>
          </a:xfrm>
        </p:spPr>
        <p:txBody>
          <a:bodyPr/>
          <a:lstStyle/>
          <a:p>
            <a:r>
              <a:rPr lang="en-US" sz="2400" dirty="0">
                <a:effectLst>
                  <a:outerShdw blurRad="38100" dist="38100" dir="2700000" algn="tl">
                    <a:srgbClr val="000000">
                      <a:alpha val="43137"/>
                    </a:srgbClr>
                  </a:outerShdw>
                </a:effectLst>
              </a:rPr>
              <a:t>MICHAELA DEANE HUGGINS</a:t>
            </a:r>
          </a:p>
          <a:p>
            <a:r>
              <a:rPr lang="en-US" sz="2400" dirty="0" err="1">
                <a:effectLst>
                  <a:outerShdw blurRad="38100" dist="38100" dir="2700000" algn="tl">
                    <a:srgbClr val="000000">
                      <a:alpha val="43137"/>
                    </a:srgbClr>
                  </a:outerShdw>
                </a:effectLst>
              </a:rPr>
              <a:t>Coordinatrice</a:t>
            </a:r>
            <a:r>
              <a:rPr lang="en-US" sz="2400" dirty="0">
                <a:effectLst>
                  <a:outerShdw blurRad="38100" dist="38100" dir="2700000" algn="tl">
                    <a:srgbClr val="000000">
                      <a:alpha val="43137"/>
                    </a:srgbClr>
                  </a:outerShdw>
                </a:effectLst>
              </a:rPr>
              <a:t> de la prescription sociale</a:t>
            </a:r>
          </a:p>
          <a:p>
            <a:r>
              <a:rPr lang="en-US" sz="2400" dirty="0">
                <a:effectLst>
                  <a:outerShdw blurRad="38100" dist="38100" dir="2700000" algn="tl">
                    <a:srgbClr val="000000">
                      <a:alpha val="43137"/>
                    </a:srgbClr>
                  </a:outerShdw>
                </a:effectLst>
              </a:rPr>
              <a:t>Partenariat Roscommon Leader (RLP)</a:t>
            </a:r>
          </a:p>
          <a:p>
            <a:endParaRPr lang="en-US" sz="2800" dirty="0"/>
          </a:p>
        </p:txBody>
      </p:sp>
      <p:sp>
        <p:nvSpPr>
          <p:cNvPr id="6" name="Text Placeholder 5">
            <a:extLst>
              <a:ext uri="{FF2B5EF4-FFF2-40B4-BE49-F238E27FC236}">
                <a16:creationId xmlns:a16="http://schemas.microsoft.com/office/drawing/2014/main" id="{A66F6928-38D6-434E-AEAE-FAEA9DC5C938}"/>
              </a:ext>
            </a:extLst>
          </p:cNvPr>
          <p:cNvSpPr>
            <a:spLocks noGrp="1"/>
          </p:cNvSpPr>
          <p:nvPr>
            <p:ph type="body" sz="quarter" idx="16"/>
          </p:nvPr>
        </p:nvSpPr>
        <p:spPr>
          <a:xfrm>
            <a:off x="1250240" y="1418116"/>
            <a:ext cx="6530786" cy="4216202"/>
          </a:xfrm>
        </p:spPr>
        <p:txBody>
          <a:bodyPr/>
          <a:lstStyle/>
          <a:p>
            <a:pPr algn="just" eaLnBrk="1" fontAlgn="auto" hangingPunct="1">
              <a:lnSpc>
                <a:spcPct val="150000"/>
              </a:lnSpc>
              <a:spcBef>
                <a:spcPts val="0"/>
              </a:spcBef>
              <a:spcAft>
                <a:spcPts val="0"/>
              </a:spcAft>
              <a:defRPr/>
            </a:pPr>
            <a:r>
              <a:rPr lang="en-IE" sz="2300" dirty="0"/>
              <a:t>Nous mesurons le succès sur la base de l'échelle de l'indice de santé et de bien-être de </a:t>
            </a:r>
            <a:r>
              <a:rPr lang="en-IE" sz="2300" dirty="0" err="1"/>
              <a:t>l’OMS</a:t>
            </a:r>
            <a:r>
              <a:rPr lang="en-IE" sz="2300" dirty="0"/>
              <a:t> : </a:t>
            </a:r>
          </a:p>
          <a:p>
            <a:pPr algn="just" eaLnBrk="1" fontAlgn="auto" hangingPunct="1">
              <a:lnSpc>
                <a:spcPct val="150000"/>
              </a:lnSpc>
              <a:spcBef>
                <a:spcPts val="0"/>
              </a:spcBef>
              <a:spcAft>
                <a:spcPts val="0"/>
              </a:spcAft>
              <a:defRPr/>
            </a:pPr>
            <a:r>
              <a:rPr lang="en-IE" sz="2300" dirty="0"/>
              <a:t>Nous posons </a:t>
            </a:r>
            <a:r>
              <a:rPr lang="en-IE" sz="2300" b="1" dirty="0">
                <a:solidFill>
                  <a:srgbClr val="51A9BA"/>
                </a:solidFill>
              </a:rPr>
              <a:t>5 questions </a:t>
            </a:r>
            <a:r>
              <a:rPr lang="en-IE" sz="2300" dirty="0"/>
              <a:t>au participant au début de son parcours de prescription sociale et nous répétons ces questions après 3 mois de participation à l'activité pour mesurer le changement.</a:t>
            </a:r>
            <a:endParaRPr lang="en-US" sz="2300" dirty="0"/>
          </a:p>
        </p:txBody>
      </p:sp>
      <p:sp>
        <p:nvSpPr>
          <p:cNvPr id="8" name="Text Placeholder 7">
            <a:extLst>
              <a:ext uri="{FF2B5EF4-FFF2-40B4-BE49-F238E27FC236}">
                <a16:creationId xmlns:a16="http://schemas.microsoft.com/office/drawing/2014/main" id="{806F0424-6E25-B64F-AF72-3C86E6DE57A0}"/>
              </a:ext>
            </a:extLst>
          </p:cNvPr>
          <p:cNvSpPr>
            <a:spLocks noGrp="1"/>
          </p:cNvSpPr>
          <p:nvPr>
            <p:ph type="body" sz="quarter" idx="25"/>
          </p:nvPr>
        </p:nvSpPr>
        <p:spPr>
          <a:xfrm>
            <a:off x="522787" y="1532400"/>
            <a:ext cx="796700" cy="553134"/>
          </a:xfrm>
        </p:spPr>
        <p:txBody>
          <a:bodyPr/>
          <a:lstStyle/>
          <a:p>
            <a:r>
              <a:rPr lang="en-US" dirty="0"/>
              <a:t>"</a:t>
            </a:r>
          </a:p>
        </p:txBody>
      </p:sp>
      <p:sp>
        <p:nvSpPr>
          <p:cNvPr id="9" name="Text Placeholder 8">
            <a:extLst>
              <a:ext uri="{FF2B5EF4-FFF2-40B4-BE49-F238E27FC236}">
                <a16:creationId xmlns:a16="http://schemas.microsoft.com/office/drawing/2014/main" id="{4A980DE9-36B3-1E47-A5B8-7A8EA19E115C}"/>
              </a:ext>
            </a:extLst>
          </p:cNvPr>
          <p:cNvSpPr>
            <a:spLocks noGrp="1"/>
          </p:cNvSpPr>
          <p:nvPr>
            <p:ph type="body" sz="quarter" idx="26"/>
          </p:nvPr>
        </p:nvSpPr>
        <p:spPr>
          <a:xfrm>
            <a:off x="706425" y="4772467"/>
            <a:ext cx="2579872" cy="684000"/>
          </a:xfrm>
        </p:spPr>
        <p:txBody>
          <a:bodyPr/>
          <a:lstStyle/>
          <a:p>
            <a:r>
              <a:rPr lang="en-US" dirty="0"/>
              <a:t>"</a:t>
            </a:r>
          </a:p>
        </p:txBody>
      </p:sp>
      <p:sp>
        <p:nvSpPr>
          <p:cNvPr id="10" name="Text Placeholder 6">
            <a:extLst>
              <a:ext uri="{FF2B5EF4-FFF2-40B4-BE49-F238E27FC236}">
                <a16:creationId xmlns:a16="http://schemas.microsoft.com/office/drawing/2014/main" id="{30F45EE5-AC96-0C4D-9CBD-504CACBB1C4F}"/>
              </a:ext>
            </a:extLst>
          </p:cNvPr>
          <p:cNvSpPr txBox="1">
            <a:spLocks/>
          </p:cNvSpPr>
          <p:nvPr/>
        </p:nvSpPr>
        <p:spPr bwMode="auto">
          <a:xfrm>
            <a:off x="1001484" y="767023"/>
            <a:ext cx="8662801" cy="573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r" rtl="0" eaLnBrk="0" fontAlgn="base" hangingPunct="0">
              <a:lnSpc>
                <a:spcPct val="90000"/>
              </a:lnSpc>
              <a:spcBef>
                <a:spcPts val="1000"/>
              </a:spcBef>
              <a:spcAft>
                <a:spcPct val="0"/>
              </a:spcAft>
              <a:buFont typeface="Arial" panose="020B0604020202020204" pitchFamily="34" charset="0"/>
              <a:buNone/>
              <a:defRPr sz="4400" b="1" i="0" kern="1200">
                <a:solidFill>
                  <a:srgbClr val="231F20"/>
                </a:solidFill>
                <a:latin typeface="Amatic SC" pitchFamily="2"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dirty="0">
                <a:effectLst>
                  <a:outerShdw blurRad="38100" dist="38100" dir="2700000" algn="tl">
                    <a:srgbClr val="000000">
                      <a:alpha val="43137"/>
                    </a:srgbClr>
                  </a:outerShdw>
                </a:effectLst>
              </a:rPr>
              <a:t> 4. MESURER LE SUCCÈS</a:t>
            </a:r>
          </a:p>
          <a:p>
            <a:endParaRPr lang="en-US" sz="28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4936" y="2856108"/>
            <a:ext cx="1613140" cy="1282320"/>
          </a:xfrm>
          <a:prstGeom prst="rect">
            <a:avLst/>
          </a:prstGeom>
        </p:spPr>
      </p:pic>
    </p:spTree>
    <p:extLst>
      <p:ext uri="{BB962C8B-B14F-4D97-AF65-F5344CB8AC3E}">
        <p14:creationId xmlns:p14="http://schemas.microsoft.com/office/powerpoint/2010/main" val="17015790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586714" y="94344"/>
            <a:ext cx="11018572" cy="740228"/>
          </a:xfrm>
        </p:spPr>
        <p:txBody>
          <a:bodyPr/>
          <a:lstStyle/>
          <a:p>
            <a:r>
              <a:rPr lang="en-US" dirty="0"/>
              <a:t>4. Avantages de la prescription sociale</a:t>
            </a:r>
          </a:p>
        </p:txBody>
      </p:sp>
      <p:sp>
        <p:nvSpPr>
          <p:cNvPr id="6"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304802" y="635000"/>
            <a:ext cx="8409426" cy="5587999"/>
          </a:xfrm>
        </p:spPr>
        <p:txBody>
          <a:bodyPr>
            <a:normAutofit fontScale="25000" lnSpcReduction="20000"/>
          </a:bodyPr>
          <a:lstStyle/>
          <a:p>
            <a:pPr eaLnBrk="1" fontAlgn="auto" hangingPunct="1">
              <a:spcBef>
                <a:spcPts val="0"/>
              </a:spcBef>
              <a:spcAft>
                <a:spcPts val="0"/>
              </a:spcAft>
              <a:defRPr/>
            </a:pPr>
            <a:endParaRPr lang="en-IE" b="1" dirty="0"/>
          </a:p>
          <a:p>
            <a:pPr marL="342900" indent="-28575" eaLnBrk="1" fontAlgn="auto" hangingPunct="1">
              <a:lnSpc>
                <a:spcPct val="150000"/>
              </a:lnSpc>
              <a:spcBef>
                <a:spcPts val="0"/>
              </a:spcBef>
              <a:spcAft>
                <a:spcPts val="0"/>
              </a:spcAft>
              <a:buFont typeface="Arial" panose="020B0604020202020204" pitchFamily="34" charset="0"/>
              <a:buChar char="•"/>
              <a:defRPr/>
            </a:pPr>
            <a:r>
              <a:rPr lang="en-US" sz="7200" dirty="0"/>
              <a:t>La prescription sociale allège la pression exercée sur les médecins généralistes et les autres professionnels de la santé qui voient un grand nombre de patients présentant des problèmes non médicaux tels que la solitude et l'isolement. </a:t>
            </a:r>
            <a:r>
              <a:rPr lang="en-US" sz="7200" dirty="0">
                <a:solidFill>
                  <a:srgbClr val="51A9BA"/>
                </a:solidFill>
              </a:rPr>
              <a:t>Ces professionnels ont fait état d'un changement positif. </a:t>
            </a:r>
            <a:r>
              <a:rPr lang="en-US" sz="7200" dirty="0"/>
              <a:t>Ils peuvent passer plus de temps avec les personnes qui ont des besoins médicaux.</a:t>
            </a:r>
          </a:p>
          <a:p>
            <a:pPr marL="342900" indent="-28575"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28575" eaLnBrk="1" fontAlgn="auto" hangingPunct="1">
              <a:lnSpc>
                <a:spcPct val="150000"/>
              </a:lnSpc>
              <a:spcBef>
                <a:spcPts val="0"/>
              </a:spcBef>
              <a:spcAft>
                <a:spcPts val="0"/>
              </a:spcAft>
              <a:buFont typeface="Arial" panose="020B0604020202020204" pitchFamily="34" charset="0"/>
              <a:buChar char="•"/>
              <a:defRPr/>
            </a:pPr>
            <a:r>
              <a:rPr lang="en-US" sz="7200" dirty="0"/>
              <a:t>Certaines personnes ont signalé une </a:t>
            </a:r>
            <a:r>
              <a:rPr lang="en-US" sz="7200" dirty="0">
                <a:solidFill>
                  <a:srgbClr val="F3BDB7"/>
                </a:solidFill>
              </a:rPr>
              <a:t>atténuation des symptômes d'anxiété et de dépression grâce </a:t>
            </a:r>
            <a:r>
              <a:rPr lang="en-US" sz="7200" dirty="0"/>
              <a:t>à la prescription sociale. </a:t>
            </a:r>
          </a:p>
          <a:p>
            <a:pPr marL="342900" indent="-28575"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28575" eaLnBrk="1" fontAlgn="auto" hangingPunct="1">
              <a:lnSpc>
                <a:spcPct val="150000"/>
              </a:lnSpc>
              <a:spcBef>
                <a:spcPts val="0"/>
              </a:spcBef>
              <a:spcAft>
                <a:spcPts val="0"/>
              </a:spcAft>
              <a:buFont typeface="Arial" panose="020B0604020202020204" pitchFamily="34" charset="0"/>
              <a:buChar char="•"/>
              <a:defRPr/>
            </a:pPr>
            <a:r>
              <a:rPr lang="en-US" sz="7200" dirty="0"/>
              <a:t>Les avantages pour le patient comprennent une </a:t>
            </a:r>
            <a:r>
              <a:rPr lang="en-US" sz="7200" dirty="0">
                <a:solidFill>
                  <a:srgbClr val="FFC652"/>
                </a:solidFill>
              </a:rPr>
              <a:t>meilleure socialisation et une réduction de la solitude</a:t>
            </a:r>
            <a:r>
              <a:rPr lang="en-US" sz="7200" dirty="0"/>
              <a:t>. Possibilité d'</a:t>
            </a:r>
            <a:r>
              <a:rPr lang="en-US" sz="7200" dirty="0">
                <a:solidFill>
                  <a:srgbClr val="F3BDB7"/>
                </a:solidFill>
              </a:rPr>
              <a:t>apprendre ou d'améliorer </a:t>
            </a:r>
            <a:r>
              <a:rPr lang="en-US" sz="7200" dirty="0"/>
              <a:t>une nouvelle compétence, ou de pratiquer une activité physique.</a:t>
            </a:r>
          </a:p>
          <a:p>
            <a:pPr marL="342900" indent="-28575" eaLnBrk="1" fontAlgn="auto" hangingPunct="1">
              <a:lnSpc>
                <a:spcPct val="150000"/>
              </a:lnSpc>
              <a:spcBef>
                <a:spcPts val="0"/>
              </a:spcBef>
              <a:spcAft>
                <a:spcPts val="0"/>
              </a:spcAft>
              <a:buFont typeface="Arial" panose="020B0604020202020204" pitchFamily="34" charset="0"/>
              <a:buChar char="•"/>
              <a:defRPr/>
            </a:pPr>
            <a:endParaRPr lang="en-US" sz="7200" dirty="0"/>
          </a:p>
          <a:p>
            <a:pPr marL="342900" indent="-28575" eaLnBrk="1" fontAlgn="auto" hangingPunct="1">
              <a:lnSpc>
                <a:spcPct val="150000"/>
              </a:lnSpc>
              <a:spcBef>
                <a:spcPts val="0"/>
              </a:spcBef>
              <a:spcAft>
                <a:spcPts val="0"/>
              </a:spcAft>
              <a:buFont typeface="Arial" panose="020B0604020202020204" pitchFamily="34" charset="0"/>
              <a:buChar char="•"/>
              <a:defRPr/>
            </a:pPr>
            <a:r>
              <a:rPr lang="en-US" sz="7200" dirty="0"/>
              <a:t>Il convient également de noter que </a:t>
            </a:r>
            <a:r>
              <a:rPr lang="en-US" sz="7200" dirty="0">
                <a:solidFill>
                  <a:srgbClr val="51A9BA"/>
                </a:solidFill>
              </a:rPr>
              <a:t>certaines personnes ont besoin d'aide pour établir un diagnostic médical avant de pouvoir </a:t>
            </a:r>
            <a:r>
              <a:rPr lang="en-US" sz="7200" dirty="0"/>
              <a:t>s'engager dans le processus de prescription sociale.</a:t>
            </a:r>
          </a:p>
          <a:p>
            <a:pPr marL="342900" indent="-28575" eaLnBrk="1" fontAlgn="auto" hangingPunct="1">
              <a:spcBef>
                <a:spcPts val="0"/>
              </a:spcBef>
              <a:spcAft>
                <a:spcPts val="0"/>
              </a:spcAft>
              <a:buFont typeface="Arial" panose="020B0604020202020204" pitchFamily="34" charset="0"/>
              <a:buChar char="•"/>
              <a:defRPr/>
            </a:pPr>
            <a:endParaRPr lang="en-US" dirty="0"/>
          </a:p>
          <a:p>
            <a:pPr marL="342900" indent="-28575"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pic>
        <p:nvPicPr>
          <p:cNvPr id="3076" name="Picture 4">
            <a:extLst>
              <a:ext uri="{FF2B5EF4-FFF2-40B4-BE49-F238E27FC236}">
                <a16:creationId xmlns:a16="http://schemas.microsoft.com/office/drawing/2014/main" id="{5DC0DCE0-AA7A-FFDC-7491-AF60DA6DA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1085" y="1948543"/>
            <a:ext cx="265611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5155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618461" y="1909568"/>
            <a:ext cx="10512420" cy="4596197"/>
          </a:xfrm>
        </p:spPr>
        <p:txBody>
          <a:bodyPr>
            <a:normAutofit fontScale="70000" lnSpcReduction="20000"/>
          </a:bodyPr>
          <a:lstStyle/>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La réunion </a:t>
            </a:r>
            <a:r>
              <a:rPr lang="en-US" sz="2300" dirty="0" err="1"/>
              <a:t>initiale</a:t>
            </a:r>
            <a:r>
              <a:rPr lang="en-US" sz="2300" dirty="0"/>
              <a:t> pour </a:t>
            </a:r>
            <a:r>
              <a:rPr lang="en-US" sz="2300" dirty="0" err="1"/>
              <a:t>l’évaluation</a:t>
            </a:r>
            <a:r>
              <a:rPr lang="en-US" sz="2300" dirty="0"/>
              <a:t> des besoins consiste à découvrir ce qui compte pour la personne, plutôt que de faire des suppositions.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Les buts et objectifs de l'individu sont établis.</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La personne est encouragée à exprimer comment le coordinateur de la prescription sociale peut la soutenir dans son parcours, et non l'inverse.</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L'idée est de donner aux gens les outils nécessaires pour faire leurs propres choix en ce qui concerne les activités auxquelles ils veulent participer, avec le soutien du coordinateur de la prescription sociale.</a:t>
            </a:r>
          </a:p>
          <a:p>
            <a:pPr marL="342900" indent="-342900" eaLnBrk="1" fontAlgn="auto" hangingPunct="1">
              <a:lnSpc>
                <a:spcPct val="150000"/>
              </a:lnSpc>
              <a:spcBef>
                <a:spcPts val="0"/>
              </a:spcBef>
              <a:spcAft>
                <a:spcPts val="0"/>
              </a:spcAft>
              <a:buFont typeface="Arial" panose="020B0604020202020204" pitchFamily="34" charset="0"/>
              <a:buChar char="•"/>
              <a:defRPr/>
            </a:pPr>
            <a:endParaRPr lang="en-US" sz="2300" dirty="0"/>
          </a:p>
          <a:p>
            <a:pPr marL="342900" indent="-342900" eaLnBrk="1" fontAlgn="auto" hangingPunct="1">
              <a:lnSpc>
                <a:spcPct val="150000"/>
              </a:lnSpc>
              <a:spcBef>
                <a:spcPts val="0"/>
              </a:spcBef>
              <a:spcAft>
                <a:spcPts val="0"/>
              </a:spcAft>
              <a:buFont typeface="Arial" panose="020B0604020202020204" pitchFamily="34" charset="0"/>
              <a:buChar char="•"/>
              <a:defRPr/>
            </a:pPr>
            <a:r>
              <a:rPr lang="en-US" sz="2300" dirty="0"/>
              <a:t>C'est l'individu qui compte. Le coordinateur de la prescription sociale est un facilitateur.</a:t>
            </a:r>
          </a:p>
          <a:p>
            <a:pPr marL="342900" indent="-342900" eaLnBrk="1" fontAlgn="auto" hangingPunct="1">
              <a:spcBef>
                <a:spcPts val="0"/>
              </a:spcBef>
              <a:spcAft>
                <a:spcPts val="0"/>
              </a:spcAft>
              <a:buFont typeface="Arial" panose="020B0604020202020204" pitchFamily="34" charset="0"/>
              <a:buChar char="•"/>
              <a:defRPr/>
            </a:pPr>
            <a:endParaRPr lang="en-IE"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1" y="573942"/>
            <a:ext cx="10512420" cy="729873"/>
          </a:xfrm>
        </p:spPr>
        <p:txBody>
          <a:bodyPr/>
          <a:lstStyle/>
          <a:p>
            <a:r>
              <a:rPr lang="en-US" dirty="0">
                <a:effectLst>
                  <a:outerShdw blurRad="38100" dist="38100" dir="2700000" algn="tl">
                    <a:srgbClr val="000000">
                      <a:alpha val="43137"/>
                    </a:srgbClr>
                  </a:outerShdw>
                </a:effectLst>
              </a:rPr>
              <a:t>5. Autonomie du patient dans </a:t>
            </a:r>
            <a:r>
              <a:rPr lang="en-US" dirty="0" err="1">
                <a:effectLst>
                  <a:outerShdw blurRad="38100" dist="38100" dir="2700000" algn="tl">
                    <a:srgbClr val="000000">
                      <a:alpha val="43137"/>
                    </a:srgbClr>
                  </a:outerShdw>
                </a:effectLst>
              </a:rPr>
              <a:t>ses</a:t>
            </a:r>
            <a:r>
              <a:rPr lang="en-US" dirty="0">
                <a:effectLst>
                  <a:outerShdw blurRad="38100" dist="38100" dir="2700000" algn="tl">
                    <a:srgbClr val="000000">
                      <a:alpha val="43137"/>
                    </a:srgbClr>
                  </a:outerShdw>
                </a:effectLst>
              </a:rPr>
              <a:t> soins</a:t>
            </a:r>
          </a:p>
        </p:txBody>
      </p:sp>
    </p:spTree>
    <p:extLst>
      <p:ext uri="{BB962C8B-B14F-4D97-AF65-F5344CB8AC3E}">
        <p14:creationId xmlns:p14="http://schemas.microsoft.com/office/powerpoint/2010/main" val="20733862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2956F-ED38-334D-9723-5C1C6540F878}"/>
              </a:ext>
            </a:extLst>
          </p:cNvPr>
          <p:cNvSpPr>
            <a:spLocks noGrp="1"/>
          </p:cNvSpPr>
          <p:nvPr>
            <p:ph type="body" sz="quarter" idx="16"/>
          </p:nvPr>
        </p:nvSpPr>
        <p:spPr>
          <a:xfrm>
            <a:off x="458021" y="1475272"/>
            <a:ext cx="10968514" cy="5546782"/>
          </a:xfrm>
        </p:spPr>
        <p:txBody>
          <a:bodyPr>
            <a:normAutofit fontScale="25000" lnSpcReduction="20000"/>
          </a:bodyPr>
          <a:lstStyle/>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Il y a un besoin à Roscommon de mettre en place plus d'activités.</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Le RLP identifie des lieux gratuits à utiliser pour faciliter les activités de prescription sociale.</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Il y a une discussion en cours sur le paiement des activités. Est-ce acceptable ? Par exemple, prescrire socialement à des personnes une école de danse ou un cours de yoga moyennant un droit d'entrée.</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Le RLP va créer une liste de suggestions d'activités pour les personnes qui ont du mal à savoir ce qu'elles veulent.</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Il y a des défis géographiques à Roscommon avec des personnes qui ont du mal à voyager en raison de problèmes de santé, et ils cherchent des moyens de les surmonter.</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L'objectif est de mettre en relation des personnes ayant des intérêts similaires afin de créer d'autres groupes.</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US" sz="5600" dirty="0"/>
          </a:p>
          <a:p>
            <a:pPr marL="342900" indent="-342900" eaLnBrk="1" fontAlgn="auto" hangingPunct="1">
              <a:lnSpc>
                <a:spcPct val="120000"/>
              </a:lnSpc>
              <a:spcBef>
                <a:spcPts val="0"/>
              </a:spcBef>
              <a:spcAft>
                <a:spcPts val="0"/>
              </a:spcAft>
              <a:buFont typeface="Arial" panose="020B0604020202020204" pitchFamily="34" charset="0"/>
              <a:buChar char="•"/>
              <a:defRPr/>
            </a:pPr>
            <a:r>
              <a:rPr lang="en-US" sz="5600" dirty="0"/>
              <a:t>Le RLP vise à inclure davantage de groupes démographiques sous-représentés. Les recherches montrent que le service de Roscommon était surtout utilisé par des hommes de moins de 40 ans sans handicap. Nous observons aujourd'hui une démographie différente en raison des références des professionnels de la santé professionnelle et psychiatrique</a:t>
            </a:r>
            <a:r>
              <a:rPr lang="en-US" sz="7200" dirty="0"/>
              <a:t>.</a:t>
            </a:r>
          </a:p>
          <a:p>
            <a:pPr marL="342900" indent="-342900" eaLnBrk="1" fontAlgn="auto" hangingPunct="1">
              <a:lnSpc>
                <a:spcPct val="120000"/>
              </a:lnSpc>
              <a:spcBef>
                <a:spcPts val="0"/>
              </a:spcBef>
              <a:spcAft>
                <a:spcPts val="0"/>
              </a:spcAft>
              <a:buFont typeface="Arial" panose="020B0604020202020204" pitchFamily="34" charset="0"/>
              <a:buChar char="•"/>
              <a:defRPr/>
            </a:pPr>
            <a:endParaRPr lang="en-IE" sz="2000" dirty="0"/>
          </a:p>
          <a:p>
            <a:pPr marL="342900" indent="-342900" eaLnBrk="1" fontAlgn="auto" hangingPunct="1">
              <a:spcBef>
                <a:spcPts val="0"/>
              </a:spcBef>
              <a:spcAft>
                <a:spcPts val="0"/>
              </a:spcAft>
              <a:buFont typeface="Arial" panose="020B0604020202020204" pitchFamily="34" charset="0"/>
              <a:buChar char="•"/>
              <a:defRPr/>
            </a:pPr>
            <a:endParaRPr lang="en-IE" dirty="0"/>
          </a:p>
        </p:txBody>
      </p:sp>
      <p:sp>
        <p:nvSpPr>
          <p:cNvPr id="4" name="Text Placeholder 3">
            <a:extLst>
              <a:ext uri="{FF2B5EF4-FFF2-40B4-BE49-F238E27FC236}">
                <a16:creationId xmlns:a16="http://schemas.microsoft.com/office/drawing/2014/main" id="{0BFFC600-221C-B34D-8DD4-6799A025DC0A}"/>
              </a:ext>
            </a:extLst>
          </p:cNvPr>
          <p:cNvSpPr>
            <a:spLocks noGrp="1"/>
          </p:cNvSpPr>
          <p:nvPr>
            <p:ph type="body" sz="quarter" idx="17"/>
          </p:nvPr>
        </p:nvSpPr>
        <p:spPr>
          <a:xfrm>
            <a:off x="618460" y="524436"/>
            <a:ext cx="10647637" cy="638864"/>
          </a:xfrm>
        </p:spPr>
        <p:txBody>
          <a:bodyPr/>
          <a:lstStyle/>
          <a:p>
            <a:r>
              <a:rPr lang="en-US" dirty="0">
                <a:effectLst>
                  <a:outerShdw blurRad="38100" dist="38100" dir="2700000" algn="tl">
                    <a:srgbClr val="000000">
                      <a:alpha val="43137"/>
                    </a:srgbClr>
                  </a:outerShdw>
                </a:effectLst>
              </a:rPr>
              <a:t>6. L'avenir de la prescription sociale à Roscommon</a:t>
            </a:r>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02472" y="5382728"/>
            <a:ext cx="1865326" cy="798891"/>
          </a:xfrm>
          <a:prstGeom prst="rect">
            <a:avLst/>
          </a:prstGeom>
        </p:spPr>
      </p:pic>
      <p:pic>
        <p:nvPicPr>
          <p:cNvPr id="6" name="Picture 5">
            <a:extLst>
              <a:ext uri="{FF2B5EF4-FFF2-40B4-BE49-F238E27FC236}">
                <a16:creationId xmlns:a16="http://schemas.microsoft.com/office/drawing/2014/main" id="{39DC5593-F452-B8C3-D5C6-7AA8958A5F60}"/>
              </a:ext>
            </a:extLst>
          </p:cNvPr>
          <p:cNvPicPr>
            <a:picLocks noChangeAspect="1"/>
          </p:cNvPicPr>
          <p:nvPr/>
        </p:nvPicPr>
        <p:blipFill>
          <a:blip r:embed="rId3"/>
          <a:stretch>
            <a:fillRect/>
          </a:stretch>
        </p:blipFill>
        <p:spPr>
          <a:xfrm>
            <a:off x="9102472" y="1395806"/>
            <a:ext cx="1610549" cy="798891"/>
          </a:xfrm>
          <a:prstGeom prst="rect">
            <a:avLst/>
          </a:prstGeom>
        </p:spPr>
      </p:pic>
    </p:spTree>
    <p:extLst>
      <p:ext uri="{BB962C8B-B14F-4D97-AF65-F5344CB8AC3E}">
        <p14:creationId xmlns:p14="http://schemas.microsoft.com/office/powerpoint/2010/main" val="16578757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49697D0-7745-2747-AEF9-477CACEDFCA1}"/>
              </a:ext>
            </a:extLst>
          </p:cNvPr>
          <p:cNvSpPr>
            <a:spLocks noGrp="1"/>
          </p:cNvSpPr>
          <p:nvPr>
            <p:ph type="body" sz="quarter" idx="16"/>
          </p:nvPr>
        </p:nvSpPr>
        <p:spPr>
          <a:xfrm>
            <a:off x="685835" y="1768783"/>
            <a:ext cx="7718578" cy="4440823"/>
          </a:xfrm>
        </p:spPr>
        <p:txBody>
          <a:bodyPr>
            <a:normAutofit/>
          </a:bodyPr>
          <a:lstStyle/>
          <a:p>
            <a:pPr>
              <a:lnSpc>
                <a:spcPct val="107000"/>
              </a:lnSpc>
              <a:spcAft>
                <a:spcPts val="800"/>
              </a:spcAft>
            </a:pPr>
            <a:r>
              <a:rPr lang="en-GB" sz="1800" b="1" dirty="0">
                <a:solidFill>
                  <a:srgbClr val="FFD243"/>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600" dirty="0"/>
              <a:t>Le rôle du professionnel de la santé et des soins dans l'apprentissage des adultes et de la communauté</a:t>
            </a:r>
          </a:p>
        </p:txBody>
      </p:sp>
      <p:sp>
        <p:nvSpPr>
          <p:cNvPr id="11" name="Text Placeholder 10">
            <a:extLst>
              <a:ext uri="{FF2B5EF4-FFF2-40B4-BE49-F238E27FC236}">
                <a16:creationId xmlns:a16="http://schemas.microsoft.com/office/drawing/2014/main" id="{DB380F54-33A7-734D-8EED-5DB59630A970}"/>
              </a:ext>
            </a:extLst>
          </p:cNvPr>
          <p:cNvSpPr>
            <a:spLocks noGrp="1"/>
          </p:cNvSpPr>
          <p:nvPr>
            <p:ph type="body" sz="quarter" idx="17"/>
          </p:nvPr>
        </p:nvSpPr>
        <p:spPr/>
        <p:txBody>
          <a:bodyPr/>
          <a:lstStyle/>
          <a:p>
            <a:r>
              <a:rPr lang="en-US" dirty="0"/>
              <a:t>THEME 2</a:t>
            </a:r>
          </a:p>
        </p:txBody>
      </p:sp>
      <p:pic>
        <p:nvPicPr>
          <p:cNvPr id="20" name="Picture 19" descr="A picture containing text, vector graphics&#10;&#10;Description automatically generated">
            <a:extLst>
              <a:ext uri="{FF2B5EF4-FFF2-40B4-BE49-F238E27FC236}">
                <a16:creationId xmlns:a16="http://schemas.microsoft.com/office/drawing/2014/main" id="{A5295376-E560-844E-89AA-18F582D9B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3672" y="1652442"/>
            <a:ext cx="4490430" cy="5374189"/>
          </a:xfrm>
          <a:prstGeom prst="rect">
            <a:avLst/>
          </a:prstGeom>
        </p:spPr>
      </p:pic>
    </p:spTree>
    <p:extLst>
      <p:ext uri="{BB962C8B-B14F-4D97-AF65-F5344CB8AC3E}">
        <p14:creationId xmlns:p14="http://schemas.microsoft.com/office/powerpoint/2010/main" val="4094686212"/>
      </p:ext>
    </p:extLst>
  </p:cSld>
  <p:clrMapOvr>
    <a:masterClrMapping/>
  </p:clrMapOvr>
</p:sld>
</file>

<file path=ppt/theme/theme1.xml><?xml version="1.0" encoding="utf-8"?>
<a:theme xmlns:a="http://schemas.openxmlformats.org/drawingml/2006/main" name="Office Theme">
  <a:themeElements>
    <a:clrScheme name="00 Main light">
      <a:dk1>
        <a:srgbClr val="414042"/>
      </a:dk1>
      <a:lt1>
        <a:sysClr val="window" lastClr="FFFFFF"/>
      </a:lt1>
      <a:dk2>
        <a:srgbClr val="58595B"/>
      </a:dk2>
      <a:lt2>
        <a:srgbClr val="FFFFFF"/>
      </a:lt2>
      <a:accent1>
        <a:srgbClr val="FE2635"/>
      </a:accent1>
      <a:accent2>
        <a:srgbClr val="FFD000"/>
      </a:accent2>
      <a:accent3>
        <a:srgbClr val="00CEE8"/>
      </a:accent3>
      <a:accent4>
        <a:srgbClr val="03A9F4"/>
      </a:accent4>
      <a:accent5>
        <a:srgbClr val="065381"/>
      </a:accent5>
      <a:accent6>
        <a:srgbClr val="BD114D"/>
      </a:accent6>
      <a:hlink>
        <a:srgbClr val="F33B48"/>
      </a:hlink>
      <a:folHlink>
        <a:srgbClr val="FFC000"/>
      </a:folHlink>
    </a:clrScheme>
    <a:fontScheme name="Doodle">
      <a:majorFont>
        <a:latin typeface="Architects Daughter"/>
        <a:ea typeface=""/>
        <a:cs typeface=""/>
      </a:majorFont>
      <a:minorFont>
        <a:latin typeface="Architects Daugh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15379</TotalTime>
  <Words>24583</Words>
  <Application>Microsoft Macintosh PowerPoint</Application>
  <PresentationFormat>Grand écran</PresentationFormat>
  <Paragraphs>1663</Paragraphs>
  <Slides>134</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134</vt:i4>
      </vt:variant>
    </vt:vector>
  </HeadingPairs>
  <TitlesOfParts>
    <vt:vector size="146" baseType="lpstr">
      <vt:lpstr>Amatic SC</vt:lpstr>
      <vt:lpstr>Architects Daughter</vt:lpstr>
      <vt:lpstr>Arial</vt:lpstr>
      <vt:lpstr>Arial Narrow</vt:lpstr>
      <vt:lpstr>Avenir Light</vt:lpstr>
      <vt:lpstr>Calibri</vt:lpstr>
      <vt:lpstr>Courier New</vt:lpstr>
      <vt:lpstr>Josefin Sans</vt:lpstr>
      <vt:lpstr>Montserrat</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keywords>, docId:754037BA53DBD1CF7F57D419A7A2AE96</cp:keywords>
  <cp:lastModifiedBy>pauline.lherault@gmail.com</cp:lastModifiedBy>
  <cp:revision>478</cp:revision>
  <dcterms:created xsi:type="dcterms:W3CDTF">2019-07-15T10:12:55Z</dcterms:created>
  <dcterms:modified xsi:type="dcterms:W3CDTF">2022-12-20T08:54:28Z</dcterms:modified>
</cp:coreProperties>
</file>